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99" r:id="rId4"/>
    <p:sldId id="300" r:id="rId5"/>
    <p:sldId id="261" r:id="rId6"/>
    <p:sldId id="262" r:id="rId7"/>
    <p:sldId id="263" r:id="rId8"/>
    <p:sldId id="264" r:id="rId9"/>
    <p:sldId id="265" r:id="rId10"/>
    <p:sldId id="266" r:id="rId11"/>
    <p:sldId id="267" r:id="rId12"/>
    <p:sldId id="268" r:id="rId13"/>
    <p:sldId id="269" r:id="rId14"/>
    <p:sldId id="270" r:id="rId15"/>
    <p:sldId id="271" r:id="rId16"/>
    <p:sldId id="298" r:id="rId17"/>
    <p:sldId id="272" r:id="rId18"/>
    <p:sldId id="279" r:id="rId19"/>
    <p:sldId id="301" r:id="rId20"/>
    <p:sldId id="280" r:id="rId21"/>
    <p:sldId id="281" r:id="rId22"/>
    <p:sldId id="282" r:id="rId23"/>
    <p:sldId id="283" r:id="rId24"/>
    <p:sldId id="302" r:id="rId25"/>
    <p:sldId id="303" r:id="rId26"/>
    <p:sldId id="304" r:id="rId27"/>
    <p:sldId id="305" r:id="rId28"/>
    <p:sldId id="306" r:id="rId29"/>
    <p:sldId id="307" r:id="rId30"/>
    <p:sldId id="308" r:id="rId31"/>
    <p:sldId id="309" r:id="rId32"/>
    <p:sldId id="31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9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72A5B2-756B-4C7E-9C64-328296BBA291}"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72A5B2-756B-4C7E-9C64-328296BBA291}"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72A5B2-756B-4C7E-9C64-328296BBA291}"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72A5B2-756B-4C7E-9C64-328296BBA291}"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2A5B2-756B-4C7E-9C64-328296BBA291}" type="datetimeFigureOut">
              <a:rPr lang="en-US" smtClean="0"/>
              <a:pPr/>
              <a:t>7/2/2024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72A5B2-756B-4C7E-9C64-328296BBA291}"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72A5B2-756B-4C7E-9C64-328296BBA291}" type="datetimeFigureOut">
              <a:rPr lang="en-US" smtClean="0"/>
              <a:pPr/>
              <a:t>7/2/2024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72A5B2-756B-4C7E-9C64-328296BBA291}" type="datetimeFigureOut">
              <a:rPr lang="en-US" smtClean="0"/>
              <a:pPr/>
              <a:t>7/2/2024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2A5B2-756B-4C7E-9C64-328296BBA291}" type="datetimeFigureOut">
              <a:rPr lang="en-US" smtClean="0"/>
              <a:pPr/>
              <a:t>7/2/2024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2A5B2-756B-4C7E-9C64-328296BBA291}"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72A5B2-756B-4C7E-9C64-328296BBA291}" type="datetimeFigureOut">
              <a:rPr lang="en-US" smtClean="0"/>
              <a:pPr/>
              <a:t>7/2/2024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A8B85-E798-47C0-8657-1C8F1FB9604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2A5B2-756B-4C7E-9C64-328296BBA291}" type="datetimeFigureOut">
              <a:rPr lang="en-US" smtClean="0"/>
              <a:pPr/>
              <a:t>7/2/2024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4A8B85-E798-47C0-8657-1C8F1FB9604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Supply%20Chain%20Management.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Objectives%20of%20Supply%20chain%20Management.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Enterprise%20application%20integration%20software.doc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CRM%20systems.doc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Electronic%20communications,%20conferencing,%20and%20collaborative.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jor%20application%20clusters%20in%20CRM.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0"/>
            <a:ext cx="8229600" cy="990600"/>
          </a:xfrm>
        </p:spPr>
        <p:txBody>
          <a:bodyPr>
            <a:normAutofit fontScale="90000"/>
          </a:bodyPr>
          <a:lstStyle/>
          <a:p>
            <a:br>
              <a:rPr lang="en-US" b="1" dirty="0"/>
            </a:br>
            <a:r>
              <a:rPr lang="en-US" b="1" dirty="0"/>
              <a:t>CRM The Business Focus</a:t>
            </a:r>
            <a:br>
              <a:rPr lang="en-US" dirty="0"/>
            </a:br>
            <a:endParaRPr lang="en-US" dirty="0"/>
          </a:p>
        </p:txBody>
      </p:sp>
      <p:sp>
        <p:nvSpPr>
          <p:cNvPr id="5" name="Content Placeholder 4"/>
          <p:cNvSpPr>
            <a:spLocks noGrp="1"/>
          </p:cNvSpPr>
          <p:nvPr>
            <p:ph idx="1"/>
          </p:nvPr>
        </p:nvSpPr>
        <p:spPr>
          <a:xfrm>
            <a:off x="152400" y="1219200"/>
            <a:ext cx="8991600" cy="5486400"/>
          </a:xfrm>
        </p:spPr>
        <p:txBody>
          <a:bodyPr/>
          <a:lstStyle/>
          <a:p>
            <a:r>
              <a:rPr lang="en-US" i="1" dirty="0"/>
              <a:t>Managing the full range of the customer relationship involves two related objectives: </a:t>
            </a:r>
          </a:p>
          <a:p>
            <a:pPr lvl="1"/>
            <a:r>
              <a:rPr lang="en-US" i="1" dirty="0"/>
              <a:t>one, to provide the organization and all of its customer-facing employees with a single, complete view of every customer at every </a:t>
            </a:r>
            <a:r>
              <a:rPr lang="en-US" i="1" dirty="0" err="1"/>
              <a:t>touchpoint</a:t>
            </a:r>
            <a:r>
              <a:rPr lang="en-US" i="1" dirty="0"/>
              <a:t> and across all channels; and, </a:t>
            </a:r>
          </a:p>
          <a:p>
            <a:pPr lvl="1"/>
            <a:r>
              <a:rPr lang="en-US" i="1" dirty="0"/>
              <a:t>two, to provide the customer with a single, complete view of the company and its extended channels [].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85000" lnSpcReduction="20000"/>
          </a:bodyPr>
          <a:lstStyle/>
          <a:p>
            <a:r>
              <a:rPr lang="en-US" dirty="0"/>
              <a:t>That's why enhancing and optimizing customer retention and loyalty is a major business strategy and primary objective of customer relationship management.</a:t>
            </a:r>
          </a:p>
          <a:p>
            <a:r>
              <a:rPr lang="en-US" dirty="0"/>
              <a:t>CRM systems try to help a company</a:t>
            </a:r>
          </a:p>
          <a:p>
            <a:pPr lvl="1"/>
            <a:r>
              <a:rPr lang="en-US" dirty="0"/>
              <a:t>identify,</a:t>
            </a:r>
          </a:p>
          <a:p>
            <a:pPr lvl="1"/>
            <a:r>
              <a:rPr lang="en-US" dirty="0"/>
              <a:t>reward, and </a:t>
            </a:r>
          </a:p>
          <a:p>
            <a:pPr lvl="1"/>
            <a:r>
              <a:rPr lang="en-US" dirty="0"/>
              <a:t>market to </a:t>
            </a:r>
          </a:p>
          <a:p>
            <a:pPr>
              <a:buNone/>
            </a:pPr>
            <a:r>
              <a:rPr lang="en-US" dirty="0"/>
              <a:t>	their most loyal and profitable customers. </a:t>
            </a:r>
          </a:p>
          <a:p>
            <a:r>
              <a:rPr lang="en-US" dirty="0"/>
              <a:t>CRM analytical software includes</a:t>
            </a:r>
          </a:p>
          <a:p>
            <a:pPr lvl="1"/>
            <a:r>
              <a:rPr lang="en-US" dirty="0"/>
              <a:t>Data mining tools and</a:t>
            </a:r>
          </a:p>
          <a:p>
            <a:pPr lvl="1"/>
            <a:r>
              <a:rPr lang="en-US" dirty="0"/>
              <a:t>other analytical marketing software,</a:t>
            </a:r>
          </a:p>
          <a:p>
            <a:pPr>
              <a:buNone/>
            </a:pPr>
            <a:r>
              <a:rPr lang="en-US" dirty="0"/>
              <a:t>	while CRM databases may consist of</a:t>
            </a:r>
          </a:p>
          <a:p>
            <a:pPr lvl="1"/>
            <a:r>
              <a:rPr lang="en-US" dirty="0"/>
              <a:t>a customer data warehouse and CRM data marts. </a:t>
            </a:r>
          </a:p>
          <a:p>
            <a:r>
              <a:rPr lang="en-US" dirty="0"/>
              <a:t>These tools are used to</a:t>
            </a:r>
          </a:p>
          <a:p>
            <a:pPr lvl="1"/>
            <a:r>
              <a:rPr lang="en-US" dirty="0"/>
              <a:t>identify profitable and loyal customers and</a:t>
            </a:r>
          </a:p>
          <a:p>
            <a:pPr lvl="1"/>
            <a:r>
              <a:rPr lang="en-US" u="sng" dirty="0"/>
              <a:t>direct</a:t>
            </a:r>
            <a:r>
              <a:rPr lang="en-US" dirty="0"/>
              <a:t> and </a:t>
            </a:r>
            <a:r>
              <a:rPr lang="en-US" u="sng" dirty="0"/>
              <a:t>evaluate</a:t>
            </a:r>
            <a:r>
              <a:rPr lang="en-US" dirty="0"/>
              <a:t> a company's targeted marketing and relationship marketing programs toward them.</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85000" lnSpcReduction="20000"/>
          </a:bodyPr>
          <a:lstStyle/>
          <a:p>
            <a:pPr>
              <a:buNone/>
            </a:pPr>
            <a:r>
              <a:rPr lang="en-US" b="1" dirty="0"/>
              <a:t>	</a:t>
            </a:r>
            <a:r>
              <a:rPr lang="en-US" sz="4200" b="1" dirty="0"/>
              <a:t>Benefits and Challenges of CRM</a:t>
            </a:r>
            <a:endParaRPr lang="en-US" sz="4200" dirty="0"/>
          </a:p>
          <a:p>
            <a:r>
              <a:rPr lang="en-US" dirty="0"/>
              <a:t>The potential business benefits of customer relationship management are many.</a:t>
            </a:r>
          </a:p>
          <a:p>
            <a:r>
              <a:rPr lang="en-US" dirty="0"/>
              <a:t>For example, CRM allows a business to identify and target their best customers-those who are the most profitable to the business-so they can be retained as lifelong customers for greater and more profitable services.</a:t>
            </a:r>
          </a:p>
          <a:p>
            <a:r>
              <a:rPr lang="en-US" dirty="0"/>
              <a:t>It makes possible real-time customization and personalization of products and services based on customer wants, needs, buying habits, and life cycles. </a:t>
            </a:r>
          </a:p>
          <a:p>
            <a:r>
              <a:rPr lang="en-US" dirty="0"/>
              <a:t>CRM can also keep track of when a customer contacts the company, regardless of the contact point.</a:t>
            </a:r>
          </a:p>
          <a:p>
            <a:r>
              <a:rPr lang="en-US" dirty="0"/>
              <a:t>And CRM systems can enable a company to provide a consistent customer experience and superior service and support across all the contact points a customer chooses. </a:t>
            </a:r>
          </a:p>
          <a:p>
            <a:r>
              <a:rPr lang="en-US" dirty="0"/>
              <a:t>All of these benefits would provide strategic business value to a company and major customer value to its customers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20000"/>
          </a:bodyPr>
          <a:lstStyle/>
          <a:p>
            <a:pPr>
              <a:buNone/>
            </a:pPr>
            <a:r>
              <a:rPr lang="en-US" b="1" dirty="0"/>
              <a:t>	CRM Failures</a:t>
            </a:r>
            <a:endParaRPr lang="en-US" dirty="0"/>
          </a:p>
          <a:p>
            <a:r>
              <a:rPr lang="en-US" dirty="0"/>
              <a:t>The business benefits of customer relationship management are not guaranteed and, instead, have proven elusive at many companies.</a:t>
            </a:r>
          </a:p>
          <a:p>
            <a:r>
              <a:rPr lang="en-US" dirty="0"/>
              <a:t>Surveys by industry research groups include a report that over 50 percent of CRM projects did not produce the results that were promised.</a:t>
            </a:r>
          </a:p>
          <a:p>
            <a:r>
              <a:rPr lang="en-US" dirty="0"/>
              <a:t>In another research report, 20 percent of businesses surveyed reported that CRM implementations had actually damaged long-standing customer relation­ships.</a:t>
            </a:r>
          </a:p>
          <a:p>
            <a:r>
              <a:rPr lang="en-US" dirty="0"/>
              <a:t>And in a survey of senior management satisfaction with 25 management tools, CRM ranked near the bottom in user satisfaction, even though 72 percent expected to have CRM systems implemented shortly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20000"/>
          </a:bodyPr>
          <a:lstStyle/>
          <a:p>
            <a:r>
              <a:rPr lang="en-US" dirty="0"/>
              <a:t>What is the reason for such a high rate of failure or dissatisfaction with CRM initiatives? </a:t>
            </a:r>
          </a:p>
          <a:p>
            <a:r>
              <a:rPr lang="en-US" dirty="0"/>
              <a:t>Research shows that the major reason is a familiar one: lack of understanding and preparation.</a:t>
            </a:r>
          </a:p>
          <a:p>
            <a:pPr>
              <a:buNone/>
            </a:pPr>
            <a:r>
              <a:rPr lang="en-US" dirty="0"/>
              <a:t>	That is, too often, business managers rely on a major new application of IT(like CRM) to solve a business problem without first developing the </a:t>
            </a:r>
            <a:r>
              <a:rPr lang="en-US" u="sng" dirty="0"/>
              <a:t>business process changes </a:t>
            </a:r>
            <a:r>
              <a:rPr lang="en-US" dirty="0"/>
              <a:t>and </a:t>
            </a:r>
            <a:r>
              <a:rPr lang="en-US" u="sng" dirty="0"/>
              <a:t>change management programs </a:t>
            </a:r>
            <a:r>
              <a:rPr lang="en-US" dirty="0"/>
              <a:t>that are required. </a:t>
            </a:r>
          </a:p>
          <a:p>
            <a:r>
              <a:rPr lang="en-US" dirty="0"/>
              <a:t>For example, in many cases, failed CRM projects were implemented without the participation of the business stakeholders involved.</a:t>
            </a:r>
          </a:p>
          <a:p>
            <a:pPr>
              <a:buNone/>
            </a:pPr>
            <a:r>
              <a:rPr lang="en-US" dirty="0"/>
              <a:t>	Therefore, employees and customers were not prepared for the new processes or challenges that were part of the new CRM implementation.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a:bodyPr>
          <a:lstStyle/>
          <a:p>
            <a:pPr>
              <a:buNone/>
            </a:pPr>
            <a:r>
              <a:rPr lang="en-US" sz="3900" b="1" dirty="0"/>
              <a:t>	SCM: The Business Network</a:t>
            </a:r>
            <a:endParaRPr lang="en-US" sz="3900" dirty="0"/>
          </a:p>
          <a:p>
            <a:r>
              <a:rPr lang="en-US" i="1" dirty="0"/>
              <a:t>Legacy supply chains are clogged with </a:t>
            </a:r>
            <a:r>
              <a:rPr lang="en-US" i="1" u="sng" dirty="0"/>
              <a:t>unnecessary steps</a:t>
            </a:r>
            <a:r>
              <a:rPr lang="en-US" i="1" dirty="0"/>
              <a:t> and </a:t>
            </a:r>
            <a:r>
              <a:rPr lang="en-US" i="1" u="sng" dirty="0"/>
              <a:t>redundant stockpiles</a:t>
            </a:r>
            <a:r>
              <a:rPr lang="en-US" i="1" dirty="0"/>
              <a:t>. For instance, a typical box of breakfast cereal spends an incredible 104 days getting from factory to supermarket, struggling its way through an unbelievable maze of wholesalers, distributors, brokers, and consolidators, each of which has a warehouse. The e-business opportunity lies in the </a:t>
            </a:r>
            <a:r>
              <a:rPr lang="en-US" i="1" u="sng" dirty="0"/>
              <a:t>fusing</a:t>
            </a:r>
            <a:r>
              <a:rPr lang="en-US" i="1" dirty="0"/>
              <a:t> of each company's internal systems to those of its suppliers, partners, and customers. This fusion forces companies to better integrate </a:t>
            </a:r>
            <a:r>
              <a:rPr lang="en-US" i="1" dirty="0" err="1"/>
              <a:t>interenterprise</a:t>
            </a:r>
            <a:r>
              <a:rPr lang="en-US" i="1" dirty="0"/>
              <a:t> supply chain processes to improve manufacturing efficiency and distribution effectiveness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a:bodyPr>
          <a:lstStyle/>
          <a:p>
            <a:r>
              <a:rPr lang="en-US" dirty="0"/>
              <a:t>Many companies today are making supply chain management (SCM) a top strategic objective and major e-business application development initiative.</a:t>
            </a:r>
          </a:p>
          <a:p>
            <a:pPr>
              <a:buNone/>
            </a:pPr>
            <a:endParaRPr lang="en-US" dirty="0"/>
          </a:p>
          <a:p>
            <a:r>
              <a:rPr lang="en-US" dirty="0"/>
              <a:t>Fundamentally, supply chain management helps a company get the </a:t>
            </a:r>
            <a:r>
              <a:rPr lang="en-US" b="1" dirty="0"/>
              <a:t>right products </a:t>
            </a:r>
            <a:r>
              <a:rPr lang="en-US" dirty="0"/>
              <a:t>to the </a:t>
            </a:r>
            <a:r>
              <a:rPr lang="en-US" b="1" dirty="0"/>
              <a:t>right place </a:t>
            </a:r>
            <a:r>
              <a:rPr lang="en-US" dirty="0"/>
              <a:t>at the </a:t>
            </a:r>
            <a:r>
              <a:rPr lang="en-US" b="1" dirty="0"/>
              <a:t>right time</a:t>
            </a:r>
            <a:r>
              <a:rPr lang="en-US" dirty="0"/>
              <a:t>, in the </a:t>
            </a:r>
            <a:r>
              <a:rPr lang="en-US" b="1" dirty="0"/>
              <a:t>proper quantity </a:t>
            </a:r>
            <a:r>
              <a:rPr lang="en-US" dirty="0"/>
              <a:t>and at an </a:t>
            </a:r>
            <a:r>
              <a:rPr lang="en-US" b="1" dirty="0"/>
              <a:t>acceptable cost</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r>
              <a:rPr lang="en-US" dirty="0"/>
              <a:t>The goal of SCM is to efficiently manage this process by </a:t>
            </a:r>
          </a:p>
          <a:p>
            <a:pPr lvl="1"/>
            <a:r>
              <a:rPr lang="en-US" dirty="0"/>
              <a:t>forecasting demand; </a:t>
            </a:r>
          </a:p>
          <a:p>
            <a:pPr lvl="1"/>
            <a:r>
              <a:rPr lang="en-US" dirty="0"/>
              <a:t>controlling inventory;</a:t>
            </a:r>
          </a:p>
          <a:p>
            <a:pPr lvl="1"/>
            <a:r>
              <a:rPr lang="en-US" dirty="0"/>
              <a:t>enhancing the network of business relationships a company has with customers, suppliers, distributors, and others, and</a:t>
            </a:r>
          </a:p>
          <a:p>
            <a:pPr lvl="1"/>
            <a:r>
              <a:rPr lang="en-US" dirty="0"/>
              <a:t>receiving feedback on the status of every link in the supply chain.</a:t>
            </a:r>
          </a:p>
          <a:p>
            <a:r>
              <a:rPr lang="en-US" dirty="0"/>
              <a:t>To achieve this goal, many companies today are turning to Internet technologies to web-enable their supply chain processes, decision making, and information flows. </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b="1" dirty="0"/>
              <a:t>Supply chain management</a:t>
            </a:r>
            <a:r>
              <a:rPr lang="en-US" dirty="0"/>
              <a:t> is a cross-functional </a:t>
            </a:r>
            <a:r>
              <a:rPr lang="en-US" dirty="0" err="1"/>
              <a:t>interenterprise</a:t>
            </a:r>
            <a:r>
              <a:rPr lang="en-US" dirty="0"/>
              <a:t> system that uses IT to help support and manage the links between some of a company's key business processes and those of its suppliers, customers, and business partners.</a:t>
            </a:r>
          </a:p>
          <a:p>
            <a:pPr>
              <a:buNone/>
            </a:pPr>
            <a:endParaRPr lang="en-US" dirty="0"/>
          </a:p>
          <a:p>
            <a:r>
              <a:rPr lang="en-US" dirty="0"/>
              <a:t>The goal of SCM is to create a fast, efficient, and low-cost network of business relationships, (or </a:t>
            </a:r>
            <a:r>
              <a:rPr lang="en-US" b="1" dirty="0"/>
              <a:t>supply chain)</a:t>
            </a:r>
            <a:r>
              <a:rPr lang="en-US" dirty="0"/>
              <a:t>, to get a company's products from concept to market.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228600"/>
            <a:ext cx="9144000" cy="6629400"/>
          </a:xfrm>
        </p:spPr>
        <p:txBody>
          <a:bodyPr>
            <a:normAutofit fontScale="92500"/>
          </a:bodyPr>
          <a:lstStyle/>
          <a:p>
            <a:r>
              <a:rPr lang="en-US" dirty="0"/>
              <a:t>What exactly is a company's supply chain? Let's suppose a company wants to build and sell a product to other businesses. Then it must buy raw materials and a variety of contracted services from other companies.</a:t>
            </a:r>
          </a:p>
          <a:p>
            <a:r>
              <a:rPr lang="en-US" dirty="0"/>
              <a:t>The interrelationships with suppliers, customers, distributors, and other businesses that are needed to design, build, and sell a product make up the network of business entities, relationships, and processes that is called a supply chain. </a:t>
            </a:r>
          </a:p>
          <a:p>
            <a:r>
              <a:rPr lang="en-US" dirty="0"/>
              <a:t>And since each supply chain process should add value to the products or services a company produces, a supply chain is frequently called a value chain, a different but related concept we discussed earlier.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81000"/>
            <a:ext cx="8610600" cy="6172200"/>
          </a:xfrm>
        </p:spPr>
        <p:txBody>
          <a:bodyPr>
            <a:normAutofit/>
          </a:bodyPr>
          <a:lstStyle/>
          <a:p>
            <a:r>
              <a:rPr lang="en-US" dirty="0"/>
              <a:t>In any event, many companies today are using Internet technologies to create </a:t>
            </a:r>
            <a:r>
              <a:rPr lang="en-US" dirty="0" err="1"/>
              <a:t>interenterprise</a:t>
            </a:r>
            <a:r>
              <a:rPr lang="en-US" dirty="0"/>
              <a:t> information systems for supply chain management that help a company streamline its traditional supply chain processes. </a:t>
            </a:r>
          </a:p>
          <a:p>
            <a:r>
              <a:rPr lang="en-US" sz="2600" dirty="0"/>
              <a:t>The next figure illustrates </a:t>
            </a:r>
            <a:r>
              <a:rPr lang="en-US" sz="2600" dirty="0">
                <a:hlinkClick r:id="rId2" action="ppaction://hlinkfile"/>
              </a:rPr>
              <a:t>the basic business processes in the supply chain life cycle and the functional SCM processes that support them </a:t>
            </a:r>
            <a:endParaRPr lang="en-US" sz="26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a:bodyPr>
          <a:lstStyle/>
          <a:p>
            <a:r>
              <a:rPr lang="en-US" dirty="0"/>
              <a:t>That's why companies are turning to </a:t>
            </a:r>
            <a:r>
              <a:rPr lang="en-US" b="1" dirty="0"/>
              <a:t>customer relationship management</a:t>
            </a:r>
            <a:r>
              <a:rPr lang="en-US" dirty="0"/>
              <a:t> to help them become customer-focused businesses.</a:t>
            </a:r>
          </a:p>
          <a:p>
            <a:r>
              <a:rPr lang="en-US" dirty="0"/>
              <a:t>CRM uses information technology to create a cross-functional enterprise system that integrates and automates many of the customer serving processes in</a:t>
            </a:r>
          </a:p>
          <a:p>
            <a:pPr lvl="1"/>
            <a:r>
              <a:rPr lang="en-US" dirty="0"/>
              <a:t>sales, </a:t>
            </a:r>
          </a:p>
          <a:p>
            <a:pPr lvl="1"/>
            <a:r>
              <a:rPr lang="en-US" dirty="0"/>
              <a:t>marketing, and </a:t>
            </a:r>
          </a:p>
          <a:p>
            <a:pPr lvl="1"/>
            <a:r>
              <a:rPr lang="en-US" dirty="0"/>
              <a:t>customer services</a:t>
            </a:r>
          </a:p>
          <a:p>
            <a:pPr>
              <a:buNone/>
            </a:pPr>
            <a:r>
              <a:rPr lang="en-US" dirty="0"/>
              <a:t>	that interact with a company's customers.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a:bodyPr>
          <a:lstStyle/>
          <a:p>
            <a:r>
              <a:rPr lang="en-US" dirty="0"/>
              <a:t>The figure also emphasizes how many companies today are reengineering their supply chain processes, aided by Internet technologies and supply chain management software.</a:t>
            </a:r>
          </a:p>
          <a:p>
            <a:r>
              <a:rPr lang="en-US" dirty="0"/>
              <a:t>For example, the demands of today's competitive business environment are pushing manufacturers to use their intranets, extranets, and e-commerce Web portals to help them reengineer their relationships with their suppliers, distributors, and retailers.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dirty="0"/>
              <a:t>The objective is to significantly</a:t>
            </a:r>
          </a:p>
          <a:p>
            <a:pPr lvl="1"/>
            <a:r>
              <a:rPr lang="en-US" dirty="0"/>
              <a:t>reduce costs,</a:t>
            </a:r>
          </a:p>
          <a:p>
            <a:pPr lvl="1"/>
            <a:r>
              <a:rPr lang="en-US" dirty="0"/>
              <a:t>increase efficiency, and</a:t>
            </a:r>
          </a:p>
          <a:p>
            <a:pPr lvl="1"/>
            <a:r>
              <a:rPr lang="en-US" dirty="0"/>
              <a:t>improve their supply chain cycle times. </a:t>
            </a:r>
          </a:p>
          <a:p>
            <a:r>
              <a:rPr lang="en-US" dirty="0"/>
              <a:t>SCM software can also help to improve </a:t>
            </a:r>
            <a:r>
              <a:rPr lang="en-US" dirty="0" err="1"/>
              <a:t>interenterprise</a:t>
            </a:r>
            <a:r>
              <a:rPr lang="en-US" dirty="0"/>
              <a:t> coordination among supply chain process players.</a:t>
            </a:r>
          </a:p>
          <a:p>
            <a:r>
              <a:rPr lang="en-US" dirty="0"/>
              <a:t>The result is much more effective distribution and channel networks among business partners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b="1" dirty="0"/>
              <a:t>Benefits and Challenges of SCM </a:t>
            </a:r>
            <a:endParaRPr lang="en-US" dirty="0"/>
          </a:p>
          <a:p>
            <a:r>
              <a:rPr lang="en-US" i="1" dirty="0"/>
              <a:t>Creating a real-time SCM infrastructure is a daunting and ongoing issue and quite often, a point of failure, for several reasons. The chief reason is that the planning, selection, and implementation of SCM solutions is becoming more complex as the pace of technological change accelerates and the number of a company's partners increases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a:bodyPr>
          <a:lstStyle/>
          <a:p>
            <a:r>
              <a:rPr lang="en-US"/>
              <a:t>Companies </a:t>
            </a:r>
            <a:r>
              <a:rPr lang="en-US" dirty="0"/>
              <a:t>know that SCM systems can provide them with key business benefits such as</a:t>
            </a:r>
          </a:p>
          <a:p>
            <a:pPr lvl="1"/>
            <a:r>
              <a:rPr lang="en-US" dirty="0"/>
              <a:t> faster, more accurate order processing,</a:t>
            </a:r>
          </a:p>
          <a:p>
            <a:pPr lvl="1"/>
            <a:r>
              <a:rPr lang="en-US" dirty="0"/>
              <a:t>reductions in inventory levels,</a:t>
            </a:r>
          </a:p>
          <a:p>
            <a:pPr lvl="1"/>
            <a:r>
              <a:rPr lang="en-US" dirty="0"/>
              <a:t>quicker time to market,</a:t>
            </a:r>
          </a:p>
          <a:p>
            <a:pPr lvl="1"/>
            <a:r>
              <a:rPr lang="en-US" dirty="0"/>
              <a:t>lower transaction and materials costs, and</a:t>
            </a:r>
          </a:p>
          <a:p>
            <a:pPr lvl="1"/>
            <a:r>
              <a:rPr lang="en-US" dirty="0"/>
              <a:t>strategic relationships with their suppliers.</a:t>
            </a:r>
          </a:p>
          <a:p>
            <a:endParaRPr lang="en-US" dirty="0"/>
          </a:p>
          <a:p>
            <a:r>
              <a:rPr lang="en-US" dirty="0"/>
              <a:t>All of these benefits of SCM are aimed at helping a company achieve agility and responsiveness in meeting the demands of their customers and the needs of their business partners.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dirty="0"/>
              <a:t>But developing effective SCM systems has proven to be a complex and difficult application of IT to business operations. So achieving the business value and customer value goals and objectives of supply chain management, as illustrated in the next figure, has been a major challenge for most companies </a:t>
            </a:r>
          </a:p>
          <a:p>
            <a:endParaRPr lang="en-US" dirty="0"/>
          </a:p>
          <a:p>
            <a:r>
              <a:rPr lang="en-GB" b="1" dirty="0">
                <a:hlinkClick r:id="rId2" action="ppaction://hlinkfile"/>
              </a:rPr>
              <a:t>Objectives of Supply chain Management</a:t>
            </a:r>
            <a:endParaRPr lang="en-GB"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10000"/>
          </a:bodyPr>
          <a:lstStyle/>
          <a:p>
            <a:r>
              <a:rPr lang="en-US" dirty="0"/>
              <a:t>What are the causes of problems in supply chain management? Several reasons stand out. </a:t>
            </a:r>
          </a:p>
          <a:p>
            <a:r>
              <a:rPr lang="en-US" dirty="0"/>
              <a:t>A lack of proper</a:t>
            </a:r>
          </a:p>
          <a:p>
            <a:pPr lvl="1"/>
            <a:r>
              <a:rPr lang="en-US" dirty="0"/>
              <a:t>demand planning knowledge,</a:t>
            </a:r>
          </a:p>
          <a:p>
            <a:pPr lvl="1"/>
            <a:r>
              <a:rPr lang="en-US" dirty="0"/>
              <a:t>tools, and </a:t>
            </a:r>
          </a:p>
          <a:p>
            <a:pPr lvl="1"/>
            <a:r>
              <a:rPr lang="en-US" dirty="0"/>
              <a:t>guidelines </a:t>
            </a:r>
          </a:p>
          <a:p>
            <a:pPr>
              <a:buNone/>
            </a:pPr>
            <a:r>
              <a:rPr lang="en-US" dirty="0"/>
              <a:t>	is a major source of SCM failure.</a:t>
            </a:r>
          </a:p>
          <a:p>
            <a:r>
              <a:rPr lang="en-US" dirty="0"/>
              <a:t>Inaccurate or overoptimistic demand forecasts will cause major production, inventory, and other business problems, no matter how efficient the rest of the supply chain management process is constructed. </a:t>
            </a:r>
          </a:p>
          <a:p>
            <a:r>
              <a:rPr lang="en-US" dirty="0"/>
              <a:t>Inaccurate production, inventory, and other business data provided by a company's other information systems are a frequent cause of SCM problems.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dirty="0"/>
              <a:t>And lack of adequate collaboration among marketing, production, and inventory management departments within a company, and with suppliers, distributors, and others, will sabotage any SCM system.</a:t>
            </a:r>
          </a:p>
          <a:p>
            <a:r>
              <a:rPr lang="en-US" dirty="0"/>
              <a:t>Even the SCM software tools themselves are considered to be immature, incomplete, and hard to implement by many companies who are installing SCM systems. These problems are spotlighted in the real world example of Solectron Corporation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52400"/>
            <a:ext cx="8686800" cy="990600"/>
          </a:xfrm>
        </p:spPr>
        <p:txBody>
          <a:bodyPr>
            <a:normAutofit/>
          </a:bodyPr>
          <a:lstStyle/>
          <a:p>
            <a:r>
              <a:rPr lang="en-US" b="1" dirty="0"/>
              <a:t>Enterprise Application Integration </a:t>
            </a:r>
            <a:endParaRPr lang="en-US" dirty="0"/>
          </a:p>
        </p:txBody>
      </p:sp>
      <p:sp>
        <p:nvSpPr>
          <p:cNvPr id="5" name="Content Placeholder 4"/>
          <p:cNvSpPr>
            <a:spLocks noGrp="1"/>
          </p:cNvSpPr>
          <p:nvPr>
            <p:ph idx="1"/>
          </p:nvPr>
        </p:nvSpPr>
        <p:spPr>
          <a:xfrm>
            <a:off x="0" y="1219200"/>
            <a:ext cx="9144000" cy="5486400"/>
          </a:xfrm>
        </p:spPr>
        <p:txBody>
          <a:bodyPr>
            <a:normAutofit fontScale="85000" lnSpcReduction="20000"/>
          </a:bodyPr>
          <a:lstStyle/>
          <a:p>
            <a:pPr>
              <a:buNone/>
            </a:pPr>
            <a:r>
              <a:rPr lang="en-US" dirty="0"/>
              <a:t>	How does a business interconnect some of the cross-functional enterprise systems we have discussed in this chapter? </a:t>
            </a:r>
          </a:p>
          <a:p>
            <a:r>
              <a:rPr lang="en-US" b="1" dirty="0"/>
              <a:t>Enterprise application integration</a:t>
            </a:r>
            <a:r>
              <a:rPr lang="en-US" dirty="0"/>
              <a:t> (EAI) software is being used by many companies to connect major e-business applications like CRM and ERP. See figure below.</a:t>
            </a:r>
          </a:p>
          <a:p>
            <a:r>
              <a:rPr lang="en-US" dirty="0"/>
              <a:t>EAI also provides </a:t>
            </a:r>
            <a:r>
              <a:rPr lang="en-US" i="1" dirty="0"/>
              <a:t>middleware</a:t>
            </a:r>
            <a:r>
              <a:rPr lang="en-US" dirty="0"/>
              <a:t> that performs </a:t>
            </a:r>
          </a:p>
          <a:p>
            <a:pPr lvl="1"/>
            <a:r>
              <a:rPr lang="en-US" dirty="0"/>
              <a:t>data conversion and coordination, </a:t>
            </a:r>
          </a:p>
          <a:p>
            <a:pPr lvl="1"/>
            <a:r>
              <a:rPr lang="en-US" dirty="0"/>
              <a:t>application communication and messaging services, and </a:t>
            </a:r>
          </a:p>
          <a:p>
            <a:pPr lvl="1"/>
            <a:r>
              <a:rPr lang="en-US" dirty="0"/>
              <a:t>access to the application interfaces involved. </a:t>
            </a:r>
          </a:p>
          <a:p>
            <a:r>
              <a:rPr lang="en-US" dirty="0"/>
              <a:t>Thus, EAI software can integrate a variety of enterprise application clusters.  This it does by letting them exchange data </a:t>
            </a:r>
            <a:r>
              <a:rPr lang="en-US" i="1" dirty="0"/>
              <a:t>according to rules</a:t>
            </a:r>
            <a:r>
              <a:rPr lang="en-US" dirty="0"/>
              <a:t> derived from the </a:t>
            </a:r>
            <a:r>
              <a:rPr lang="en-US" i="1" dirty="0"/>
              <a:t>business process models </a:t>
            </a:r>
            <a:r>
              <a:rPr lang="en-US" dirty="0"/>
              <a:t>developed by users.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dirty="0"/>
              <a:t>Thus, as the figure illustrates, </a:t>
            </a:r>
            <a:r>
              <a:rPr lang="en-US" dirty="0">
                <a:hlinkClick r:id="rId2" action="ppaction://hlinkfile"/>
              </a:rPr>
              <a:t>EAI software can integrate the front-office and back-office applications</a:t>
            </a:r>
            <a:r>
              <a:rPr lang="en-US" dirty="0"/>
              <a:t> of a business so they work together in a seamless, integrated way.</a:t>
            </a:r>
          </a:p>
          <a:p>
            <a:r>
              <a:rPr lang="en-US" dirty="0"/>
              <a:t>This is a vital capability that provides real business value to a business enterprise that must respond quickly and effectively to business events and customer demands.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lstStyle/>
          <a:p>
            <a:r>
              <a:rPr lang="en-US" dirty="0"/>
              <a:t>For example, the integration of enterprise application clusters has been shown to dramatically improve customer call center responsiveness and effectiveness. </a:t>
            </a:r>
          </a:p>
          <a:p>
            <a:r>
              <a:rPr lang="en-US" dirty="0"/>
              <a:t>That's because EAI integrates access to all of the customer and product data </a:t>
            </a:r>
            <a:r>
              <a:rPr lang="en-US" dirty="0">
                <a:effectLst>
                  <a:outerShdw blurRad="38100" dist="38100" dir="2700000" algn="tl">
                    <a:srgbClr val="000000">
                      <a:alpha val="43137"/>
                    </a:srgbClr>
                  </a:outerShdw>
                </a:effectLst>
              </a:rPr>
              <a:t>customer reps</a:t>
            </a:r>
            <a:r>
              <a:rPr lang="en-US" dirty="0"/>
              <a:t> need to quickly serve customers. </a:t>
            </a:r>
          </a:p>
          <a:p>
            <a:r>
              <a:rPr lang="en-US" dirty="0"/>
              <a:t>EAI also streamlines sales order processing so products and services can be delivered faster.</a:t>
            </a:r>
          </a:p>
          <a:p>
            <a:r>
              <a:rPr lang="en-US" dirty="0"/>
              <a:t>Thus, EAI improves customer and supplier experience with the business because of its responsiveness. Read Case about Dell.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533400"/>
            <a:ext cx="8686800" cy="6019800"/>
          </a:xfrm>
        </p:spPr>
        <p:txBody>
          <a:bodyPr>
            <a:normAutofit/>
          </a:bodyPr>
          <a:lstStyle/>
          <a:p>
            <a:r>
              <a:rPr lang="en-US" dirty="0"/>
              <a:t>CRM systems also create an IT framework of Web-enabled software and databases that</a:t>
            </a:r>
          </a:p>
          <a:p>
            <a:pPr lvl="1"/>
            <a:r>
              <a:rPr lang="en-US" dirty="0"/>
              <a:t>integrates these processes with the rest of a company's business operations, and </a:t>
            </a:r>
          </a:p>
          <a:p>
            <a:pPr lvl="1"/>
            <a:r>
              <a:rPr lang="en-US" dirty="0"/>
              <a:t>supports collaboration among a business and its customers and partners []. </a:t>
            </a:r>
            <a:r>
              <a:rPr lang="en-US" dirty="0">
                <a:hlinkClick r:id="rId2" action="ppaction://hlinkfile"/>
              </a:rPr>
              <a:t>See Figure</a:t>
            </a:r>
            <a:r>
              <a:rPr 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8229600" cy="1143000"/>
          </a:xfrm>
        </p:spPr>
        <p:txBody>
          <a:bodyPr>
            <a:normAutofit/>
          </a:bodyPr>
          <a:lstStyle/>
          <a:p>
            <a:r>
              <a:rPr lang="en-US" b="1" dirty="0"/>
              <a:t>Enterprise Collaboration Systems </a:t>
            </a:r>
            <a:endParaRPr lang="en-US" dirty="0"/>
          </a:p>
        </p:txBody>
      </p:sp>
      <p:sp>
        <p:nvSpPr>
          <p:cNvPr id="5" name="Content Placeholder 4"/>
          <p:cNvSpPr>
            <a:spLocks noGrp="1"/>
          </p:cNvSpPr>
          <p:nvPr>
            <p:ph idx="1"/>
          </p:nvPr>
        </p:nvSpPr>
        <p:spPr>
          <a:xfrm>
            <a:off x="152400" y="1371600"/>
            <a:ext cx="8991600" cy="5334000"/>
          </a:xfrm>
        </p:spPr>
        <p:txBody>
          <a:bodyPr>
            <a:normAutofit/>
          </a:bodyPr>
          <a:lstStyle/>
          <a:p>
            <a:r>
              <a:rPr lang="en-US" i="1" dirty="0"/>
              <a:t>Really difficult business problems always have many aspects. Often a major decision depends on an impromptu search for one or two key pieces of auxiliary information and a quick ad hoc analysis of several possible scenarios. You need software tools that easily combine and recombine data from many sources. You need Internet access for all kinds of research. Widely scattered people need to be able to collaborate and work the data in different ways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10000"/>
          </a:bodyPr>
          <a:lstStyle/>
          <a:p>
            <a:r>
              <a:rPr lang="en-US" dirty="0"/>
              <a:t>Enterprise collaboration systems (ECS) are cross-functional information systems that enhance</a:t>
            </a:r>
          </a:p>
          <a:p>
            <a:pPr lvl="1"/>
            <a:r>
              <a:rPr lang="en-US" dirty="0"/>
              <a:t> communication, coordination, and collaboration </a:t>
            </a:r>
          </a:p>
          <a:p>
            <a:pPr>
              <a:buNone/>
            </a:pPr>
            <a:r>
              <a:rPr lang="en-US" dirty="0"/>
              <a:t>	among the members of business teams and workgroups. </a:t>
            </a:r>
          </a:p>
          <a:p>
            <a:pPr>
              <a:buNone/>
            </a:pPr>
            <a:endParaRPr lang="en-US" dirty="0"/>
          </a:p>
          <a:p>
            <a:r>
              <a:rPr lang="en-US" dirty="0"/>
              <a:t>Thus, the goal of </a:t>
            </a:r>
            <a:r>
              <a:rPr lang="en-US" b="1" dirty="0"/>
              <a:t>enterprise collaboration systems</a:t>
            </a:r>
            <a:r>
              <a:rPr lang="en-US" dirty="0"/>
              <a:t> is to enable us to work together more easily and effectively by helping us to: </a:t>
            </a:r>
          </a:p>
          <a:p>
            <a:pPr lvl="0"/>
            <a:r>
              <a:rPr lang="en-US" b="1" dirty="0"/>
              <a:t>Communicate: </a:t>
            </a:r>
            <a:r>
              <a:rPr lang="en-US" dirty="0"/>
              <a:t>Sharing information with each other. </a:t>
            </a:r>
          </a:p>
          <a:p>
            <a:pPr lvl="0"/>
            <a:r>
              <a:rPr lang="en-US" b="1" dirty="0"/>
              <a:t>Coordinate: </a:t>
            </a:r>
            <a:r>
              <a:rPr lang="en-US" dirty="0"/>
              <a:t>Coordinating our individual work efforts and use of resources with each other. </a:t>
            </a:r>
          </a:p>
          <a:p>
            <a:pPr lvl="0"/>
            <a:r>
              <a:rPr lang="en-US" b="1" dirty="0"/>
              <a:t>Collaborate: </a:t>
            </a:r>
            <a:r>
              <a:rPr lang="en-US" dirty="0"/>
              <a:t>Working together cooperatively on joint projects and assignments. </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a:bodyPr>
          <a:lstStyle/>
          <a:p>
            <a:pPr>
              <a:buNone/>
            </a:pPr>
            <a:r>
              <a:rPr lang="en-US" b="1" dirty="0"/>
              <a:t>	</a:t>
            </a:r>
            <a:r>
              <a:rPr lang="en-US" b="1" dirty="0">
                <a:hlinkClick r:id="rId2" action="ppaction://hlinkfile"/>
              </a:rPr>
              <a:t>Tools for Enterprise Collaboration</a:t>
            </a:r>
            <a:endParaRPr lang="en-US" dirty="0"/>
          </a:p>
          <a:p>
            <a:r>
              <a:rPr lang="en-US" dirty="0"/>
              <a:t>The capabilities and potential of the Internet, as well as intranets and extranets, are driving the demand for better enterprise collaboration tools in business. </a:t>
            </a:r>
          </a:p>
          <a:p>
            <a:r>
              <a:rPr lang="en-US" dirty="0"/>
              <a:t>The figure below provides an overview of some of the software tools for </a:t>
            </a:r>
          </a:p>
          <a:p>
            <a:pPr lvl="1"/>
            <a:r>
              <a:rPr lang="en-US" dirty="0"/>
              <a:t>electronic communication, </a:t>
            </a:r>
          </a:p>
          <a:p>
            <a:pPr lvl="1"/>
            <a:r>
              <a:rPr lang="en-US" dirty="0"/>
              <a:t>electronic conferencing, and </a:t>
            </a:r>
          </a:p>
          <a:p>
            <a:pPr lvl="1"/>
            <a:r>
              <a:rPr lang="en-US" dirty="0"/>
              <a:t>collaborative work management.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457200"/>
            <a:ext cx="8686800" cy="6172200"/>
          </a:xfrm>
        </p:spPr>
        <p:txBody>
          <a:bodyPr/>
          <a:lstStyle/>
          <a:p>
            <a:r>
              <a:rPr lang="en-US" dirty="0"/>
              <a:t>CRM systems include a family of software modules that provides the tools that help a business and its employees provide fast, convenient, dependable, and consistent service to its customers.</a:t>
            </a:r>
          </a:p>
          <a:p>
            <a:r>
              <a:rPr lang="en-US" dirty="0"/>
              <a:t>Some leading vendors of CRM software are</a:t>
            </a:r>
          </a:p>
          <a:p>
            <a:pPr>
              <a:buNone/>
            </a:pPr>
            <a:r>
              <a:rPr lang="en-US" dirty="0"/>
              <a:t>	Siebel Systems, Oracle, PeopleSoft, SAP AG, and Epiphany.</a:t>
            </a:r>
          </a:p>
          <a:p>
            <a:pPr>
              <a:buNone/>
            </a:pPr>
            <a:endParaRPr lang="en-US" dirty="0"/>
          </a:p>
          <a:p>
            <a:r>
              <a:rPr lang="en-US" sz="2600" dirty="0"/>
              <a:t>The figure below illustrates some of the </a:t>
            </a:r>
            <a:r>
              <a:rPr lang="en-US" sz="2600" dirty="0">
                <a:hlinkClick r:id="rId2" action="ppaction://hlinkfile"/>
              </a:rPr>
              <a:t>major application components of a CRM system </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20000"/>
          </a:bodyPr>
          <a:lstStyle/>
          <a:p>
            <a:pPr>
              <a:buNone/>
            </a:pPr>
            <a:r>
              <a:rPr lang="en-US" b="1" dirty="0"/>
              <a:t>	</a:t>
            </a:r>
            <a:r>
              <a:rPr lang="en-US" sz="4300" b="1" dirty="0"/>
              <a:t>Contact and Account Management</a:t>
            </a:r>
            <a:endParaRPr lang="en-US" sz="4300" dirty="0"/>
          </a:p>
          <a:p>
            <a:r>
              <a:rPr lang="en-US" dirty="0"/>
              <a:t>CRM software helps sales, marketing, and service professionals capture and track relevant data </a:t>
            </a:r>
          </a:p>
          <a:p>
            <a:pPr lvl="1"/>
            <a:r>
              <a:rPr lang="en-US" dirty="0"/>
              <a:t>about every past and planned contact with prospects and customers,</a:t>
            </a:r>
          </a:p>
          <a:p>
            <a:pPr lvl="1"/>
            <a:r>
              <a:rPr lang="en-US" dirty="0"/>
              <a:t>as well as other business and life cycle events of customers. </a:t>
            </a:r>
          </a:p>
          <a:p>
            <a:r>
              <a:rPr lang="en-US" dirty="0"/>
              <a:t>Information is captured from all customer </a:t>
            </a:r>
            <a:r>
              <a:rPr lang="en-US" dirty="0" err="1"/>
              <a:t>touchpoints</a:t>
            </a:r>
            <a:r>
              <a:rPr lang="en-US" dirty="0"/>
              <a:t>, such as</a:t>
            </a:r>
          </a:p>
          <a:p>
            <a:pPr lvl="1"/>
            <a:r>
              <a:rPr lang="en-US" dirty="0"/>
              <a:t>Telephone, fax, e-mail, the company's website, retail stores, kiosks, and personal contact.</a:t>
            </a:r>
          </a:p>
          <a:p>
            <a:r>
              <a:rPr lang="en-US" dirty="0"/>
              <a:t>CRM systems store the data in a </a:t>
            </a:r>
            <a:r>
              <a:rPr lang="en-US" u="sng" dirty="0"/>
              <a:t>common customer database</a:t>
            </a:r>
            <a:r>
              <a:rPr lang="en-US" dirty="0"/>
              <a:t> that integrates all customer account information and makes it available throughout the company via</a:t>
            </a:r>
          </a:p>
          <a:p>
            <a:pPr lvl="1"/>
            <a:r>
              <a:rPr lang="en-US" dirty="0"/>
              <a:t> Internet, intranet, or other network links for sales, marketing, service, and other CRM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fontScale="70000" lnSpcReduction="20000"/>
          </a:bodyPr>
          <a:lstStyle/>
          <a:p>
            <a:pPr>
              <a:buNone/>
            </a:pPr>
            <a:r>
              <a:rPr lang="en-US" sz="4200" b="1" dirty="0"/>
              <a:t>	Sales</a:t>
            </a:r>
            <a:endParaRPr lang="en-US" sz="4200" dirty="0"/>
          </a:p>
          <a:p>
            <a:r>
              <a:rPr lang="en-US" dirty="0"/>
              <a:t>A CRM system provides sales reps with the software tools and company data sources they need to</a:t>
            </a:r>
          </a:p>
          <a:p>
            <a:pPr lvl="1"/>
            <a:r>
              <a:rPr lang="en-US" dirty="0"/>
              <a:t>support and manage their sales activities, and</a:t>
            </a:r>
          </a:p>
          <a:p>
            <a:pPr lvl="1"/>
            <a:r>
              <a:rPr lang="en-US" dirty="0"/>
              <a:t>optimize cross-selling and up-selling.</a:t>
            </a:r>
          </a:p>
          <a:p>
            <a:r>
              <a:rPr lang="en-US" dirty="0"/>
              <a:t>Examples include </a:t>
            </a:r>
          </a:p>
          <a:p>
            <a:pPr lvl="1"/>
            <a:r>
              <a:rPr lang="en-US" dirty="0"/>
              <a:t>sales prospect and </a:t>
            </a:r>
          </a:p>
          <a:p>
            <a:pPr lvl="1"/>
            <a:r>
              <a:rPr lang="en-US" dirty="0"/>
              <a:t>product information,</a:t>
            </a:r>
          </a:p>
          <a:p>
            <a:pPr lvl="1"/>
            <a:r>
              <a:rPr lang="en-US" dirty="0"/>
              <a:t>product configuration, and</a:t>
            </a:r>
          </a:p>
          <a:p>
            <a:pPr lvl="1"/>
            <a:r>
              <a:rPr lang="en-US" dirty="0"/>
              <a:t>sales quote generation capabilities. </a:t>
            </a:r>
          </a:p>
          <a:p>
            <a:pPr lvl="1">
              <a:buNone/>
            </a:pPr>
            <a:endParaRPr lang="en-US" dirty="0"/>
          </a:p>
          <a:p>
            <a:r>
              <a:rPr lang="en-US" dirty="0"/>
              <a:t>CRM also gives them </a:t>
            </a:r>
            <a:r>
              <a:rPr lang="en-US" u="sng" dirty="0"/>
              <a:t>real-time access </a:t>
            </a:r>
            <a:r>
              <a:rPr lang="en-US" dirty="0"/>
              <a:t>to a single common view of the customer, enabling them to check on all aspects of a customer's account status and history before scheduling their sales calls.</a:t>
            </a:r>
          </a:p>
          <a:p>
            <a:pPr>
              <a:buNone/>
            </a:pPr>
            <a:endParaRPr lang="en-US" dirty="0"/>
          </a:p>
          <a:p>
            <a:r>
              <a:rPr lang="en-US" dirty="0"/>
              <a:t>For example, a CRM system would alert a bank sales rep to call customers who make large deposits to sell them premier credit or investment services. Or it would alert a salesperson of unresolved service, delivery, or payment problems that could be resolved through a personal contact with a customer.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20000"/>
          </a:bodyPr>
          <a:lstStyle/>
          <a:p>
            <a:pPr>
              <a:buNone/>
            </a:pPr>
            <a:r>
              <a:rPr lang="en-US" b="1" dirty="0"/>
              <a:t>	Marketing and Fulfillment</a:t>
            </a:r>
            <a:endParaRPr lang="en-US" dirty="0"/>
          </a:p>
          <a:p>
            <a:r>
              <a:rPr lang="en-US" dirty="0"/>
              <a:t>CRM systems help marketing professionals accomplish </a:t>
            </a:r>
            <a:r>
              <a:rPr lang="en-US" u="sng" dirty="0"/>
              <a:t>direct marketing campaigns </a:t>
            </a:r>
            <a:r>
              <a:rPr lang="en-US" dirty="0"/>
              <a:t>by automating such tasks as </a:t>
            </a:r>
          </a:p>
          <a:p>
            <a:pPr lvl="1"/>
            <a:r>
              <a:rPr lang="en-US" dirty="0"/>
              <a:t>qualifying leads for targeted marketing, and</a:t>
            </a:r>
          </a:p>
          <a:p>
            <a:pPr lvl="1"/>
            <a:r>
              <a:rPr lang="en-US" dirty="0"/>
              <a:t>scheduling and tracking direct marketing mailings.</a:t>
            </a:r>
          </a:p>
          <a:p>
            <a:r>
              <a:rPr lang="en-US" dirty="0"/>
              <a:t>Then the CRM software helps marketing professionals</a:t>
            </a:r>
          </a:p>
          <a:p>
            <a:pPr lvl="1"/>
            <a:r>
              <a:rPr lang="en-US" dirty="0"/>
              <a:t>capture and manage prospect and customer response data in the CRM database, and </a:t>
            </a:r>
          </a:p>
          <a:p>
            <a:pPr lvl="1"/>
            <a:r>
              <a:rPr lang="en-US" dirty="0"/>
              <a:t>analyze the customer and business value of a company's direct marketing campaigns. </a:t>
            </a:r>
          </a:p>
          <a:p>
            <a:r>
              <a:rPr lang="en-US" dirty="0"/>
              <a:t>CRM also assists in the fulfillment of prospect and customer responses and requests by </a:t>
            </a:r>
          </a:p>
          <a:p>
            <a:pPr lvl="1"/>
            <a:r>
              <a:rPr lang="en-US" dirty="0"/>
              <a:t>quickly scheduling sales contacts and providing appropriate information on products and services to them,</a:t>
            </a:r>
          </a:p>
          <a:p>
            <a:pPr lvl="1"/>
            <a:r>
              <a:rPr lang="en-US" dirty="0"/>
              <a:t>while capturing relevant information for the CRM database.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77500" lnSpcReduction="20000"/>
          </a:bodyPr>
          <a:lstStyle/>
          <a:p>
            <a:pPr>
              <a:buNone/>
            </a:pPr>
            <a:r>
              <a:rPr lang="en-US" b="1" dirty="0"/>
              <a:t>	</a:t>
            </a:r>
            <a:r>
              <a:rPr lang="en-US" sz="3900" b="1" dirty="0"/>
              <a:t>Customer Service and Support</a:t>
            </a:r>
            <a:endParaRPr lang="en-US" sz="3900" dirty="0"/>
          </a:p>
          <a:p>
            <a:r>
              <a:rPr lang="en-US" dirty="0"/>
              <a:t>A CRM system provides service reps with software tools and real-time access to the common customer database shared by sales and marketing professionals.</a:t>
            </a:r>
          </a:p>
          <a:p>
            <a:r>
              <a:rPr lang="en-US" dirty="0"/>
              <a:t>CRM helps customer service managers </a:t>
            </a:r>
          </a:p>
          <a:p>
            <a:pPr lvl="1"/>
            <a:r>
              <a:rPr lang="en-US" dirty="0"/>
              <a:t>create,</a:t>
            </a:r>
          </a:p>
          <a:p>
            <a:pPr lvl="1"/>
            <a:r>
              <a:rPr lang="en-US" dirty="0"/>
              <a:t>assign, and</a:t>
            </a:r>
          </a:p>
          <a:p>
            <a:pPr lvl="1"/>
            <a:r>
              <a:rPr lang="en-US" dirty="0"/>
              <a:t>manage requests for service by customers.</a:t>
            </a:r>
          </a:p>
          <a:p>
            <a:r>
              <a:rPr lang="en-US" i="1" dirty="0"/>
              <a:t>Call center</a:t>
            </a:r>
            <a:r>
              <a:rPr lang="en-US" dirty="0"/>
              <a:t> software routes calls to customer support agents based on their skills and authority to handle specific kinds of service requests.</a:t>
            </a:r>
          </a:p>
          <a:p>
            <a:r>
              <a:rPr lang="en-US" i="1" dirty="0"/>
              <a:t>Help desk</a:t>
            </a:r>
            <a:r>
              <a:rPr lang="en-US" dirty="0"/>
              <a:t> software assists customer service reps in helping customers who are having problems with a product or service, by providing relevant service data and suggestions for resolving problems.</a:t>
            </a:r>
          </a:p>
          <a:p>
            <a:r>
              <a:rPr lang="en-US" i="1" dirty="0"/>
              <a:t>Web-based self-service </a:t>
            </a:r>
            <a:r>
              <a:rPr lang="en-US" dirty="0"/>
              <a:t>enables customers to easily access personalized support information at the company website, while giving them an option to receive further assistance online or by phone from customer service personnel.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91600" cy="6477000"/>
          </a:xfrm>
        </p:spPr>
        <p:txBody>
          <a:bodyPr>
            <a:normAutofit fontScale="92500" lnSpcReduction="10000"/>
          </a:bodyPr>
          <a:lstStyle/>
          <a:p>
            <a:pPr>
              <a:buNone/>
            </a:pPr>
            <a:r>
              <a:rPr lang="en-US" sz="3900" b="1" dirty="0"/>
              <a:t>	Retention and Loyalty Programs</a:t>
            </a:r>
            <a:endParaRPr lang="en-US" sz="3900" dirty="0"/>
          </a:p>
          <a:p>
            <a:pPr lvl="0"/>
            <a:r>
              <a:rPr lang="en-US" dirty="0"/>
              <a:t>It costs six times more to sell to a new customer than to sell to an existing one. </a:t>
            </a:r>
          </a:p>
          <a:p>
            <a:pPr lvl="0"/>
            <a:r>
              <a:rPr lang="en-US" dirty="0"/>
              <a:t>A typical dissatisfied customer will tell eight to ten people about his or her experience. </a:t>
            </a:r>
          </a:p>
          <a:p>
            <a:pPr lvl="0"/>
            <a:r>
              <a:rPr lang="en-US" dirty="0"/>
              <a:t>A company can boost its profits 85 percent by increasing its annual customer retention by only 5 percent. </a:t>
            </a:r>
          </a:p>
          <a:p>
            <a:pPr lvl="0"/>
            <a:r>
              <a:rPr lang="en-US" dirty="0"/>
              <a:t>The odds of selling a product to a new customer are 15 percent, whereas the odds of selling a product to an existing customer are 50 percent. </a:t>
            </a:r>
          </a:p>
          <a:p>
            <a:pPr lvl="0"/>
            <a:r>
              <a:rPr lang="en-US" dirty="0"/>
              <a:t>Seventy percent of complaining customers will do business with the company again if it quickly takes care of a service snafu (glitch</a:t>
            </a:r>
            <a:r>
              <a:rPr lang="en-US"/>
              <a:t>, difficulty). </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27274</TotalTime>
  <Words>2718</Words>
  <Application>Microsoft Office PowerPoint</Application>
  <PresentationFormat>On-screen Show (4:3)</PresentationFormat>
  <Paragraphs>175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 CRM The Business Focus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Application Integration </vt:lpstr>
      <vt:lpstr>PowerPoint Presentation</vt:lpstr>
      <vt:lpstr>PowerPoint Presentation</vt:lpstr>
      <vt:lpstr>Enterprise Collaboration Systems </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CRM The Business Focus </dc:title>
  <dc:creator>Computer Science Dept</dc:creator>
  <cp:lastModifiedBy>K A PABBI</cp:lastModifiedBy>
  <cp:revision>15</cp:revision>
  <dcterms:created xsi:type="dcterms:W3CDTF">2010-03-08T08:00:32Z</dcterms:created>
  <dcterms:modified xsi:type="dcterms:W3CDTF">2024-07-02T09:17:26Z</dcterms:modified>
</cp:coreProperties>
</file>