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63" r:id="rId3"/>
    <p:sldId id="264" r:id="rId4"/>
    <p:sldId id="265" r:id="rId5"/>
    <p:sldId id="266" r:id="rId6"/>
    <p:sldId id="267" r:id="rId7"/>
    <p:sldId id="268" r:id="rId8"/>
    <p:sldId id="269" r:id="rId9"/>
    <p:sldId id="310" r:id="rId10"/>
    <p:sldId id="311" r:id="rId11"/>
    <p:sldId id="312" r:id="rId12"/>
    <p:sldId id="313" r:id="rId13"/>
    <p:sldId id="314" r:id="rId14"/>
    <p:sldId id="315" r:id="rId15"/>
    <p:sldId id="316" r:id="rId16"/>
    <p:sldId id="272" r:id="rId17"/>
    <p:sldId id="273" r:id="rId18"/>
    <p:sldId id="276" r:id="rId19"/>
    <p:sldId id="284" r:id="rId20"/>
    <p:sldId id="285" r:id="rId21"/>
    <p:sldId id="286" r:id="rId22"/>
    <p:sldId id="287" r:id="rId23"/>
    <p:sldId id="288" r:id="rId24"/>
    <p:sldId id="289" r:id="rId25"/>
    <p:sldId id="290" r:id="rId26"/>
    <p:sldId id="291" r:id="rId27"/>
    <p:sldId id="292" r:id="rId28"/>
    <p:sldId id="293" r:id="rId29"/>
    <p:sldId id="296" r:id="rId30"/>
    <p:sldId id="297" r:id="rId31"/>
    <p:sldId id="300" r:id="rId32"/>
    <p:sldId id="277" r:id="rId33"/>
    <p:sldId id="278" r:id="rId34"/>
    <p:sldId id="279" r:id="rId35"/>
    <p:sldId id="280" r:id="rId36"/>
    <p:sldId id="281" r:id="rId37"/>
    <p:sldId id="282" r:id="rId38"/>
    <p:sldId id="283"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2F34A-B2C4-438C-9FE1-5DFFD17B7C82}" type="datetimeFigureOut">
              <a:rPr lang="en-GH" smtClean="0"/>
              <a:t>24/07/2023</a:t>
            </a:fld>
            <a:endParaRPr lang="en-G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D100F-0839-404F-9DC3-CE58E2A6EC0B}" type="slidenum">
              <a:rPr lang="en-GH" smtClean="0"/>
              <a:t>‹#›</a:t>
            </a:fld>
            <a:endParaRPr lang="en-GH"/>
          </a:p>
        </p:txBody>
      </p:sp>
    </p:spTree>
    <p:extLst>
      <p:ext uri="{BB962C8B-B14F-4D97-AF65-F5344CB8AC3E}">
        <p14:creationId xmlns:p14="http://schemas.microsoft.com/office/powerpoint/2010/main" val="328630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2A1D100F-0839-404F-9DC3-CE58E2A6EC0B}" type="slidenum">
              <a:rPr lang="en-GH" smtClean="0"/>
              <a:t>1</a:t>
            </a:fld>
            <a:endParaRPr lang="en-GH"/>
          </a:p>
        </p:txBody>
      </p:sp>
    </p:spTree>
    <p:extLst>
      <p:ext uri="{BB962C8B-B14F-4D97-AF65-F5344CB8AC3E}">
        <p14:creationId xmlns:p14="http://schemas.microsoft.com/office/powerpoint/2010/main" val="1536869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DB6D2B-CC0C-40D3-BFBA-05800B4F0960}"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78573-3B00-4913-A2E7-C21B568C87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DB6D2B-CC0C-40D3-BFBA-05800B4F0960}"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78573-3B00-4913-A2E7-C21B568C87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DB6D2B-CC0C-40D3-BFBA-05800B4F0960}"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78573-3B00-4913-A2E7-C21B568C87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DB6D2B-CC0C-40D3-BFBA-05800B4F0960}"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78573-3B00-4913-A2E7-C21B568C87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B6D2B-CC0C-40D3-BFBA-05800B4F0960}"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78573-3B00-4913-A2E7-C21B568C87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DB6D2B-CC0C-40D3-BFBA-05800B4F0960}"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78573-3B00-4913-A2E7-C21B568C87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DB6D2B-CC0C-40D3-BFBA-05800B4F0960}" type="datetimeFigureOut">
              <a:rPr lang="en-US" smtClean="0"/>
              <a:pPr/>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878573-3B00-4913-A2E7-C21B568C87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DB6D2B-CC0C-40D3-BFBA-05800B4F0960}" type="datetimeFigureOut">
              <a:rPr lang="en-US" smtClean="0"/>
              <a:pPr/>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878573-3B00-4913-A2E7-C21B568C87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B6D2B-CC0C-40D3-BFBA-05800B4F0960}" type="datetimeFigureOut">
              <a:rPr lang="en-US" smtClean="0"/>
              <a:pPr/>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878573-3B00-4913-A2E7-C21B568C87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DB6D2B-CC0C-40D3-BFBA-05800B4F0960}"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78573-3B00-4913-A2E7-C21B568C87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DB6D2B-CC0C-40D3-BFBA-05800B4F0960}"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878573-3B00-4913-A2E7-C21B568C87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B6D2B-CC0C-40D3-BFBA-05800B4F0960}" type="datetimeFigureOut">
              <a:rPr lang="en-US" smtClean="0"/>
              <a:pPr/>
              <a:t>7/24/2023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78573-3B00-4913-A2E7-C21B568C87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ebay.com/" TargetMode="External"/><Relationship Id="rId2" Type="http://schemas.openxmlformats.org/officeDocument/2006/relationships/hyperlink" Target="http://www.amazon.com/" TargetMode="External"/><Relationship Id="rId1" Type="http://schemas.openxmlformats.org/officeDocument/2006/relationships/slideLayout" Target="../slideLayouts/slideLayout2.xml"/><Relationship Id="rId5" Type="http://schemas.openxmlformats.org/officeDocument/2006/relationships/hyperlink" Target="http://www.landsend.com/" TargetMode="External"/><Relationship Id="rId4" Type="http://schemas.openxmlformats.org/officeDocument/2006/relationships/hyperlink" Target="http://www.eddiebauer.com/"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8915400" cy="1143000"/>
          </a:xfrm>
        </p:spPr>
        <p:txBody>
          <a:bodyPr>
            <a:normAutofit/>
          </a:bodyPr>
          <a:lstStyle/>
          <a:p>
            <a:r>
              <a:rPr lang="en-US" b="1" dirty="0"/>
              <a:t>e-Commerce Applications and Issues</a:t>
            </a:r>
            <a:endParaRPr lang="en-US" dirty="0"/>
          </a:p>
        </p:txBody>
      </p:sp>
      <p:sp>
        <p:nvSpPr>
          <p:cNvPr id="5" name="Content Placeholder 4"/>
          <p:cNvSpPr>
            <a:spLocks noGrp="1"/>
          </p:cNvSpPr>
          <p:nvPr>
            <p:ph idx="1"/>
          </p:nvPr>
        </p:nvSpPr>
        <p:spPr>
          <a:xfrm>
            <a:off x="152400" y="1371600"/>
            <a:ext cx="8839200" cy="5334000"/>
          </a:xfrm>
        </p:spPr>
        <p:txBody>
          <a:bodyPr/>
          <a:lstStyle/>
          <a:p>
            <a:endParaRPr lang="en-US" i="1" dirty="0"/>
          </a:p>
          <a:p>
            <a:r>
              <a:rPr lang="en-US" i="1" dirty="0"/>
              <a:t>E-commerce is here to stay. The Web and e-commerce are key industry drivers. It's changed how many companies do business. It's created new channels for our customers. Companies are at the e-commerce crossroads and there are many ways to go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fontScale="92500" lnSpcReduction="20000"/>
          </a:bodyPr>
          <a:lstStyle/>
          <a:p>
            <a:pPr>
              <a:buNone/>
            </a:pPr>
            <a:r>
              <a:rPr lang="en-US" sz="2800" b="1" dirty="0"/>
              <a:t>	</a:t>
            </a:r>
            <a:r>
              <a:rPr lang="en-US" sz="3600" b="1" dirty="0"/>
              <a:t>Performance and Service.</a:t>
            </a:r>
            <a:r>
              <a:rPr lang="en-US" sz="3600" dirty="0"/>
              <a:t> </a:t>
            </a:r>
          </a:p>
          <a:p>
            <a:r>
              <a:rPr lang="en-US" dirty="0"/>
              <a:t>People don't want to be kept waiting when browsing, selecting, or paying in a Web store. </a:t>
            </a:r>
          </a:p>
          <a:p>
            <a:r>
              <a:rPr lang="en-US" dirty="0"/>
              <a:t>A site must be efficiently designed for ease of </a:t>
            </a:r>
          </a:p>
          <a:p>
            <a:pPr lvl="1"/>
            <a:r>
              <a:rPr lang="en-US" sz="3200" dirty="0"/>
              <a:t>access, </a:t>
            </a:r>
          </a:p>
          <a:p>
            <a:pPr lvl="1"/>
            <a:r>
              <a:rPr lang="en-US" sz="3200" dirty="0"/>
              <a:t>shopping, and </a:t>
            </a:r>
          </a:p>
          <a:p>
            <a:pPr lvl="1"/>
            <a:r>
              <a:rPr lang="en-US" sz="3200" dirty="0"/>
              <a:t>buying, with </a:t>
            </a:r>
          </a:p>
          <a:p>
            <a:pPr lvl="1"/>
            <a:r>
              <a:rPr lang="en-US" sz="3200" dirty="0"/>
              <a:t>sufficient server power and </a:t>
            </a:r>
          </a:p>
          <a:p>
            <a:pPr lvl="1"/>
            <a:r>
              <a:rPr lang="en-US" sz="3200" dirty="0"/>
              <a:t>network capacity to support website traffic. </a:t>
            </a:r>
          </a:p>
          <a:p>
            <a:r>
              <a:rPr lang="en-US" dirty="0"/>
              <a:t>Web shopping and customer service must also be </a:t>
            </a:r>
          </a:p>
          <a:p>
            <a:pPr lvl="1"/>
            <a:r>
              <a:rPr lang="en-US" dirty="0"/>
              <a:t>friendly and helpful, as well as </a:t>
            </a:r>
          </a:p>
          <a:p>
            <a:pPr lvl="1"/>
            <a:r>
              <a:rPr lang="en-US" dirty="0"/>
              <a:t>quick and easy. </a:t>
            </a:r>
          </a:p>
          <a:p>
            <a:r>
              <a:rPr lang="en-US" dirty="0"/>
              <a:t>In addition, products offered should be available in inventory for prompt shipment to the customer. </a:t>
            </a:r>
          </a:p>
          <a:p>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pPr>
              <a:buNone/>
            </a:pPr>
            <a:r>
              <a:rPr lang="en-US" sz="2800" b="1" dirty="0"/>
              <a:t>	</a:t>
            </a:r>
            <a:r>
              <a:rPr lang="en-GB" b="1" dirty="0"/>
              <a:t>Look and Feel.</a:t>
            </a:r>
            <a:r>
              <a:rPr lang="en-GB" dirty="0"/>
              <a:t> B2C sites can offer customers an attractive Web storefront, shop­ping areas, and multimedia product </a:t>
            </a:r>
            <a:r>
              <a:rPr lang="en-GB" dirty="0" err="1"/>
              <a:t>catalogs</a:t>
            </a:r>
            <a:r>
              <a:rPr lang="en-GB" dirty="0"/>
              <a:t>. </a:t>
            </a:r>
          </a:p>
          <a:p>
            <a:pPr marL="0" indent="0">
              <a:buNone/>
            </a:pPr>
            <a:r>
              <a:rPr lang="en-GB" dirty="0"/>
              <a:t>	These could range from an exciting shopping experience with audio, video, and moving graphics, to a more simple and comfortable look and feel. </a:t>
            </a:r>
          </a:p>
          <a:p>
            <a:pPr marL="0" indent="0">
              <a:buNone/>
            </a:pPr>
            <a:r>
              <a:rPr lang="en-GB" dirty="0"/>
              <a:t>Thus, most retail e-commerce sites let customers browse product sections, select products, drop them into a virtual shopping cart, and go to a virtual checkout station when they are ready to pay for their order.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fontScale="92500" lnSpcReduction="20000"/>
          </a:bodyPr>
          <a:lstStyle/>
          <a:p>
            <a:r>
              <a:rPr lang="en-US" sz="2800" b="1" dirty="0"/>
              <a:t>	</a:t>
            </a:r>
            <a:r>
              <a:rPr lang="en-GB" b="1" dirty="0"/>
              <a:t>Advertising and Incentives</a:t>
            </a:r>
            <a:r>
              <a:rPr lang="en-GB" dirty="0"/>
              <a:t>. Some Web stores may advertise in traditional media, but most advertise on the Web with targeted and personalized banner ads and other Web page and e-mail promotions. </a:t>
            </a:r>
          </a:p>
          <a:p>
            <a:r>
              <a:rPr lang="en-GB" dirty="0"/>
              <a:t>Most B2C sites also offer shoppers incentives to buy and return. Typically, this means </a:t>
            </a:r>
          </a:p>
          <a:p>
            <a:pPr lvl="1"/>
            <a:r>
              <a:rPr lang="en-GB" dirty="0"/>
              <a:t>coupons, </a:t>
            </a:r>
          </a:p>
          <a:p>
            <a:pPr lvl="1"/>
            <a:r>
              <a:rPr lang="en-GB" dirty="0"/>
              <a:t>discounts, </a:t>
            </a:r>
          </a:p>
          <a:p>
            <a:pPr lvl="1"/>
            <a:r>
              <a:rPr lang="en-GB" dirty="0"/>
              <a:t>special offers, </a:t>
            </a:r>
          </a:p>
          <a:p>
            <a:pPr lvl="1"/>
            <a:r>
              <a:rPr lang="en-GB" dirty="0"/>
              <a:t>and vouch­ers for other Web services, sometimes with other e-</a:t>
            </a:r>
            <a:r>
              <a:rPr lang="en-GB" dirty="0" err="1"/>
              <a:t>tailers</a:t>
            </a:r>
            <a:r>
              <a:rPr lang="en-GB" dirty="0"/>
              <a:t> at cross-linked websites. </a:t>
            </a:r>
          </a:p>
          <a:p>
            <a:r>
              <a:rPr lang="en-GB" dirty="0"/>
              <a:t>Many Web stores also increase their market reach by being part of Web banner advertising exchange programs with thousands of other Web retailers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pPr>
              <a:buNone/>
            </a:pPr>
            <a:r>
              <a:rPr lang="en-US" sz="2800" b="1" dirty="0"/>
              <a:t>	</a:t>
            </a:r>
            <a:r>
              <a:rPr lang="en-US" b="1" dirty="0"/>
              <a:t>Personal Attention</a:t>
            </a:r>
            <a:r>
              <a:rPr lang="en-US" dirty="0"/>
              <a:t>. Personalizing your shopping experience encourages you to buy and make return visits. Thus, e-commerce software can automatically record details of your visits and build user profiles of you and other Web shoppers. </a:t>
            </a:r>
          </a:p>
          <a:p>
            <a:r>
              <a:rPr lang="en-US" dirty="0"/>
              <a:t>Many sites also encourage you to register with them and fill out a personal interest profile. Then, whenever you return, you are welcomed by name or with a personal Web page, greeted with special offers, and guided to those parts of the site that you are most interested in. </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fontScale="92500"/>
          </a:bodyPr>
          <a:lstStyle/>
          <a:p>
            <a:pPr>
              <a:buNone/>
            </a:pPr>
            <a:r>
              <a:rPr lang="en-US" sz="2800" b="1" dirty="0"/>
              <a:t>	</a:t>
            </a:r>
            <a:r>
              <a:rPr lang="en-US" b="1" dirty="0"/>
              <a:t>Community Relationships</a:t>
            </a:r>
            <a:r>
              <a:rPr lang="en-US" dirty="0"/>
              <a:t>. Giving online customers with special interests a feel­ing of belonging to a unique group of like-minded individuals helps build customer loyalty and value. </a:t>
            </a:r>
          </a:p>
          <a:p>
            <a:r>
              <a:rPr lang="en-US" dirty="0"/>
              <a:t>Thus, website relationship and affinity marketing programs build and promote virtual communities of customers, suppliers, company representatives, and others via a variety of Web-based collaboration tools. </a:t>
            </a:r>
          </a:p>
          <a:p>
            <a:r>
              <a:rPr lang="en-US" dirty="0"/>
              <a:t>Examples include </a:t>
            </a:r>
          </a:p>
          <a:p>
            <a:pPr lvl="1"/>
            <a:r>
              <a:rPr lang="en-US" dirty="0"/>
              <a:t>discus­sion forums or newsgroups, </a:t>
            </a:r>
          </a:p>
          <a:p>
            <a:pPr lvl="1"/>
            <a:r>
              <a:rPr lang="en-US" dirty="0"/>
              <a:t>chat rooms, </a:t>
            </a:r>
          </a:p>
          <a:p>
            <a:pPr lvl="1"/>
            <a:r>
              <a:rPr lang="en-US" dirty="0"/>
              <a:t>message board systems, and cross-links to related website communities. </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lnSpcReduction="10000"/>
          </a:bodyPr>
          <a:lstStyle/>
          <a:p>
            <a:pPr>
              <a:buNone/>
            </a:pPr>
            <a:r>
              <a:rPr lang="en-US" sz="2800" b="1" dirty="0"/>
              <a:t>	</a:t>
            </a:r>
            <a:r>
              <a:rPr lang="en-GB" b="1" dirty="0"/>
              <a:t>Security and Reliability</a:t>
            </a:r>
            <a:r>
              <a:rPr lang="en-GB" dirty="0"/>
              <a:t>. As a customer of a successful Web store, you must feel confident that your credit card, personal information, and details of your transac­tions are secure from unauthorized use. </a:t>
            </a:r>
          </a:p>
          <a:p>
            <a:r>
              <a:rPr lang="en-GB" dirty="0"/>
              <a:t>You must also feel that you are dealing with a trustworthy business, whose products and other website information you can trust to be as advertised. </a:t>
            </a:r>
          </a:p>
          <a:p>
            <a:r>
              <a:rPr lang="en-GB" dirty="0"/>
              <a:t>Having your orders filled and shipped as you requested, in the time frame promised, and with good customer support are other measures of an e-</a:t>
            </a:r>
            <a:r>
              <a:rPr lang="en-GB" dirty="0" err="1"/>
              <a:t>tailer's</a:t>
            </a:r>
            <a:r>
              <a:rPr lang="en-GB" dirty="0"/>
              <a:t> reliability.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pPr>
              <a:buNone/>
            </a:pPr>
            <a:r>
              <a:rPr lang="en-US" sz="2800" b="1" dirty="0"/>
              <a:t>	</a:t>
            </a:r>
            <a:r>
              <a:rPr lang="en-US" sz="4000" b="1" dirty="0"/>
              <a:t>Web Store Requirements</a:t>
            </a:r>
            <a:endParaRPr lang="en-GB" sz="4000" dirty="0"/>
          </a:p>
          <a:p>
            <a:r>
              <a:rPr lang="en-US" sz="2800" dirty="0"/>
              <a:t>Most business-to-consumer e-commerce ventures take the form of retail business sites on the World Wide Web.</a:t>
            </a:r>
          </a:p>
          <a:p>
            <a:r>
              <a:rPr lang="en-US" sz="2800" dirty="0"/>
              <a:t>Whether huge or small, the primary focus of such e-</a:t>
            </a:r>
            <a:r>
              <a:rPr lang="en-US" sz="2800" dirty="0" err="1"/>
              <a:t>tailers</a:t>
            </a:r>
            <a:r>
              <a:rPr lang="en-US" sz="2800" dirty="0"/>
              <a:t> is to develop, operate, and manage their websites so they become high-priority destinations for consumers who will repeatedly choose to go there to buy products and services. </a:t>
            </a:r>
            <a:endParaRPr lang="en-GB" sz="2800" dirty="0"/>
          </a:p>
          <a:p>
            <a:r>
              <a:rPr lang="en-US" sz="2800" dirty="0"/>
              <a:t>The essential Web store requirements that you would have to implement to support a successful retail business on the Web, are summarized and illustrated in the next table. </a:t>
            </a:r>
            <a:endParaRPr lang="en-GB" sz="2800" dirty="0"/>
          </a:p>
          <a:p>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0" y="0"/>
          <a:ext cx="8839200" cy="6306399"/>
        </p:xfrm>
        <a:graphic>
          <a:graphicData uri="http://schemas.openxmlformats.org/drawingml/2006/table">
            <a:tbl>
              <a:tblPr/>
              <a:tblGrid>
                <a:gridCol w="2945865">
                  <a:extLst>
                    <a:ext uri="{9D8B030D-6E8A-4147-A177-3AD203B41FA5}">
                      <a16:colId xmlns:a16="http://schemas.microsoft.com/office/drawing/2014/main" val="20000"/>
                    </a:ext>
                  </a:extLst>
                </a:gridCol>
                <a:gridCol w="3061452">
                  <a:extLst>
                    <a:ext uri="{9D8B030D-6E8A-4147-A177-3AD203B41FA5}">
                      <a16:colId xmlns:a16="http://schemas.microsoft.com/office/drawing/2014/main" val="20001"/>
                    </a:ext>
                  </a:extLst>
                </a:gridCol>
                <a:gridCol w="2831883">
                  <a:extLst>
                    <a:ext uri="{9D8B030D-6E8A-4147-A177-3AD203B41FA5}">
                      <a16:colId xmlns:a16="http://schemas.microsoft.com/office/drawing/2014/main" val="20002"/>
                    </a:ext>
                  </a:extLst>
                </a:gridCol>
              </a:tblGrid>
              <a:tr h="82022">
                <a:tc>
                  <a:txBody>
                    <a:bodyPr/>
                    <a:lstStyle/>
                    <a:p>
                      <a:pPr marR="2540">
                        <a:lnSpc>
                          <a:spcPct val="115000"/>
                        </a:lnSpc>
                        <a:spcAft>
                          <a:spcPts val="0"/>
                        </a:spcAft>
                      </a:pPr>
                      <a:endParaRPr lang="en-US" sz="1800" dirty="0">
                        <a:latin typeface="Times New Roman"/>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marR="2540">
                        <a:lnSpc>
                          <a:spcPct val="115000"/>
                        </a:lnSpc>
                        <a:spcAft>
                          <a:spcPts val="0"/>
                        </a:spcAft>
                      </a:pPr>
                      <a:r>
                        <a:rPr lang="en-US" sz="1800">
                          <a:latin typeface="Times New Roman"/>
                          <a:ea typeface="Times New Roman"/>
                          <a:cs typeface="Times New Roman"/>
                        </a:rPr>
                        <a:t>Developing a Web store</a:t>
                      </a:r>
                      <a:endParaRPr lang="en-GB" sz="1800">
                        <a:latin typeface="Arial"/>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marR="2540">
                        <a:lnSpc>
                          <a:spcPct val="115000"/>
                        </a:lnSpc>
                        <a:spcAft>
                          <a:spcPts val="0"/>
                        </a:spcAft>
                      </a:pPr>
                      <a:endParaRPr lang="en-US" sz="1800">
                        <a:latin typeface="Times New Roman"/>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extLst>
                  <a:ext uri="{0D108BD9-81ED-4DB2-BD59-A6C34878D82A}">
                    <a16:rowId xmlns:a16="http://schemas.microsoft.com/office/drawing/2014/main" val="10000"/>
                  </a:ext>
                </a:extLst>
              </a:tr>
              <a:tr h="1589532">
                <a:tc>
                  <a:txBody>
                    <a:bodyPr/>
                    <a:lstStyle/>
                    <a:p>
                      <a:pPr marL="170815">
                        <a:lnSpc>
                          <a:spcPts val="1125"/>
                        </a:lnSpc>
                        <a:spcAft>
                          <a:spcPts val="0"/>
                        </a:spcAft>
                      </a:pPr>
                      <a:endParaRPr lang="en-US" sz="1800" b="1" dirty="0">
                        <a:latin typeface="Times New Roman"/>
                        <a:ea typeface="Times New Roman"/>
                        <a:cs typeface="Times New Roman"/>
                      </a:endParaRPr>
                    </a:p>
                    <a:p>
                      <a:pPr marL="170815">
                        <a:lnSpc>
                          <a:spcPts val="1125"/>
                        </a:lnSpc>
                        <a:spcAft>
                          <a:spcPts val="0"/>
                        </a:spcAft>
                      </a:pPr>
                      <a:r>
                        <a:rPr lang="en-US" sz="1800" b="1" dirty="0">
                          <a:latin typeface="Times New Roman"/>
                          <a:ea typeface="Times New Roman"/>
                          <a:cs typeface="Times New Roman"/>
                        </a:rPr>
                        <a:t>• Build </a:t>
                      </a:r>
                      <a:endParaRPr lang="en-GB" sz="1800" dirty="0">
                        <a:latin typeface="Arial"/>
                        <a:ea typeface="Times New Roman"/>
                        <a:cs typeface="Times New Roman"/>
                      </a:endParaRPr>
                    </a:p>
                    <a:p>
                      <a:pPr marL="170815">
                        <a:lnSpc>
                          <a:spcPts val="1100"/>
                        </a:lnSpc>
                        <a:spcAft>
                          <a:spcPts val="0"/>
                        </a:spcAft>
                      </a:pPr>
                      <a:endParaRPr lang="en-US" sz="1800" dirty="0">
                        <a:latin typeface="Times New Roman"/>
                        <a:ea typeface="Times New Roman"/>
                        <a:cs typeface="Times New Roman"/>
                      </a:endParaRPr>
                    </a:p>
                    <a:p>
                      <a:pPr marL="170815">
                        <a:lnSpc>
                          <a:spcPts val="1100"/>
                        </a:lnSpc>
                        <a:spcAft>
                          <a:spcPts val="0"/>
                        </a:spcAft>
                      </a:pPr>
                      <a:r>
                        <a:rPr lang="en-US" sz="1800" dirty="0">
                          <a:latin typeface="Times New Roman"/>
                          <a:ea typeface="Times New Roman"/>
                          <a:cs typeface="Times New Roman"/>
                        </a:rPr>
                        <a:t>Website design tools </a:t>
                      </a:r>
                      <a:endParaRPr lang="en-GB" sz="1800" dirty="0">
                        <a:latin typeface="Arial"/>
                        <a:ea typeface="Times New Roman"/>
                        <a:cs typeface="Times New Roman"/>
                      </a:endParaRPr>
                    </a:p>
                    <a:p>
                      <a:pPr marL="170815" marR="2540">
                        <a:lnSpc>
                          <a:spcPct val="115000"/>
                        </a:lnSpc>
                        <a:spcAft>
                          <a:spcPts val="0"/>
                        </a:spcAft>
                      </a:pPr>
                      <a:r>
                        <a:rPr lang="en-US" sz="1800" dirty="0">
                          <a:latin typeface="Times New Roman"/>
                          <a:ea typeface="Times New Roman"/>
                          <a:cs typeface="Times New Roman"/>
                        </a:rPr>
                        <a:t>Site design templates </a:t>
                      </a:r>
                      <a:endParaRPr lang="en-GB" sz="1800" dirty="0">
                        <a:latin typeface="Arial"/>
                        <a:ea typeface="Times New Roman"/>
                        <a:cs typeface="Times New Roman"/>
                      </a:endParaRPr>
                    </a:p>
                    <a:p>
                      <a:pPr marL="170815" marR="2540">
                        <a:lnSpc>
                          <a:spcPct val="115000"/>
                        </a:lnSpc>
                        <a:spcAft>
                          <a:spcPts val="0"/>
                        </a:spcAft>
                      </a:pPr>
                      <a:r>
                        <a:rPr lang="en-US" sz="1800" dirty="0">
                          <a:latin typeface="Times New Roman"/>
                          <a:ea typeface="Times New Roman"/>
                          <a:cs typeface="Times New Roman"/>
                        </a:rPr>
                        <a:t>Custom design services </a:t>
                      </a:r>
                      <a:endParaRPr lang="en-GB" sz="1800" dirty="0">
                        <a:latin typeface="Arial"/>
                        <a:ea typeface="Times New Roman"/>
                        <a:cs typeface="Times New Roman"/>
                      </a:endParaRPr>
                    </a:p>
                    <a:p>
                      <a:pPr marL="170815" marR="2540">
                        <a:lnSpc>
                          <a:spcPct val="115000"/>
                        </a:lnSpc>
                        <a:spcAft>
                          <a:spcPts val="0"/>
                        </a:spcAft>
                      </a:pPr>
                      <a:r>
                        <a:rPr lang="en-US" sz="1800" dirty="0">
                          <a:latin typeface="Times New Roman"/>
                          <a:ea typeface="Times New Roman"/>
                          <a:cs typeface="Times New Roman"/>
                        </a:rPr>
                        <a:t>Website hosting</a:t>
                      </a:r>
                      <a:endParaRPr lang="en-GB" sz="1800" dirty="0">
                        <a:latin typeface="Arial"/>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525" marR="2540">
                        <a:lnSpc>
                          <a:spcPts val="1150"/>
                        </a:lnSpc>
                        <a:spcAft>
                          <a:spcPts val="0"/>
                        </a:spcAft>
                      </a:pPr>
                      <a:endParaRPr lang="en-US" sz="1800" b="1" dirty="0">
                        <a:latin typeface="Times New Roman"/>
                        <a:ea typeface="Times New Roman"/>
                        <a:cs typeface="Times New Roman"/>
                      </a:endParaRPr>
                    </a:p>
                    <a:p>
                      <a:pPr marL="9525" marR="2540">
                        <a:lnSpc>
                          <a:spcPts val="1150"/>
                        </a:lnSpc>
                        <a:spcAft>
                          <a:spcPts val="0"/>
                        </a:spcAft>
                      </a:pPr>
                      <a:r>
                        <a:rPr lang="en-US" sz="1800" b="1" dirty="0">
                          <a:latin typeface="Times New Roman"/>
                          <a:ea typeface="Times New Roman"/>
                          <a:cs typeface="Times New Roman"/>
                        </a:rPr>
                        <a:t>• Market </a:t>
                      </a:r>
                      <a:endParaRPr lang="en-GB" sz="1800" dirty="0">
                        <a:latin typeface="Arial"/>
                        <a:ea typeface="Times New Roman"/>
                        <a:cs typeface="Times New Roman"/>
                      </a:endParaRPr>
                    </a:p>
                    <a:p>
                      <a:pPr marL="9525" marR="2540">
                        <a:lnSpc>
                          <a:spcPct val="100000"/>
                        </a:lnSpc>
                        <a:spcAft>
                          <a:spcPts val="0"/>
                        </a:spcAft>
                      </a:pPr>
                      <a:r>
                        <a:rPr lang="en-US" sz="1800" dirty="0">
                          <a:latin typeface="Times New Roman"/>
                          <a:ea typeface="Times New Roman"/>
                          <a:cs typeface="Times New Roman"/>
                        </a:rPr>
                        <a:t>Web page advertising </a:t>
                      </a:r>
                      <a:endParaRPr lang="en-GB" sz="1800" dirty="0">
                        <a:latin typeface="Arial"/>
                        <a:ea typeface="Times New Roman"/>
                        <a:cs typeface="Times New Roman"/>
                      </a:endParaRPr>
                    </a:p>
                    <a:p>
                      <a:pPr marL="9525" marR="2540">
                        <a:lnSpc>
                          <a:spcPct val="100000"/>
                        </a:lnSpc>
                        <a:spcAft>
                          <a:spcPts val="0"/>
                        </a:spcAft>
                      </a:pPr>
                      <a:r>
                        <a:rPr lang="en-US" sz="1800" dirty="0">
                          <a:latin typeface="Times New Roman"/>
                          <a:ea typeface="Times New Roman"/>
                          <a:cs typeface="Times New Roman"/>
                        </a:rPr>
                        <a:t>E-mail promotions </a:t>
                      </a:r>
                      <a:endParaRPr lang="en-GB" sz="1800" dirty="0">
                        <a:latin typeface="Arial"/>
                        <a:ea typeface="Times New Roman"/>
                        <a:cs typeface="Times New Roman"/>
                      </a:endParaRPr>
                    </a:p>
                    <a:p>
                      <a:pPr marL="9525">
                        <a:lnSpc>
                          <a:spcPct val="100000"/>
                        </a:lnSpc>
                        <a:spcAft>
                          <a:spcPts val="0"/>
                        </a:spcAft>
                        <a:tabLst>
                          <a:tab pos="2181225" algn="l"/>
                        </a:tabLst>
                      </a:pPr>
                      <a:r>
                        <a:rPr lang="en-US" sz="1800" dirty="0">
                          <a:latin typeface="Times New Roman"/>
                          <a:ea typeface="Times New Roman"/>
                          <a:cs typeface="Times New Roman"/>
                        </a:rPr>
                        <a:t>Web advertising exchanges with affiliate sites</a:t>
                      </a:r>
                      <a:endParaRPr lang="en-GB" sz="1800" dirty="0">
                        <a:latin typeface="Arial"/>
                        <a:ea typeface="Times New Roman"/>
                        <a:cs typeface="Times New Roman"/>
                      </a:endParaRPr>
                    </a:p>
                    <a:p>
                      <a:pPr marL="9525">
                        <a:lnSpc>
                          <a:spcPct val="100000"/>
                        </a:lnSpc>
                        <a:spcAft>
                          <a:spcPts val="0"/>
                        </a:spcAft>
                        <a:tabLst>
                          <a:tab pos="2181225" algn="l"/>
                        </a:tabLst>
                      </a:pPr>
                      <a:r>
                        <a:rPr lang="en-US" sz="1800" dirty="0">
                          <a:latin typeface="Times New Roman"/>
                          <a:ea typeface="Times New Roman"/>
                          <a:cs typeface="Times New Roman"/>
                        </a:rPr>
                        <a:t>Search engine registrations </a:t>
                      </a:r>
                      <a:endParaRPr lang="en-GB" sz="1800" dirty="0">
                        <a:latin typeface="Arial"/>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540">
                        <a:lnSpc>
                          <a:spcPct val="115000"/>
                        </a:lnSpc>
                        <a:spcAft>
                          <a:spcPts val="0"/>
                        </a:spcAft>
                      </a:pPr>
                      <a:endParaRPr lang="en-US" sz="1800">
                        <a:latin typeface="Times New Roman"/>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6822">
                <a:tc>
                  <a:txBody>
                    <a:bodyPr/>
                    <a:lstStyle/>
                    <a:p>
                      <a:pPr marR="2540">
                        <a:lnSpc>
                          <a:spcPct val="115000"/>
                        </a:lnSpc>
                        <a:spcAft>
                          <a:spcPts val="0"/>
                        </a:spcAft>
                      </a:pPr>
                      <a:endParaRPr lang="en-US" sz="1800" dirty="0">
                        <a:latin typeface="Times New Roman"/>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marR="2540">
                        <a:lnSpc>
                          <a:spcPct val="115000"/>
                        </a:lnSpc>
                        <a:spcAft>
                          <a:spcPts val="0"/>
                        </a:spcAft>
                      </a:pPr>
                      <a:r>
                        <a:rPr lang="en-US" sz="1800" dirty="0">
                          <a:latin typeface="Times New Roman"/>
                          <a:ea typeface="Times New Roman"/>
                          <a:cs typeface="Times New Roman"/>
                        </a:rPr>
                        <a:t>Serving Your Customers</a:t>
                      </a:r>
                      <a:endParaRPr lang="en-GB" sz="1800" dirty="0">
                        <a:latin typeface="Arial"/>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marR="2540">
                        <a:lnSpc>
                          <a:spcPct val="115000"/>
                        </a:lnSpc>
                        <a:spcAft>
                          <a:spcPts val="0"/>
                        </a:spcAft>
                      </a:pPr>
                      <a:endParaRPr lang="en-US" sz="1800">
                        <a:latin typeface="Times New Roman"/>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extLst>
                  <a:ext uri="{0D108BD9-81ED-4DB2-BD59-A6C34878D82A}">
                    <a16:rowId xmlns:a16="http://schemas.microsoft.com/office/drawing/2014/main" val="10002"/>
                  </a:ext>
                </a:extLst>
              </a:tr>
              <a:tr h="1518464">
                <a:tc>
                  <a:txBody>
                    <a:bodyPr/>
                    <a:lstStyle/>
                    <a:p>
                      <a:pPr marL="167640" marR="142240">
                        <a:lnSpc>
                          <a:spcPct val="100000"/>
                        </a:lnSpc>
                        <a:spcAft>
                          <a:spcPts val="0"/>
                        </a:spcAft>
                      </a:pPr>
                      <a:r>
                        <a:rPr lang="en-US" sz="1800" b="1" dirty="0">
                          <a:latin typeface="Times New Roman"/>
                          <a:ea typeface="Times New Roman"/>
                          <a:cs typeface="Times New Roman"/>
                        </a:rPr>
                        <a:t>• Serve </a:t>
                      </a:r>
                      <a:endParaRPr lang="en-GB" sz="1800" dirty="0">
                        <a:latin typeface="Arial"/>
                        <a:ea typeface="Times New Roman"/>
                        <a:cs typeface="Times New Roman"/>
                      </a:endParaRPr>
                    </a:p>
                    <a:p>
                      <a:pPr marL="320040" marR="142240">
                        <a:lnSpc>
                          <a:spcPct val="100000"/>
                        </a:lnSpc>
                        <a:spcAft>
                          <a:spcPts val="0"/>
                        </a:spcAft>
                      </a:pPr>
                      <a:r>
                        <a:rPr lang="en-US" sz="1800" dirty="0">
                          <a:latin typeface="Times New Roman"/>
                          <a:ea typeface="Times New Roman"/>
                          <a:cs typeface="Times New Roman"/>
                        </a:rPr>
                        <a:t>Personalized Web pages </a:t>
                      </a:r>
                      <a:endParaRPr lang="en-GB" sz="1800" dirty="0">
                        <a:latin typeface="Arial"/>
                        <a:ea typeface="Times New Roman"/>
                        <a:cs typeface="Times New Roman"/>
                      </a:endParaRPr>
                    </a:p>
                    <a:p>
                      <a:pPr marL="320040" marR="142240">
                        <a:lnSpc>
                          <a:spcPct val="100000"/>
                        </a:lnSpc>
                        <a:spcAft>
                          <a:spcPts val="0"/>
                        </a:spcAft>
                      </a:pPr>
                      <a:r>
                        <a:rPr lang="en-US" sz="1800" dirty="0">
                          <a:latin typeface="Times New Roman"/>
                          <a:ea typeface="Times New Roman"/>
                          <a:cs typeface="Times New Roman"/>
                        </a:rPr>
                        <a:t>Dynamic </a:t>
                      </a:r>
                      <a:r>
                        <a:rPr lang="en-US" sz="1800">
                          <a:latin typeface="Times New Roman"/>
                          <a:ea typeface="Times New Roman"/>
                          <a:cs typeface="Times New Roman"/>
                        </a:rPr>
                        <a:t>multimedia  </a:t>
                      </a:r>
                      <a:r>
                        <a:rPr lang="en-US" sz="1800" dirty="0" err="1">
                          <a:latin typeface="Times New Roman"/>
                          <a:ea typeface="Times New Roman"/>
                          <a:cs typeface="Times New Roman"/>
                        </a:rPr>
                        <a:t>Catalog</a:t>
                      </a:r>
                      <a:r>
                        <a:rPr lang="en-US" sz="1800" dirty="0">
                          <a:latin typeface="Times New Roman"/>
                          <a:ea typeface="Times New Roman"/>
                          <a:cs typeface="Times New Roman"/>
                        </a:rPr>
                        <a:t> search engine </a:t>
                      </a:r>
                      <a:endParaRPr lang="en-GB" sz="1800" dirty="0">
                        <a:latin typeface="Arial"/>
                        <a:ea typeface="Times New Roman"/>
                        <a:cs typeface="Times New Roman"/>
                      </a:endParaRPr>
                    </a:p>
                    <a:p>
                      <a:pPr marL="320040" marR="142240">
                        <a:lnSpc>
                          <a:spcPct val="100000"/>
                        </a:lnSpc>
                        <a:spcAft>
                          <a:spcPts val="0"/>
                        </a:spcAft>
                      </a:pPr>
                      <a:r>
                        <a:rPr lang="en-US" sz="1800" dirty="0">
                          <a:latin typeface="Times New Roman"/>
                          <a:ea typeface="Times New Roman"/>
                          <a:cs typeface="Times New Roman"/>
                        </a:rPr>
                        <a:t>Integrated shopping cart </a:t>
                      </a:r>
                      <a:endParaRPr lang="en-GB" sz="1800" dirty="0">
                        <a:latin typeface="Arial"/>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2540" lvl="0" indent="-342900">
                        <a:lnSpc>
                          <a:spcPct val="100000"/>
                        </a:lnSpc>
                        <a:spcAft>
                          <a:spcPts val="0"/>
                        </a:spcAft>
                        <a:buFont typeface="Symbol"/>
                        <a:buChar char=""/>
                      </a:pPr>
                      <a:r>
                        <a:rPr lang="en-US" sz="1800" b="1" dirty="0">
                          <a:latin typeface="Times New Roman"/>
                          <a:ea typeface="Times New Roman"/>
                          <a:cs typeface="Times New Roman"/>
                        </a:rPr>
                        <a:t>Transact</a:t>
                      </a:r>
                      <a:endParaRPr lang="en-GB" sz="1800" dirty="0">
                        <a:latin typeface="Arial"/>
                        <a:ea typeface="Times New Roman"/>
                        <a:cs typeface="Times New Roman"/>
                      </a:endParaRPr>
                    </a:p>
                    <a:p>
                      <a:pPr marL="152400" marR="69215">
                        <a:lnSpc>
                          <a:spcPct val="100000"/>
                        </a:lnSpc>
                        <a:spcAft>
                          <a:spcPts val="0"/>
                        </a:spcAft>
                      </a:pPr>
                      <a:r>
                        <a:rPr lang="en-US" sz="1800" dirty="0">
                          <a:latin typeface="Times New Roman"/>
                          <a:ea typeface="Times New Roman"/>
                          <a:cs typeface="Times New Roman"/>
                        </a:rPr>
                        <a:t>Flexible order process </a:t>
                      </a:r>
                      <a:endParaRPr lang="en-GB" sz="1800" dirty="0">
                        <a:latin typeface="Arial"/>
                        <a:ea typeface="Times New Roman"/>
                        <a:cs typeface="Times New Roman"/>
                      </a:endParaRPr>
                    </a:p>
                    <a:p>
                      <a:pPr marL="152400" marR="69215">
                        <a:lnSpc>
                          <a:spcPct val="100000"/>
                        </a:lnSpc>
                        <a:spcAft>
                          <a:spcPts val="0"/>
                        </a:spcAft>
                      </a:pPr>
                      <a:r>
                        <a:rPr lang="en-US" sz="1800" dirty="0">
                          <a:latin typeface="Times New Roman"/>
                          <a:ea typeface="Times New Roman"/>
                          <a:cs typeface="Times New Roman"/>
                        </a:rPr>
                        <a:t>Credit card processing </a:t>
                      </a:r>
                      <a:endParaRPr lang="en-GB" sz="1800" dirty="0">
                        <a:latin typeface="Arial"/>
                        <a:ea typeface="Times New Roman"/>
                        <a:cs typeface="Times New Roman"/>
                      </a:endParaRPr>
                    </a:p>
                    <a:p>
                      <a:pPr marL="152400" marR="69215">
                        <a:lnSpc>
                          <a:spcPct val="100000"/>
                        </a:lnSpc>
                        <a:spcAft>
                          <a:spcPts val="0"/>
                        </a:spcAft>
                      </a:pPr>
                      <a:r>
                        <a:rPr lang="en-US" sz="1800" dirty="0">
                          <a:latin typeface="Times New Roman"/>
                          <a:ea typeface="Times New Roman"/>
                          <a:cs typeface="Times New Roman"/>
                        </a:rPr>
                        <a:t>Shipping and tax calculations </a:t>
                      </a:r>
                      <a:endParaRPr lang="en-GB" sz="1800" dirty="0">
                        <a:latin typeface="Arial"/>
                        <a:ea typeface="Times New Roman"/>
                        <a:cs typeface="Times New Roman"/>
                      </a:endParaRPr>
                    </a:p>
                    <a:p>
                      <a:pPr marL="152400" marR="69215">
                        <a:lnSpc>
                          <a:spcPct val="100000"/>
                        </a:lnSpc>
                        <a:spcAft>
                          <a:spcPts val="0"/>
                        </a:spcAft>
                      </a:pPr>
                      <a:r>
                        <a:rPr lang="en-US" sz="1800" dirty="0">
                          <a:latin typeface="Times New Roman"/>
                          <a:ea typeface="Times New Roman"/>
                          <a:cs typeface="Times New Roman"/>
                        </a:rPr>
                        <a:t>E-mail order notifications </a:t>
                      </a:r>
                      <a:endParaRPr lang="en-GB" sz="1800" dirty="0">
                        <a:latin typeface="Arial"/>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276860">
                        <a:lnSpc>
                          <a:spcPct val="100000"/>
                        </a:lnSpc>
                        <a:spcBef>
                          <a:spcPts val="20"/>
                        </a:spcBef>
                        <a:spcAft>
                          <a:spcPts val="0"/>
                        </a:spcAft>
                      </a:pPr>
                      <a:r>
                        <a:rPr lang="en-US" sz="1800" b="1" dirty="0">
                          <a:latin typeface="Times New Roman"/>
                          <a:ea typeface="Times New Roman"/>
                          <a:cs typeface="Times New Roman"/>
                        </a:rPr>
                        <a:t>• Support </a:t>
                      </a:r>
                      <a:endParaRPr lang="en-GB" sz="1800" dirty="0">
                        <a:latin typeface="Arial"/>
                        <a:ea typeface="Times New Roman"/>
                        <a:cs typeface="Times New Roman"/>
                      </a:endParaRPr>
                    </a:p>
                    <a:p>
                      <a:pPr marL="152400" marR="276860">
                        <a:lnSpc>
                          <a:spcPct val="100000"/>
                        </a:lnSpc>
                        <a:spcAft>
                          <a:spcPts val="0"/>
                        </a:spcAft>
                      </a:pPr>
                      <a:r>
                        <a:rPr lang="en-US" sz="1800" dirty="0">
                          <a:latin typeface="Times New Roman"/>
                          <a:ea typeface="Times New Roman"/>
                          <a:cs typeface="Times New Roman"/>
                        </a:rPr>
                        <a:t>Website online help </a:t>
                      </a:r>
                      <a:endParaRPr lang="en-GB" sz="1800" dirty="0">
                        <a:latin typeface="Arial"/>
                        <a:ea typeface="Times New Roman"/>
                        <a:cs typeface="Times New Roman"/>
                      </a:endParaRPr>
                    </a:p>
                    <a:p>
                      <a:pPr marL="152400" marR="276860">
                        <a:lnSpc>
                          <a:spcPct val="100000"/>
                        </a:lnSpc>
                        <a:spcAft>
                          <a:spcPts val="0"/>
                        </a:spcAft>
                      </a:pPr>
                      <a:r>
                        <a:rPr lang="en-US" sz="1800" dirty="0">
                          <a:latin typeface="Times New Roman"/>
                          <a:ea typeface="Times New Roman"/>
                          <a:cs typeface="Times New Roman"/>
                        </a:rPr>
                        <a:t>Customer service e-mail</a:t>
                      </a:r>
                      <a:endParaRPr lang="en-GB" sz="1800" dirty="0">
                        <a:latin typeface="Arial"/>
                        <a:ea typeface="Times New Roman"/>
                        <a:cs typeface="Times New Roman"/>
                      </a:endParaRPr>
                    </a:p>
                    <a:p>
                      <a:pPr marL="152400" marR="114300">
                        <a:lnSpc>
                          <a:spcPct val="100000"/>
                        </a:lnSpc>
                        <a:spcAft>
                          <a:spcPts val="0"/>
                        </a:spcAft>
                      </a:pPr>
                      <a:r>
                        <a:rPr lang="en-US" sz="1800" dirty="0">
                          <a:latin typeface="Times New Roman"/>
                          <a:ea typeface="Times New Roman"/>
                          <a:cs typeface="Times New Roman"/>
                        </a:rPr>
                        <a:t> Discussion groups and chat rooms Links to related sites </a:t>
                      </a:r>
                      <a:endParaRPr lang="en-GB" sz="1800" dirty="0">
                        <a:latin typeface="Arial"/>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6822">
                <a:tc>
                  <a:txBody>
                    <a:bodyPr/>
                    <a:lstStyle/>
                    <a:p>
                      <a:pPr marR="2540">
                        <a:lnSpc>
                          <a:spcPct val="115000"/>
                        </a:lnSpc>
                        <a:spcAft>
                          <a:spcPts val="0"/>
                        </a:spcAft>
                      </a:pPr>
                      <a:endParaRPr lang="en-US" sz="1800">
                        <a:latin typeface="Times New Roman"/>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marR="2540">
                        <a:lnSpc>
                          <a:spcPct val="115000"/>
                        </a:lnSpc>
                        <a:spcAft>
                          <a:spcPts val="0"/>
                        </a:spcAft>
                      </a:pPr>
                      <a:r>
                        <a:rPr lang="en-US" sz="1800">
                          <a:latin typeface="Times New Roman"/>
                          <a:ea typeface="Times New Roman"/>
                          <a:cs typeface="Times New Roman"/>
                        </a:rPr>
                        <a:t>Managing a Web Store</a:t>
                      </a:r>
                      <a:endParaRPr lang="en-GB" sz="1800">
                        <a:latin typeface="Arial"/>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tc>
                  <a:txBody>
                    <a:bodyPr/>
                    <a:lstStyle/>
                    <a:p>
                      <a:pPr marR="2540">
                        <a:lnSpc>
                          <a:spcPct val="115000"/>
                        </a:lnSpc>
                        <a:spcAft>
                          <a:spcPts val="0"/>
                        </a:spcAft>
                      </a:pPr>
                      <a:endParaRPr lang="en-US" sz="1800" dirty="0">
                        <a:latin typeface="Times New Roman"/>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DBDB"/>
                    </a:solidFill>
                  </a:tcPr>
                </a:tc>
                <a:extLst>
                  <a:ext uri="{0D108BD9-81ED-4DB2-BD59-A6C34878D82A}">
                    <a16:rowId xmlns:a16="http://schemas.microsoft.com/office/drawing/2014/main" val="10004"/>
                  </a:ext>
                </a:extLst>
              </a:tr>
              <a:tr h="1821988">
                <a:tc>
                  <a:txBody>
                    <a:bodyPr/>
                    <a:lstStyle/>
                    <a:p>
                      <a:pPr marL="164465">
                        <a:lnSpc>
                          <a:spcPts val="1125"/>
                        </a:lnSpc>
                        <a:spcAft>
                          <a:spcPts val="0"/>
                        </a:spcAft>
                      </a:pPr>
                      <a:endParaRPr lang="en-US" sz="1800" b="1" dirty="0">
                        <a:latin typeface="Times New Roman"/>
                        <a:ea typeface="Times New Roman"/>
                        <a:cs typeface="Times New Roman"/>
                      </a:endParaRPr>
                    </a:p>
                    <a:p>
                      <a:pPr marL="164465">
                        <a:lnSpc>
                          <a:spcPts val="1125"/>
                        </a:lnSpc>
                        <a:spcAft>
                          <a:spcPts val="0"/>
                        </a:spcAft>
                      </a:pPr>
                      <a:r>
                        <a:rPr lang="en-US" sz="1800" b="1" dirty="0">
                          <a:latin typeface="Times New Roman"/>
                          <a:ea typeface="Times New Roman"/>
                          <a:cs typeface="Times New Roman"/>
                        </a:rPr>
                        <a:t>• Manage </a:t>
                      </a:r>
                      <a:endParaRPr lang="en-GB" sz="1800" dirty="0">
                        <a:latin typeface="Arial"/>
                        <a:ea typeface="Times New Roman"/>
                        <a:cs typeface="Times New Roman"/>
                      </a:endParaRPr>
                    </a:p>
                    <a:p>
                      <a:pPr marL="164465">
                        <a:lnSpc>
                          <a:spcPts val="1100"/>
                        </a:lnSpc>
                        <a:spcAft>
                          <a:spcPts val="0"/>
                        </a:spcAft>
                      </a:pPr>
                      <a:endParaRPr lang="en-US" sz="1800" dirty="0">
                        <a:latin typeface="Times New Roman"/>
                        <a:ea typeface="Times New Roman"/>
                        <a:cs typeface="Times New Roman"/>
                      </a:endParaRPr>
                    </a:p>
                    <a:p>
                      <a:pPr marL="164465">
                        <a:lnSpc>
                          <a:spcPts val="1100"/>
                        </a:lnSpc>
                        <a:spcAft>
                          <a:spcPts val="0"/>
                        </a:spcAft>
                      </a:pPr>
                      <a:r>
                        <a:rPr lang="en-US" sz="1800" dirty="0">
                          <a:latin typeface="Times New Roman"/>
                          <a:ea typeface="Times New Roman"/>
                          <a:cs typeface="Times New Roman"/>
                        </a:rPr>
                        <a:t>Website usage statistics </a:t>
                      </a:r>
                      <a:endParaRPr lang="en-GB" sz="1800" dirty="0">
                        <a:latin typeface="Arial"/>
                        <a:ea typeface="Times New Roman"/>
                        <a:cs typeface="Times New Roman"/>
                      </a:endParaRPr>
                    </a:p>
                    <a:p>
                      <a:pPr marL="164465" marR="2540">
                        <a:lnSpc>
                          <a:spcPct val="115000"/>
                        </a:lnSpc>
                        <a:spcAft>
                          <a:spcPts val="0"/>
                        </a:spcAft>
                      </a:pPr>
                      <a:r>
                        <a:rPr lang="en-US" sz="1800" dirty="0">
                          <a:latin typeface="Times New Roman"/>
                          <a:ea typeface="Times New Roman"/>
                          <a:cs typeface="Times New Roman"/>
                        </a:rPr>
                        <a:t>Sales and inventory reports </a:t>
                      </a:r>
                      <a:endParaRPr lang="en-GB" sz="1800" dirty="0">
                        <a:latin typeface="Arial"/>
                        <a:ea typeface="Times New Roman"/>
                        <a:cs typeface="Times New Roman"/>
                      </a:endParaRPr>
                    </a:p>
                    <a:p>
                      <a:pPr marL="164465" marR="2540">
                        <a:lnSpc>
                          <a:spcPct val="115000"/>
                        </a:lnSpc>
                        <a:spcAft>
                          <a:spcPts val="0"/>
                        </a:spcAft>
                      </a:pPr>
                      <a:r>
                        <a:rPr lang="en-US" sz="1800" dirty="0">
                          <a:latin typeface="Times New Roman"/>
                          <a:ea typeface="Times New Roman"/>
                          <a:cs typeface="Times New Roman"/>
                        </a:rPr>
                        <a:t>Customer account management </a:t>
                      </a:r>
                      <a:endParaRPr lang="en-GB" sz="1800" dirty="0">
                        <a:latin typeface="Arial"/>
                        <a:ea typeface="Times New Roman"/>
                        <a:cs typeface="Times New Roman"/>
                      </a:endParaRPr>
                    </a:p>
                    <a:p>
                      <a:pPr marL="164465" marR="2540">
                        <a:lnSpc>
                          <a:spcPct val="115000"/>
                        </a:lnSpc>
                        <a:spcAft>
                          <a:spcPts val="0"/>
                        </a:spcAft>
                      </a:pPr>
                      <a:r>
                        <a:rPr lang="en-US" sz="1800" dirty="0">
                          <a:latin typeface="Times New Roman"/>
                          <a:ea typeface="Times New Roman"/>
                          <a:cs typeface="Times New Roman"/>
                        </a:rPr>
                        <a:t>Links to accounting system</a:t>
                      </a:r>
                      <a:endParaRPr lang="en-GB" sz="1800" dirty="0">
                        <a:latin typeface="Arial"/>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4450">
                        <a:lnSpc>
                          <a:spcPct val="100000"/>
                        </a:lnSpc>
                        <a:spcAft>
                          <a:spcPts val="0"/>
                        </a:spcAft>
                      </a:pPr>
                      <a:r>
                        <a:rPr lang="en-US" sz="1800" b="1" dirty="0">
                          <a:latin typeface="Times New Roman"/>
                          <a:ea typeface="Times New Roman"/>
                          <a:cs typeface="Times New Roman"/>
                        </a:rPr>
                        <a:t>• Operate </a:t>
                      </a:r>
                      <a:endParaRPr lang="en-GB" sz="1800" dirty="0">
                        <a:latin typeface="Arial"/>
                        <a:ea typeface="Times New Roman"/>
                        <a:cs typeface="Times New Roman"/>
                      </a:endParaRPr>
                    </a:p>
                    <a:p>
                      <a:pPr marL="152400" marR="44450">
                        <a:lnSpc>
                          <a:spcPct val="100000"/>
                        </a:lnSpc>
                        <a:spcAft>
                          <a:spcPts val="0"/>
                        </a:spcAft>
                      </a:pPr>
                      <a:r>
                        <a:rPr lang="en-US" sz="1800" dirty="0">
                          <a:latin typeface="Times New Roman"/>
                          <a:ea typeface="Times New Roman"/>
                          <a:cs typeface="Times New Roman"/>
                        </a:rPr>
                        <a:t>24x7 website hosting </a:t>
                      </a:r>
                      <a:endParaRPr lang="en-GB" sz="1800" dirty="0">
                        <a:latin typeface="Arial"/>
                        <a:ea typeface="Times New Roman"/>
                        <a:cs typeface="Times New Roman"/>
                      </a:endParaRPr>
                    </a:p>
                    <a:p>
                      <a:pPr marL="152400" marR="44450">
                        <a:lnSpc>
                          <a:spcPct val="100000"/>
                        </a:lnSpc>
                        <a:spcAft>
                          <a:spcPts val="0"/>
                        </a:spcAft>
                      </a:pPr>
                      <a:r>
                        <a:rPr lang="en-US" sz="1800" dirty="0">
                          <a:latin typeface="Times New Roman"/>
                          <a:ea typeface="Times New Roman"/>
                          <a:cs typeface="Times New Roman"/>
                        </a:rPr>
                        <a:t>Online tech support </a:t>
                      </a:r>
                      <a:endParaRPr lang="en-GB" sz="1800" dirty="0">
                        <a:latin typeface="Arial"/>
                        <a:ea typeface="Times New Roman"/>
                        <a:cs typeface="Times New Roman"/>
                      </a:endParaRPr>
                    </a:p>
                    <a:p>
                      <a:pPr marL="152400" marR="44450">
                        <a:lnSpc>
                          <a:spcPct val="100000"/>
                        </a:lnSpc>
                        <a:spcAft>
                          <a:spcPts val="0"/>
                        </a:spcAft>
                      </a:pPr>
                      <a:r>
                        <a:rPr lang="en-US" sz="1800" dirty="0">
                          <a:latin typeface="Times New Roman"/>
                          <a:ea typeface="Times New Roman"/>
                          <a:cs typeface="Times New Roman"/>
                        </a:rPr>
                        <a:t>Scalable network capacity </a:t>
                      </a:r>
                      <a:endParaRPr lang="en-GB" sz="1800" dirty="0">
                        <a:latin typeface="Arial"/>
                        <a:ea typeface="Times New Roman"/>
                        <a:cs typeface="Times New Roman"/>
                      </a:endParaRPr>
                    </a:p>
                    <a:p>
                      <a:pPr marL="152400" marR="44450">
                        <a:lnSpc>
                          <a:spcPct val="100000"/>
                        </a:lnSpc>
                        <a:spcAft>
                          <a:spcPts val="0"/>
                        </a:spcAft>
                      </a:pPr>
                      <a:r>
                        <a:rPr lang="en-US" sz="1800" dirty="0">
                          <a:latin typeface="Times New Roman"/>
                          <a:ea typeface="Times New Roman"/>
                          <a:cs typeface="Times New Roman"/>
                        </a:rPr>
                        <a:t>Redundant servers and power </a:t>
                      </a:r>
                      <a:endParaRPr lang="en-GB" sz="1800" dirty="0">
                        <a:latin typeface="Arial"/>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0000"/>
                        </a:lnSpc>
                        <a:spcAft>
                          <a:spcPts val="0"/>
                        </a:spcAft>
                      </a:pPr>
                      <a:r>
                        <a:rPr lang="en-US" sz="1800" dirty="0">
                          <a:latin typeface="Times New Roman"/>
                          <a:ea typeface="Times New Roman"/>
                          <a:cs typeface="Times New Roman"/>
                        </a:rPr>
                        <a:t>• </a:t>
                      </a:r>
                      <a:r>
                        <a:rPr lang="en-US" sz="1800" b="1" dirty="0">
                          <a:latin typeface="Times New Roman"/>
                          <a:ea typeface="Times New Roman"/>
                          <a:cs typeface="Times New Roman"/>
                        </a:rPr>
                        <a:t>Protect</a:t>
                      </a:r>
                      <a:r>
                        <a:rPr lang="en-US" sz="1800" dirty="0">
                          <a:latin typeface="Times New Roman"/>
                          <a:ea typeface="Times New Roman"/>
                          <a:cs typeface="Times New Roman"/>
                        </a:rPr>
                        <a:t> </a:t>
                      </a:r>
                      <a:endParaRPr lang="en-GB" sz="1800" dirty="0">
                        <a:latin typeface="Arial"/>
                        <a:ea typeface="Times New Roman"/>
                        <a:cs typeface="Times New Roman"/>
                      </a:endParaRPr>
                    </a:p>
                    <a:p>
                      <a:pPr marL="152400">
                        <a:lnSpc>
                          <a:spcPct val="100000"/>
                        </a:lnSpc>
                        <a:spcAft>
                          <a:spcPts val="0"/>
                        </a:spcAft>
                      </a:pPr>
                      <a:r>
                        <a:rPr lang="en-US" sz="1800" dirty="0">
                          <a:latin typeface="Times New Roman"/>
                          <a:ea typeface="Times New Roman"/>
                          <a:cs typeface="Times New Roman"/>
                        </a:rPr>
                        <a:t>User password protection </a:t>
                      </a:r>
                      <a:endParaRPr lang="en-GB" sz="1800" dirty="0">
                        <a:latin typeface="Arial"/>
                        <a:ea typeface="Times New Roman"/>
                        <a:cs typeface="Times New Roman"/>
                      </a:endParaRPr>
                    </a:p>
                    <a:p>
                      <a:pPr marL="152400">
                        <a:lnSpc>
                          <a:spcPct val="100000"/>
                        </a:lnSpc>
                        <a:spcAft>
                          <a:spcPts val="0"/>
                        </a:spcAft>
                      </a:pPr>
                      <a:r>
                        <a:rPr lang="en-US" sz="1800" dirty="0">
                          <a:latin typeface="Times New Roman"/>
                          <a:ea typeface="Times New Roman"/>
                          <a:cs typeface="Times New Roman"/>
                        </a:rPr>
                        <a:t>Encrypted order processing </a:t>
                      </a:r>
                      <a:endParaRPr lang="en-GB" sz="1800" dirty="0">
                        <a:latin typeface="Arial"/>
                        <a:ea typeface="Times New Roman"/>
                        <a:cs typeface="Times New Roman"/>
                      </a:endParaRPr>
                    </a:p>
                    <a:p>
                      <a:pPr marL="152400">
                        <a:lnSpc>
                          <a:spcPct val="100000"/>
                        </a:lnSpc>
                        <a:spcAft>
                          <a:spcPts val="0"/>
                        </a:spcAft>
                      </a:pPr>
                      <a:r>
                        <a:rPr lang="en-US" sz="1800" dirty="0">
                          <a:latin typeface="Times New Roman"/>
                          <a:ea typeface="Times New Roman"/>
                          <a:cs typeface="Times New Roman"/>
                        </a:rPr>
                        <a:t>Encrypted website administration Network firewalls and security monitors </a:t>
                      </a:r>
                      <a:endParaRPr lang="en-GB" sz="1800" dirty="0">
                        <a:latin typeface="Arial"/>
                        <a:ea typeface="Times New Roman"/>
                        <a:cs typeface="Times New Roman"/>
                      </a:endParaRPr>
                    </a:p>
                  </a:txBody>
                  <a:tcPr marL="59786" marR="597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098" name="Rectangle 2"/>
          <p:cNvSpPr>
            <a:spLocks noChangeArrowheads="1"/>
          </p:cNvSpPr>
          <p:nvPr/>
        </p:nvSpPr>
        <p:spPr bwMode="auto">
          <a:xfrm>
            <a:off x="0" y="6237357"/>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These Web store requirements must be implemented by a company or its website hosting service, in order to develop a successful e-commerce business</a:t>
            </a:r>
            <a:r>
              <a:rPr kumimoji="0" lang="en-US" sz="11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fontScale="92500"/>
          </a:bodyPr>
          <a:lstStyle/>
          <a:p>
            <a:pPr>
              <a:buNone/>
            </a:pPr>
            <a:r>
              <a:rPr lang="en-US" sz="2800" b="1" dirty="0"/>
              <a:t>	Developing a Web Store</a:t>
            </a:r>
            <a:endParaRPr lang="en-GB" sz="2800" dirty="0"/>
          </a:p>
          <a:p>
            <a:r>
              <a:rPr lang="en-US" sz="2800" dirty="0"/>
              <a:t>Many companies use</a:t>
            </a:r>
          </a:p>
          <a:p>
            <a:pPr lvl="1"/>
            <a:r>
              <a:rPr lang="en-US" sz="2400" dirty="0"/>
              <a:t>simple website design software tools and predesigned templates provided by their website hosting service to construct their Web retail store. That includes </a:t>
            </a:r>
          </a:p>
          <a:p>
            <a:pPr lvl="2"/>
            <a:r>
              <a:rPr lang="en-US" sz="2000" dirty="0"/>
              <a:t>building your Web storefront and product catalog Web pages,</a:t>
            </a:r>
          </a:p>
          <a:p>
            <a:pPr lvl="2"/>
            <a:r>
              <a:rPr lang="en-US" sz="2000" dirty="0"/>
              <a:t> as well as tools to provide shopping cart features, </a:t>
            </a:r>
          </a:p>
          <a:p>
            <a:pPr lvl="2"/>
            <a:r>
              <a:rPr lang="en-US" sz="2000" dirty="0"/>
              <a:t>process orders, </a:t>
            </a:r>
          </a:p>
          <a:p>
            <a:pPr lvl="2"/>
            <a:r>
              <a:rPr lang="en-US" sz="2000" dirty="0"/>
              <a:t>handle credit card payments, and so forth. </a:t>
            </a:r>
          </a:p>
          <a:p>
            <a:pPr lvl="1"/>
            <a:r>
              <a:rPr lang="en-US" dirty="0"/>
              <a:t>Of course, larger companies can use their own software developers or hire an outside website development contractor to build a </a:t>
            </a:r>
            <a:r>
              <a:rPr lang="en-US" dirty="0" err="1"/>
              <a:t>custom­designed</a:t>
            </a:r>
            <a:r>
              <a:rPr lang="en-US" dirty="0"/>
              <a:t> e-commerce site. </a:t>
            </a:r>
          </a:p>
          <a:p>
            <a:pPr lvl="1"/>
            <a:r>
              <a:rPr lang="en-US" dirty="0"/>
              <a:t>Also, like most companies, you can contract with your ISP (Internet service provider) or a specialized Web hosting company to operate and maintain your B2C website.</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r>
              <a:rPr lang="en-US" dirty="0"/>
              <a:t>Once you build your website, it must be developed as a retail Web business by marketing it in a variety of ways e.g. through </a:t>
            </a:r>
          </a:p>
          <a:p>
            <a:pPr lvl="1"/>
            <a:r>
              <a:rPr lang="en-US" dirty="0"/>
              <a:t>Web page and e-mail advertising and promotions for Web visitors and customers, and </a:t>
            </a:r>
          </a:p>
          <a:p>
            <a:pPr lvl="1"/>
            <a:r>
              <a:rPr lang="en-US" dirty="0"/>
              <a:t>Web advertising exchange programs with other Web stores. </a:t>
            </a:r>
          </a:p>
          <a:p>
            <a:pPr lvl="1"/>
            <a:r>
              <a:rPr lang="en-US" dirty="0"/>
              <a:t>Also, you can register your Web business with its own domain name (for example, yourstore.com), </a:t>
            </a:r>
          </a:p>
          <a:p>
            <a:pPr lvl="1"/>
            <a:r>
              <a:rPr lang="en-US" dirty="0"/>
              <a:t>as well as registering your website with the major Web search engines and directories to help Web surfers find your site more easily. </a:t>
            </a:r>
            <a:endParaRPr lang="en-GB" dirty="0"/>
          </a:p>
          <a:p>
            <a:pPr>
              <a:buNone/>
            </a:pPr>
            <a:endParaRPr lang="en-US" sz="2800" dirty="0"/>
          </a:p>
          <a:p>
            <a:pPr>
              <a:buNone/>
            </a:pPr>
            <a:endParaRPr lang="en-GB"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0"/>
            <a:ext cx="8763000" cy="1066800"/>
          </a:xfrm>
        </p:spPr>
        <p:txBody>
          <a:bodyPr>
            <a:normAutofit/>
          </a:bodyPr>
          <a:lstStyle/>
          <a:p>
            <a:r>
              <a:rPr lang="en-US" b="1" dirty="0"/>
              <a:t>Business-to-Consumer e-Commerce</a:t>
            </a:r>
            <a:endParaRPr lang="en-US" dirty="0"/>
          </a:p>
        </p:txBody>
      </p:sp>
      <p:sp>
        <p:nvSpPr>
          <p:cNvPr id="5" name="Content Placeholder 4"/>
          <p:cNvSpPr>
            <a:spLocks noGrp="1"/>
          </p:cNvSpPr>
          <p:nvPr>
            <p:ph idx="1"/>
          </p:nvPr>
        </p:nvSpPr>
        <p:spPr>
          <a:xfrm>
            <a:off x="152400" y="1219200"/>
            <a:ext cx="8839200" cy="5486400"/>
          </a:xfrm>
        </p:spPr>
        <p:txBody>
          <a:bodyPr>
            <a:normAutofit/>
          </a:bodyPr>
          <a:lstStyle/>
          <a:p>
            <a:r>
              <a:rPr lang="en-US" sz="2800" i="1" dirty="0"/>
              <a:t>E-commerce applications that focus on the consumer share an important goal: to attract potential buyers, transact goods and services, and build customer loyalty through individual courteous treatment and engaging community features.</a:t>
            </a:r>
            <a:endParaRPr lang="en-US" sz="2800" dirty="0"/>
          </a:p>
          <a:p>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pPr lvl="1"/>
            <a:r>
              <a:rPr lang="en-US" dirty="0"/>
              <a:t>In addition, you might consider affiliating as a small business partner with </a:t>
            </a:r>
          </a:p>
          <a:p>
            <a:pPr lvl="2"/>
            <a:r>
              <a:rPr lang="en-US" dirty="0"/>
              <a:t>large Web portals like Yahoo! and Netscape,</a:t>
            </a:r>
          </a:p>
          <a:p>
            <a:pPr lvl="2"/>
            <a:r>
              <a:rPr lang="en-US" dirty="0"/>
              <a:t>large e-</a:t>
            </a:r>
            <a:r>
              <a:rPr lang="en-US" dirty="0" err="1"/>
              <a:t>tailers</a:t>
            </a:r>
            <a:r>
              <a:rPr lang="en-US" dirty="0"/>
              <a:t> and auction sites like Amazon and eBay, and </a:t>
            </a:r>
          </a:p>
          <a:p>
            <a:pPr lvl="2"/>
            <a:r>
              <a:rPr lang="en-US" dirty="0"/>
              <a:t>small business Web centers like Microsoft bCentral and Prodigy Biz.</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pPr>
              <a:buNone/>
            </a:pPr>
            <a:r>
              <a:rPr lang="en-US" sz="2800" b="1" dirty="0"/>
              <a:t>	Serving your Customers</a:t>
            </a:r>
            <a:endParaRPr lang="en-GB" sz="2800" dirty="0"/>
          </a:p>
          <a:p>
            <a:r>
              <a:rPr lang="en-US" sz="2800" dirty="0"/>
              <a:t>Once your retail store is on the Web and receiving visitors, the website must help you welcome and serve them </a:t>
            </a:r>
            <a:r>
              <a:rPr lang="en-US" sz="2800" u="sng" dirty="0"/>
              <a:t>personally</a:t>
            </a:r>
            <a:r>
              <a:rPr lang="en-US" sz="2800" dirty="0"/>
              <a:t> and </a:t>
            </a:r>
            <a:r>
              <a:rPr lang="en-US" sz="2800" u="sng" dirty="0"/>
              <a:t>efficiently</a:t>
            </a:r>
            <a:r>
              <a:rPr lang="en-US" sz="2800" dirty="0"/>
              <a:t> so that they become loyal customers. </a:t>
            </a:r>
          </a:p>
          <a:p>
            <a:r>
              <a:rPr lang="en-US" sz="2800" dirty="0"/>
              <a:t>So most e-</a:t>
            </a:r>
            <a:r>
              <a:rPr lang="en-US" sz="2800" dirty="0" err="1"/>
              <a:t>tailers</a:t>
            </a:r>
            <a:r>
              <a:rPr lang="en-US" sz="2800" dirty="0"/>
              <a:t> use several website tools to create </a:t>
            </a:r>
          </a:p>
          <a:p>
            <a:pPr lvl="1"/>
            <a:r>
              <a:rPr lang="en-US" sz="2400" dirty="0"/>
              <a:t>user profiles, </a:t>
            </a:r>
          </a:p>
          <a:p>
            <a:pPr lvl="1"/>
            <a:r>
              <a:rPr lang="en-US" sz="2400" dirty="0"/>
              <a:t>customer files, and </a:t>
            </a:r>
          </a:p>
          <a:p>
            <a:pPr lvl="1"/>
            <a:r>
              <a:rPr lang="en-US" sz="2400" dirty="0"/>
              <a:t>personal Web pages and promotions </a:t>
            </a:r>
          </a:p>
          <a:p>
            <a:pPr>
              <a:buNone/>
            </a:pPr>
            <a:r>
              <a:rPr lang="en-US" sz="2800" dirty="0"/>
              <a:t>	that help them develop a one-to-one relationship with their customers. </a:t>
            </a:r>
          </a:p>
          <a:p>
            <a:endParaRPr lang="en-GB" sz="2800" dirty="0"/>
          </a:p>
          <a:p>
            <a:pPr>
              <a:buNone/>
            </a:pPr>
            <a:endParaRPr lang="en-GB"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pPr>
              <a:buNone/>
            </a:pPr>
            <a:r>
              <a:rPr lang="en-US" sz="2800" b="1" dirty="0"/>
              <a:t>	</a:t>
            </a:r>
            <a:r>
              <a:rPr lang="en-US" sz="2800" dirty="0"/>
              <a:t>This includes </a:t>
            </a:r>
          </a:p>
          <a:p>
            <a:pPr lvl="1"/>
            <a:r>
              <a:rPr lang="en-US" sz="2400" dirty="0"/>
              <a:t>creating incentives to encourage visitors to register, </a:t>
            </a:r>
          </a:p>
          <a:p>
            <a:pPr lvl="1"/>
            <a:r>
              <a:rPr lang="en-US" sz="2400" dirty="0"/>
              <a:t>developing Web cookie files to automatically identify returning visitors, or </a:t>
            </a:r>
          </a:p>
          <a:p>
            <a:pPr lvl="1"/>
            <a:r>
              <a:rPr lang="en-US" sz="2400" dirty="0"/>
              <a:t>contracting with website tracking companies like </a:t>
            </a:r>
            <a:r>
              <a:rPr lang="en-US" sz="2400" dirty="0" err="1"/>
              <a:t>DoubleClick</a:t>
            </a:r>
            <a:r>
              <a:rPr lang="en-US" sz="2400" dirty="0"/>
              <a:t> and others for software to automatically record and analyze the details of the website behavior and preferences of Web shoppers. </a:t>
            </a:r>
            <a:endParaRPr lang="en-GB" sz="2400" dirty="0"/>
          </a:p>
          <a:p>
            <a:pPr>
              <a:buNone/>
            </a:pPr>
            <a:r>
              <a:rPr lang="en-US" sz="2800" dirty="0"/>
              <a:t>	</a:t>
            </a:r>
            <a:endParaRPr lang="en-GB"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r>
              <a:rPr lang="en-US" sz="2800" dirty="0"/>
              <a:t>The website should also have the look and feel of an attractive, friendly, and efficient Web store. </a:t>
            </a:r>
          </a:p>
          <a:p>
            <a:r>
              <a:rPr lang="en-US" sz="2800" dirty="0"/>
              <a:t>That means having e-commerce features like </a:t>
            </a:r>
          </a:p>
          <a:p>
            <a:pPr lvl="1"/>
            <a:r>
              <a:rPr lang="en-US" sz="2400" dirty="0"/>
              <a:t>a dynamically changing and updated multimedia catalog, </a:t>
            </a:r>
          </a:p>
          <a:p>
            <a:pPr lvl="1"/>
            <a:r>
              <a:rPr lang="en-US" sz="2400" dirty="0"/>
              <a:t>a fast catalog search engine, and </a:t>
            </a:r>
          </a:p>
          <a:p>
            <a:pPr lvl="1"/>
            <a:r>
              <a:rPr lang="en-US" sz="2400" dirty="0"/>
              <a:t>a convenient shopping cart system that is integrated with </a:t>
            </a:r>
          </a:p>
          <a:p>
            <a:pPr lvl="2"/>
            <a:r>
              <a:rPr lang="en-US" sz="2000" dirty="0"/>
              <a:t>promotions, </a:t>
            </a:r>
          </a:p>
          <a:p>
            <a:pPr lvl="2"/>
            <a:r>
              <a:rPr lang="en-US" sz="2000" dirty="0"/>
              <a:t>payment, </a:t>
            </a:r>
          </a:p>
          <a:p>
            <a:pPr lvl="2"/>
            <a:r>
              <a:rPr lang="en-US" sz="2000" dirty="0"/>
              <a:t>shipping, and </a:t>
            </a:r>
          </a:p>
          <a:p>
            <a:pPr lvl="2"/>
            <a:r>
              <a:rPr lang="en-US" sz="2000" dirty="0"/>
              <a:t>customer account information. </a:t>
            </a:r>
          </a:p>
          <a:p>
            <a:pPr>
              <a:buNone/>
            </a:pPr>
            <a:endParaRPr lang="en-GB"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pPr marL="342900" lvl="1" indent="-342900"/>
            <a:r>
              <a:rPr lang="en-US" dirty="0"/>
              <a:t>Your e-commerce order processing software should be</a:t>
            </a:r>
          </a:p>
          <a:p>
            <a:pPr marL="742950" lvl="2" indent="-342900"/>
            <a:r>
              <a:rPr lang="en-US" dirty="0"/>
              <a:t> fast and able to adjust to personalized promotions and customer options like </a:t>
            </a:r>
          </a:p>
          <a:p>
            <a:pPr marL="1200150" lvl="3" indent="-342900"/>
            <a:r>
              <a:rPr lang="en-US" dirty="0"/>
              <a:t>gift handling, </a:t>
            </a:r>
          </a:p>
          <a:p>
            <a:pPr marL="1200150" lvl="3" indent="-342900"/>
            <a:r>
              <a:rPr lang="en-US" dirty="0"/>
              <a:t>special discounts, </a:t>
            </a:r>
          </a:p>
          <a:p>
            <a:pPr marL="1200150" lvl="3" indent="-342900"/>
            <a:r>
              <a:rPr lang="en-US" dirty="0"/>
              <a:t>credit card or other payments, and </a:t>
            </a:r>
          </a:p>
          <a:p>
            <a:pPr marL="1200150" lvl="3" indent="-342900"/>
            <a:r>
              <a:rPr lang="en-US" dirty="0"/>
              <a:t>shipping and tax alternatives. </a:t>
            </a:r>
          </a:p>
          <a:p>
            <a:pPr marL="742950" lvl="2" indent="-342900"/>
            <a:r>
              <a:rPr lang="en-US" dirty="0"/>
              <a:t>Also, automatically sending your customers e-mail notices to document when orders are processed and shipped is a top customer service feature of e-tail transaction processing. </a:t>
            </a:r>
            <a:endParaRPr lang="en-GB" dirty="0"/>
          </a:p>
          <a:p>
            <a:pPr>
              <a:buNone/>
            </a:pPr>
            <a:endParaRPr lang="en-GB"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r>
              <a:rPr lang="en-US" sz="2800" dirty="0"/>
              <a:t>Providing customer support for your Web store is an essential website capability. </a:t>
            </a:r>
            <a:endParaRPr lang="en-GB" sz="2800" dirty="0"/>
          </a:p>
          <a:p>
            <a:r>
              <a:rPr lang="en-US" sz="2800" dirty="0"/>
              <a:t>So many e-tail sites offer help menus, tutorials, and lists of FAQs (frequently asked questions) to provide self-help features for Web shoppers. </a:t>
            </a:r>
          </a:p>
          <a:p>
            <a:r>
              <a:rPr lang="en-US" sz="2800" dirty="0"/>
              <a:t>Of course, e-mail </a:t>
            </a:r>
            <a:r>
              <a:rPr lang="en-US" sz="2800" dirty="0" err="1"/>
              <a:t>correpondence</a:t>
            </a:r>
            <a:r>
              <a:rPr lang="en-US" sz="2800" dirty="0"/>
              <a:t> with customer service representatives of your Web store offers more personal assistance to customers. </a:t>
            </a:r>
          </a:p>
          <a:p>
            <a:r>
              <a:rPr lang="en-US" sz="2800" dirty="0"/>
              <a:t>Establishing website discussion groups and chat rooms for your customers and store personnel to interact helps create a more personal community that can provide invaluable support to customers, as well as building customer loyalty. </a:t>
            </a:r>
          </a:p>
          <a:p>
            <a:pPr>
              <a:buNone/>
            </a:pPr>
            <a:endParaRPr lang="en-GB"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52400"/>
            <a:ext cx="8686800" cy="6477000"/>
          </a:xfrm>
        </p:spPr>
        <p:txBody>
          <a:bodyPr>
            <a:normAutofit/>
          </a:bodyPr>
          <a:lstStyle/>
          <a:p>
            <a:r>
              <a:rPr lang="en-US" sz="2800" dirty="0"/>
              <a:t>Providing links to related websites from your Web store can help customers find additional information and resources, as well as earning commission income from the affiliate marketing programs of other Web retailers.</a:t>
            </a:r>
          </a:p>
          <a:p>
            <a:r>
              <a:rPr lang="en-US" sz="2800" dirty="0"/>
              <a:t>For example, the Amazon.com Affiliate program pays commissions of up to 15 percent for purchases made by Web shoppers clicking to their Web store from your site. </a:t>
            </a:r>
            <a:endParaRPr lang="en-GB" sz="2800" dirty="0"/>
          </a:p>
          <a:p>
            <a:pPr>
              <a:buNone/>
            </a:pPr>
            <a:endParaRPr lang="en-GB"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228600"/>
            <a:ext cx="8686800" cy="6400800"/>
          </a:xfrm>
        </p:spPr>
        <p:txBody>
          <a:bodyPr>
            <a:normAutofit fontScale="92500"/>
          </a:bodyPr>
          <a:lstStyle/>
          <a:p>
            <a:pPr>
              <a:buNone/>
            </a:pPr>
            <a:r>
              <a:rPr lang="en-US" sz="2800" b="1" dirty="0"/>
              <a:t>	Managing a Web Store</a:t>
            </a:r>
            <a:endParaRPr lang="en-GB" sz="2800" dirty="0"/>
          </a:p>
          <a:p>
            <a:r>
              <a:rPr lang="en-US" sz="2800" dirty="0"/>
              <a:t>A Web retail store must be managed as both a business and a website, and most e-commerce hosting companies offer software and services to help you do just that.</a:t>
            </a:r>
          </a:p>
          <a:p>
            <a:r>
              <a:rPr lang="en-US" sz="2800" dirty="0"/>
              <a:t>For example, companies like </a:t>
            </a:r>
            <a:r>
              <a:rPr lang="en-US" sz="2800" dirty="0" err="1"/>
              <a:t>Freemerchant</a:t>
            </a:r>
            <a:r>
              <a:rPr lang="en-US" sz="2800" dirty="0"/>
              <a:t>, Prodigy Biz, and </a:t>
            </a:r>
            <a:r>
              <a:rPr lang="en-US" sz="2800" dirty="0" err="1"/>
              <a:t>Verio</a:t>
            </a:r>
            <a:r>
              <a:rPr lang="en-US" sz="2800" dirty="0"/>
              <a:t> provide their hosting clients with a variety of management reports that record and analyze Web store traffic, inventory, and sales results. </a:t>
            </a:r>
          </a:p>
          <a:p>
            <a:r>
              <a:rPr lang="en-US" sz="2800" dirty="0"/>
              <a:t>Other services build customer lists for e-mail and Web page promotions, or provide customer relationship management features to help retain Web customers. </a:t>
            </a:r>
          </a:p>
          <a:p>
            <a:r>
              <a:rPr lang="en-US" sz="2800" dirty="0"/>
              <a:t>Also, some e-commerce software includes links to download inventory and sales data into accounting packages like QuickBooks for bookkeeping and preparation of financial statements and reports. </a:t>
            </a:r>
            <a:endParaRPr lang="en-GB" sz="2800" dirty="0"/>
          </a:p>
          <a:p>
            <a:pPr>
              <a:buNone/>
            </a:pPr>
            <a:endParaRPr lang="en-GB"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228600"/>
            <a:ext cx="8763000" cy="6400800"/>
          </a:xfrm>
        </p:spPr>
        <p:txBody>
          <a:bodyPr>
            <a:normAutofit lnSpcReduction="10000"/>
          </a:bodyPr>
          <a:lstStyle/>
          <a:p>
            <a:r>
              <a:rPr lang="en-US" sz="2800" dirty="0"/>
              <a:t>Of course, Web hosting companies must enable their Web store clients to be available online twenty-four hours a day and seven days a week all year. </a:t>
            </a:r>
          </a:p>
          <a:p>
            <a:r>
              <a:rPr lang="en-US" sz="2800" dirty="0"/>
              <a:t>This requires them to build or contract for sufficient network capacity to handle peak Web traffic loads, and redundant network servers and power sources to respond to system or power failures. </a:t>
            </a:r>
          </a:p>
          <a:p>
            <a:r>
              <a:rPr lang="en-US" sz="2800" dirty="0"/>
              <a:t>Most hosting companies provide e-commerce software that uses passwords and encryption to protect Web store transactions and customer records, and employ network firewalls and security monitors to repel hacker attacks and other security threats. </a:t>
            </a:r>
          </a:p>
          <a:p>
            <a:r>
              <a:rPr lang="en-US" sz="2800" dirty="0"/>
              <a:t>Many hosting services also offer their clients 24-hour tech support to help them with any technical problems that arise.</a:t>
            </a:r>
            <a:endParaRPr lang="en-GB"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Business-to-Business e-Commerce</a:t>
            </a:r>
            <a:endParaRPr lang="en-GB" dirty="0"/>
          </a:p>
        </p:txBody>
      </p:sp>
      <p:sp>
        <p:nvSpPr>
          <p:cNvPr id="5" name="Content Placeholder 4"/>
          <p:cNvSpPr>
            <a:spLocks noGrp="1"/>
          </p:cNvSpPr>
          <p:nvPr>
            <p:ph idx="1"/>
          </p:nvPr>
        </p:nvSpPr>
        <p:spPr>
          <a:xfrm>
            <a:off x="228600" y="1600200"/>
            <a:ext cx="8686800" cy="5029200"/>
          </a:xfrm>
        </p:spPr>
        <p:txBody>
          <a:bodyPr>
            <a:normAutofit/>
          </a:bodyPr>
          <a:lstStyle/>
          <a:p>
            <a:r>
              <a:rPr lang="en-US" dirty="0"/>
              <a:t>Business-to-business electronic commerce is the wholesale and supply side of the commercial process, where businesses buy, sell, or trade with other businesses. </a:t>
            </a:r>
          </a:p>
          <a:p>
            <a:r>
              <a:rPr lang="en-US" dirty="0"/>
              <a:t>B2B electronic commerce relies on many different information technologies, most of which are implemented at e-commerce websites on the World Wide Web and corporate intranets and extranets. </a:t>
            </a:r>
            <a:endParaRPr lang="en-GB" dirty="0"/>
          </a:p>
          <a:p>
            <a:pPr>
              <a:buNone/>
            </a:pPr>
            <a:endParaRPr lang="en-GB"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fontScale="92500"/>
          </a:bodyPr>
          <a:lstStyle/>
          <a:p>
            <a:r>
              <a:rPr lang="en-US" sz="2800" dirty="0"/>
              <a:t>What does it take to create a successful B2C e-commerce business venture? That's the question that many are asking in the wake of the failures of many pure B2C </a:t>
            </a:r>
            <a:r>
              <a:rPr lang="en-US" sz="2800" i="1" dirty="0"/>
              <a:t>dot­com</a:t>
            </a:r>
            <a:r>
              <a:rPr lang="en-US" sz="2800" dirty="0"/>
              <a:t> companies. </a:t>
            </a:r>
          </a:p>
          <a:p>
            <a:r>
              <a:rPr lang="en-US" sz="2800" dirty="0"/>
              <a:t>One obvious answer would be to create a Web business initiative that offers attractive products or services of great customer value, and whose business plan is based on realistic forecasts of profitability within the first year or two of operation - a condition that was lacking in many failed dot-coms. </a:t>
            </a:r>
          </a:p>
          <a:p>
            <a:r>
              <a:rPr lang="en-US" sz="2800" dirty="0"/>
              <a:t>But such failures have not stemmed the tide of millions of businesses, both large and small, that are moving at least part of their business to the Web. So let's take a look at some essential success factors and website capabilities for companies engaged in either B2C or B2B e­commerce. </a:t>
            </a:r>
          </a:p>
          <a:p>
            <a:endParaRPr 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304800"/>
            <a:ext cx="8686800" cy="6324600"/>
          </a:xfrm>
        </p:spPr>
        <p:txBody>
          <a:bodyPr>
            <a:normAutofit/>
          </a:bodyPr>
          <a:lstStyle/>
          <a:p>
            <a:pPr>
              <a:buNone/>
            </a:pPr>
            <a:endParaRPr lang="en-GB" sz="2800" dirty="0"/>
          </a:p>
          <a:p>
            <a:r>
              <a:rPr lang="en-US" dirty="0"/>
              <a:t>B2B applications include </a:t>
            </a:r>
          </a:p>
          <a:p>
            <a:pPr lvl="1"/>
            <a:r>
              <a:rPr lang="en-US" sz="2400" dirty="0"/>
              <a:t>electronic catalog systems, </a:t>
            </a:r>
          </a:p>
          <a:p>
            <a:pPr lvl="1"/>
            <a:r>
              <a:rPr lang="en-US" sz="2400" dirty="0"/>
              <a:t>electronic trading systems such as exchange and auction portals, </a:t>
            </a:r>
          </a:p>
          <a:p>
            <a:pPr lvl="1"/>
            <a:r>
              <a:rPr lang="en-US" sz="2400" dirty="0"/>
              <a:t>electronic data interchange, </a:t>
            </a:r>
          </a:p>
          <a:p>
            <a:pPr lvl="1"/>
            <a:r>
              <a:rPr lang="en-US" sz="2400" dirty="0"/>
              <a:t>electronic funds transfers, and so on. </a:t>
            </a:r>
          </a:p>
          <a:p>
            <a:r>
              <a:rPr lang="en-US" dirty="0"/>
              <a:t>All of the factors for building a successful retail website we discussed earlier also apply to wholesale websites for business-to-business electronic commerce.</a:t>
            </a:r>
            <a:endParaRPr lang="en-GB" dirty="0"/>
          </a:p>
          <a:p>
            <a:pPr>
              <a:buNone/>
            </a:pPr>
            <a:endParaRPr lang="en-GB"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964488" cy="6408712"/>
          </a:xfrm>
        </p:spPr>
        <p:txBody>
          <a:bodyPr>
            <a:normAutofit lnSpcReduction="10000"/>
          </a:bodyPr>
          <a:lstStyle/>
          <a:p>
            <a:r>
              <a:rPr lang="en-US" dirty="0"/>
              <a:t>In addition, many businesses are integrating their Web-based e-commerce systems with their e-business systems for </a:t>
            </a:r>
          </a:p>
          <a:p>
            <a:pPr lvl="1"/>
            <a:r>
              <a:rPr lang="en-US" dirty="0"/>
              <a:t>supply chain management,</a:t>
            </a:r>
          </a:p>
          <a:p>
            <a:pPr lvl="1"/>
            <a:r>
              <a:rPr lang="en-US" dirty="0"/>
              <a:t>customer relationship management, and </a:t>
            </a:r>
          </a:p>
          <a:p>
            <a:pPr lvl="1"/>
            <a:r>
              <a:rPr lang="en-US" dirty="0"/>
              <a:t>online transaction processing, as well as to their</a:t>
            </a:r>
          </a:p>
          <a:p>
            <a:pPr lvl="1"/>
            <a:r>
              <a:rPr lang="en-US" dirty="0"/>
              <a:t> traditional, or legacy, computer-based accounting and business information systems. </a:t>
            </a:r>
          </a:p>
          <a:p>
            <a:r>
              <a:rPr lang="en-US" dirty="0"/>
              <a:t>This ensures that all electronic commerce activities are integrated with e-business processes and supported by up-to-date corporate inventory and other databases, which in turn are automatically updated by Web sales activities. </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705600"/>
          </a:xfrm>
        </p:spPr>
        <p:txBody>
          <a:bodyPr>
            <a:normAutofit/>
          </a:bodyPr>
          <a:lstStyle/>
          <a:p>
            <a:pPr>
              <a:buNone/>
            </a:pPr>
            <a:r>
              <a:rPr lang="en-US" b="1" dirty="0"/>
              <a:t>	</a:t>
            </a:r>
            <a:r>
              <a:rPr lang="en-US" sz="4400" b="1" dirty="0"/>
              <a:t>Electronic Data Interchange</a:t>
            </a:r>
            <a:endParaRPr lang="en-GB" sz="4400" dirty="0"/>
          </a:p>
          <a:p>
            <a:r>
              <a:rPr lang="en-US" dirty="0"/>
              <a:t>Electronic data interchange (EDI) was one of the earliest uses of information technology for electronic commerce. </a:t>
            </a:r>
          </a:p>
          <a:p>
            <a:r>
              <a:rPr lang="en-US" dirty="0"/>
              <a:t>EDI involves the electronic exchange of business transaction documents over the Internet and other networks between supply chain trading partners (organizations and their customers and suppliers).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r>
              <a:rPr lang="en-US" dirty="0"/>
              <a:t>Data representing a variety of business transaction documents (such as purchase orders, invoices, requests for quotations, and shipping notices) are automatically exchanged between computers using standard document message formats.</a:t>
            </a:r>
            <a:endParaRPr lang="en-GB" dirty="0"/>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lstStyle/>
          <a:p>
            <a:r>
              <a:rPr lang="en-US" dirty="0"/>
              <a:t>Typically, EDI software is used to convert a company's own document formats into standardized EDI formats as specified by various industry and international protocols. </a:t>
            </a:r>
          </a:p>
          <a:p>
            <a:r>
              <a:rPr lang="en-US" dirty="0"/>
              <a:t>Thus, EDI is an example of the almost complete automation of an e-commerce supply chain process. </a:t>
            </a:r>
          </a:p>
          <a:p>
            <a:r>
              <a:rPr lang="en-US" dirty="0"/>
              <a:t>And EDI over the Internet, using secure virtual private networks, is a growing B2B e-commerce application. </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r>
              <a:rPr lang="en-US" dirty="0"/>
              <a:t>Formatted transaction data are transmitted over network links directly between computers without paper documents or human intervention. </a:t>
            </a:r>
          </a:p>
          <a:p>
            <a:r>
              <a:rPr lang="en-US" dirty="0"/>
              <a:t>Besides direct network links between the computers of trading partners, third-party services are widely used. </a:t>
            </a:r>
          </a:p>
          <a:p>
            <a:r>
              <a:rPr lang="en-US" dirty="0"/>
              <a:t>Value-added network companies like GE Global Exchange Services and Computer Associates offer a variety of EDI services for relatively high fees. </a:t>
            </a:r>
          </a:p>
          <a:p>
            <a:r>
              <a:rPr lang="en-US" dirty="0"/>
              <a:t>But many EDI service providers now offer secure, lower cost EDI services over the Internet. The  next figure illustrates a typical EDI system</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228600" y="228600"/>
            <a:ext cx="8686800" cy="624839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US" dirty="0"/>
              <a:t>EDI is still a popular data-transmission format among major trading partners, primarily to automate repetitive transactions, though it is slowly being replaced by </a:t>
            </a:r>
            <a:r>
              <a:rPr lang="en-US" dirty="0" err="1"/>
              <a:t>XML­based</a:t>
            </a:r>
            <a:r>
              <a:rPr lang="en-US" dirty="0"/>
              <a:t> Web services.</a:t>
            </a:r>
          </a:p>
          <a:p>
            <a:r>
              <a:rPr lang="en-US" dirty="0"/>
              <a:t>EDI automatically tracks inventory changes; triggers orders, invoices, and other documents related to transactions; and schedules and confirms delivery and payment.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r>
              <a:rPr lang="en-US" dirty="0"/>
              <a:t>By digitally integrating the supply chain, EDI streamlines processes, saves time, and increases accuracy. And by using Internet technologies, lower cost Internet-based EDI services are now available to smaller businesses</a:t>
            </a:r>
            <a:endParaRPr lang="en-GB"/>
          </a:p>
          <a:p>
            <a:pPr>
              <a:buNone/>
            </a:pP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Clicks and Bricks in e-Commerce</a:t>
            </a:r>
            <a:endParaRPr lang="en-GB" dirty="0"/>
          </a:p>
        </p:txBody>
      </p:sp>
      <p:sp>
        <p:nvSpPr>
          <p:cNvPr id="3" name="Content Placeholder 2"/>
          <p:cNvSpPr>
            <a:spLocks noGrp="1"/>
          </p:cNvSpPr>
          <p:nvPr>
            <p:ph idx="1"/>
          </p:nvPr>
        </p:nvSpPr>
        <p:spPr/>
        <p:txBody>
          <a:bodyPr/>
          <a:lstStyle/>
          <a:p>
            <a:r>
              <a:rPr lang="en-US" i="1" dirty="0"/>
              <a:t>Companies are recognizing that success will go to those who can execute clicks-and-­mortar strategies that bridge the physical and virtual worlds. Different companies will need to follow very different paths in deciding how closely - or loosely - to integrate their Internet initiatives with their traditional operations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52400"/>
            <a:ext cx="9144000" cy="6705600"/>
          </a:xfrm>
        </p:spPr>
        <p:txBody>
          <a:bodyPr>
            <a:normAutofit fontScale="47500" lnSpcReduction="20000"/>
          </a:bodyPr>
          <a:lstStyle/>
          <a:p>
            <a:r>
              <a:rPr lang="en-US" sz="2800" dirty="0"/>
              <a:t>Below are examples of a few top-rated retail Web companies.</a:t>
            </a:r>
          </a:p>
          <a:p>
            <a:r>
              <a:rPr lang="en-US" sz="2800" b="1" dirty="0"/>
              <a:t> </a:t>
            </a:r>
            <a:endParaRPr lang="en-US" sz="2800" dirty="0"/>
          </a:p>
          <a:p>
            <a:r>
              <a:rPr lang="en-US" sz="2800" b="1" dirty="0"/>
              <a:t> Top Retail Website</a:t>
            </a:r>
            <a:endParaRPr lang="en-US" sz="2800" dirty="0"/>
          </a:p>
          <a:p>
            <a:r>
              <a:rPr lang="en-US" sz="2800" b="1" dirty="0"/>
              <a:t>• Amazon.com </a:t>
            </a:r>
            <a:endParaRPr lang="en-US" sz="2800" dirty="0"/>
          </a:p>
          <a:p>
            <a:r>
              <a:rPr lang="en-US" sz="2800" b="1" dirty="0">
                <a:hlinkClick r:id="rId2"/>
              </a:rPr>
              <a:t>www.amazon.com</a:t>
            </a:r>
            <a:r>
              <a:rPr lang="en-US" sz="2800" b="1" dirty="0"/>
              <a:t> </a:t>
            </a:r>
            <a:endParaRPr lang="en-US" sz="2800" dirty="0"/>
          </a:p>
          <a:p>
            <a:r>
              <a:rPr lang="en-US" sz="3300" dirty="0"/>
              <a:t>Amazon.com is the exception to the rule that consumers prefer to shop "real world" </a:t>
            </a:r>
          </a:p>
          <a:p>
            <a:r>
              <a:rPr lang="en-US" sz="3300" dirty="0"/>
              <a:t>retailers online. The mother of all shopping sites, Amazon features a vast selection of </a:t>
            </a:r>
          </a:p>
          <a:p>
            <a:r>
              <a:rPr lang="en-US" sz="3300" dirty="0"/>
              <a:t>books, videos, DVDs, CDs, toys, kitchen items, electronics, and even home and garden </a:t>
            </a:r>
          </a:p>
          <a:p>
            <a:r>
              <a:rPr lang="en-US" sz="3300" dirty="0"/>
              <a:t>goods sold to millions of loyal customers. </a:t>
            </a:r>
          </a:p>
          <a:p>
            <a:endParaRPr lang="en-US" sz="2800" dirty="0"/>
          </a:p>
          <a:p>
            <a:r>
              <a:rPr lang="en-US" sz="2800" b="1" dirty="0"/>
              <a:t>• eBay </a:t>
            </a:r>
            <a:endParaRPr lang="en-US" sz="2800" dirty="0"/>
          </a:p>
          <a:p>
            <a:r>
              <a:rPr lang="en-US" sz="2800" b="1" dirty="0">
                <a:hlinkClick r:id="rId3"/>
              </a:rPr>
              <a:t>www.ebay.com</a:t>
            </a:r>
            <a:r>
              <a:rPr lang="en-US" sz="2800" b="1" dirty="0"/>
              <a:t> </a:t>
            </a:r>
            <a:endParaRPr lang="en-US" sz="2800" dirty="0"/>
          </a:p>
          <a:p>
            <a:r>
              <a:rPr lang="en-US" sz="3300" dirty="0"/>
              <a:t>The fabled auction site operates the world's biggest electronic flea market, with everything </a:t>
            </a:r>
          </a:p>
          <a:p>
            <a:r>
              <a:rPr lang="en-US" sz="3300" dirty="0"/>
              <a:t>from antiques, computers, and coins to </a:t>
            </a:r>
            <a:r>
              <a:rPr lang="en-US" sz="3300" dirty="0" err="1"/>
              <a:t>Pez</a:t>
            </a:r>
            <a:r>
              <a:rPr lang="en-US" sz="3300" dirty="0"/>
              <a:t> dispensers and baseball cards. This site </a:t>
            </a:r>
          </a:p>
          <a:p>
            <a:r>
              <a:rPr lang="en-US" sz="3300" dirty="0"/>
              <a:t>boasts billions of page views per month, and millions of items for sale in thousands of </a:t>
            </a:r>
          </a:p>
          <a:p>
            <a:r>
              <a:rPr lang="en-US" sz="3300" dirty="0"/>
              <a:t>categories supported by thousands of special-interest groups. </a:t>
            </a:r>
          </a:p>
          <a:p>
            <a:endParaRPr lang="en-US" sz="2800" dirty="0"/>
          </a:p>
          <a:p>
            <a:r>
              <a:rPr lang="en-US" sz="2800" b="1" dirty="0"/>
              <a:t>• Eddie Bauer </a:t>
            </a:r>
            <a:endParaRPr lang="en-US" sz="2800" dirty="0"/>
          </a:p>
          <a:p>
            <a:r>
              <a:rPr lang="en-US" sz="2800" b="1" dirty="0">
                <a:hlinkClick r:id="rId4"/>
              </a:rPr>
              <a:t>www.eddiebauer.com</a:t>
            </a:r>
            <a:r>
              <a:rPr lang="en-US" sz="2800" b="1" dirty="0"/>
              <a:t> </a:t>
            </a:r>
            <a:endParaRPr lang="en-US" sz="2800" dirty="0"/>
          </a:p>
          <a:p>
            <a:r>
              <a:rPr lang="en-US" sz="3400" dirty="0"/>
              <a:t>Sportswear titan Eddie Bauer has integrated its retail channels-store, website, and </a:t>
            </a:r>
            <a:r>
              <a:rPr lang="en-US" sz="3400" dirty="0" err="1"/>
              <a:t>cata</a:t>
            </a:r>
            <a:r>
              <a:rPr lang="en-US" sz="3400" dirty="0"/>
              <a:t>- </a:t>
            </a:r>
          </a:p>
          <a:p>
            <a:r>
              <a:rPr lang="en-US" sz="3400" dirty="0"/>
              <a:t>log. Shoppers can return an item to any Eddie Bauer store, no matter where it was </a:t>
            </a:r>
            <a:r>
              <a:rPr lang="en-US" sz="3400" dirty="0" err="1"/>
              <a:t>pur</a:t>
            </a:r>
            <a:r>
              <a:rPr lang="en-US" sz="3400" dirty="0"/>
              <a:t>- </a:t>
            </a:r>
          </a:p>
          <a:p>
            <a:r>
              <a:rPr lang="en-US" sz="3400" dirty="0"/>
              <a:t>chased-a policy other merchants should follow. </a:t>
            </a:r>
          </a:p>
          <a:p>
            <a:endParaRPr lang="en-US" sz="2800" dirty="0"/>
          </a:p>
          <a:p>
            <a:r>
              <a:rPr lang="en-US" sz="2800" b="1" dirty="0"/>
              <a:t>• Lands' End </a:t>
            </a:r>
            <a:endParaRPr lang="en-US" sz="2800" dirty="0"/>
          </a:p>
          <a:p>
            <a:r>
              <a:rPr lang="en-US" sz="2800" b="1" dirty="0">
                <a:hlinkClick r:id="rId5"/>
              </a:rPr>
              <a:t>www.landsend.com</a:t>
            </a:r>
            <a:r>
              <a:rPr lang="en-US" sz="2800" b="1" dirty="0"/>
              <a:t> </a:t>
            </a:r>
            <a:endParaRPr lang="en-US" sz="2800" dirty="0"/>
          </a:p>
          <a:p>
            <a:r>
              <a:rPr lang="en-US" sz="3400" dirty="0"/>
              <a:t>With several seasons as an online retailer, Lands' End is a pro at meeting shoppers' </a:t>
            </a:r>
          </a:p>
          <a:p>
            <a:r>
              <a:rPr lang="en-US" sz="3400" dirty="0"/>
              <a:t>expectations. One of the best features: Specialty Shoppers. A customer service rep will </a:t>
            </a:r>
          </a:p>
          <a:p>
            <a:r>
              <a:rPr lang="en-US" sz="3400" dirty="0"/>
              <a:t>help you make your selections and answer questions by phone or via a live chat. </a:t>
            </a:r>
          </a:p>
          <a:p>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tretch>
            <a:fillRect/>
          </a:stretch>
        </p:blipFill>
        <p:spPr bwMode="auto">
          <a:xfrm>
            <a:off x="251520" y="332656"/>
            <a:ext cx="8892480" cy="4680520"/>
          </a:xfrm>
          <a:prstGeom prst="rect">
            <a:avLst/>
          </a:prstGeom>
          <a:noFill/>
          <a:ln w="9525">
            <a:noFill/>
            <a:miter lim="800000"/>
            <a:headEnd/>
            <a:tailEnd/>
          </a:ln>
        </p:spPr>
      </p:pic>
      <p:sp>
        <p:nvSpPr>
          <p:cNvPr id="11265" name="Rectangle 1"/>
          <p:cNvSpPr>
            <a:spLocks noChangeArrowheads="1"/>
          </p:cNvSpPr>
          <p:nvPr/>
        </p:nvSpPr>
        <p:spPr bwMode="auto">
          <a:xfrm>
            <a:off x="179512" y="5445224"/>
            <a:ext cx="896448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Companies have a spectrum of alternatives and benefits trade-offs when deciding upon an integrated or separated e-commerce business.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86800" cy="6336704"/>
          </a:xfrm>
        </p:spPr>
        <p:txBody>
          <a:bodyPr>
            <a:normAutofit fontScale="92500" lnSpcReduction="20000"/>
          </a:bodyPr>
          <a:lstStyle/>
          <a:p>
            <a:r>
              <a:rPr lang="en-US" dirty="0"/>
              <a:t>Should we integrate our e-commerce virtual business operations with our traditional physical business operations, or keep them separate? </a:t>
            </a:r>
          </a:p>
          <a:p>
            <a:endParaRPr lang="en-US" dirty="0"/>
          </a:p>
          <a:p>
            <a:pPr>
              <a:buNone/>
            </a:pPr>
            <a:r>
              <a:rPr lang="en-US" dirty="0"/>
              <a:t>	The business case for such strategies rests on: </a:t>
            </a:r>
            <a:endParaRPr lang="en-GB" dirty="0"/>
          </a:p>
          <a:p>
            <a:pPr>
              <a:buNone/>
            </a:pPr>
            <a:r>
              <a:rPr lang="en-US" dirty="0"/>
              <a:t> </a:t>
            </a:r>
            <a:endParaRPr lang="en-GB" dirty="0"/>
          </a:p>
          <a:p>
            <a:pPr lvl="0"/>
            <a:r>
              <a:rPr lang="en-US" dirty="0"/>
              <a:t>Capitalizing on any unique strategic capabilities that may exist in a company's traditional business operations that could be used to support an e-commerce business. </a:t>
            </a:r>
            <a:endParaRPr lang="en-GB" dirty="0"/>
          </a:p>
          <a:p>
            <a:pPr lvl="0"/>
            <a:r>
              <a:rPr lang="en-US" dirty="0"/>
              <a:t>Gaining several strategic benefits of integrating e-commerce into a company's traditional business; such as the sharing of established brands and key business information, and joint buying power and distribution efficiencies. </a:t>
            </a:r>
            <a:endParaRPr lang="en-GB" dirty="0"/>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86800" cy="6336704"/>
          </a:xfrm>
        </p:spPr>
        <p:txBody>
          <a:bodyPr/>
          <a:lstStyle/>
          <a:p>
            <a:r>
              <a:rPr lang="en-US" dirty="0"/>
              <a:t>Clicks and bricks strategies range from </a:t>
            </a:r>
          </a:p>
          <a:p>
            <a:pPr lvl="1"/>
            <a:r>
              <a:rPr lang="en-US" dirty="0"/>
              <a:t>partial e-commerce integration using joint ventures and strategic partnerships, to </a:t>
            </a:r>
          </a:p>
          <a:p>
            <a:pPr lvl="1"/>
            <a:r>
              <a:rPr lang="en-US" dirty="0"/>
              <a:t>complete separation via the spin-off of an independent e-commerce company.</a:t>
            </a:r>
            <a:endParaRPr lang="en-GB" dirty="0"/>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6418"/>
            <a:ext cx="8229600" cy="5745163"/>
          </a:xfrm>
        </p:spPr>
        <p:txBody>
          <a:bodyPr>
            <a:normAutofit fontScale="92500"/>
          </a:bodyPr>
          <a:lstStyle/>
          <a:p>
            <a:r>
              <a:rPr lang="en-GB" dirty="0"/>
              <a:t>For example, Office Depot already had a successful catalogue sales business with a professional call centre and a fleet of over 2,000 delivery trucks. Its 1,825 stores and 30 warehouses were networked by a sophisticated information system that provided complete customer, vendor, order, and product inventory data in real time. These business resources made an invaluable foundation for coordinating Office Depot’s e­commerce activities and customer services with its catalogue business and physical stores. </a:t>
            </a:r>
            <a:endParaRPr lang="en-US" dirty="0"/>
          </a:p>
        </p:txBody>
      </p:sp>
    </p:spTree>
    <p:extLst>
      <p:ext uri="{BB962C8B-B14F-4D97-AF65-F5344CB8AC3E}">
        <p14:creationId xmlns:p14="http://schemas.microsoft.com/office/powerpoint/2010/main" val="3626718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p:spPr>
        <p:txBody>
          <a:bodyPr/>
          <a:lstStyle/>
          <a:p>
            <a:r>
              <a:rPr lang="en-GB" dirty="0"/>
              <a:t>Thus, customers can shop at OfficeDepot.com at their home or business, or at in-store kiosks. Then they can choose to pick up their purchases at the stores or have them de­livered. In addition, the integration of Web-enabled e-commerce applications within Office Depot’s traditional store and </a:t>
            </a:r>
            <a:r>
              <a:rPr lang="en-GB" dirty="0" err="1"/>
              <a:t>catalog</a:t>
            </a:r>
            <a:r>
              <a:rPr lang="en-GB" dirty="0"/>
              <a:t> operations has helped to increase the traf­fic at their physical stores and improved the </a:t>
            </a:r>
            <a:r>
              <a:rPr lang="en-GB" dirty="0" err="1"/>
              <a:t>catalog</a:t>
            </a:r>
            <a:r>
              <a:rPr lang="en-GB" dirty="0"/>
              <a:t> operation’s productivity and aver­age order size</a:t>
            </a:r>
            <a:endParaRPr lang="en-US" dirty="0"/>
          </a:p>
        </p:txBody>
      </p:sp>
    </p:spTree>
    <p:extLst>
      <p:ext uri="{BB962C8B-B14F-4D97-AF65-F5344CB8AC3E}">
        <p14:creationId xmlns:p14="http://schemas.microsoft.com/office/powerpoint/2010/main" val="3183356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92500" lnSpcReduction="10000"/>
          </a:bodyPr>
          <a:lstStyle/>
          <a:p>
            <a:pPr marL="0" indent="0">
              <a:buNone/>
            </a:pPr>
            <a:r>
              <a:rPr lang="en-US" b="1"/>
              <a:t>	Other </a:t>
            </a:r>
            <a:r>
              <a:rPr lang="en-US" b="1" dirty="0"/>
              <a:t>Click and Brick Strategies.</a:t>
            </a:r>
            <a:endParaRPr lang="en-US" dirty="0"/>
          </a:p>
          <a:p>
            <a:r>
              <a:rPr lang="en-US" dirty="0"/>
              <a:t>As the above figure illustrates other clicks and bricks strategies range from partial e-commerce integration using joint ventures and strategic partnerships, to complete separation via the spin-off of an independent e-commerce company.</a:t>
            </a:r>
          </a:p>
          <a:p>
            <a:pPr marL="0" indent="0">
              <a:buNone/>
            </a:pPr>
            <a:endParaRPr lang="en-US" dirty="0"/>
          </a:p>
          <a:p>
            <a:r>
              <a:rPr lang="en-US" dirty="0"/>
              <a:t>For example, Kbtoys.com is an e-commerce joint venture of KB Online Holdings LLC, created by toy retailer KB Toys and BrainPlay.com, formerly an e-</a:t>
            </a:r>
            <a:r>
              <a:rPr lang="en-US" dirty="0" err="1"/>
              <a:t>tailer</a:t>
            </a:r>
            <a:r>
              <a:rPr lang="en-US" dirty="0"/>
              <a:t> of chil­dren’s products. The company is 80 percent owned by KB Toys, but has independent management teams and separate distribution systems. </a:t>
            </a:r>
          </a:p>
        </p:txBody>
      </p:sp>
    </p:spTree>
    <p:extLst>
      <p:ext uri="{BB962C8B-B14F-4D97-AF65-F5344CB8AC3E}">
        <p14:creationId xmlns:p14="http://schemas.microsoft.com/office/powerpoint/2010/main" val="42743926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r>
              <a:rPr lang="en-US" dirty="0"/>
              <a:t>However, Kbtoys.com has suc­cessfully capitalized on the shared brand name and buying power of KB Toys, and the ability of its customers to return purchases to over 1,300 KB Toys stores which also heavily promote their e-commerce site.</a:t>
            </a:r>
          </a:p>
          <a:p>
            <a:endParaRPr lang="en-US" dirty="0"/>
          </a:p>
        </p:txBody>
      </p:sp>
    </p:spTree>
    <p:extLst>
      <p:ext uri="{BB962C8B-B14F-4D97-AF65-F5344CB8AC3E}">
        <p14:creationId xmlns:p14="http://schemas.microsoft.com/office/powerpoint/2010/main" val="3205125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r>
              <a:rPr lang="en-US" dirty="0"/>
              <a:t>However, Kbtoys.com has suc­cessfully capitalized on the shared brand name and buying power of KB Toys, and the ability of its customers to return purchases to over 1,300 KB Toys stores which also heavily promote their e-commerce site.</a:t>
            </a:r>
          </a:p>
          <a:p>
            <a:endParaRPr lang="en-US" dirty="0"/>
          </a:p>
        </p:txBody>
      </p:sp>
    </p:spTree>
    <p:extLst>
      <p:ext uri="{BB962C8B-B14F-4D97-AF65-F5344CB8AC3E}">
        <p14:creationId xmlns:p14="http://schemas.microsoft.com/office/powerpoint/2010/main" val="3847040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marL="457200" lvl="1" indent="0">
              <a:buNone/>
            </a:pPr>
            <a:r>
              <a:rPr lang="en-US" dirty="0"/>
              <a:t>The strategic partnership of the Rite-Aid retail drugstore chain and Drugstore.com is a good example of a less integrated e-commerce venture. </a:t>
            </a:r>
          </a:p>
          <a:p>
            <a:r>
              <a:rPr lang="en-US" dirty="0"/>
              <a:t>Rite-Aid only owns about 25 percent of Drugstore.com, which has an independent manage­ment team and a separate business brand. However, both companies share the de­creased costs and increased revenue benefits of joint buying power, an integrated distribution center, co-branded pharmacy products, and joint prescription fulfillment at Rite-Aid stores. </a:t>
            </a:r>
          </a:p>
          <a:p>
            <a:endParaRPr lang="en-US" dirty="0"/>
          </a:p>
        </p:txBody>
      </p:sp>
    </p:spTree>
    <p:extLst>
      <p:ext uri="{BB962C8B-B14F-4D97-AF65-F5344CB8AC3E}">
        <p14:creationId xmlns:p14="http://schemas.microsoft.com/office/powerpoint/2010/main" val="2928513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marL="0" indent="0">
              <a:buNone/>
            </a:pPr>
            <a:r>
              <a:rPr lang="en-GB" dirty="0"/>
              <a:t>	Finally, a completely sep­arate clicks and bricks strategy. </a:t>
            </a:r>
          </a:p>
          <a:p>
            <a:r>
              <a:rPr lang="en-GB" dirty="0"/>
              <a:t>Barnesandnoble.com was created as an independent e­commerce company that was spun off by the Barnes &amp; Noble book retail chain. This enabled it to gain several hundred million dollars in venture capital funding, create an entrepreneurial culture, attract quality management, maintain a high degree of busi­ness flexibility, and accelerate decision making. </a:t>
            </a:r>
            <a:endParaRPr lang="en-US" dirty="0"/>
          </a:p>
        </p:txBody>
      </p:sp>
    </p:spTree>
    <p:extLst>
      <p:ext uri="{BB962C8B-B14F-4D97-AF65-F5344CB8AC3E}">
        <p14:creationId xmlns:p14="http://schemas.microsoft.com/office/powerpoint/2010/main" val="38375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152400"/>
            <a:ext cx="8534400" cy="990600"/>
          </a:xfrm>
        </p:spPr>
        <p:txBody>
          <a:bodyPr>
            <a:normAutofit/>
          </a:bodyPr>
          <a:lstStyle/>
          <a:p>
            <a:r>
              <a:rPr lang="en-US" b="1" dirty="0"/>
              <a:t>e-Commerce Success Factors</a:t>
            </a:r>
            <a:endParaRPr lang="en-US" dirty="0"/>
          </a:p>
        </p:txBody>
      </p:sp>
      <p:sp>
        <p:nvSpPr>
          <p:cNvPr id="5" name="Content Placeholder 4"/>
          <p:cNvSpPr>
            <a:spLocks noGrp="1"/>
          </p:cNvSpPr>
          <p:nvPr>
            <p:ph idx="1"/>
          </p:nvPr>
        </p:nvSpPr>
        <p:spPr>
          <a:xfrm>
            <a:off x="152400" y="1295400"/>
            <a:ext cx="8839200" cy="5410200"/>
          </a:xfrm>
        </p:spPr>
        <p:txBody>
          <a:bodyPr>
            <a:normAutofit/>
          </a:bodyPr>
          <a:lstStyle/>
          <a:p>
            <a:r>
              <a:rPr lang="en-US" sz="2800" i="1" dirty="0"/>
              <a:t>On the Internet, the barriers of time, distance, and form are broken down, and businesses are able to transact the sale of goods and services </a:t>
            </a:r>
            <a:r>
              <a:rPr lang="en-US" sz="2800" dirty="0"/>
              <a:t>24 </a:t>
            </a:r>
            <a:r>
              <a:rPr lang="en-US" sz="2800" i="1" dirty="0"/>
              <a:t>hours a day, </a:t>
            </a:r>
            <a:r>
              <a:rPr lang="en-US" sz="2800" dirty="0"/>
              <a:t>7 </a:t>
            </a:r>
            <a:r>
              <a:rPr lang="en-US" sz="2800" i="1" dirty="0"/>
              <a:t>days a week, </a:t>
            </a:r>
            <a:r>
              <a:rPr lang="en-US" sz="2800" dirty="0"/>
              <a:t>365 </a:t>
            </a:r>
            <a:r>
              <a:rPr lang="en-US" sz="2800" i="1" dirty="0"/>
              <a:t>days a year with consumers all over the world. In certain cases, it is even possible to convert a physical good (CDs, packaged software, a newspaper) to a virtual good (MP3 audio, downloadable software, information in HTML format)</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r>
              <a:rPr lang="en-GB" dirty="0"/>
              <a:t>But the book e-retailer has done poorly since its founding, and has failed to gain market share from Amazon.com, its leading competitor. Many business analysts say that the failure of Barnes &amp; Noble to integrate some of the marketing and operations of Barnesandnoble.com within their thousands of bookstores forfeited a key strategic business opportunity</a:t>
            </a:r>
            <a:endParaRPr lang="en-US" dirty="0"/>
          </a:p>
          <a:p>
            <a:endParaRPr lang="en-US" dirty="0"/>
          </a:p>
        </p:txBody>
      </p:sp>
    </p:spTree>
    <p:extLst>
      <p:ext uri="{BB962C8B-B14F-4D97-AF65-F5344CB8AC3E}">
        <p14:creationId xmlns:p14="http://schemas.microsoft.com/office/powerpoint/2010/main" val="2754477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86800" cy="6336704"/>
          </a:xfrm>
        </p:spPr>
        <p:txBody>
          <a:bodyPr>
            <a:normAutofit/>
          </a:bodyPr>
          <a:lstStyle/>
          <a:p>
            <a:pPr>
              <a:buNone/>
            </a:pPr>
            <a:r>
              <a:rPr lang="en-US" b="1" dirty="0"/>
              <a:t>	e-Commerce Channel Choices</a:t>
            </a:r>
            <a:endParaRPr lang="en-GB" dirty="0"/>
          </a:p>
          <a:p>
            <a:r>
              <a:rPr lang="en-US" dirty="0"/>
              <a:t>An </a:t>
            </a:r>
            <a:r>
              <a:rPr lang="en-US" b="1" dirty="0"/>
              <a:t>e-commerce channel</a:t>
            </a:r>
            <a:r>
              <a:rPr lang="en-US" dirty="0"/>
              <a:t> is the marketing or sales channel created by a company to conduct and manage its chosen e-commerce activities. </a:t>
            </a:r>
          </a:p>
          <a:p>
            <a:r>
              <a:rPr lang="en-US" dirty="0"/>
              <a:t>How this e-commerce channel is integrated with a company's traditional sales channels </a:t>
            </a:r>
          </a:p>
          <a:p>
            <a:pPr lvl="1"/>
            <a:r>
              <a:rPr lang="en-US" dirty="0"/>
              <a:t>(retail/wholesale outlets,</a:t>
            </a:r>
          </a:p>
          <a:p>
            <a:pPr lvl="1"/>
            <a:r>
              <a:rPr lang="en-US" dirty="0"/>
              <a:t>catalog sales,</a:t>
            </a:r>
          </a:p>
          <a:p>
            <a:pPr lvl="1"/>
            <a:r>
              <a:rPr lang="en-US" dirty="0"/>
              <a:t>direct sales, etc.)</a:t>
            </a:r>
          </a:p>
          <a:p>
            <a:pPr>
              <a:buNone/>
            </a:pPr>
            <a:r>
              <a:rPr lang="en-US" dirty="0"/>
              <a:t>	is a major consideration in developing its e-commerce strategy</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86800" cy="6336704"/>
          </a:xfrm>
        </p:spPr>
        <p:txBody>
          <a:bodyPr/>
          <a:lstStyle/>
          <a:p>
            <a:r>
              <a:rPr lang="en-US" dirty="0"/>
              <a:t>Some of the key questions that the management of companies must answer in making a clicks and bricks decision and developing the resulting e-commerce channel are out­lined in the figure on the next slide.</a:t>
            </a: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23528" y="260649"/>
          <a:ext cx="8496944" cy="6412302"/>
        </p:xfrm>
        <a:graphic>
          <a:graphicData uri="http://schemas.openxmlformats.org/drawingml/2006/table">
            <a:tbl>
              <a:tblPr/>
              <a:tblGrid>
                <a:gridCol w="8496944">
                  <a:extLst>
                    <a:ext uri="{9D8B030D-6E8A-4147-A177-3AD203B41FA5}">
                      <a16:colId xmlns:a16="http://schemas.microsoft.com/office/drawing/2014/main" val="20000"/>
                    </a:ext>
                  </a:extLst>
                </a:gridCol>
              </a:tblGrid>
              <a:tr h="659451">
                <a:tc>
                  <a:txBody>
                    <a:bodyPr/>
                    <a:lstStyle/>
                    <a:p>
                      <a:pPr algn="ctr">
                        <a:lnSpc>
                          <a:spcPts val="1005"/>
                        </a:lnSpc>
                        <a:spcBef>
                          <a:spcPts val="1200"/>
                        </a:spcBef>
                        <a:spcAft>
                          <a:spcPts val="0"/>
                        </a:spcAft>
                      </a:pPr>
                      <a:endParaRPr lang="en-US" sz="2000" b="1" dirty="0">
                        <a:solidFill>
                          <a:srgbClr val="3F3F3F"/>
                        </a:solidFill>
                        <a:latin typeface="Times New Roman"/>
                        <a:ea typeface="Times New Roman"/>
                        <a:cs typeface="Times New Roman"/>
                      </a:endParaRPr>
                    </a:p>
                    <a:p>
                      <a:pPr algn="ctr">
                        <a:lnSpc>
                          <a:spcPts val="1005"/>
                        </a:lnSpc>
                        <a:spcBef>
                          <a:spcPts val="1200"/>
                        </a:spcBef>
                        <a:spcAft>
                          <a:spcPts val="0"/>
                        </a:spcAft>
                      </a:pPr>
                      <a:r>
                        <a:rPr lang="en-US" sz="2000" b="1" dirty="0">
                          <a:solidFill>
                            <a:srgbClr val="3F3F3F"/>
                          </a:solidFill>
                          <a:latin typeface="Times New Roman"/>
                          <a:ea typeface="Times New Roman"/>
                          <a:cs typeface="Times New Roman"/>
                        </a:rPr>
                        <a:t>A </a:t>
                      </a:r>
                      <a:r>
                        <a:rPr lang="en-US" sz="2000" dirty="0">
                          <a:solidFill>
                            <a:srgbClr val="3F3F3F"/>
                          </a:solidFill>
                          <a:latin typeface="Times New Roman"/>
                          <a:ea typeface="Times New Roman"/>
                          <a:cs typeface="Times New Roman"/>
                        </a:rPr>
                        <a:t>Checklist for Channel Development</a:t>
                      </a:r>
                      <a:endParaRPr lang="en-GB" sz="2000" dirty="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430865">
                <a:tc>
                  <a:txBody>
                    <a:bodyPr/>
                    <a:lstStyle/>
                    <a:p>
                      <a:pPr marL="342900" lvl="0" indent="-342900">
                        <a:lnSpc>
                          <a:spcPts val="960"/>
                        </a:lnSpc>
                        <a:spcBef>
                          <a:spcPts val="670"/>
                        </a:spcBef>
                        <a:spcAft>
                          <a:spcPts val="0"/>
                        </a:spcAft>
                        <a:buClr>
                          <a:srgbClr val="000000"/>
                        </a:buClr>
                        <a:buFont typeface="Arial" pitchFamily="34" charset="0"/>
                        <a:buChar char="•"/>
                      </a:pPr>
                      <a:endParaRPr lang="en-US" sz="2000" b="1" dirty="0">
                        <a:solidFill>
                          <a:srgbClr val="282828"/>
                        </a:solidFill>
                        <a:latin typeface="Times New Roman"/>
                        <a:ea typeface="Times New Roman"/>
                        <a:cs typeface="Times New Roman"/>
                      </a:endParaRPr>
                    </a:p>
                    <a:p>
                      <a:pPr marL="342900" lvl="0" indent="-342900">
                        <a:lnSpc>
                          <a:spcPts val="960"/>
                        </a:lnSpc>
                        <a:spcBef>
                          <a:spcPts val="670"/>
                        </a:spcBef>
                        <a:spcAft>
                          <a:spcPts val="0"/>
                        </a:spcAft>
                        <a:buClr>
                          <a:srgbClr val="000000"/>
                        </a:buClr>
                        <a:buFont typeface="Arial" pitchFamily="34" charset="0"/>
                        <a:buChar char="•"/>
                      </a:pPr>
                      <a:r>
                        <a:rPr lang="en-US" sz="2000" b="1" dirty="0">
                          <a:solidFill>
                            <a:srgbClr val="282828"/>
                          </a:solidFill>
                          <a:latin typeface="Times New Roman"/>
                          <a:ea typeface="Times New Roman"/>
                          <a:cs typeface="Times New Roman"/>
                        </a:rPr>
                        <a:t>W</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t </a:t>
                      </a:r>
                      <a:r>
                        <a:rPr lang="en-US" sz="2000" b="1" dirty="0">
                          <a:solidFill>
                            <a:srgbClr val="282828"/>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ud</a:t>
                      </a:r>
                      <a:r>
                        <a:rPr lang="en-US" sz="2000" b="1" dirty="0">
                          <a:solidFill>
                            <a:srgbClr val="282828"/>
                          </a:solidFill>
                          <a:latin typeface="Times New Roman"/>
                          <a:ea typeface="Times New Roman"/>
                          <a:cs typeface="Times New Roman"/>
                        </a:rPr>
                        <a:t>ie</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ces are we </a:t>
                      </a:r>
                      <a:r>
                        <a:rPr lang="en-US" sz="2000" b="1" dirty="0">
                          <a:solidFill>
                            <a:srgbClr val="454545"/>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t</a:t>
                      </a:r>
                      <a:r>
                        <a:rPr lang="en-US" sz="2000" b="1" dirty="0">
                          <a:solidFill>
                            <a:srgbClr val="282828"/>
                          </a:solidFill>
                          <a:latin typeface="Times New Roman"/>
                          <a:ea typeface="Times New Roman"/>
                          <a:cs typeface="Times New Roman"/>
                        </a:rPr>
                        <a:t>tem</a:t>
                      </a:r>
                      <a:r>
                        <a:rPr lang="en-US" sz="2000" b="1" dirty="0">
                          <a:solidFill>
                            <a:srgbClr val="0E0E0E"/>
                          </a:solidFill>
                          <a:latin typeface="Times New Roman"/>
                          <a:ea typeface="Times New Roman"/>
                          <a:cs typeface="Times New Roman"/>
                        </a:rPr>
                        <a:t>pti</a:t>
                      </a:r>
                      <a:r>
                        <a:rPr lang="en-US" sz="2000" b="1" dirty="0">
                          <a:solidFill>
                            <a:srgbClr val="282828"/>
                          </a:solidFill>
                          <a:latin typeface="Times New Roman"/>
                          <a:ea typeface="Times New Roman"/>
                          <a:cs typeface="Times New Roman"/>
                        </a:rPr>
                        <a:t>ng </a:t>
                      </a:r>
                      <a:r>
                        <a:rPr lang="en-US" sz="2000" b="1" dirty="0">
                          <a:solidFill>
                            <a:srgbClr val="0E0E0E"/>
                          </a:solidFill>
                          <a:latin typeface="Times New Roman"/>
                          <a:ea typeface="Times New Roman"/>
                          <a:cs typeface="Times New Roman"/>
                        </a:rPr>
                        <a:t>t</a:t>
                      </a:r>
                      <a:r>
                        <a:rPr lang="en-US" sz="2000" b="1" dirty="0">
                          <a:solidFill>
                            <a:srgbClr val="282828"/>
                          </a:solidFill>
                          <a:latin typeface="Times New Roman"/>
                          <a:ea typeface="Times New Roman"/>
                          <a:cs typeface="Times New Roman"/>
                        </a:rPr>
                        <a:t>o reac</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 </a:t>
                      </a:r>
                      <a:endParaRPr lang="en-GB" sz="2000" dirty="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1"/>
                  </a:ext>
                </a:extLst>
              </a:tr>
              <a:tr h="1252689">
                <a:tc>
                  <a:txBody>
                    <a:bodyPr/>
                    <a:lstStyle/>
                    <a:p>
                      <a:pPr marL="342900" lvl="0" indent="-342900">
                        <a:lnSpc>
                          <a:spcPct val="115000"/>
                        </a:lnSpc>
                        <a:spcBef>
                          <a:spcPts val="430"/>
                        </a:spcBef>
                        <a:spcAft>
                          <a:spcPts val="0"/>
                        </a:spcAft>
                        <a:buClr>
                          <a:srgbClr val="000000"/>
                        </a:buClr>
                        <a:buFont typeface="Arial" pitchFamily="34" charset="0"/>
                        <a:buChar char="•"/>
                      </a:pPr>
                      <a:r>
                        <a:rPr lang="en-US" sz="2000" b="1" dirty="0">
                          <a:solidFill>
                            <a:srgbClr val="282828"/>
                          </a:solidFill>
                          <a:latin typeface="Times New Roman"/>
                          <a:ea typeface="Times New Roman"/>
                          <a:cs typeface="Times New Roman"/>
                        </a:rPr>
                        <a:t>Wh</a:t>
                      </a:r>
                      <a:r>
                        <a:rPr lang="en-US" sz="2000" b="1" dirty="0">
                          <a:solidFill>
                            <a:srgbClr val="454545"/>
                          </a:solidFill>
                          <a:latin typeface="Times New Roman"/>
                          <a:ea typeface="Times New Roman"/>
                          <a:cs typeface="Times New Roman"/>
                        </a:rPr>
                        <a:t>a</a:t>
                      </a:r>
                      <a:r>
                        <a:rPr lang="en-US" sz="2000" b="1" dirty="0">
                          <a:solidFill>
                            <a:srgbClr val="282828"/>
                          </a:solidFill>
                          <a:latin typeface="Times New Roman"/>
                          <a:ea typeface="Times New Roman"/>
                          <a:cs typeface="Times New Roman"/>
                        </a:rPr>
                        <a:t>t </a:t>
                      </a:r>
                      <a:r>
                        <a:rPr lang="en-US" sz="2000" b="1" dirty="0">
                          <a:solidFill>
                            <a:srgbClr val="454545"/>
                          </a:solidFill>
                          <a:latin typeface="Times New Roman"/>
                          <a:ea typeface="Times New Roman"/>
                          <a:cs typeface="Times New Roman"/>
                        </a:rPr>
                        <a:t>a</a:t>
                      </a:r>
                      <a:r>
                        <a:rPr lang="en-US" sz="2000" b="1" dirty="0">
                          <a:solidFill>
                            <a:srgbClr val="282828"/>
                          </a:solidFill>
                          <a:latin typeface="Times New Roman"/>
                          <a:ea typeface="Times New Roman"/>
                          <a:cs typeface="Times New Roman"/>
                        </a:rPr>
                        <a:t>ction do </a:t>
                      </a:r>
                      <a:r>
                        <a:rPr lang="en-US" sz="2000" b="1" dirty="0">
                          <a:solidFill>
                            <a:srgbClr val="454545"/>
                          </a:solidFill>
                          <a:latin typeface="Times New Roman"/>
                          <a:ea typeface="Times New Roman"/>
                          <a:cs typeface="Times New Roman"/>
                        </a:rPr>
                        <a:t>w</a:t>
                      </a:r>
                      <a:r>
                        <a:rPr lang="en-US" sz="2000" b="1" dirty="0">
                          <a:solidFill>
                            <a:srgbClr val="282828"/>
                          </a:solidFill>
                          <a:latin typeface="Times New Roman"/>
                          <a:ea typeface="Times New Roman"/>
                          <a:cs typeface="Times New Roman"/>
                        </a:rPr>
                        <a:t>e </a:t>
                      </a:r>
                      <a:r>
                        <a:rPr lang="en-US" sz="2000" b="1" dirty="0">
                          <a:solidFill>
                            <a:srgbClr val="454545"/>
                          </a:solidFill>
                          <a:latin typeface="Times New Roman"/>
                          <a:ea typeface="Times New Roman"/>
                          <a:cs typeface="Times New Roman"/>
                        </a:rPr>
                        <a:t>wa</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t tho</a:t>
                      </a:r>
                      <a:r>
                        <a:rPr lang="en-US" sz="2000" b="1" dirty="0">
                          <a:solidFill>
                            <a:srgbClr val="454545"/>
                          </a:solidFill>
                          <a:latin typeface="Times New Roman"/>
                          <a:ea typeface="Times New Roman"/>
                          <a:cs typeface="Times New Roman"/>
                        </a:rPr>
                        <a:t>s</a:t>
                      </a:r>
                      <a:r>
                        <a:rPr lang="en-US" sz="2000" b="1" dirty="0">
                          <a:solidFill>
                            <a:srgbClr val="282828"/>
                          </a:solidFill>
                          <a:latin typeface="Times New Roman"/>
                          <a:ea typeface="Times New Roman"/>
                          <a:cs typeface="Times New Roman"/>
                        </a:rPr>
                        <a:t>e audience</a:t>
                      </a:r>
                      <a:r>
                        <a:rPr lang="en-US" sz="2000" b="1" dirty="0">
                          <a:solidFill>
                            <a:srgbClr val="454545"/>
                          </a:solidFill>
                          <a:latin typeface="Times New Roman"/>
                          <a:ea typeface="Times New Roman"/>
                          <a:cs typeface="Times New Roman"/>
                        </a:rPr>
                        <a:t>s </a:t>
                      </a:r>
                      <a:r>
                        <a:rPr lang="en-US" sz="2000" b="1" dirty="0">
                          <a:solidFill>
                            <a:srgbClr val="0E0E0E"/>
                          </a:solidFill>
                          <a:latin typeface="Times New Roman"/>
                          <a:ea typeface="Times New Roman"/>
                          <a:cs typeface="Times New Roman"/>
                        </a:rPr>
                        <a:t>t</a:t>
                      </a:r>
                      <a:r>
                        <a:rPr lang="en-US" sz="2000" b="1" dirty="0">
                          <a:solidFill>
                            <a:srgbClr val="282828"/>
                          </a:solidFill>
                          <a:latin typeface="Times New Roman"/>
                          <a:ea typeface="Times New Roman"/>
                          <a:cs typeface="Times New Roman"/>
                        </a:rPr>
                        <a:t>o </a:t>
                      </a:r>
                      <a:r>
                        <a:rPr lang="en-US" sz="2000" b="1" dirty="0">
                          <a:solidFill>
                            <a:srgbClr val="0E0E0E"/>
                          </a:solidFill>
                          <a:latin typeface="Times New Roman"/>
                          <a:ea typeface="Times New Roman"/>
                          <a:cs typeface="Times New Roman"/>
                        </a:rPr>
                        <a:t>t</a:t>
                      </a:r>
                      <a:r>
                        <a:rPr lang="en-US" sz="2000" b="1" dirty="0">
                          <a:solidFill>
                            <a:srgbClr val="282828"/>
                          </a:solidFill>
                          <a:latin typeface="Times New Roman"/>
                          <a:ea typeface="Times New Roman"/>
                          <a:cs typeface="Times New Roman"/>
                        </a:rPr>
                        <a:t>ake</a:t>
                      </a:r>
                      <a:r>
                        <a:rPr lang="en-US" sz="2000" b="1" dirty="0">
                          <a:solidFill>
                            <a:srgbClr val="454545"/>
                          </a:solidFill>
                          <a:latin typeface="Times New Roman"/>
                          <a:ea typeface="Times New Roman"/>
                          <a:cs typeface="Times New Roman"/>
                        </a:rPr>
                        <a:t>?</a:t>
                      </a:r>
                      <a:r>
                        <a:rPr lang="en-US" sz="2000" b="1" dirty="0">
                          <a:solidFill>
                            <a:srgbClr val="282828"/>
                          </a:solidFill>
                          <a:latin typeface="Times New Roman"/>
                          <a:ea typeface="Times New Roman"/>
                          <a:cs typeface="Times New Roman"/>
                        </a:rPr>
                        <a:t>-to </a:t>
                      </a:r>
                      <a:r>
                        <a:rPr lang="en-US" sz="2000" b="1" dirty="0">
                          <a:solidFill>
                            <a:srgbClr val="0E0E0E"/>
                          </a:solidFill>
                          <a:latin typeface="Times New Roman"/>
                          <a:ea typeface="Times New Roman"/>
                          <a:cs typeface="Times New Roman"/>
                        </a:rPr>
                        <a:t>l</a:t>
                      </a:r>
                      <a:r>
                        <a:rPr lang="en-US" sz="2000" b="1" dirty="0">
                          <a:solidFill>
                            <a:srgbClr val="282828"/>
                          </a:solidFill>
                          <a:latin typeface="Times New Roman"/>
                          <a:ea typeface="Times New Roman"/>
                          <a:cs typeface="Times New Roman"/>
                        </a:rPr>
                        <a:t>ear</a:t>
                      </a:r>
                      <a:r>
                        <a:rPr lang="en-US" sz="2000" b="1" dirty="0">
                          <a:solidFill>
                            <a:srgbClr val="0E0E0E"/>
                          </a:solidFill>
                          <a:latin typeface="Times New Roman"/>
                          <a:ea typeface="Times New Roman"/>
                          <a:cs typeface="Times New Roman"/>
                        </a:rPr>
                        <a:t>n </a:t>
                      </a:r>
                      <a:r>
                        <a:rPr lang="en-US" sz="2000" b="1" dirty="0">
                          <a:solidFill>
                            <a:srgbClr val="454545"/>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b</a:t>
                      </a:r>
                      <a:r>
                        <a:rPr lang="en-US" sz="2000" b="1" dirty="0">
                          <a:solidFill>
                            <a:srgbClr val="282828"/>
                          </a:solidFill>
                          <a:latin typeface="Times New Roman"/>
                          <a:ea typeface="Times New Roman"/>
                          <a:cs typeface="Times New Roman"/>
                        </a:rPr>
                        <a:t>o</a:t>
                      </a:r>
                      <a:r>
                        <a:rPr lang="en-US" sz="2000" b="1" dirty="0">
                          <a:solidFill>
                            <a:srgbClr val="0E0E0E"/>
                          </a:solidFill>
                          <a:latin typeface="Times New Roman"/>
                          <a:ea typeface="Times New Roman"/>
                          <a:cs typeface="Times New Roman"/>
                        </a:rPr>
                        <a:t>ut </a:t>
                      </a:r>
                      <a:r>
                        <a:rPr lang="en-US" sz="2000" b="1" dirty="0">
                          <a:solidFill>
                            <a:srgbClr val="282828"/>
                          </a:solidFill>
                          <a:latin typeface="Times New Roman"/>
                          <a:ea typeface="Times New Roman"/>
                          <a:cs typeface="Times New Roman"/>
                        </a:rPr>
                        <a:t>us</a:t>
                      </a:r>
                      <a:r>
                        <a:rPr lang="en-US" sz="2000" b="1" dirty="0">
                          <a:solidFill>
                            <a:srgbClr val="454545"/>
                          </a:solidFill>
                          <a:latin typeface="Times New Roman"/>
                          <a:ea typeface="Times New Roman"/>
                          <a:cs typeface="Times New Roman"/>
                        </a:rPr>
                        <a:t>, </a:t>
                      </a:r>
                      <a:r>
                        <a:rPr lang="en-US" sz="2000" b="1" dirty="0">
                          <a:solidFill>
                            <a:srgbClr val="0E0E0E"/>
                          </a:solidFill>
                          <a:latin typeface="Times New Roman"/>
                          <a:ea typeface="Times New Roman"/>
                          <a:cs typeface="Times New Roman"/>
                        </a:rPr>
                        <a:t>t</a:t>
                      </a:r>
                      <a:r>
                        <a:rPr lang="en-US" sz="2000" b="1" dirty="0">
                          <a:solidFill>
                            <a:srgbClr val="282828"/>
                          </a:solidFill>
                          <a:latin typeface="Times New Roman"/>
                          <a:ea typeface="Times New Roman"/>
                          <a:cs typeface="Times New Roman"/>
                        </a:rPr>
                        <a:t>o give </a:t>
                      </a:r>
                      <a:r>
                        <a:rPr lang="en-US" sz="2000" b="1" dirty="0">
                          <a:solidFill>
                            <a:srgbClr val="0E0E0E"/>
                          </a:solidFill>
                          <a:latin typeface="Times New Roman"/>
                          <a:ea typeface="Times New Roman"/>
                          <a:cs typeface="Times New Roman"/>
                        </a:rPr>
                        <a:t>u</a:t>
                      </a:r>
                      <a:r>
                        <a:rPr lang="en-US" sz="2000" b="1" dirty="0">
                          <a:solidFill>
                            <a:srgbClr val="454545"/>
                          </a:solidFill>
                          <a:latin typeface="Times New Roman"/>
                          <a:ea typeface="Times New Roman"/>
                          <a:cs typeface="Times New Roman"/>
                        </a:rPr>
                        <a:t>s </a:t>
                      </a:r>
                      <a:r>
                        <a:rPr lang="en-US" sz="2000" b="1" dirty="0">
                          <a:solidFill>
                            <a:srgbClr val="282828"/>
                          </a:solidFill>
                          <a:latin typeface="Times New Roman"/>
                          <a:ea typeface="Times New Roman"/>
                          <a:cs typeface="Times New Roman"/>
                        </a:rPr>
                        <a:t>infor­ma</a:t>
                      </a:r>
                      <a:r>
                        <a:rPr lang="en-US" sz="2000" b="1" dirty="0">
                          <a:solidFill>
                            <a:srgbClr val="0E0E0E"/>
                          </a:solidFill>
                          <a:latin typeface="Times New Roman"/>
                          <a:ea typeface="Times New Roman"/>
                          <a:cs typeface="Times New Roman"/>
                        </a:rPr>
                        <a:t>ti</a:t>
                      </a:r>
                      <a:r>
                        <a:rPr lang="en-US" sz="2000" b="1" dirty="0">
                          <a:solidFill>
                            <a:srgbClr val="282828"/>
                          </a:solidFill>
                          <a:latin typeface="Times New Roman"/>
                          <a:ea typeface="Times New Roman"/>
                          <a:cs typeface="Times New Roman"/>
                        </a:rPr>
                        <a:t>o</a:t>
                      </a:r>
                      <a:r>
                        <a:rPr lang="en-US" sz="2000" b="1" dirty="0">
                          <a:solidFill>
                            <a:srgbClr val="0E0E0E"/>
                          </a:solidFill>
                          <a:latin typeface="Times New Roman"/>
                          <a:ea typeface="Times New Roman"/>
                          <a:cs typeface="Times New Roman"/>
                        </a:rPr>
                        <a:t>n </a:t>
                      </a:r>
                      <a:r>
                        <a:rPr lang="en-US" sz="2000" b="1" dirty="0">
                          <a:solidFill>
                            <a:srgbClr val="282828"/>
                          </a:solidFill>
                          <a:latin typeface="Times New Roman"/>
                          <a:ea typeface="Times New Roman"/>
                          <a:cs typeface="Times New Roman"/>
                        </a:rPr>
                        <a:t>about </a:t>
                      </a:r>
                      <a:r>
                        <a:rPr lang="en-US" sz="2000" b="1" dirty="0">
                          <a:solidFill>
                            <a:srgbClr val="0E0E0E"/>
                          </a:solidFill>
                          <a:latin typeface="Times New Roman"/>
                          <a:ea typeface="Times New Roman"/>
                          <a:cs typeface="Times New Roman"/>
                        </a:rPr>
                        <a:t>th</a:t>
                      </a:r>
                      <a:r>
                        <a:rPr lang="en-US" sz="2000" b="1" dirty="0">
                          <a:solidFill>
                            <a:srgbClr val="282828"/>
                          </a:solidFill>
                          <a:latin typeface="Times New Roman"/>
                          <a:ea typeface="Times New Roman"/>
                          <a:cs typeface="Times New Roman"/>
                        </a:rPr>
                        <a:t>e</a:t>
                      </a:r>
                      <a:r>
                        <a:rPr lang="en-US" sz="2000" b="1" dirty="0">
                          <a:solidFill>
                            <a:srgbClr val="0E0E0E"/>
                          </a:solidFill>
                          <a:latin typeface="Times New Roman"/>
                          <a:ea typeface="Times New Roman"/>
                          <a:cs typeface="Times New Roman"/>
                        </a:rPr>
                        <a:t>m</a:t>
                      </a:r>
                      <a:r>
                        <a:rPr lang="en-US" sz="2000" b="1" dirty="0">
                          <a:solidFill>
                            <a:srgbClr val="282828"/>
                          </a:solidFill>
                          <a:latin typeface="Times New Roman"/>
                          <a:ea typeface="Times New Roman"/>
                          <a:cs typeface="Times New Roman"/>
                        </a:rPr>
                        <a:t>se</a:t>
                      </a:r>
                      <a:r>
                        <a:rPr lang="en-US" sz="2000" b="1" dirty="0">
                          <a:solidFill>
                            <a:srgbClr val="0E0E0E"/>
                          </a:solidFill>
                          <a:latin typeface="Times New Roman"/>
                          <a:ea typeface="Times New Roman"/>
                          <a:cs typeface="Times New Roman"/>
                        </a:rPr>
                        <a:t>l</a:t>
                      </a:r>
                      <a:r>
                        <a:rPr lang="en-US" sz="2000" b="1" dirty="0">
                          <a:solidFill>
                            <a:srgbClr val="282828"/>
                          </a:solidFill>
                          <a:latin typeface="Times New Roman"/>
                          <a:ea typeface="Times New Roman"/>
                          <a:cs typeface="Times New Roman"/>
                        </a:rPr>
                        <a:t>ve</a:t>
                      </a:r>
                      <a:r>
                        <a:rPr lang="en-US" sz="2000" b="1" dirty="0">
                          <a:solidFill>
                            <a:srgbClr val="454545"/>
                          </a:solidFill>
                          <a:latin typeface="Times New Roman"/>
                          <a:ea typeface="Times New Roman"/>
                          <a:cs typeface="Times New Roman"/>
                        </a:rPr>
                        <a:t>s</a:t>
                      </a:r>
                      <a:r>
                        <a:rPr lang="en-US" sz="2000" b="1" dirty="0">
                          <a:solidFill>
                            <a:srgbClr val="282828"/>
                          </a:solidFill>
                          <a:latin typeface="Times New Roman"/>
                          <a:ea typeface="Times New Roman"/>
                          <a:cs typeface="Times New Roman"/>
                        </a:rPr>
                        <a:t>, to make an inqu</a:t>
                      </a:r>
                      <a:r>
                        <a:rPr lang="en-US" sz="2000" b="1" dirty="0">
                          <a:solidFill>
                            <a:srgbClr val="0E0E0E"/>
                          </a:solidFill>
                          <a:latin typeface="Times New Roman"/>
                          <a:ea typeface="Times New Roman"/>
                          <a:cs typeface="Times New Roman"/>
                        </a:rPr>
                        <a:t>i</a:t>
                      </a:r>
                      <a:r>
                        <a:rPr lang="en-US" sz="2000" b="1" dirty="0">
                          <a:solidFill>
                            <a:srgbClr val="282828"/>
                          </a:solidFill>
                          <a:latin typeface="Times New Roman"/>
                          <a:ea typeface="Times New Roman"/>
                          <a:cs typeface="Times New Roman"/>
                        </a:rPr>
                        <a:t>r</a:t>
                      </a:r>
                      <a:r>
                        <a:rPr lang="en-US" sz="2000" b="1" dirty="0">
                          <a:solidFill>
                            <a:srgbClr val="454545"/>
                          </a:solidFill>
                          <a:latin typeface="Times New Roman"/>
                          <a:ea typeface="Times New Roman"/>
                          <a:cs typeface="Times New Roman"/>
                        </a:rPr>
                        <a:t>y, </a:t>
                      </a:r>
                      <a:r>
                        <a:rPr lang="en-US" sz="2000" b="1" dirty="0">
                          <a:solidFill>
                            <a:srgbClr val="282828"/>
                          </a:solidFill>
                          <a:latin typeface="Times New Roman"/>
                          <a:ea typeface="Times New Roman"/>
                          <a:cs typeface="Times New Roman"/>
                        </a:rPr>
                        <a:t>t</a:t>
                      </a:r>
                      <a:r>
                        <a:rPr lang="en-US" sz="2000" b="1" dirty="0">
                          <a:solidFill>
                            <a:srgbClr val="0E0E0E"/>
                          </a:solidFill>
                          <a:latin typeface="Times New Roman"/>
                          <a:ea typeface="Times New Roman"/>
                          <a:cs typeface="Times New Roman"/>
                        </a:rPr>
                        <a:t>o b</a:t>
                      </a:r>
                      <a:r>
                        <a:rPr lang="en-US" sz="2000" b="1" dirty="0">
                          <a:solidFill>
                            <a:srgbClr val="282828"/>
                          </a:solidFill>
                          <a:latin typeface="Times New Roman"/>
                          <a:ea typeface="Times New Roman"/>
                          <a:cs typeface="Times New Roman"/>
                        </a:rPr>
                        <a:t>u</a:t>
                      </a:r>
                      <a:r>
                        <a:rPr lang="en-US" sz="2000" b="1" dirty="0">
                          <a:solidFill>
                            <a:srgbClr val="454545"/>
                          </a:solidFill>
                          <a:latin typeface="Times New Roman"/>
                          <a:ea typeface="Times New Roman"/>
                          <a:cs typeface="Times New Roman"/>
                        </a:rPr>
                        <a:t>y </a:t>
                      </a:r>
                      <a:r>
                        <a:rPr lang="en-US" sz="2000" b="1" dirty="0">
                          <a:solidFill>
                            <a:srgbClr val="282828"/>
                          </a:solidFill>
                          <a:latin typeface="Times New Roman"/>
                          <a:ea typeface="Times New Roman"/>
                          <a:cs typeface="Times New Roman"/>
                        </a:rPr>
                        <a:t>somet</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i</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g </a:t>
                      </a:r>
                      <a:r>
                        <a:rPr lang="en-US" sz="2000" b="1" dirty="0">
                          <a:solidFill>
                            <a:srgbClr val="0E0E0E"/>
                          </a:solidFill>
                          <a:latin typeface="Times New Roman"/>
                          <a:ea typeface="Times New Roman"/>
                          <a:cs typeface="Times New Roman"/>
                        </a:rPr>
                        <a:t>f</a:t>
                      </a:r>
                      <a:r>
                        <a:rPr lang="en-US" sz="2000" b="1" dirty="0">
                          <a:solidFill>
                            <a:srgbClr val="282828"/>
                          </a:solidFill>
                          <a:latin typeface="Times New Roman"/>
                          <a:ea typeface="Times New Roman"/>
                          <a:cs typeface="Times New Roman"/>
                        </a:rPr>
                        <a:t>rom our s</a:t>
                      </a:r>
                      <a:r>
                        <a:rPr lang="en-US" sz="2000" b="1" dirty="0">
                          <a:solidFill>
                            <a:srgbClr val="0E0E0E"/>
                          </a:solidFill>
                          <a:latin typeface="Times New Roman"/>
                          <a:ea typeface="Times New Roman"/>
                          <a:cs typeface="Times New Roman"/>
                        </a:rPr>
                        <a:t>it</a:t>
                      </a:r>
                      <a:r>
                        <a:rPr lang="en-US" sz="2000" b="1" dirty="0">
                          <a:solidFill>
                            <a:srgbClr val="282828"/>
                          </a:solidFill>
                          <a:latin typeface="Times New Roman"/>
                          <a:ea typeface="Times New Roman"/>
                          <a:cs typeface="Times New Roman"/>
                        </a:rPr>
                        <a:t>e, to </a:t>
                      </a:r>
                      <a:r>
                        <a:rPr lang="en-US" sz="2000" b="1" dirty="0">
                          <a:solidFill>
                            <a:srgbClr val="0E0E0E"/>
                          </a:solidFill>
                          <a:latin typeface="Times New Roman"/>
                          <a:ea typeface="Times New Roman"/>
                          <a:cs typeface="Times New Roman"/>
                        </a:rPr>
                        <a:t>b</a:t>
                      </a:r>
                      <a:r>
                        <a:rPr lang="en-US" sz="2000" b="1" dirty="0">
                          <a:solidFill>
                            <a:srgbClr val="282828"/>
                          </a:solidFill>
                          <a:latin typeface="Times New Roman"/>
                          <a:ea typeface="Times New Roman"/>
                          <a:cs typeface="Times New Roman"/>
                        </a:rPr>
                        <a:t>u</a:t>
                      </a:r>
                      <a:r>
                        <a:rPr lang="en-US" sz="2000" b="1" dirty="0">
                          <a:solidFill>
                            <a:srgbClr val="454545"/>
                          </a:solidFill>
                          <a:latin typeface="Times New Roman"/>
                          <a:ea typeface="Times New Roman"/>
                          <a:cs typeface="Times New Roman"/>
                        </a:rPr>
                        <a:t>y </a:t>
                      </a:r>
                      <a:r>
                        <a:rPr lang="en-US" sz="2000" b="1" dirty="0">
                          <a:solidFill>
                            <a:srgbClr val="282828"/>
                          </a:solidFill>
                          <a:latin typeface="Times New Roman"/>
                          <a:ea typeface="Times New Roman"/>
                          <a:cs typeface="Times New Roman"/>
                        </a:rPr>
                        <a:t>somet</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in</a:t>
                      </a:r>
                      <a:r>
                        <a:rPr lang="en-US" sz="2000" b="1" dirty="0">
                          <a:solidFill>
                            <a:srgbClr val="454545"/>
                          </a:solidFill>
                          <a:latin typeface="Times New Roman"/>
                          <a:ea typeface="Times New Roman"/>
                          <a:cs typeface="Times New Roman"/>
                        </a:rPr>
                        <a:t>g </a:t>
                      </a:r>
                      <a:r>
                        <a:rPr lang="en-US" sz="2000" b="1" dirty="0">
                          <a:solidFill>
                            <a:srgbClr val="282828"/>
                          </a:solidFill>
                          <a:latin typeface="Times New Roman"/>
                          <a:ea typeface="Times New Roman"/>
                          <a:cs typeface="Times New Roman"/>
                        </a:rPr>
                        <a:t>t</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ro</a:t>
                      </a:r>
                      <a:r>
                        <a:rPr lang="en-US" sz="2000" b="1" dirty="0">
                          <a:solidFill>
                            <a:srgbClr val="0E0E0E"/>
                          </a:solidFill>
                          <a:latin typeface="Times New Roman"/>
                          <a:ea typeface="Times New Roman"/>
                          <a:cs typeface="Times New Roman"/>
                        </a:rPr>
                        <a:t>u</a:t>
                      </a:r>
                      <a:r>
                        <a:rPr lang="en-US" sz="2000" b="1" dirty="0">
                          <a:solidFill>
                            <a:srgbClr val="282828"/>
                          </a:solidFill>
                          <a:latin typeface="Times New Roman"/>
                          <a:ea typeface="Times New Roman"/>
                          <a:cs typeface="Times New Roman"/>
                        </a:rPr>
                        <a:t>gh </a:t>
                      </a:r>
                      <a:r>
                        <a:rPr lang="en-US" sz="2000" b="1" dirty="0">
                          <a:solidFill>
                            <a:srgbClr val="454545"/>
                          </a:solidFill>
                          <a:latin typeface="Times New Roman"/>
                          <a:ea typeface="Times New Roman"/>
                          <a:cs typeface="Times New Roman"/>
                        </a:rPr>
                        <a:t>a</a:t>
                      </a:r>
                      <a:r>
                        <a:rPr lang="en-US" sz="2000" b="1" dirty="0">
                          <a:solidFill>
                            <a:srgbClr val="282828"/>
                          </a:solidFill>
                          <a:latin typeface="Times New Roman"/>
                          <a:ea typeface="Times New Roman"/>
                          <a:cs typeface="Times New Roman"/>
                        </a:rPr>
                        <a:t>not</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er c</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anne</a:t>
                      </a:r>
                      <a:r>
                        <a:rPr lang="en-US" sz="2000" b="1" dirty="0">
                          <a:solidFill>
                            <a:srgbClr val="0E0E0E"/>
                          </a:solidFill>
                          <a:latin typeface="Times New Roman"/>
                          <a:ea typeface="Times New Roman"/>
                          <a:cs typeface="Times New Roman"/>
                        </a:rPr>
                        <a:t>l</a:t>
                      </a:r>
                      <a:r>
                        <a:rPr lang="en-US" sz="2000" b="1" dirty="0">
                          <a:solidFill>
                            <a:srgbClr val="282828"/>
                          </a:solidFill>
                          <a:latin typeface="Times New Roman"/>
                          <a:ea typeface="Times New Roman"/>
                          <a:cs typeface="Times New Roman"/>
                        </a:rPr>
                        <a:t>? </a:t>
                      </a:r>
                      <a:endParaRPr lang="en-GB" sz="2000" dirty="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2"/>
                  </a:ext>
                </a:extLst>
              </a:tr>
              <a:tr h="646297">
                <a:tc>
                  <a:txBody>
                    <a:bodyPr/>
                    <a:lstStyle/>
                    <a:p>
                      <a:pPr marL="342900" lvl="0" indent="-342900">
                        <a:lnSpc>
                          <a:spcPts val="1510"/>
                        </a:lnSpc>
                        <a:spcAft>
                          <a:spcPts val="0"/>
                        </a:spcAft>
                        <a:buClr>
                          <a:srgbClr val="000000"/>
                        </a:buClr>
                        <a:buFont typeface="Arial" pitchFamily="34" charset="0"/>
                        <a:buChar char="•"/>
                      </a:pPr>
                      <a:endParaRPr lang="en-US" sz="2000" b="1" dirty="0">
                        <a:solidFill>
                          <a:srgbClr val="282828"/>
                        </a:solidFill>
                        <a:latin typeface="Times New Roman"/>
                        <a:ea typeface="Times New Roman"/>
                        <a:cs typeface="Times New Roman"/>
                      </a:endParaRPr>
                    </a:p>
                    <a:p>
                      <a:pPr marL="342900" lvl="0" indent="-342900">
                        <a:lnSpc>
                          <a:spcPts val="1510"/>
                        </a:lnSpc>
                        <a:spcAft>
                          <a:spcPts val="0"/>
                        </a:spcAft>
                        <a:buClr>
                          <a:srgbClr val="000000"/>
                        </a:buClr>
                        <a:buFont typeface="Arial" pitchFamily="34" charset="0"/>
                        <a:buChar char="•"/>
                      </a:pPr>
                      <a:r>
                        <a:rPr lang="en-US" sz="2000" b="1" dirty="0">
                          <a:solidFill>
                            <a:srgbClr val="282828"/>
                          </a:solidFill>
                          <a:latin typeface="Times New Roman"/>
                          <a:ea typeface="Times New Roman"/>
                          <a:cs typeface="Times New Roman"/>
                        </a:rPr>
                        <a:t>W</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o ow</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s </a:t>
                      </a:r>
                      <a:r>
                        <a:rPr lang="en-US" sz="2000" b="1" dirty="0">
                          <a:solidFill>
                            <a:srgbClr val="0E0E0E"/>
                          </a:solidFill>
                          <a:latin typeface="Times New Roman"/>
                          <a:ea typeface="Times New Roman"/>
                          <a:cs typeface="Times New Roman"/>
                        </a:rPr>
                        <a:t>th</a:t>
                      </a:r>
                      <a:r>
                        <a:rPr lang="en-US" sz="2000" b="1" dirty="0">
                          <a:solidFill>
                            <a:srgbClr val="282828"/>
                          </a:solidFill>
                          <a:latin typeface="Times New Roman"/>
                          <a:ea typeface="Times New Roman"/>
                          <a:cs typeface="Times New Roman"/>
                        </a:rPr>
                        <a:t>e e</a:t>
                      </a:r>
                      <a:r>
                        <a:rPr lang="en-US" sz="2000" b="1" dirty="0">
                          <a:solidFill>
                            <a:srgbClr val="0E0E0E"/>
                          </a:solidFill>
                          <a:latin typeface="Times New Roman"/>
                          <a:ea typeface="Times New Roman"/>
                          <a:cs typeface="Times New Roman"/>
                        </a:rPr>
                        <a:t>-</a:t>
                      </a:r>
                      <a:r>
                        <a:rPr lang="en-US" sz="2000" b="1" dirty="0">
                          <a:solidFill>
                            <a:srgbClr val="282828"/>
                          </a:solidFill>
                          <a:latin typeface="Times New Roman"/>
                          <a:ea typeface="Times New Roman"/>
                          <a:cs typeface="Times New Roman"/>
                        </a:rPr>
                        <a:t>commerce c</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nn</a:t>
                      </a:r>
                      <a:r>
                        <a:rPr lang="en-US" sz="2000" b="1" dirty="0">
                          <a:solidFill>
                            <a:srgbClr val="454545"/>
                          </a:solidFill>
                          <a:latin typeface="Times New Roman"/>
                          <a:ea typeface="Times New Roman"/>
                          <a:cs typeface="Times New Roman"/>
                        </a:rPr>
                        <a:t>e</a:t>
                      </a:r>
                      <a:r>
                        <a:rPr lang="en-US" sz="2000" b="1" dirty="0">
                          <a:solidFill>
                            <a:srgbClr val="000000"/>
                          </a:solidFill>
                          <a:latin typeface="Times New Roman"/>
                          <a:ea typeface="Times New Roman"/>
                          <a:cs typeface="Times New Roman"/>
                        </a:rPr>
                        <a:t>l </a:t>
                      </a:r>
                      <a:r>
                        <a:rPr lang="en-US" sz="2000" b="1" dirty="0">
                          <a:solidFill>
                            <a:srgbClr val="282828"/>
                          </a:solidFill>
                          <a:latin typeface="Times New Roman"/>
                          <a:ea typeface="Times New Roman"/>
                          <a:cs typeface="Times New Roman"/>
                        </a:rPr>
                        <a:t>w</a:t>
                      </a:r>
                      <a:r>
                        <a:rPr lang="en-US" sz="2000" b="1" dirty="0">
                          <a:solidFill>
                            <a:srgbClr val="000000"/>
                          </a:solidFill>
                          <a:latin typeface="Times New Roman"/>
                          <a:ea typeface="Times New Roman"/>
                          <a:cs typeface="Times New Roman"/>
                        </a:rPr>
                        <a:t>i</a:t>
                      </a:r>
                      <a:r>
                        <a:rPr lang="en-US" sz="2000" b="1" dirty="0">
                          <a:solidFill>
                            <a:srgbClr val="0E0E0E"/>
                          </a:solidFill>
                          <a:latin typeface="Times New Roman"/>
                          <a:ea typeface="Times New Roman"/>
                          <a:cs typeface="Times New Roman"/>
                        </a:rPr>
                        <a:t>thi</a:t>
                      </a:r>
                      <a:r>
                        <a:rPr lang="en-US" sz="2000" b="1" dirty="0">
                          <a:solidFill>
                            <a:srgbClr val="282828"/>
                          </a:solidFill>
                          <a:latin typeface="Times New Roman"/>
                          <a:ea typeface="Times New Roman"/>
                          <a:cs typeface="Times New Roman"/>
                        </a:rPr>
                        <a:t>n </a:t>
                      </a:r>
                      <a:r>
                        <a:rPr lang="en-US" sz="2000" b="1" dirty="0">
                          <a:solidFill>
                            <a:srgbClr val="000000"/>
                          </a:solidFill>
                          <a:latin typeface="Times New Roman"/>
                          <a:ea typeface="Times New Roman"/>
                          <a:cs typeface="Times New Roman"/>
                        </a:rPr>
                        <a:t>th</a:t>
                      </a:r>
                      <a:r>
                        <a:rPr lang="en-US" sz="2000" b="1" dirty="0">
                          <a:solidFill>
                            <a:srgbClr val="282828"/>
                          </a:solidFill>
                          <a:latin typeface="Times New Roman"/>
                          <a:ea typeface="Times New Roman"/>
                          <a:cs typeface="Times New Roman"/>
                        </a:rPr>
                        <a:t>e org</a:t>
                      </a:r>
                      <a:r>
                        <a:rPr lang="en-US" sz="2000" b="1" dirty="0">
                          <a:solidFill>
                            <a:srgbClr val="454545"/>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ni</a:t>
                      </a:r>
                      <a:r>
                        <a:rPr lang="en-US" sz="2000" b="1" dirty="0">
                          <a:solidFill>
                            <a:srgbClr val="454545"/>
                          </a:solidFill>
                          <a:latin typeface="Times New Roman"/>
                          <a:ea typeface="Times New Roman"/>
                          <a:cs typeface="Times New Roman"/>
                        </a:rPr>
                        <a:t>z</a:t>
                      </a:r>
                      <a:r>
                        <a:rPr lang="en-US" sz="2000" b="1" dirty="0">
                          <a:solidFill>
                            <a:srgbClr val="282828"/>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ti</a:t>
                      </a:r>
                      <a:r>
                        <a:rPr lang="en-US" sz="2000" b="1" dirty="0">
                          <a:solidFill>
                            <a:srgbClr val="282828"/>
                          </a:solidFill>
                          <a:latin typeface="Times New Roman"/>
                          <a:ea typeface="Times New Roman"/>
                          <a:cs typeface="Times New Roman"/>
                        </a:rPr>
                        <a:t>o</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 </a:t>
                      </a:r>
                      <a:endParaRPr lang="en-GB" sz="2000" dirty="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3"/>
                  </a:ext>
                </a:extLst>
              </a:tr>
              <a:tr h="646297">
                <a:tc>
                  <a:txBody>
                    <a:bodyPr/>
                    <a:lstStyle/>
                    <a:p>
                      <a:pPr marL="342900" lvl="0" indent="-342900">
                        <a:lnSpc>
                          <a:spcPts val="1510"/>
                        </a:lnSpc>
                        <a:spcAft>
                          <a:spcPts val="0"/>
                        </a:spcAft>
                        <a:buClr>
                          <a:srgbClr val="000000"/>
                        </a:buClr>
                        <a:buFont typeface="Arial" pitchFamily="34" charset="0"/>
                        <a:buChar char="•"/>
                      </a:pPr>
                      <a:endParaRPr lang="en-US" sz="2000" b="1" dirty="0">
                        <a:solidFill>
                          <a:srgbClr val="0E0E0E"/>
                        </a:solidFill>
                        <a:latin typeface="Times New Roman"/>
                        <a:ea typeface="Times New Roman"/>
                        <a:cs typeface="Times New Roman"/>
                      </a:endParaRPr>
                    </a:p>
                    <a:p>
                      <a:pPr marL="342900" lvl="0" indent="-342900">
                        <a:lnSpc>
                          <a:spcPts val="1510"/>
                        </a:lnSpc>
                        <a:spcAft>
                          <a:spcPts val="0"/>
                        </a:spcAft>
                        <a:buClr>
                          <a:srgbClr val="000000"/>
                        </a:buClr>
                        <a:buFont typeface="Arial" pitchFamily="34" charset="0"/>
                        <a:buChar char="•"/>
                      </a:pPr>
                      <a:r>
                        <a:rPr lang="en-US" sz="2000" b="1" dirty="0">
                          <a:solidFill>
                            <a:srgbClr val="0E0E0E"/>
                          </a:solidFill>
                          <a:latin typeface="Times New Roman"/>
                          <a:ea typeface="Times New Roman"/>
                          <a:cs typeface="Times New Roman"/>
                        </a:rPr>
                        <a:t>I</a:t>
                      </a:r>
                      <a:r>
                        <a:rPr lang="en-US" sz="2000" b="1" dirty="0">
                          <a:solidFill>
                            <a:srgbClr val="282828"/>
                          </a:solidFill>
                          <a:latin typeface="Times New Roman"/>
                          <a:ea typeface="Times New Roman"/>
                          <a:cs typeface="Times New Roman"/>
                        </a:rPr>
                        <a:t>s t</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e e</a:t>
                      </a:r>
                      <a:r>
                        <a:rPr lang="en-US" sz="2000" b="1" dirty="0">
                          <a:solidFill>
                            <a:srgbClr val="0E0E0E"/>
                          </a:solidFill>
                          <a:latin typeface="Times New Roman"/>
                          <a:ea typeface="Times New Roman"/>
                          <a:cs typeface="Times New Roman"/>
                        </a:rPr>
                        <a:t>-</a:t>
                      </a:r>
                      <a:r>
                        <a:rPr lang="en-US" sz="2000" b="1" dirty="0">
                          <a:solidFill>
                            <a:srgbClr val="282828"/>
                          </a:solidFill>
                          <a:latin typeface="Times New Roman"/>
                          <a:ea typeface="Times New Roman"/>
                          <a:cs typeface="Times New Roman"/>
                        </a:rPr>
                        <a:t>co</a:t>
                      </a:r>
                      <a:r>
                        <a:rPr lang="en-US" sz="2000" b="1" dirty="0">
                          <a:solidFill>
                            <a:srgbClr val="0E0E0E"/>
                          </a:solidFill>
                          <a:latin typeface="Times New Roman"/>
                          <a:ea typeface="Times New Roman"/>
                          <a:cs typeface="Times New Roman"/>
                        </a:rPr>
                        <a:t>mm</a:t>
                      </a:r>
                      <a:r>
                        <a:rPr lang="en-US" sz="2000" b="1" dirty="0">
                          <a:solidFill>
                            <a:srgbClr val="282828"/>
                          </a:solidFill>
                          <a:latin typeface="Times New Roman"/>
                          <a:ea typeface="Times New Roman"/>
                          <a:cs typeface="Times New Roman"/>
                        </a:rPr>
                        <a:t>e</a:t>
                      </a:r>
                      <a:r>
                        <a:rPr lang="en-US" sz="2000" b="1" dirty="0">
                          <a:solidFill>
                            <a:srgbClr val="0E0E0E"/>
                          </a:solidFill>
                          <a:latin typeface="Times New Roman"/>
                          <a:ea typeface="Times New Roman"/>
                          <a:cs typeface="Times New Roman"/>
                        </a:rPr>
                        <a:t>r</a:t>
                      </a:r>
                      <a:r>
                        <a:rPr lang="en-US" sz="2000" b="1" dirty="0">
                          <a:solidFill>
                            <a:srgbClr val="282828"/>
                          </a:solidFill>
                          <a:latin typeface="Times New Roman"/>
                          <a:ea typeface="Times New Roman"/>
                          <a:cs typeface="Times New Roman"/>
                        </a:rPr>
                        <a:t>ce c</a:t>
                      </a:r>
                      <a:r>
                        <a:rPr lang="en-US" sz="2000" b="1" dirty="0">
                          <a:solidFill>
                            <a:srgbClr val="0E0E0E"/>
                          </a:solidFill>
                          <a:latin typeface="Times New Roman"/>
                          <a:ea typeface="Times New Roman"/>
                          <a:cs typeface="Times New Roman"/>
                        </a:rPr>
                        <a:t>h</a:t>
                      </a:r>
                      <a:r>
                        <a:rPr lang="en-US" sz="2000" b="1" dirty="0">
                          <a:solidFill>
                            <a:srgbClr val="454545"/>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ne</a:t>
                      </a:r>
                      <a:r>
                        <a:rPr lang="en-US" sz="2000" b="1" dirty="0">
                          <a:solidFill>
                            <a:srgbClr val="000000"/>
                          </a:solidFill>
                          <a:latin typeface="Times New Roman"/>
                          <a:ea typeface="Times New Roman"/>
                          <a:cs typeface="Times New Roman"/>
                        </a:rPr>
                        <a:t>l </a:t>
                      </a:r>
                      <a:r>
                        <a:rPr lang="en-US" sz="2000" b="1" dirty="0">
                          <a:solidFill>
                            <a:srgbClr val="0E0E0E"/>
                          </a:solidFill>
                          <a:latin typeface="Times New Roman"/>
                          <a:ea typeface="Times New Roman"/>
                          <a:cs typeface="Times New Roman"/>
                        </a:rPr>
                        <a:t>p</a:t>
                      </a:r>
                      <a:r>
                        <a:rPr lang="en-US" sz="2000" b="1" dirty="0">
                          <a:solidFill>
                            <a:srgbClr val="000000"/>
                          </a:solidFill>
                          <a:latin typeface="Times New Roman"/>
                          <a:ea typeface="Times New Roman"/>
                          <a:cs typeface="Times New Roman"/>
                        </a:rPr>
                        <a:t>l</a:t>
                      </a:r>
                      <a:r>
                        <a:rPr lang="en-US" sz="2000" b="1" dirty="0">
                          <a:solidFill>
                            <a:srgbClr val="282828"/>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nn</a:t>
                      </a:r>
                      <a:r>
                        <a:rPr lang="en-US" sz="2000" b="1" dirty="0">
                          <a:solidFill>
                            <a:srgbClr val="282828"/>
                          </a:solidFill>
                          <a:latin typeface="Times New Roman"/>
                          <a:ea typeface="Times New Roman"/>
                          <a:cs typeface="Times New Roman"/>
                        </a:rPr>
                        <a:t>e</a:t>
                      </a:r>
                      <a:r>
                        <a:rPr lang="en-US" sz="2000" b="1" dirty="0">
                          <a:solidFill>
                            <a:srgbClr val="0E0E0E"/>
                          </a:solidFill>
                          <a:latin typeface="Times New Roman"/>
                          <a:ea typeface="Times New Roman"/>
                          <a:cs typeface="Times New Roman"/>
                        </a:rPr>
                        <a:t>d </a:t>
                      </a:r>
                      <a:r>
                        <a:rPr lang="en-US" sz="2000" b="1" dirty="0">
                          <a:solidFill>
                            <a:srgbClr val="282828"/>
                          </a:solidFill>
                          <a:latin typeface="Times New Roman"/>
                          <a:ea typeface="Times New Roman"/>
                          <a:cs typeface="Times New Roman"/>
                        </a:rPr>
                        <a:t>a</a:t>
                      </a:r>
                      <a:r>
                        <a:rPr lang="en-US" sz="2000" b="1" dirty="0">
                          <a:solidFill>
                            <a:srgbClr val="000000"/>
                          </a:solidFill>
                          <a:latin typeface="Times New Roman"/>
                          <a:ea typeface="Times New Roman"/>
                          <a:cs typeface="Times New Roman"/>
                        </a:rPr>
                        <a:t>l</a:t>
                      </a:r>
                      <a:r>
                        <a:rPr lang="en-US" sz="2000" b="1" dirty="0">
                          <a:solidFill>
                            <a:srgbClr val="282828"/>
                          </a:solidFill>
                          <a:latin typeface="Times New Roman"/>
                          <a:ea typeface="Times New Roman"/>
                          <a:cs typeface="Times New Roman"/>
                        </a:rPr>
                        <a:t>o</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gs</a:t>
                      </a:r>
                      <a:r>
                        <a:rPr lang="en-US" sz="2000" b="1" dirty="0">
                          <a:solidFill>
                            <a:srgbClr val="000000"/>
                          </a:solidFill>
                          <a:latin typeface="Times New Roman"/>
                          <a:ea typeface="Times New Roman"/>
                          <a:cs typeface="Times New Roman"/>
                        </a:rPr>
                        <a:t>i</a:t>
                      </a:r>
                      <a:r>
                        <a:rPr lang="en-US" sz="2000" b="1" dirty="0">
                          <a:solidFill>
                            <a:srgbClr val="282828"/>
                          </a:solidFill>
                          <a:latin typeface="Times New Roman"/>
                          <a:ea typeface="Times New Roman"/>
                          <a:cs typeface="Times New Roman"/>
                        </a:rPr>
                        <a:t>de </a:t>
                      </a:r>
                      <a:r>
                        <a:rPr lang="en-US" sz="2000" b="1" dirty="0">
                          <a:solidFill>
                            <a:srgbClr val="0E0E0E"/>
                          </a:solidFill>
                          <a:latin typeface="Times New Roman"/>
                          <a:ea typeface="Times New Roman"/>
                          <a:cs typeface="Times New Roman"/>
                        </a:rPr>
                        <a:t>ot</a:t>
                      </a:r>
                      <a:r>
                        <a:rPr lang="en-US" sz="2000" b="1" dirty="0">
                          <a:solidFill>
                            <a:srgbClr val="000000"/>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er c</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a</a:t>
                      </a:r>
                      <a:r>
                        <a:rPr lang="en-US" sz="2000" b="1" dirty="0">
                          <a:solidFill>
                            <a:srgbClr val="000000"/>
                          </a:solidFill>
                          <a:latin typeface="Times New Roman"/>
                          <a:ea typeface="Times New Roman"/>
                          <a:cs typeface="Times New Roman"/>
                        </a:rPr>
                        <a:t>n</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e</a:t>
                      </a:r>
                      <a:r>
                        <a:rPr lang="en-US" sz="2000" b="1" dirty="0">
                          <a:solidFill>
                            <a:srgbClr val="000000"/>
                          </a:solidFill>
                          <a:latin typeface="Times New Roman"/>
                          <a:ea typeface="Times New Roman"/>
                          <a:cs typeface="Times New Roman"/>
                        </a:rPr>
                        <a:t>l</a:t>
                      </a:r>
                      <a:r>
                        <a:rPr lang="en-US" sz="2000" b="1" dirty="0">
                          <a:solidFill>
                            <a:srgbClr val="282828"/>
                          </a:solidFill>
                          <a:latin typeface="Times New Roman"/>
                          <a:ea typeface="Times New Roman"/>
                          <a:cs typeface="Times New Roman"/>
                        </a:rPr>
                        <a:t>s? </a:t>
                      </a:r>
                      <a:endParaRPr lang="en-GB" sz="2000" dirty="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4"/>
                  </a:ext>
                </a:extLst>
              </a:tr>
              <a:tr h="876601">
                <a:tc>
                  <a:txBody>
                    <a:bodyPr/>
                    <a:lstStyle/>
                    <a:p>
                      <a:pPr marL="342900" lvl="0" indent="-342900">
                        <a:lnSpc>
                          <a:spcPct val="100000"/>
                        </a:lnSpc>
                        <a:spcAft>
                          <a:spcPts val="0"/>
                        </a:spcAft>
                        <a:buClr>
                          <a:srgbClr val="000000"/>
                        </a:buClr>
                        <a:buFont typeface="Arial" pitchFamily="34" charset="0"/>
                        <a:buChar char="•"/>
                      </a:pPr>
                      <a:endParaRPr lang="en-US" sz="2000" b="1" dirty="0">
                        <a:solidFill>
                          <a:srgbClr val="000000"/>
                        </a:solidFill>
                        <a:latin typeface="Times New Roman"/>
                        <a:ea typeface="Times New Roman"/>
                        <a:cs typeface="Times New Roman"/>
                      </a:endParaRPr>
                    </a:p>
                    <a:p>
                      <a:pPr marL="342900" lvl="0" indent="-342900">
                        <a:lnSpc>
                          <a:spcPct val="100000"/>
                        </a:lnSpc>
                        <a:spcAft>
                          <a:spcPts val="0"/>
                        </a:spcAft>
                        <a:buClr>
                          <a:srgbClr val="000000"/>
                        </a:buClr>
                        <a:buFont typeface="Arial" pitchFamily="34" charset="0"/>
                        <a:buChar char="•"/>
                      </a:pPr>
                      <a:r>
                        <a:rPr lang="en-US" sz="2000" b="1" dirty="0">
                          <a:solidFill>
                            <a:srgbClr val="000000"/>
                          </a:solidFill>
                          <a:latin typeface="Times New Roman"/>
                          <a:ea typeface="Times New Roman"/>
                          <a:cs typeface="Times New Roman"/>
                        </a:rPr>
                        <a:t>D</a:t>
                      </a:r>
                      <a:r>
                        <a:rPr lang="en-US" sz="2000" b="1" dirty="0">
                          <a:solidFill>
                            <a:srgbClr val="282828"/>
                          </a:solidFill>
                          <a:latin typeface="Times New Roman"/>
                          <a:ea typeface="Times New Roman"/>
                          <a:cs typeface="Times New Roman"/>
                        </a:rPr>
                        <a:t>o we </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ave a </a:t>
                      </a:r>
                      <a:r>
                        <a:rPr lang="en-US" sz="2000" b="1" dirty="0">
                          <a:solidFill>
                            <a:srgbClr val="000000"/>
                          </a:solidFill>
                          <a:latin typeface="Times New Roman"/>
                          <a:ea typeface="Times New Roman"/>
                          <a:cs typeface="Times New Roman"/>
                        </a:rPr>
                        <a:t>p</a:t>
                      </a:r>
                      <a:r>
                        <a:rPr lang="en-US" sz="2000" b="1" dirty="0">
                          <a:solidFill>
                            <a:srgbClr val="0E0E0E"/>
                          </a:solidFill>
                          <a:latin typeface="Times New Roman"/>
                          <a:ea typeface="Times New Roman"/>
                          <a:cs typeface="Times New Roman"/>
                        </a:rPr>
                        <a:t>ro</a:t>
                      </a:r>
                      <a:r>
                        <a:rPr lang="en-US" sz="2000" b="1" dirty="0">
                          <a:solidFill>
                            <a:srgbClr val="282828"/>
                          </a:solidFill>
                          <a:latin typeface="Times New Roman"/>
                          <a:ea typeface="Times New Roman"/>
                          <a:cs typeface="Times New Roman"/>
                        </a:rPr>
                        <a:t>cess </a:t>
                      </a:r>
                      <a:r>
                        <a:rPr lang="en-US" sz="2000" b="1" dirty="0">
                          <a:solidFill>
                            <a:srgbClr val="0E0E0E"/>
                          </a:solidFill>
                          <a:latin typeface="Times New Roman"/>
                          <a:ea typeface="Times New Roman"/>
                          <a:cs typeface="Times New Roman"/>
                        </a:rPr>
                        <a:t>f</a:t>
                      </a:r>
                      <a:r>
                        <a:rPr lang="en-US" sz="2000" b="1" dirty="0">
                          <a:solidFill>
                            <a:srgbClr val="282828"/>
                          </a:solidFill>
                          <a:latin typeface="Times New Roman"/>
                          <a:ea typeface="Times New Roman"/>
                          <a:cs typeface="Times New Roman"/>
                        </a:rPr>
                        <a:t>o</a:t>
                      </a:r>
                      <a:r>
                        <a:rPr lang="en-US" sz="2000" b="1" dirty="0">
                          <a:solidFill>
                            <a:srgbClr val="0E0E0E"/>
                          </a:solidFill>
                          <a:latin typeface="Times New Roman"/>
                          <a:ea typeface="Times New Roman"/>
                          <a:cs typeface="Times New Roman"/>
                        </a:rPr>
                        <a:t>r </a:t>
                      </a:r>
                      <a:r>
                        <a:rPr lang="en-US" sz="2000" b="1" dirty="0">
                          <a:solidFill>
                            <a:srgbClr val="282828"/>
                          </a:solidFill>
                          <a:latin typeface="Times New Roman"/>
                          <a:ea typeface="Times New Roman"/>
                          <a:cs typeface="Times New Roman"/>
                        </a:rPr>
                        <a:t>ge</a:t>
                      </a:r>
                      <a:r>
                        <a:rPr lang="en-US" sz="2000" b="1" dirty="0">
                          <a:solidFill>
                            <a:srgbClr val="000000"/>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e</a:t>
                      </a:r>
                      <a:r>
                        <a:rPr lang="en-US" sz="2000" b="1" dirty="0">
                          <a:solidFill>
                            <a:srgbClr val="0E0E0E"/>
                          </a:solidFill>
                          <a:latin typeface="Times New Roman"/>
                          <a:ea typeface="Times New Roman"/>
                          <a:cs typeface="Times New Roman"/>
                        </a:rPr>
                        <a:t>ratin</a:t>
                      </a:r>
                      <a:r>
                        <a:rPr lang="en-US" sz="2000" b="1" dirty="0">
                          <a:solidFill>
                            <a:srgbClr val="282828"/>
                          </a:solidFill>
                          <a:latin typeface="Times New Roman"/>
                          <a:ea typeface="Times New Roman"/>
                          <a:cs typeface="Times New Roman"/>
                        </a:rPr>
                        <a:t>g, a</a:t>
                      </a:r>
                      <a:r>
                        <a:rPr lang="en-US" sz="2000" b="1" dirty="0">
                          <a:solidFill>
                            <a:srgbClr val="0E0E0E"/>
                          </a:solidFill>
                          <a:latin typeface="Times New Roman"/>
                          <a:ea typeface="Times New Roman"/>
                          <a:cs typeface="Times New Roman"/>
                        </a:rPr>
                        <a:t>ppro</a:t>
                      </a:r>
                      <a:r>
                        <a:rPr lang="en-US" sz="2000" b="1" dirty="0">
                          <a:solidFill>
                            <a:srgbClr val="282828"/>
                          </a:solidFill>
                          <a:latin typeface="Times New Roman"/>
                          <a:ea typeface="Times New Roman"/>
                          <a:cs typeface="Times New Roman"/>
                        </a:rPr>
                        <a:t>v</a:t>
                      </a:r>
                      <a:r>
                        <a:rPr lang="en-US" sz="2000" b="1" dirty="0">
                          <a:solidFill>
                            <a:srgbClr val="000000"/>
                          </a:solidFill>
                          <a:latin typeface="Times New Roman"/>
                          <a:ea typeface="Times New Roman"/>
                          <a:cs typeface="Times New Roman"/>
                        </a:rPr>
                        <a:t>in</a:t>
                      </a:r>
                      <a:r>
                        <a:rPr lang="en-US" sz="2000" b="1" dirty="0">
                          <a:solidFill>
                            <a:srgbClr val="0E0E0E"/>
                          </a:solidFill>
                          <a:latin typeface="Times New Roman"/>
                          <a:ea typeface="Times New Roman"/>
                          <a:cs typeface="Times New Roman"/>
                        </a:rPr>
                        <a:t>g</a:t>
                      </a:r>
                      <a:r>
                        <a:rPr lang="en-US" sz="2000" b="1" dirty="0">
                          <a:solidFill>
                            <a:srgbClr val="282828"/>
                          </a:solidFill>
                          <a:latin typeface="Times New Roman"/>
                          <a:ea typeface="Times New Roman"/>
                          <a:cs typeface="Times New Roman"/>
                        </a:rPr>
                        <a:t>, </a:t>
                      </a:r>
                      <a:r>
                        <a:rPr lang="en-US" sz="2000" b="1" dirty="0">
                          <a:solidFill>
                            <a:srgbClr val="0E0E0E"/>
                          </a:solidFill>
                          <a:latin typeface="Times New Roman"/>
                          <a:ea typeface="Times New Roman"/>
                          <a:cs typeface="Times New Roman"/>
                        </a:rPr>
                        <a:t>r</a:t>
                      </a:r>
                      <a:r>
                        <a:rPr lang="en-US" sz="2000" b="1" dirty="0">
                          <a:solidFill>
                            <a:srgbClr val="282828"/>
                          </a:solidFill>
                          <a:latin typeface="Times New Roman"/>
                          <a:ea typeface="Times New Roman"/>
                          <a:cs typeface="Times New Roman"/>
                        </a:rPr>
                        <a:t>e</a:t>
                      </a:r>
                      <a:r>
                        <a:rPr lang="en-US" sz="2000" b="1" dirty="0">
                          <a:solidFill>
                            <a:srgbClr val="000000"/>
                          </a:solidFill>
                          <a:latin typeface="Times New Roman"/>
                          <a:ea typeface="Times New Roman"/>
                          <a:cs typeface="Times New Roman"/>
                        </a:rPr>
                        <a:t>l</a:t>
                      </a:r>
                      <a:r>
                        <a:rPr lang="en-US" sz="2000" b="1" dirty="0">
                          <a:solidFill>
                            <a:srgbClr val="282828"/>
                          </a:solidFill>
                          <a:latin typeface="Times New Roman"/>
                          <a:ea typeface="Times New Roman"/>
                          <a:cs typeface="Times New Roman"/>
                        </a:rPr>
                        <a:t>eas</a:t>
                      </a:r>
                      <a:r>
                        <a:rPr lang="en-US" sz="2000" b="1" dirty="0">
                          <a:solidFill>
                            <a:srgbClr val="000000"/>
                          </a:solidFill>
                          <a:latin typeface="Times New Roman"/>
                          <a:ea typeface="Times New Roman"/>
                          <a:cs typeface="Times New Roman"/>
                        </a:rPr>
                        <a:t>i</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g, </a:t>
                      </a:r>
                      <a:r>
                        <a:rPr lang="en-US" sz="2000" b="1" dirty="0">
                          <a:solidFill>
                            <a:srgbClr val="0E0E0E"/>
                          </a:solidFill>
                          <a:latin typeface="Times New Roman"/>
                          <a:ea typeface="Times New Roman"/>
                          <a:cs typeface="Times New Roman"/>
                        </a:rPr>
                        <a:t>an</a:t>
                      </a:r>
                      <a:r>
                        <a:rPr lang="en-US" sz="2000" b="1" dirty="0">
                          <a:solidFill>
                            <a:srgbClr val="000000"/>
                          </a:solidFill>
                          <a:latin typeface="Times New Roman"/>
                          <a:ea typeface="Times New Roman"/>
                          <a:cs typeface="Times New Roman"/>
                        </a:rPr>
                        <a:t>d </a:t>
                      </a:r>
                      <a:r>
                        <a:rPr lang="en-US" sz="2000" b="1" dirty="0">
                          <a:solidFill>
                            <a:srgbClr val="0E0E0E"/>
                          </a:solidFill>
                          <a:latin typeface="Times New Roman"/>
                          <a:ea typeface="Times New Roman"/>
                          <a:cs typeface="Times New Roman"/>
                        </a:rPr>
                        <a:t>wit</a:t>
                      </a:r>
                      <a:r>
                        <a:rPr lang="en-US" sz="2000" b="1" dirty="0">
                          <a:solidFill>
                            <a:srgbClr val="000000"/>
                          </a:solidFill>
                          <a:latin typeface="Times New Roman"/>
                          <a:ea typeface="Times New Roman"/>
                          <a:cs typeface="Times New Roman"/>
                        </a:rPr>
                        <a:t>h</a:t>
                      </a:r>
                      <a:r>
                        <a:rPr lang="en-US" sz="2000" b="1" dirty="0">
                          <a:solidFill>
                            <a:srgbClr val="0E0E0E"/>
                          </a:solidFill>
                          <a:latin typeface="Times New Roman"/>
                          <a:ea typeface="Times New Roman"/>
                          <a:cs typeface="Times New Roman"/>
                        </a:rPr>
                        <a:t>d</a:t>
                      </a:r>
                      <a:r>
                        <a:rPr lang="en-US" sz="2000" b="1" dirty="0">
                          <a:solidFill>
                            <a:srgbClr val="000000"/>
                          </a:solidFill>
                          <a:latin typeface="Times New Roman"/>
                          <a:ea typeface="Times New Roman"/>
                          <a:cs typeface="Times New Roman"/>
                        </a:rPr>
                        <a:t>r</a:t>
                      </a:r>
                      <a:r>
                        <a:rPr lang="en-US" sz="2000" b="1" dirty="0">
                          <a:solidFill>
                            <a:srgbClr val="282828"/>
                          </a:solidFill>
                          <a:latin typeface="Times New Roman"/>
                          <a:ea typeface="Times New Roman"/>
                          <a:cs typeface="Times New Roman"/>
                        </a:rPr>
                        <a:t>awi</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g </a:t>
                      </a:r>
                      <a:r>
                        <a:rPr lang="en-US" sz="2000" b="1" dirty="0">
                          <a:solidFill>
                            <a:srgbClr val="0E0E0E"/>
                          </a:solidFill>
                          <a:latin typeface="Times New Roman"/>
                          <a:ea typeface="Times New Roman"/>
                          <a:cs typeface="Times New Roman"/>
                        </a:rPr>
                        <a:t>co</a:t>
                      </a:r>
                      <a:r>
                        <a:rPr lang="en-US" sz="2000" b="1" dirty="0">
                          <a:solidFill>
                            <a:srgbClr val="000000"/>
                          </a:solidFill>
                          <a:latin typeface="Times New Roman"/>
                          <a:ea typeface="Times New Roman"/>
                          <a:cs typeface="Times New Roman"/>
                        </a:rPr>
                        <a:t>n</a:t>
                      </a:r>
                      <a:r>
                        <a:rPr lang="en-US" sz="2000" b="1" dirty="0">
                          <a:solidFill>
                            <a:srgbClr val="0E0E0E"/>
                          </a:solidFill>
                          <a:latin typeface="Times New Roman"/>
                          <a:ea typeface="Times New Roman"/>
                          <a:cs typeface="Times New Roman"/>
                        </a:rPr>
                        <a:t>t</a:t>
                      </a:r>
                      <a:r>
                        <a:rPr lang="en-US" sz="2000" b="1" dirty="0">
                          <a:solidFill>
                            <a:srgbClr val="282828"/>
                          </a:solidFill>
                          <a:latin typeface="Times New Roman"/>
                          <a:ea typeface="Times New Roman"/>
                          <a:cs typeface="Times New Roman"/>
                        </a:rPr>
                        <a:t>e</a:t>
                      </a:r>
                      <a:r>
                        <a:rPr lang="en-US" sz="2000" b="1" dirty="0">
                          <a:solidFill>
                            <a:srgbClr val="000000"/>
                          </a:solidFill>
                          <a:latin typeface="Times New Roman"/>
                          <a:ea typeface="Times New Roman"/>
                          <a:cs typeface="Times New Roman"/>
                        </a:rPr>
                        <a:t>n</a:t>
                      </a:r>
                      <a:r>
                        <a:rPr lang="en-US" sz="2000" b="1" dirty="0">
                          <a:solidFill>
                            <a:srgbClr val="0E0E0E"/>
                          </a:solidFill>
                          <a:latin typeface="Times New Roman"/>
                          <a:ea typeface="Times New Roman"/>
                          <a:cs typeface="Times New Roman"/>
                        </a:rPr>
                        <a:t>t</a:t>
                      </a:r>
                      <a:r>
                        <a:rPr lang="en-US" sz="2000" b="1" dirty="0">
                          <a:solidFill>
                            <a:srgbClr val="282828"/>
                          </a:solidFill>
                          <a:latin typeface="Times New Roman"/>
                          <a:ea typeface="Times New Roman"/>
                          <a:cs typeface="Times New Roman"/>
                        </a:rPr>
                        <a:t>? </a:t>
                      </a:r>
                      <a:endParaRPr lang="en-GB" sz="2000" dirty="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5"/>
                  </a:ext>
                </a:extLst>
              </a:tr>
              <a:tr h="876601">
                <a:tc>
                  <a:txBody>
                    <a:bodyPr/>
                    <a:lstStyle/>
                    <a:p>
                      <a:pPr marL="342900" lvl="0" indent="-342900">
                        <a:lnSpc>
                          <a:spcPct val="100000"/>
                        </a:lnSpc>
                        <a:spcAft>
                          <a:spcPts val="0"/>
                        </a:spcAft>
                        <a:buClr>
                          <a:srgbClr val="000000"/>
                        </a:buClr>
                        <a:buFont typeface="Arial" pitchFamily="34" charset="0"/>
                        <a:buChar char="•"/>
                      </a:pPr>
                      <a:endParaRPr lang="en-US" sz="2000" b="1" dirty="0">
                        <a:solidFill>
                          <a:srgbClr val="0E0E0E"/>
                        </a:solidFill>
                        <a:latin typeface="Times New Roman"/>
                        <a:ea typeface="Times New Roman"/>
                        <a:cs typeface="Times New Roman"/>
                      </a:endParaRPr>
                    </a:p>
                    <a:p>
                      <a:pPr marL="342900" lvl="0" indent="-342900">
                        <a:lnSpc>
                          <a:spcPct val="100000"/>
                        </a:lnSpc>
                        <a:spcAft>
                          <a:spcPts val="0"/>
                        </a:spcAft>
                        <a:buClr>
                          <a:srgbClr val="000000"/>
                        </a:buClr>
                        <a:buFont typeface="Arial" pitchFamily="34" charset="0"/>
                        <a:buChar char="•"/>
                      </a:pPr>
                      <a:r>
                        <a:rPr lang="en-US" sz="2000" b="1" dirty="0">
                          <a:solidFill>
                            <a:srgbClr val="0E0E0E"/>
                          </a:solidFill>
                          <a:latin typeface="Times New Roman"/>
                          <a:ea typeface="Times New Roman"/>
                          <a:cs typeface="Times New Roman"/>
                        </a:rPr>
                        <a:t>W</a:t>
                      </a:r>
                      <a:r>
                        <a:rPr lang="en-US" sz="2000" b="1" dirty="0">
                          <a:solidFill>
                            <a:srgbClr val="282828"/>
                          </a:solidFill>
                          <a:latin typeface="Times New Roman"/>
                          <a:ea typeface="Times New Roman"/>
                          <a:cs typeface="Times New Roman"/>
                        </a:rPr>
                        <a:t>i</a:t>
                      </a:r>
                      <a:r>
                        <a:rPr lang="en-US" sz="2000" b="1" dirty="0">
                          <a:solidFill>
                            <a:srgbClr val="000000"/>
                          </a:solidFill>
                          <a:latin typeface="Times New Roman"/>
                          <a:ea typeface="Times New Roman"/>
                          <a:cs typeface="Times New Roman"/>
                        </a:rPr>
                        <a:t>ll </a:t>
                      </a:r>
                      <a:r>
                        <a:rPr lang="en-US" sz="2000" b="1" dirty="0">
                          <a:solidFill>
                            <a:srgbClr val="282828"/>
                          </a:solidFill>
                          <a:latin typeface="Times New Roman"/>
                          <a:ea typeface="Times New Roman"/>
                          <a:cs typeface="Times New Roman"/>
                        </a:rPr>
                        <a:t>our </a:t>
                      </a:r>
                      <a:r>
                        <a:rPr lang="en-US" sz="2000" b="1" dirty="0">
                          <a:solidFill>
                            <a:srgbClr val="0E0E0E"/>
                          </a:solidFill>
                          <a:latin typeface="Times New Roman"/>
                          <a:ea typeface="Times New Roman"/>
                          <a:cs typeface="Times New Roman"/>
                        </a:rPr>
                        <a:t>brand</a:t>
                      </a:r>
                      <a:r>
                        <a:rPr lang="en-US" sz="2000" b="1" dirty="0">
                          <a:solidFill>
                            <a:srgbClr val="282828"/>
                          </a:solidFill>
                          <a:latin typeface="Times New Roman"/>
                          <a:ea typeface="Times New Roman"/>
                          <a:cs typeface="Times New Roman"/>
                        </a:rPr>
                        <a:t>s </a:t>
                      </a:r>
                      <a:r>
                        <a:rPr lang="en-US" sz="2000" b="1" dirty="0">
                          <a:solidFill>
                            <a:srgbClr val="0E0E0E"/>
                          </a:solidFill>
                          <a:latin typeface="Times New Roman"/>
                          <a:ea typeface="Times New Roman"/>
                          <a:cs typeface="Times New Roman"/>
                        </a:rPr>
                        <a:t>tr</a:t>
                      </a:r>
                      <a:r>
                        <a:rPr lang="en-US" sz="2000" b="1" dirty="0">
                          <a:solidFill>
                            <a:srgbClr val="282828"/>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s</a:t>
                      </a:r>
                      <a:r>
                        <a:rPr lang="en-US" sz="2000" b="1" dirty="0">
                          <a:solidFill>
                            <a:srgbClr val="000000"/>
                          </a:solidFill>
                          <a:latin typeface="Times New Roman"/>
                          <a:ea typeface="Times New Roman"/>
                          <a:cs typeface="Times New Roman"/>
                        </a:rPr>
                        <a:t>l</a:t>
                      </a:r>
                      <a:r>
                        <a:rPr lang="en-US" sz="2000" b="1" dirty="0">
                          <a:solidFill>
                            <a:srgbClr val="282828"/>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t</a:t>
                      </a:r>
                      <a:r>
                        <a:rPr lang="en-US" sz="2000" b="1" dirty="0">
                          <a:solidFill>
                            <a:srgbClr val="282828"/>
                          </a:solidFill>
                          <a:latin typeface="Times New Roman"/>
                          <a:ea typeface="Times New Roman"/>
                          <a:cs typeface="Times New Roman"/>
                        </a:rPr>
                        <a:t>e </a:t>
                      </a:r>
                      <a:r>
                        <a:rPr lang="en-US" sz="2000" b="1" dirty="0">
                          <a:solidFill>
                            <a:srgbClr val="0E0E0E"/>
                          </a:solidFill>
                          <a:latin typeface="Times New Roman"/>
                          <a:ea typeface="Times New Roman"/>
                          <a:cs typeface="Times New Roman"/>
                        </a:rPr>
                        <a:t>t</a:t>
                      </a:r>
                      <a:r>
                        <a:rPr lang="en-US" sz="2000" b="1" dirty="0">
                          <a:solidFill>
                            <a:srgbClr val="282828"/>
                          </a:solidFill>
                          <a:latin typeface="Times New Roman"/>
                          <a:ea typeface="Times New Roman"/>
                          <a:cs typeface="Times New Roman"/>
                        </a:rPr>
                        <a:t>o </a:t>
                      </a:r>
                      <a:r>
                        <a:rPr lang="en-US" sz="2000" b="1" dirty="0">
                          <a:solidFill>
                            <a:srgbClr val="0E0E0E"/>
                          </a:solidFill>
                          <a:latin typeface="Times New Roman"/>
                          <a:ea typeface="Times New Roman"/>
                          <a:cs typeface="Times New Roman"/>
                        </a:rPr>
                        <a:t>t</a:t>
                      </a:r>
                      <a:r>
                        <a:rPr lang="en-US" sz="2000" b="1" dirty="0">
                          <a:solidFill>
                            <a:srgbClr val="000000"/>
                          </a:solidFill>
                          <a:latin typeface="Times New Roman"/>
                          <a:ea typeface="Times New Roman"/>
                          <a:cs typeface="Times New Roman"/>
                        </a:rPr>
                        <a:t>h</a:t>
                      </a:r>
                      <a:r>
                        <a:rPr lang="en-US" sz="2000" b="1" dirty="0">
                          <a:solidFill>
                            <a:srgbClr val="0E0E0E"/>
                          </a:solidFill>
                          <a:latin typeface="Times New Roman"/>
                          <a:ea typeface="Times New Roman"/>
                          <a:cs typeface="Times New Roman"/>
                        </a:rPr>
                        <a:t>e n</a:t>
                      </a:r>
                      <a:r>
                        <a:rPr lang="en-US" sz="2000" b="1" dirty="0">
                          <a:solidFill>
                            <a:srgbClr val="282828"/>
                          </a:solidFill>
                          <a:latin typeface="Times New Roman"/>
                          <a:ea typeface="Times New Roman"/>
                          <a:cs typeface="Times New Roman"/>
                        </a:rPr>
                        <a:t>e</a:t>
                      </a:r>
                      <a:r>
                        <a:rPr lang="en-US" sz="2000" b="1" dirty="0">
                          <a:solidFill>
                            <a:srgbClr val="0E0E0E"/>
                          </a:solidFill>
                          <a:latin typeface="Times New Roman"/>
                          <a:ea typeface="Times New Roman"/>
                          <a:cs typeface="Times New Roman"/>
                        </a:rPr>
                        <a:t>w </a:t>
                      </a:r>
                      <a:r>
                        <a:rPr lang="en-US" sz="2000" b="1" dirty="0">
                          <a:solidFill>
                            <a:srgbClr val="282828"/>
                          </a:solidFill>
                          <a:latin typeface="Times New Roman"/>
                          <a:ea typeface="Times New Roman"/>
                          <a:cs typeface="Times New Roman"/>
                        </a:rPr>
                        <a:t>c</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n</a:t>
                      </a:r>
                      <a:r>
                        <a:rPr lang="en-US" sz="2000" b="1" dirty="0">
                          <a:solidFill>
                            <a:srgbClr val="000000"/>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e</a:t>
                      </a:r>
                      <a:r>
                        <a:rPr lang="en-US" sz="2000" b="1" dirty="0">
                          <a:solidFill>
                            <a:srgbClr val="000000"/>
                          </a:solidFill>
                          <a:latin typeface="Times New Roman"/>
                          <a:ea typeface="Times New Roman"/>
                          <a:cs typeface="Times New Roman"/>
                        </a:rPr>
                        <a:t>l </a:t>
                      </a:r>
                      <a:r>
                        <a:rPr lang="en-US" sz="2000" b="1" dirty="0">
                          <a:solidFill>
                            <a:srgbClr val="0E0E0E"/>
                          </a:solidFill>
                          <a:latin typeface="Times New Roman"/>
                          <a:ea typeface="Times New Roman"/>
                          <a:cs typeface="Times New Roman"/>
                        </a:rPr>
                        <a:t>o</a:t>
                      </a:r>
                      <a:r>
                        <a:rPr lang="en-US" sz="2000" b="1" dirty="0">
                          <a:solidFill>
                            <a:srgbClr val="000000"/>
                          </a:solidFill>
                          <a:latin typeface="Times New Roman"/>
                          <a:ea typeface="Times New Roman"/>
                          <a:cs typeface="Times New Roman"/>
                        </a:rPr>
                        <a:t>r </a:t>
                      </a:r>
                      <a:r>
                        <a:rPr lang="en-US" sz="2000" b="1" dirty="0">
                          <a:solidFill>
                            <a:srgbClr val="282828"/>
                          </a:solidFill>
                          <a:latin typeface="Times New Roman"/>
                          <a:ea typeface="Times New Roman"/>
                          <a:cs typeface="Times New Roman"/>
                        </a:rPr>
                        <a:t>w</a:t>
                      </a:r>
                      <a:r>
                        <a:rPr lang="en-US" sz="2000" b="1" dirty="0">
                          <a:solidFill>
                            <a:srgbClr val="000000"/>
                          </a:solidFill>
                          <a:latin typeface="Times New Roman"/>
                          <a:ea typeface="Times New Roman"/>
                          <a:cs typeface="Times New Roman"/>
                        </a:rPr>
                        <a:t>ill </a:t>
                      </a:r>
                      <a:r>
                        <a:rPr lang="en-US" sz="2000" b="1" dirty="0">
                          <a:solidFill>
                            <a:srgbClr val="0E0E0E"/>
                          </a:solidFill>
                          <a:latin typeface="Times New Roman"/>
                          <a:ea typeface="Times New Roman"/>
                          <a:cs typeface="Times New Roman"/>
                        </a:rPr>
                        <a:t>th</a:t>
                      </a:r>
                      <a:r>
                        <a:rPr lang="en-US" sz="2000" b="1" dirty="0">
                          <a:solidFill>
                            <a:srgbClr val="282828"/>
                          </a:solidFill>
                          <a:latin typeface="Times New Roman"/>
                          <a:ea typeface="Times New Roman"/>
                          <a:cs typeface="Times New Roman"/>
                        </a:rPr>
                        <a:t>ey re</a:t>
                      </a:r>
                      <a:r>
                        <a:rPr lang="en-US" sz="2000" b="1" dirty="0">
                          <a:solidFill>
                            <a:srgbClr val="0E0E0E"/>
                          </a:solidFill>
                          <a:latin typeface="Times New Roman"/>
                          <a:ea typeface="Times New Roman"/>
                          <a:cs typeface="Times New Roman"/>
                        </a:rPr>
                        <a:t>q</a:t>
                      </a:r>
                      <a:r>
                        <a:rPr lang="en-US" sz="2000" b="1" dirty="0">
                          <a:solidFill>
                            <a:srgbClr val="000000"/>
                          </a:solidFill>
                          <a:latin typeface="Times New Roman"/>
                          <a:ea typeface="Times New Roman"/>
                          <a:cs typeface="Times New Roman"/>
                        </a:rPr>
                        <a:t>uir</a:t>
                      </a:r>
                      <a:r>
                        <a:rPr lang="en-US" sz="2000" b="1" dirty="0">
                          <a:solidFill>
                            <a:srgbClr val="282828"/>
                          </a:solidFill>
                          <a:latin typeface="Times New Roman"/>
                          <a:ea typeface="Times New Roman"/>
                          <a:cs typeface="Times New Roman"/>
                        </a:rPr>
                        <a:t>e </a:t>
                      </a:r>
                      <a:r>
                        <a:rPr lang="en-US" sz="2000" b="1" dirty="0">
                          <a:solidFill>
                            <a:srgbClr val="0E0E0E"/>
                          </a:solidFill>
                          <a:latin typeface="Times New Roman"/>
                          <a:ea typeface="Times New Roman"/>
                          <a:cs typeface="Times New Roman"/>
                        </a:rPr>
                        <a:t>m</a:t>
                      </a:r>
                      <a:r>
                        <a:rPr lang="en-US" sz="2000" b="1" dirty="0">
                          <a:solidFill>
                            <a:srgbClr val="282828"/>
                          </a:solidFill>
                          <a:latin typeface="Times New Roman"/>
                          <a:ea typeface="Times New Roman"/>
                          <a:cs typeface="Times New Roman"/>
                        </a:rPr>
                        <a:t>o</a:t>
                      </a:r>
                      <a:r>
                        <a:rPr lang="en-US" sz="2000" b="1" dirty="0">
                          <a:solidFill>
                            <a:srgbClr val="0E0E0E"/>
                          </a:solidFill>
                          <a:latin typeface="Times New Roman"/>
                          <a:ea typeface="Times New Roman"/>
                          <a:cs typeface="Times New Roman"/>
                        </a:rPr>
                        <a:t>di</a:t>
                      </a:r>
                      <a:r>
                        <a:rPr lang="en-US" sz="2000" b="1" dirty="0">
                          <a:solidFill>
                            <a:srgbClr val="282828"/>
                          </a:solidFill>
                          <a:latin typeface="Times New Roman"/>
                          <a:ea typeface="Times New Roman"/>
                          <a:cs typeface="Times New Roman"/>
                        </a:rPr>
                        <a:t>f</a:t>
                      </a:r>
                      <a:r>
                        <a:rPr lang="en-US" sz="2000" b="1" dirty="0">
                          <a:solidFill>
                            <a:srgbClr val="000000"/>
                          </a:solidFill>
                          <a:latin typeface="Times New Roman"/>
                          <a:ea typeface="Times New Roman"/>
                          <a:cs typeface="Times New Roman"/>
                        </a:rPr>
                        <a:t>i</a:t>
                      </a:r>
                      <a:r>
                        <a:rPr lang="en-US" sz="2000" b="1" dirty="0">
                          <a:solidFill>
                            <a:srgbClr val="282828"/>
                          </a:solidFill>
                          <a:latin typeface="Times New Roman"/>
                          <a:ea typeface="Times New Roman"/>
                          <a:cs typeface="Times New Roman"/>
                        </a:rPr>
                        <a:t>ca</a:t>
                      </a:r>
                      <a:r>
                        <a:rPr lang="en-US" sz="2000" b="1" dirty="0">
                          <a:solidFill>
                            <a:srgbClr val="0E0E0E"/>
                          </a:solidFill>
                          <a:latin typeface="Times New Roman"/>
                          <a:ea typeface="Times New Roman"/>
                          <a:cs typeface="Times New Roman"/>
                        </a:rPr>
                        <a:t>t</a:t>
                      </a:r>
                      <a:r>
                        <a:rPr lang="en-US" sz="2000" b="1" dirty="0">
                          <a:solidFill>
                            <a:srgbClr val="000000"/>
                          </a:solidFill>
                          <a:latin typeface="Times New Roman"/>
                          <a:ea typeface="Times New Roman"/>
                          <a:cs typeface="Times New Roman"/>
                        </a:rPr>
                        <a:t>i</a:t>
                      </a:r>
                      <a:r>
                        <a:rPr lang="en-US" sz="2000" b="1" dirty="0">
                          <a:solidFill>
                            <a:srgbClr val="282828"/>
                          </a:solidFill>
                          <a:latin typeface="Times New Roman"/>
                          <a:ea typeface="Times New Roman"/>
                          <a:cs typeface="Times New Roman"/>
                        </a:rPr>
                        <a:t>o</a:t>
                      </a:r>
                      <a:r>
                        <a:rPr lang="en-US" sz="2000" b="1" dirty="0">
                          <a:solidFill>
                            <a:srgbClr val="0E0E0E"/>
                          </a:solidFill>
                          <a:latin typeface="Times New Roman"/>
                          <a:ea typeface="Times New Roman"/>
                          <a:cs typeface="Times New Roman"/>
                        </a:rPr>
                        <a:t>n</a:t>
                      </a:r>
                      <a:r>
                        <a:rPr lang="en-US" sz="2000" b="1" dirty="0">
                          <a:solidFill>
                            <a:srgbClr val="282828"/>
                          </a:solidFill>
                          <a:latin typeface="Times New Roman"/>
                          <a:ea typeface="Times New Roman"/>
                          <a:cs typeface="Times New Roman"/>
                        </a:rPr>
                        <a:t>? </a:t>
                      </a:r>
                      <a:endParaRPr lang="en-GB" sz="2000" dirty="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6"/>
                  </a:ext>
                </a:extLst>
              </a:tr>
              <a:tr h="947903">
                <a:tc>
                  <a:txBody>
                    <a:bodyPr/>
                    <a:lstStyle/>
                    <a:p>
                      <a:pPr marL="342900" lvl="0" indent="-342900">
                        <a:lnSpc>
                          <a:spcPct val="100000"/>
                        </a:lnSpc>
                        <a:spcAft>
                          <a:spcPts val="0"/>
                        </a:spcAft>
                        <a:buClr>
                          <a:srgbClr val="000000"/>
                        </a:buClr>
                        <a:buFont typeface="Arial" pitchFamily="34" charset="0"/>
                        <a:buChar char="•"/>
                      </a:pPr>
                      <a:endParaRPr lang="en-US" sz="2000" b="1" dirty="0">
                        <a:solidFill>
                          <a:srgbClr val="0E0E0E"/>
                        </a:solidFill>
                        <a:latin typeface="Times New Roman"/>
                        <a:ea typeface="Times New Roman"/>
                        <a:cs typeface="Times New Roman"/>
                      </a:endParaRPr>
                    </a:p>
                    <a:p>
                      <a:pPr marL="342900" lvl="0" indent="-342900">
                        <a:lnSpc>
                          <a:spcPct val="100000"/>
                        </a:lnSpc>
                        <a:spcAft>
                          <a:spcPts val="0"/>
                        </a:spcAft>
                        <a:buClr>
                          <a:srgbClr val="000000"/>
                        </a:buClr>
                        <a:buFont typeface="Arial" pitchFamily="34" charset="0"/>
                        <a:buChar char="•"/>
                      </a:pP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ow w</a:t>
                      </a:r>
                      <a:r>
                        <a:rPr lang="en-US" sz="2000" b="1" dirty="0">
                          <a:solidFill>
                            <a:srgbClr val="0E0E0E"/>
                          </a:solidFill>
                          <a:latin typeface="Times New Roman"/>
                          <a:ea typeface="Times New Roman"/>
                          <a:cs typeface="Times New Roman"/>
                        </a:rPr>
                        <a:t>i</a:t>
                      </a:r>
                      <a:r>
                        <a:rPr lang="en-US" sz="2000" b="1" dirty="0">
                          <a:solidFill>
                            <a:srgbClr val="000000"/>
                          </a:solidFill>
                          <a:latin typeface="Times New Roman"/>
                          <a:ea typeface="Times New Roman"/>
                          <a:cs typeface="Times New Roman"/>
                        </a:rPr>
                        <a:t>l</a:t>
                      </a:r>
                      <a:r>
                        <a:rPr lang="en-US" sz="2000" b="1" dirty="0">
                          <a:solidFill>
                            <a:srgbClr val="0E0E0E"/>
                          </a:solidFill>
                          <a:latin typeface="Times New Roman"/>
                          <a:ea typeface="Times New Roman"/>
                          <a:cs typeface="Times New Roman"/>
                        </a:rPr>
                        <a:t>l </a:t>
                      </a:r>
                      <a:r>
                        <a:rPr lang="en-US" sz="2000" b="1" dirty="0">
                          <a:solidFill>
                            <a:srgbClr val="282828"/>
                          </a:solidFill>
                          <a:latin typeface="Times New Roman"/>
                          <a:ea typeface="Times New Roman"/>
                          <a:cs typeface="Times New Roman"/>
                        </a:rPr>
                        <a:t>we </a:t>
                      </a:r>
                      <a:r>
                        <a:rPr lang="en-US" sz="2000" b="1" dirty="0">
                          <a:solidFill>
                            <a:srgbClr val="0E0E0E"/>
                          </a:solidFill>
                          <a:latin typeface="Times New Roman"/>
                          <a:ea typeface="Times New Roman"/>
                          <a:cs typeface="Times New Roman"/>
                        </a:rPr>
                        <a:t>m</a:t>
                      </a:r>
                      <a:r>
                        <a:rPr lang="en-US" sz="2000" b="1" dirty="0">
                          <a:solidFill>
                            <a:srgbClr val="282828"/>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r</a:t>
                      </a:r>
                      <a:r>
                        <a:rPr lang="en-US" sz="2000" b="1" dirty="0">
                          <a:solidFill>
                            <a:srgbClr val="282828"/>
                          </a:solidFill>
                          <a:latin typeface="Times New Roman"/>
                          <a:ea typeface="Times New Roman"/>
                          <a:cs typeface="Times New Roman"/>
                        </a:rPr>
                        <a:t>ket </a:t>
                      </a:r>
                      <a:r>
                        <a:rPr lang="en-US" sz="2000" b="1" dirty="0">
                          <a:solidFill>
                            <a:srgbClr val="0E0E0E"/>
                          </a:solidFill>
                          <a:latin typeface="Times New Roman"/>
                          <a:ea typeface="Times New Roman"/>
                          <a:cs typeface="Times New Roman"/>
                        </a:rPr>
                        <a:t>t</a:t>
                      </a:r>
                      <a:r>
                        <a:rPr lang="en-US" sz="2000" b="1" dirty="0">
                          <a:solidFill>
                            <a:srgbClr val="000000"/>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e c</a:t>
                      </a:r>
                      <a:r>
                        <a:rPr lang="en-US" sz="2000" b="1" dirty="0">
                          <a:solidFill>
                            <a:srgbClr val="0E0E0E"/>
                          </a:solidFill>
                          <a:latin typeface="Times New Roman"/>
                          <a:ea typeface="Times New Roman"/>
                          <a:cs typeface="Times New Roman"/>
                        </a:rPr>
                        <a:t>h</a:t>
                      </a:r>
                      <a:r>
                        <a:rPr lang="en-US" sz="2000" b="1" dirty="0">
                          <a:solidFill>
                            <a:srgbClr val="282828"/>
                          </a:solidFill>
                          <a:latin typeface="Times New Roman"/>
                          <a:ea typeface="Times New Roman"/>
                          <a:cs typeface="Times New Roman"/>
                        </a:rPr>
                        <a:t>a</a:t>
                      </a:r>
                      <a:r>
                        <a:rPr lang="en-US" sz="2000" b="1" dirty="0">
                          <a:solidFill>
                            <a:srgbClr val="0E0E0E"/>
                          </a:solidFill>
                          <a:latin typeface="Times New Roman"/>
                          <a:ea typeface="Times New Roman"/>
                          <a:cs typeface="Times New Roman"/>
                        </a:rPr>
                        <a:t>nn</a:t>
                      </a:r>
                      <a:r>
                        <a:rPr lang="en-US" sz="2000" b="1" dirty="0">
                          <a:solidFill>
                            <a:srgbClr val="282828"/>
                          </a:solidFill>
                          <a:latin typeface="Times New Roman"/>
                          <a:ea typeface="Times New Roman"/>
                          <a:cs typeface="Times New Roman"/>
                        </a:rPr>
                        <a:t>e</a:t>
                      </a:r>
                      <a:r>
                        <a:rPr lang="en-US" sz="2000" b="1" dirty="0">
                          <a:solidFill>
                            <a:srgbClr val="000000"/>
                          </a:solidFill>
                          <a:latin typeface="Times New Roman"/>
                          <a:ea typeface="Times New Roman"/>
                          <a:cs typeface="Times New Roman"/>
                        </a:rPr>
                        <a:t>l </a:t>
                      </a:r>
                      <a:r>
                        <a:rPr lang="en-US" sz="2000" b="1" dirty="0">
                          <a:solidFill>
                            <a:srgbClr val="0E0E0E"/>
                          </a:solidFill>
                          <a:latin typeface="Times New Roman"/>
                          <a:ea typeface="Times New Roman"/>
                          <a:cs typeface="Times New Roman"/>
                        </a:rPr>
                        <a:t>it</a:t>
                      </a:r>
                      <a:r>
                        <a:rPr lang="en-US" sz="2000" b="1" dirty="0">
                          <a:solidFill>
                            <a:srgbClr val="282828"/>
                          </a:solidFill>
                          <a:latin typeface="Times New Roman"/>
                          <a:ea typeface="Times New Roman"/>
                          <a:cs typeface="Times New Roman"/>
                        </a:rPr>
                        <a:t>s</a:t>
                      </a:r>
                      <a:r>
                        <a:rPr lang="en-US" sz="2000" b="1" dirty="0">
                          <a:solidFill>
                            <a:srgbClr val="454545"/>
                          </a:solidFill>
                          <a:latin typeface="Times New Roman"/>
                          <a:ea typeface="Times New Roman"/>
                          <a:cs typeface="Times New Roman"/>
                        </a:rPr>
                        <a:t>e</a:t>
                      </a:r>
                      <a:r>
                        <a:rPr lang="en-US" sz="2000" b="1" dirty="0">
                          <a:solidFill>
                            <a:srgbClr val="000000"/>
                          </a:solidFill>
                          <a:latin typeface="Times New Roman"/>
                          <a:ea typeface="Times New Roman"/>
                          <a:cs typeface="Times New Roman"/>
                        </a:rPr>
                        <a:t>l</a:t>
                      </a:r>
                      <a:r>
                        <a:rPr lang="en-US" sz="2000" b="1" dirty="0">
                          <a:solidFill>
                            <a:srgbClr val="0E0E0E"/>
                          </a:solidFill>
                          <a:latin typeface="Times New Roman"/>
                          <a:ea typeface="Times New Roman"/>
                          <a:cs typeface="Times New Roman"/>
                        </a:rPr>
                        <a:t>f</a:t>
                      </a:r>
                      <a:r>
                        <a:rPr lang="en-US" sz="2000" b="1" dirty="0">
                          <a:solidFill>
                            <a:srgbClr val="282828"/>
                          </a:solidFill>
                          <a:latin typeface="Times New Roman"/>
                          <a:ea typeface="Times New Roman"/>
                          <a:cs typeface="Times New Roman"/>
                        </a:rPr>
                        <a:t>? </a:t>
                      </a:r>
                      <a:endParaRPr lang="en-GB" sz="2000" dirty="0">
                        <a:latin typeface="Arial"/>
                        <a:ea typeface="Times New Roman"/>
                        <a:cs typeface="Times New Roman"/>
                      </a:endParaRPr>
                    </a:p>
                  </a:txBody>
                  <a:tcPr marL="68580" marR="68580" marT="0" marB="0">
                    <a:lnL w="12700" cap="flat" cmpd="sng" algn="ctr">
                      <a:solidFill>
                        <a:srgbClr val="9BBB59"/>
                      </a:solidFill>
                      <a:prstDash val="solid"/>
                      <a:round/>
                      <a:headEnd type="none" w="med" len="med"/>
                      <a:tailEnd type="none" w="med" len="med"/>
                    </a:lnL>
                    <a:lnR w="12700" cap="flat" cmpd="sng" algn="ctr">
                      <a:solidFill>
                        <a:srgbClr val="9BBB59"/>
                      </a:solidFill>
                      <a:prstDash val="solid"/>
                      <a:round/>
                      <a:headEnd type="none" w="med" len="med"/>
                      <a:tailEnd type="none" w="med" len="med"/>
                    </a:lnR>
                    <a:lnT w="12700" cap="flat" cmpd="sng" algn="ctr">
                      <a:solidFill>
                        <a:srgbClr val="9BBB59"/>
                      </a:solidFill>
                      <a:prstDash val="solid"/>
                      <a:round/>
                      <a:headEnd type="none" w="med" len="med"/>
                      <a:tailEnd type="none" w="med" len="med"/>
                    </a:lnT>
                    <a:lnB w="12700" cap="flat" cmpd="sng" algn="ctr">
                      <a:solidFill>
                        <a:srgbClr val="9BBB59"/>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86800" cy="6336704"/>
          </a:xfrm>
        </p:spPr>
        <p:txBody>
          <a:bodyPr>
            <a:normAutofit/>
          </a:bodyPr>
          <a:lstStyle/>
          <a:p>
            <a:r>
              <a:rPr lang="en-US" dirty="0"/>
              <a:t>There is no universal clicks and bricks e-commerce strategy or e-commerce channel choice for every company, industry, or type of  business. </a:t>
            </a:r>
          </a:p>
          <a:p>
            <a:r>
              <a:rPr lang="en-US" dirty="0"/>
              <a:t>Both e-commerce integration and separation have major business benefits and shortcomings. </a:t>
            </a:r>
          </a:p>
          <a:p>
            <a:r>
              <a:rPr lang="en-US" dirty="0"/>
              <a:t>Thus, deciding on a clicks and bricks strategy and e-commerce channel depends heavily on whether or not a company's unique business operations provide strategic capabilities and resources to successfully support a profitable business model for their e-commerce channel. </a:t>
            </a: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86800" cy="6336704"/>
          </a:xfrm>
        </p:spPr>
        <p:txBody>
          <a:bodyPr/>
          <a:lstStyle/>
          <a:p>
            <a:r>
              <a:rPr lang="en-US" dirty="0"/>
              <a:t>As these examples show, most companies are implementing some measure of clicks and bricks integration, because "the benefits of integration are almost always too great to abandon entirely"</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r>
              <a:rPr lang="en-US" sz="2800" dirty="0"/>
              <a:t>A basic fact of Internet retailing is that all retail websites are created equal as far as the </a:t>
            </a:r>
            <a:r>
              <a:rPr lang="en-US" sz="2800" b="1" dirty="0"/>
              <a:t>"location, location, location" </a:t>
            </a:r>
            <a:r>
              <a:rPr lang="en-US" sz="2800" dirty="0"/>
              <a:t>imperative of success in retailing is concerned. </a:t>
            </a:r>
          </a:p>
          <a:p>
            <a:r>
              <a:rPr lang="en-US" sz="2800" dirty="0"/>
              <a:t>No site is any closer to its Web customers and competitors offering similar goods and services may be only a mouse click away. </a:t>
            </a:r>
          </a:p>
          <a:p>
            <a:r>
              <a:rPr lang="en-US" sz="2800" dirty="0"/>
              <a:t>This makes it vital that businesses find ways to build customer satisfaction, loyalty, and relationships, so customers keep coming back to their Web stores.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lnSpcReduction="10000"/>
          </a:bodyPr>
          <a:lstStyle/>
          <a:p>
            <a:r>
              <a:rPr lang="en-US" dirty="0"/>
              <a:t>Thus the key to e-tail success is to optimize several key factors such as </a:t>
            </a:r>
          </a:p>
          <a:p>
            <a:pPr lvl="1"/>
            <a:r>
              <a:rPr lang="en-US" sz="3200" dirty="0"/>
              <a:t>selection and value, </a:t>
            </a:r>
          </a:p>
          <a:p>
            <a:pPr lvl="1"/>
            <a:r>
              <a:rPr lang="en-US" sz="3200" dirty="0"/>
              <a:t>performance and service efficiency, </a:t>
            </a:r>
          </a:p>
          <a:p>
            <a:pPr lvl="1"/>
            <a:r>
              <a:rPr lang="en-US" sz="3200" dirty="0"/>
              <a:t>the look and feel of the site, </a:t>
            </a:r>
          </a:p>
          <a:p>
            <a:pPr lvl="1"/>
            <a:r>
              <a:rPr lang="en-US" sz="3200" dirty="0"/>
              <a:t>advertising and incentives to purchase, </a:t>
            </a:r>
          </a:p>
          <a:p>
            <a:pPr lvl="1"/>
            <a:r>
              <a:rPr lang="en-US" sz="3200" dirty="0"/>
              <a:t>personal attention, </a:t>
            </a:r>
          </a:p>
          <a:p>
            <a:pPr lvl="1"/>
            <a:r>
              <a:rPr lang="en-US" sz="3200" dirty="0"/>
              <a:t>community relationships, and </a:t>
            </a:r>
          </a:p>
          <a:p>
            <a:pPr lvl="1"/>
            <a:r>
              <a:rPr lang="en-US" sz="3200" dirty="0"/>
              <a:t>security and reliability. </a:t>
            </a:r>
          </a:p>
          <a:p>
            <a:r>
              <a:rPr lang="en-US" dirty="0"/>
              <a:t>Let's briefly examine each of these factors that are essential to the success of a B2C Web business. See Figure below.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381003"/>
          <a:ext cx="8839200" cy="6248400"/>
        </p:xfrm>
        <a:graphic>
          <a:graphicData uri="http://schemas.openxmlformats.org/drawingml/2006/table">
            <a:tbl>
              <a:tblPr/>
              <a:tblGrid>
                <a:gridCol w="8839200">
                  <a:extLst>
                    <a:ext uri="{9D8B030D-6E8A-4147-A177-3AD203B41FA5}">
                      <a16:colId xmlns:a16="http://schemas.microsoft.com/office/drawing/2014/main" val="20000"/>
                    </a:ext>
                  </a:extLst>
                </a:gridCol>
              </a:tblGrid>
              <a:tr h="485473">
                <a:tc>
                  <a:txBody>
                    <a:bodyPr/>
                    <a:lstStyle/>
                    <a:p>
                      <a:pPr marL="0" marR="1459865" algn="ctr">
                        <a:lnSpc>
                          <a:spcPct val="115000"/>
                        </a:lnSpc>
                        <a:spcBef>
                          <a:spcPts val="0"/>
                        </a:spcBef>
                        <a:spcAft>
                          <a:spcPts val="0"/>
                        </a:spcAft>
                      </a:pPr>
                      <a:r>
                        <a:rPr lang="en-US" sz="1200" b="1" dirty="0">
                          <a:solidFill>
                            <a:srgbClr val="5B5B5B"/>
                          </a:solidFill>
                          <a:latin typeface="Times New Roman"/>
                          <a:ea typeface="Times New Roman"/>
                        </a:rPr>
                        <a:t>                         </a:t>
                      </a:r>
                      <a:r>
                        <a:rPr lang="en-US" sz="2400" b="1" dirty="0">
                          <a:solidFill>
                            <a:srgbClr val="5B5B5B"/>
                          </a:solidFill>
                          <a:latin typeface="Times New Roman"/>
                          <a:ea typeface="Times New Roman"/>
                        </a:rPr>
                        <a:t>  e-Commerce Success Factors </a:t>
                      </a:r>
                      <a:endParaRPr lang="en-US" sz="24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74023">
                <a:tc>
                  <a:txBody>
                    <a:bodyPr/>
                    <a:lstStyle/>
                    <a:p>
                      <a:pPr marL="103505" marR="0" algn="l">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S</a:t>
                      </a:r>
                      <a:r>
                        <a:rPr lang="en-US" sz="1800" b="1" dirty="0">
                          <a:solidFill>
                            <a:srgbClr val="191919"/>
                          </a:solidFill>
                          <a:latin typeface="Times New Roman"/>
                          <a:ea typeface="Times New Roman"/>
                        </a:rPr>
                        <a:t>e</a:t>
                      </a:r>
                      <a:r>
                        <a:rPr lang="en-US" sz="1800" b="1" dirty="0">
                          <a:solidFill>
                            <a:srgbClr val="000000"/>
                          </a:solidFill>
                          <a:latin typeface="Times New Roman"/>
                          <a:ea typeface="Times New Roman"/>
                        </a:rPr>
                        <a:t>lection </a:t>
                      </a:r>
                      <a:r>
                        <a:rPr lang="en-US" sz="1800" b="1" dirty="0">
                          <a:solidFill>
                            <a:srgbClr val="191919"/>
                          </a:solidFill>
                          <a:latin typeface="Times New Roman"/>
                          <a:ea typeface="Times New Roman"/>
                        </a:rPr>
                        <a:t>a</a:t>
                      </a:r>
                      <a:r>
                        <a:rPr lang="en-US" sz="1800" b="1" dirty="0">
                          <a:solidFill>
                            <a:srgbClr val="000000"/>
                          </a:solidFill>
                          <a:latin typeface="Times New Roman"/>
                          <a:ea typeface="Times New Roman"/>
                        </a:rPr>
                        <a:t>nd V</a:t>
                      </a:r>
                      <a:r>
                        <a:rPr lang="en-US" sz="1800" b="1" dirty="0">
                          <a:solidFill>
                            <a:srgbClr val="191919"/>
                          </a:solidFill>
                          <a:latin typeface="Times New Roman"/>
                          <a:ea typeface="Times New Roman"/>
                        </a:rPr>
                        <a:t>a</a:t>
                      </a:r>
                      <a:r>
                        <a:rPr lang="en-US" sz="1800" b="1" dirty="0">
                          <a:solidFill>
                            <a:srgbClr val="000000"/>
                          </a:solidFill>
                          <a:latin typeface="Times New Roman"/>
                          <a:ea typeface="Times New Roman"/>
                        </a:rPr>
                        <a:t>lu</a:t>
                      </a:r>
                      <a:r>
                        <a:rPr lang="en-US" sz="1800" b="1" dirty="0">
                          <a:solidFill>
                            <a:srgbClr val="191919"/>
                          </a:solidFill>
                          <a:latin typeface="Times New Roman"/>
                          <a:ea typeface="Times New Roman"/>
                        </a:rPr>
                        <a:t>e</a:t>
                      </a:r>
                      <a:r>
                        <a:rPr lang="en-US" sz="1800" dirty="0">
                          <a:solidFill>
                            <a:srgbClr val="000000"/>
                          </a:solidFill>
                          <a:latin typeface="Times New Roman"/>
                          <a:ea typeface="Times New Roman"/>
                        </a:rPr>
                        <a:t>. </a:t>
                      </a:r>
                      <a:r>
                        <a:rPr lang="en-US" sz="1800" dirty="0">
                          <a:solidFill>
                            <a:srgbClr val="373737"/>
                          </a:solidFill>
                          <a:latin typeface="Times New Roman"/>
                          <a:ea typeface="Times New Roman"/>
                        </a:rPr>
                        <a:t>At</a:t>
                      </a:r>
                      <a:r>
                        <a:rPr lang="en-US" sz="1800" dirty="0">
                          <a:solidFill>
                            <a:srgbClr val="191919"/>
                          </a:solidFill>
                          <a:latin typeface="Times New Roman"/>
                          <a:ea typeface="Times New Roman"/>
                        </a:rPr>
                        <a:t>tractive p</a:t>
                      </a:r>
                      <a:r>
                        <a:rPr lang="en-US" sz="1800" dirty="0">
                          <a:solidFill>
                            <a:srgbClr val="373737"/>
                          </a:solidFill>
                          <a:latin typeface="Times New Roman"/>
                          <a:ea typeface="Times New Roman"/>
                        </a:rPr>
                        <a:t>r</a:t>
                      </a:r>
                      <a:r>
                        <a:rPr lang="en-US" sz="1800" dirty="0">
                          <a:solidFill>
                            <a:srgbClr val="191919"/>
                          </a:solidFill>
                          <a:latin typeface="Times New Roman"/>
                          <a:ea typeface="Times New Roman"/>
                        </a:rPr>
                        <a:t>oduct </a:t>
                      </a:r>
                      <a:r>
                        <a:rPr lang="en-US" sz="1800" dirty="0">
                          <a:solidFill>
                            <a:srgbClr val="373737"/>
                          </a:solidFill>
                          <a:latin typeface="Times New Roman"/>
                          <a:ea typeface="Times New Roman"/>
                        </a:rPr>
                        <a:t>se</a:t>
                      </a:r>
                      <a:r>
                        <a:rPr lang="en-US" sz="1800" dirty="0">
                          <a:solidFill>
                            <a:srgbClr val="000000"/>
                          </a:solidFill>
                          <a:latin typeface="Times New Roman"/>
                          <a:ea typeface="Times New Roman"/>
                        </a:rPr>
                        <a:t>l</a:t>
                      </a:r>
                      <a:r>
                        <a:rPr lang="en-US" sz="1800" dirty="0">
                          <a:solidFill>
                            <a:srgbClr val="191919"/>
                          </a:solidFill>
                          <a:latin typeface="Times New Roman"/>
                          <a:ea typeface="Times New Roman"/>
                        </a:rPr>
                        <a:t>ection</a:t>
                      </a:r>
                      <a:r>
                        <a:rPr lang="en-US" sz="1800" dirty="0">
                          <a:solidFill>
                            <a:srgbClr val="373737"/>
                          </a:solidFill>
                          <a:latin typeface="Times New Roman"/>
                          <a:ea typeface="Times New Roman"/>
                        </a:rPr>
                        <a:t>s, </a:t>
                      </a:r>
                      <a:r>
                        <a:rPr lang="en-US" sz="1800" dirty="0">
                          <a:solidFill>
                            <a:srgbClr val="191919"/>
                          </a:solidFill>
                          <a:latin typeface="Times New Roman"/>
                          <a:ea typeface="Times New Roman"/>
                        </a:rPr>
                        <a:t>comp</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t</a:t>
                      </a:r>
                      <a:r>
                        <a:rPr lang="en-US" sz="1800" dirty="0">
                          <a:solidFill>
                            <a:srgbClr val="000000"/>
                          </a:solidFill>
                          <a:latin typeface="Times New Roman"/>
                          <a:ea typeface="Times New Roman"/>
                        </a:rPr>
                        <a:t>i</a:t>
                      </a:r>
                      <a:r>
                        <a:rPr lang="en-US" sz="1800" dirty="0">
                          <a:solidFill>
                            <a:srgbClr val="191919"/>
                          </a:solidFill>
                          <a:latin typeface="Times New Roman"/>
                          <a:ea typeface="Times New Roman"/>
                        </a:rPr>
                        <a:t>tiv</a:t>
                      </a:r>
                      <a:r>
                        <a:rPr lang="en-US" sz="1800" dirty="0">
                          <a:solidFill>
                            <a:srgbClr val="373737"/>
                          </a:solidFill>
                          <a:latin typeface="Times New Roman"/>
                          <a:ea typeface="Times New Roman"/>
                        </a:rPr>
                        <a:t>e </a:t>
                      </a:r>
                      <a:r>
                        <a:rPr lang="en-US" sz="1800" dirty="0">
                          <a:solidFill>
                            <a:srgbClr val="191919"/>
                          </a:solidFill>
                          <a:latin typeface="Times New Roman"/>
                          <a:ea typeface="Times New Roman"/>
                        </a:rPr>
                        <a:t>p</a:t>
                      </a:r>
                      <a:r>
                        <a:rPr lang="en-US" sz="1800" dirty="0">
                          <a:solidFill>
                            <a:srgbClr val="373737"/>
                          </a:solidFill>
                          <a:latin typeface="Times New Roman"/>
                          <a:ea typeface="Times New Roman"/>
                        </a:rPr>
                        <a:t>rices</a:t>
                      </a:r>
                      <a:r>
                        <a:rPr lang="en-US" sz="1800" dirty="0">
                          <a:solidFill>
                            <a:srgbClr val="191919"/>
                          </a:solidFill>
                          <a:latin typeface="Times New Roman"/>
                          <a:ea typeface="Times New Roman"/>
                        </a:rPr>
                        <a:t>, </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ati</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f</a:t>
                      </a:r>
                      <a:r>
                        <a:rPr lang="en-US" sz="1800" dirty="0">
                          <a:solidFill>
                            <a:srgbClr val="373737"/>
                          </a:solidFill>
                          <a:latin typeface="Times New Roman"/>
                          <a:ea typeface="Times New Roman"/>
                        </a:rPr>
                        <a:t>ac</a:t>
                      </a:r>
                      <a:r>
                        <a:rPr lang="en-US" sz="1800" dirty="0">
                          <a:solidFill>
                            <a:srgbClr val="191919"/>
                          </a:solidFill>
                          <a:latin typeface="Times New Roman"/>
                          <a:ea typeface="Times New Roman"/>
                        </a:rPr>
                        <a:t>ti</a:t>
                      </a:r>
                      <a:r>
                        <a:rPr lang="en-US" sz="1800" dirty="0">
                          <a:solidFill>
                            <a:srgbClr val="373737"/>
                          </a:solidFill>
                          <a:latin typeface="Times New Roman"/>
                          <a:ea typeface="Times New Roman"/>
                        </a:rPr>
                        <a:t>o</a:t>
                      </a:r>
                      <a:r>
                        <a:rPr lang="en-US" sz="1800" dirty="0">
                          <a:solidFill>
                            <a:srgbClr val="191919"/>
                          </a:solidFill>
                          <a:latin typeface="Times New Roman"/>
                          <a:ea typeface="Times New Roman"/>
                        </a:rPr>
                        <a:t>n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79218">
                <a:tc>
                  <a:txBody>
                    <a:bodyPr/>
                    <a:lstStyle/>
                    <a:p>
                      <a:pPr marL="207010" marR="0" algn="l">
                        <a:lnSpc>
                          <a:spcPct val="115000"/>
                        </a:lnSpc>
                        <a:spcBef>
                          <a:spcPts val="0"/>
                        </a:spcBef>
                        <a:spcAft>
                          <a:spcPts val="0"/>
                        </a:spcAft>
                      </a:pPr>
                      <a:r>
                        <a:rPr lang="en-US" sz="1800" dirty="0">
                          <a:solidFill>
                            <a:srgbClr val="373737"/>
                          </a:solidFill>
                          <a:latin typeface="Times New Roman"/>
                          <a:ea typeface="Times New Roman"/>
                        </a:rPr>
                        <a:t>g</a:t>
                      </a:r>
                      <a:r>
                        <a:rPr lang="en-US" sz="1800" dirty="0">
                          <a:solidFill>
                            <a:srgbClr val="191919"/>
                          </a:solidFill>
                          <a:latin typeface="Times New Roman"/>
                          <a:ea typeface="Times New Roman"/>
                        </a:rPr>
                        <a:t>u</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rant</a:t>
                      </a:r>
                      <a:r>
                        <a:rPr lang="en-US" sz="1800" dirty="0">
                          <a:solidFill>
                            <a:srgbClr val="373737"/>
                          </a:solidFill>
                          <a:latin typeface="Times New Roman"/>
                          <a:ea typeface="Times New Roman"/>
                        </a:rPr>
                        <a:t>ees, </a:t>
                      </a:r>
                      <a:r>
                        <a:rPr lang="en-US" sz="1800" dirty="0">
                          <a:solidFill>
                            <a:srgbClr val="191919"/>
                          </a:solidFill>
                          <a:latin typeface="Times New Roman"/>
                          <a:ea typeface="Times New Roman"/>
                        </a:rPr>
                        <a:t>and cust</a:t>
                      </a:r>
                      <a:r>
                        <a:rPr lang="en-US" sz="1800" dirty="0">
                          <a:solidFill>
                            <a:srgbClr val="373737"/>
                          </a:solidFill>
                          <a:latin typeface="Times New Roman"/>
                          <a:ea typeface="Times New Roman"/>
                        </a:rPr>
                        <a:t>o</a:t>
                      </a:r>
                      <a:r>
                        <a:rPr lang="en-US" sz="1800" dirty="0">
                          <a:solidFill>
                            <a:srgbClr val="191919"/>
                          </a:solidFill>
                          <a:latin typeface="Times New Roman"/>
                          <a:ea typeface="Times New Roman"/>
                        </a:rPr>
                        <a:t>m</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r </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upport </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ft</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r th</a:t>
                      </a:r>
                      <a:r>
                        <a:rPr lang="en-US" sz="1800" dirty="0">
                          <a:solidFill>
                            <a:srgbClr val="373737"/>
                          </a:solidFill>
                          <a:latin typeface="Times New Roman"/>
                          <a:ea typeface="Times New Roman"/>
                        </a:rPr>
                        <a:t>e s</a:t>
                      </a:r>
                      <a:r>
                        <a:rPr lang="en-US" sz="1800" dirty="0">
                          <a:solidFill>
                            <a:srgbClr val="191919"/>
                          </a:solidFill>
                          <a:latin typeface="Times New Roman"/>
                          <a:ea typeface="Times New Roman"/>
                        </a:rPr>
                        <a:t>al</a:t>
                      </a:r>
                      <a:r>
                        <a:rPr lang="en-US" sz="1800" dirty="0">
                          <a:solidFill>
                            <a:srgbClr val="373737"/>
                          </a:solidFill>
                          <a:latin typeface="Times New Roman"/>
                          <a:ea typeface="Times New Roman"/>
                        </a:rPr>
                        <a:t>e</a:t>
                      </a:r>
                      <a:r>
                        <a:rPr lang="en-US" sz="1800" dirty="0">
                          <a:solidFill>
                            <a:srgbClr val="000000"/>
                          </a:solidFill>
                          <a:latin typeface="Times New Roman"/>
                          <a:ea typeface="Times New Roman"/>
                        </a:rPr>
                        <a:t>.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1049">
                <a:tc>
                  <a:txBody>
                    <a:bodyPr/>
                    <a:lstStyle/>
                    <a:p>
                      <a:pPr marL="103505" marR="0" algn="l">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Performan</a:t>
                      </a:r>
                      <a:r>
                        <a:rPr lang="en-US" sz="1800" b="1" dirty="0">
                          <a:solidFill>
                            <a:srgbClr val="191919"/>
                          </a:solidFill>
                          <a:latin typeface="Times New Roman"/>
                          <a:ea typeface="Times New Roman"/>
                        </a:rPr>
                        <a:t>ce a</a:t>
                      </a:r>
                      <a:r>
                        <a:rPr lang="en-US" sz="1800" b="1" dirty="0">
                          <a:solidFill>
                            <a:srgbClr val="000000"/>
                          </a:solidFill>
                          <a:latin typeface="Times New Roman"/>
                          <a:ea typeface="Times New Roman"/>
                        </a:rPr>
                        <a:t>nd S</a:t>
                      </a:r>
                      <a:r>
                        <a:rPr lang="en-US" sz="1800" b="1" dirty="0">
                          <a:solidFill>
                            <a:srgbClr val="191919"/>
                          </a:solidFill>
                          <a:latin typeface="Times New Roman"/>
                          <a:ea typeface="Times New Roman"/>
                        </a:rPr>
                        <a:t>e</a:t>
                      </a:r>
                      <a:r>
                        <a:rPr lang="en-US" sz="1800" b="1" dirty="0">
                          <a:solidFill>
                            <a:srgbClr val="000000"/>
                          </a:solidFill>
                          <a:latin typeface="Times New Roman"/>
                          <a:ea typeface="Times New Roman"/>
                        </a:rPr>
                        <a:t>r</a:t>
                      </a:r>
                      <a:r>
                        <a:rPr lang="en-US" sz="1800" b="1" dirty="0">
                          <a:solidFill>
                            <a:srgbClr val="191919"/>
                          </a:solidFill>
                          <a:latin typeface="Times New Roman"/>
                          <a:ea typeface="Times New Roman"/>
                        </a:rPr>
                        <a:t>v</a:t>
                      </a:r>
                      <a:r>
                        <a:rPr lang="en-US" sz="1800" b="1" dirty="0">
                          <a:solidFill>
                            <a:srgbClr val="000000"/>
                          </a:solidFill>
                          <a:latin typeface="Times New Roman"/>
                          <a:ea typeface="Times New Roman"/>
                        </a:rPr>
                        <a:t>ice</a:t>
                      </a:r>
                      <a:r>
                        <a:rPr lang="en-US" sz="1800" dirty="0">
                          <a:solidFill>
                            <a:srgbClr val="000000"/>
                          </a:solidFill>
                          <a:latin typeface="Times New Roman"/>
                          <a:ea typeface="Times New Roman"/>
                        </a:rPr>
                        <a:t>. </a:t>
                      </a:r>
                      <a:r>
                        <a:rPr lang="en-US" sz="1800" dirty="0">
                          <a:solidFill>
                            <a:srgbClr val="373737"/>
                          </a:solidFill>
                          <a:latin typeface="Times New Roman"/>
                          <a:ea typeface="Times New Roman"/>
                        </a:rPr>
                        <a:t>Fas</a:t>
                      </a:r>
                      <a:r>
                        <a:rPr lang="en-US" sz="1800" dirty="0">
                          <a:solidFill>
                            <a:srgbClr val="191919"/>
                          </a:solidFill>
                          <a:latin typeface="Times New Roman"/>
                          <a:ea typeface="Times New Roman"/>
                        </a:rPr>
                        <a:t>t</a:t>
                      </a:r>
                      <a:r>
                        <a:rPr lang="en-US" sz="1800" dirty="0">
                          <a:solidFill>
                            <a:srgbClr val="373737"/>
                          </a:solidFill>
                          <a:latin typeface="Times New Roman"/>
                          <a:ea typeface="Times New Roman"/>
                        </a:rPr>
                        <a:t>, easy </a:t>
                      </a:r>
                      <a:r>
                        <a:rPr lang="en-US" sz="1800" dirty="0">
                          <a:solidFill>
                            <a:srgbClr val="191919"/>
                          </a:solidFill>
                          <a:latin typeface="Times New Roman"/>
                          <a:ea typeface="Times New Roman"/>
                        </a:rPr>
                        <a:t>n</a:t>
                      </a:r>
                      <a:r>
                        <a:rPr lang="en-US" sz="1800" dirty="0">
                          <a:solidFill>
                            <a:srgbClr val="373737"/>
                          </a:solidFill>
                          <a:latin typeface="Times New Roman"/>
                          <a:ea typeface="Times New Roman"/>
                        </a:rPr>
                        <a:t>av</a:t>
                      </a:r>
                      <a:r>
                        <a:rPr lang="en-US" sz="1800" dirty="0">
                          <a:solidFill>
                            <a:srgbClr val="191919"/>
                          </a:solidFill>
                          <a:latin typeface="Times New Roman"/>
                          <a:ea typeface="Times New Roman"/>
                        </a:rPr>
                        <a:t>i</a:t>
                      </a:r>
                      <a:r>
                        <a:rPr lang="en-US" sz="1800" dirty="0">
                          <a:solidFill>
                            <a:srgbClr val="373737"/>
                          </a:solidFill>
                          <a:latin typeface="Times New Roman"/>
                          <a:ea typeface="Times New Roman"/>
                        </a:rPr>
                        <a:t>g</a:t>
                      </a:r>
                      <a:r>
                        <a:rPr lang="en-US" sz="1800" dirty="0">
                          <a:solidFill>
                            <a:srgbClr val="191919"/>
                          </a:solidFill>
                          <a:latin typeface="Times New Roman"/>
                          <a:ea typeface="Times New Roman"/>
                        </a:rPr>
                        <a:t>at</a:t>
                      </a:r>
                      <a:r>
                        <a:rPr lang="en-US" sz="1800" dirty="0">
                          <a:solidFill>
                            <a:srgbClr val="373737"/>
                          </a:solidFill>
                          <a:latin typeface="Times New Roman"/>
                          <a:ea typeface="Times New Roman"/>
                        </a:rPr>
                        <a:t>io</a:t>
                      </a:r>
                      <a:r>
                        <a:rPr lang="en-US" sz="1800" dirty="0">
                          <a:solidFill>
                            <a:srgbClr val="191919"/>
                          </a:solidFill>
                          <a:latin typeface="Times New Roman"/>
                          <a:ea typeface="Times New Roman"/>
                        </a:rPr>
                        <a:t>n</a:t>
                      </a:r>
                      <a:r>
                        <a:rPr lang="en-US" sz="1800" dirty="0">
                          <a:solidFill>
                            <a:srgbClr val="373737"/>
                          </a:solidFill>
                          <a:latin typeface="Times New Roman"/>
                          <a:ea typeface="Times New Roman"/>
                        </a:rPr>
                        <a:t>, s</a:t>
                      </a:r>
                      <a:r>
                        <a:rPr lang="en-US" sz="1800" dirty="0">
                          <a:solidFill>
                            <a:srgbClr val="191919"/>
                          </a:solidFill>
                          <a:latin typeface="Times New Roman"/>
                          <a:ea typeface="Times New Roman"/>
                        </a:rPr>
                        <a:t>h</a:t>
                      </a:r>
                      <a:r>
                        <a:rPr lang="en-US" sz="1800" dirty="0">
                          <a:solidFill>
                            <a:srgbClr val="373737"/>
                          </a:solidFill>
                          <a:latin typeface="Times New Roman"/>
                          <a:ea typeface="Times New Roman"/>
                        </a:rPr>
                        <a:t>op</a:t>
                      </a:r>
                      <a:r>
                        <a:rPr lang="en-US" sz="1800" dirty="0">
                          <a:solidFill>
                            <a:srgbClr val="191919"/>
                          </a:solidFill>
                          <a:latin typeface="Times New Roman"/>
                          <a:ea typeface="Times New Roman"/>
                        </a:rPr>
                        <a:t>pin</a:t>
                      </a:r>
                      <a:r>
                        <a:rPr lang="en-US" sz="1800" dirty="0">
                          <a:solidFill>
                            <a:srgbClr val="373737"/>
                          </a:solidFill>
                          <a:latin typeface="Times New Roman"/>
                          <a:ea typeface="Times New Roman"/>
                        </a:rPr>
                        <a:t>g, a</a:t>
                      </a:r>
                      <a:r>
                        <a:rPr lang="en-US" sz="1800" dirty="0">
                          <a:solidFill>
                            <a:srgbClr val="191919"/>
                          </a:solidFill>
                          <a:latin typeface="Times New Roman"/>
                          <a:ea typeface="Times New Roman"/>
                        </a:rPr>
                        <a:t>nd pu</a:t>
                      </a:r>
                      <a:r>
                        <a:rPr lang="en-US" sz="1800" dirty="0">
                          <a:solidFill>
                            <a:srgbClr val="373737"/>
                          </a:solidFill>
                          <a:latin typeface="Times New Roman"/>
                          <a:ea typeface="Times New Roman"/>
                        </a:rPr>
                        <a:t>rc</a:t>
                      </a:r>
                      <a:r>
                        <a:rPr lang="en-US" sz="1800" dirty="0">
                          <a:solidFill>
                            <a:srgbClr val="191919"/>
                          </a:solidFill>
                          <a:latin typeface="Times New Roman"/>
                          <a:ea typeface="Times New Roman"/>
                        </a:rPr>
                        <a:t>h</a:t>
                      </a:r>
                      <a:r>
                        <a:rPr lang="en-US" sz="1800" dirty="0">
                          <a:solidFill>
                            <a:srgbClr val="373737"/>
                          </a:solidFill>
                          <a:latin typeface="Times New Roman"/>
                          <a:ea typeface="Times New Roman"/>
                        </a:rPr>
                        <a:t>asi</a:t>
                      </a:r>
                      <a:r>
                        <a:rPr lang="en-US" sz="1800" dirty="0">
                          <a:solidFill>
                            <a:srgbClr val="191919"/>
                          </a:solidFill>
                          <a:latin typeface="Times New Roman"/>
                          <a:ea typeface="Times New Roman"/>
                        </a:rPr>
                        <a:t>n</a:t>
                      </a:r>
                      <a:r>
                        <a:rPr lang="en-US" sz="1800" dirty="0">
                          <a:solidFill>
                            <a:srgbClr val="373737"/>
                          </a:solidFill>
                          <a:latin typeface="Times New Roman"/>
                          <a:ea typeface="Times New Roman"/>
                        </a:rPr>
                        <a:t>g, a</a:t>
                      </a:r>
                      <a:r>
                        <a:rPr lang="en-US" sz="1800" dirty="0">
                          <a:solidFill>
                            <a:srgbClr val="191919"/>
                          </a:solidFill>
                          <a:latin typeface="Times New Roman"/>
                          <a:ea typeface="Times New Roman"/>
                        </a:rPr>
                        <a:t>nd p</a:t>
                      </a:r>
                      <a:r>
                        <a:rPr lang="en-US" sz="1800" dirty="0">
                          <a:solidFill>
                            <a:srgbClr val="373737"/>
                          </a:solidFill>
                          <a:latin typeface="Times New Roman"/>
                          <a:ea typeface="Times New Roman"/>
                        </a:rPr>
                        <a:t>rompt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379218">
                <a:tc>
                  <a:txBody>
                    <a:bodyPr/>
                    <a:lstStyle/>
                    <a:p>
                      <a:pPr marL="207010" marR="0" algn="l">
                        <a:lnSpc>
                          <a:spcPct val="115000"/>
                        </a:lnSpc>
                        <a:spcBef>
                          <a:spcPts val="0"/>
                        </a:spcBef>
                        <a:spcAft>
                          <a:spcPts val="0"/>
                        </a:spcAft>
                      </a:pP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hippin</a:t>
                      </a:r>
                      <a:r>
                        <a:rPr lang="en-US" sz="1800" dirty="0">
                          <a:solidFill>
                            <a:srgbClr val="373737"/>
                          </a:solidFill>
                          <a:latin typeface="Times New Roman"/>
                          <a:ea typeface="Times New Roman"/>
                        </a:rPr>
                        <a:t>g a</a:t>
                      </a:r>
                      <a:r>
                        <a:rPr lang="en-US" sz="1800" dirty="0">
                          <a:solidFill>
                            <a:srgbClr val="191919"/>
                          </a:solidFill>
                          <a:latin typeface="Times New Roman"/>
                          <a:ea typeface="Times New Roman"/>
                        </a:rPr>
                        <a:t>nd d</a:t>
                      </a:r>
                      <a:r>
                        <a:rPr lang="en-US" sz="1800" dirty="0">
                          <a:solidFill>
                            <a:srgbClr val="555555"/>
                          </a:solidFill>
                          <a:latin typeface="Times New Roman"/>
                          <a:ea typeface="Times New Roman"/>
                        </a:rPr>
                        <a:t>e</a:t>
                      </a:r>
                      <a:r>
                        <a:rPr lang="en-US" sz="1800" dirty="0">
                          <a:solidFill>
                            <a:srgbClr val="191919"/>
                          </a:solidFill>
                          <a:latin typeface="Times New Roman"/>
                          <a:ea typeface="Times New Roman"/>
                        </a:rPr>
                        <a:t>li</a:t>
                      </a:r>
                      <a:r>
                        <a:rPr lang="en-US" sz="1800" dirty="0">
                          <a:solidFill>
                            <a:srgbClr val="373737"/>
                          </a:solidFill>
                          <a:latin typeface="Times New Roman"/>
                          <a:ea typeface="Times New Roman"/>
                        </a:rPr>
                        <a:t>very.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1049">
                <a:tc>
                  <a:txBody>
                    <a:bodyPr/>
                    <a:lstStyle/>
                    <a:p>
                      <a:pPr marL="103505" marR="0" algn="l">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Look </a:t>
                      </a:r>
                      <a:r>
                        <a:rPr lang="en-US" sz="1800" b="1" dirty="0">
                          <a:solidFill>
                            <a:srgbClr val="191919"/>
                          </a:solidFill>
                          <a:latin typeface="Times New Roman"/>
                          <a:ea typeface="Times New Roman"/>
                        </a:rPr>
                        <a:t>a</a:t>
                      </a:r>
                      <a:r>
                        <a:rPr lang="en-US" sz="1800" b="1" dirty="0">
                          <a:solidFill>
                            <a:srgbClr val="000000"/>
                          </a:solidFill>
                          <a:latin typeface="Times New Roman"/>
                          <a:ea typeface="Times New Roman"/>
                        </a:rPr>
                        <a:t>nd F</a:t>
                      </a:r>
                      <a:r>
                        <a:rPr lang="en-US" sz="1800" b="1" dirty="0">
                          <a:solidFill>
                            <a:srgbClr val="191919"/>
                          </a:solidFill>
                          <a:latin typeface="Times New Roman"/>
                          <a:ea typeface="Times New Roman"/>
                        </a:rPr>
                        <a:t>e</a:t>
                      </a:r>
                      <a:r>
                        <a:rPr lang="en-US" sz="1800" b="1" dirty="0">
                          <a:solidFill>
                            <a:srgbClr val="000000"/>
                          </a:solidFill>
                          <a:latin typeface="Times New Roman"/>
                          <a:ea typeface="Times New Roman"/>
                        </a:rPr>
                        <a:t>el</a:t>
                      </a:r>
                      <a:r>
                        <a:rPr lang="en-US" sz="1800" dirty="0">
                          <a:solidFill>
                            <a:srgbClr val="000000"/>
                          </a:solidFill>
                          <a:latin typeface="Times New Roman"/>
                          <a:ea typeface="Times New Roman"/>
                        </a:rPr>
                        <a:t>. </a:t>
                      </a:r>
                      <a:r>
                        <a:rPr lang="en-US" sz="1800" dirty="0">
                          <a:solidFill>
                            <a:srgbClr val="191919"/>
                          </a:solidFill>
                          <a:latin typeface="Times New Roman"/>
                          <a:ea typeface="Times New Roman"/>
                        </a:rPr>
                        <a:t>Attractiv</a:t>
                      </a:r>
                      <a:r>
                        <a:rPr lang="en-US" sz="1800" dirty="0">
                          <a:solidFill>
                            <a:srgbClr val="373737"/>
                          </a:solidFill>
                          <a:latin typeface="Times New Roman"/>
                          <a:ea typeface="Times New Roman"/>
                        </a:rPr>
                        <a:t>e </a:t>
                      </a:r>
                      <a:r>
                        <a:rPr lang="en-US" sz="1800" dirty="0">
                          <a:solidFill>
                            <a:srgbClr val="191919"/>
                          </a:solidFill>
                          <a:latin typeface="Times New Roman"/>
                          <a:ea typeface="Times New Roman"/>
                        </a:rPr>
                        <a:t>W</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b storefro</a:t>
                      </a:r>
                      <a:r>
                        <a:rPr lang="en-US" sz="1800" dirty="0">
                          <a:solidFill>
                            <a:srgbClr val="000000"/>
                          </a:solidFill>
                          <a:latin typeface="Times New Roman"/>
                          <a:ea typeface="Times New Roman"/>
                        </a:rPr>
                        <a:t>n</a:t>
                      </a:r>
                      <a:r>
                        <a:rPr lang="en-US" sz="1800" dirty="0">
                          <a:solidFill>
                            <a:srgbClr val="191919"/>
                          </a:solidFill>
                          <a:latin typeface="Times New Roman"/>
                          <a:ea typeface="Times New Roman"/>
                        </a:rPr>
                        <a:t>t, w</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b</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it</a:t>
                      </a:r>
                      <a:r>
                        <a:rPr lang="en-US" sz="1800" dirty="0">
                          <a:solidFill>
                            <a:srgbClr val="373737"/>
                          </a:solidFill>
                          <a:latin typeface="Times New Roman"/>
                          <a:ea typeface="Times New Roman"/>
                        </a:rPr>
                        <a:t>e s</a:t>
                      </a:r>
                      <a:r>
                        <a:rPr lang="en-US" sz="1800" dirty="0">
                          <a:solidFill>
                            <a:srgbClr val="191919"/>
                          </a:solidFill>
                          <a:latin typeface="Times New Roman"/>
                          <a:ea typeface="Times New Roman"/>
                        </a:rPr>
                        <a:t>hopping a</a:t>
                      </a:r>
                      <a:r>
                        <a:rPr lang="en-US" sz="1800" dirty="0">
                          <a:solidFill>
                            <a:srgbClr val="000000"/>
                          </a:solidFill>
                          <a:latin typeface="Times New Roman"/>
                          <a:ea typeface="Times New Roman"/>
                        </a:rPr>
                        <a:t>r</a:t>
                      </a:r>
                      <a:r>
                        <a:rPr lang="en-US" sz="1800" dirty="0">
                          <a:solidFill>
                            <a:srgbClr val="373737"/>
                          </a:solidFill>
                          <a:latin typeface="Times New Roman"/>
                          <a:ea typeface="Times New Roman"/>
                        </a:rPr>
                        <a:t>eas, </a:t>
                      </a:r>
                      <a:r>
                        <a:rPr lang="en-US" sz="1800" dirty="0">
                          <a:solidFill>
                            <a:srgbClr val="191919"/>
                          </a:solidFill>
                          <a:latin typeface="Times New Roman"/>
                          <a:ea typeface="Times New Roman"/>
                        </a:rPr>
                        <a:t>multim</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d</a:t>
                      </a:r>
                      <a:r>
                        <a:rPr lang="en-US" sz="1800" dirty="0">
                          <a:solidFill>
                            <a:srgbClr val="000000"/>
                          </a:solidFill>
                          <a:latin typeface="Times New Roman"/>
                          <a:ea typeface="Times New Roman"/>
                        </a:rPr>
                        <a:t>i</a:t>
                      </a:r>
                      <a:r>
                        <a:rPr lang="en-US" sz="1800" dirty="0">
                          <a:solidFill>
                            <a:srgbClr val="373737"/>
                          </a:solidFill>
                          <a:latin typeface="Times New Roman"/>
                          <a:ea typeface="Times New Roman"/>
                        </a:rPr>
                        <a:t>a </a:t>
                      </a:r>
                      <a:r>
                        <a:rPr lang="en-US" sz="1800" dirty="0">
                          <a:solidFill>
                            <a:srgbClr val="191919"/>
                          </a:solidFill>
                          <a:latin typeface="Times New Roman"/>
                          <a:ea typeface="Times New Roman"/>
                        </a:rPr>
                        <a:t>produ</a:t>
                      </a:r>
                      <a:r>
                        <a:rPr lang="en-US" sz="1800" dirty="0">
                          <a:solidFill>
                            <a:srgbClr val="373737"/>
                          </a:solidFill>
                          <a:latin typeface="Times New Roman"/>
                          <a:ea typeface="Times New Roman"/>
                        </a:rPr>
                        <a:t>c</a:t>
                      </a:r>
                      <a:r>
                        <a:rPr lang="en-US" sz="1800" dirty="0">
                          <a:solidFill>
                            <a:srgbClr val="191919"/>
                          </a:solidFill>
                          <a:latin typeface="Times New Roman"/>
                          <a:ea typeface="Times New Roman"/>
                        </a:rPr>
                        <a:t>t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379218">
                <a:tc>
                  <a:txBody>
                    <a:bodyPr/>
                    <a:lstStyle/>
                    <a:p>
                      <a:pPr marL="207010" marR="0" algn="l">
                        <a:lnSpc>
                          <a:spcPct val="115000"/>
                        </a:lnSpc>
                        <a:spcBef>
                          <a:spcPts val="0"/>
                        </a:spcBef>
                        <a:spcAft>
                          <a:spcPts val="0"/>
                        </a:spcAft>
                      </a:pPr>
                      <a:r>
                        <a:rPr lang="en-US" sz="1800" dirty="0">
                          <a:solidFill>
                            <a:srgbClr val="373737"/>
                          </a:solidFill>
                          <a:latin typeface="Times New Roman"/>
                          <a:ea typeface="Times New Roman"/>
                        </a:rPr>
                        <a:t>ca</a:t>
                      </a:r>
                      <a:r>
                        <a:rPr lang="en-US" sz="1800" dirty="0">
                          <a:solidFill>
                            <a:srgbClr val="191919"/>
                          </a:solidFill>
                          <a:latin typeface="Times New Roman"/>
                          <a:ea typeface="Times New Roman"/>
                        </a:rPr>
                        <a:t>ta</a:t>
                      </a:r>
                      <a:r>
                        <a:rPr lang="en-US" sz="1800" dirty="0">
                          <a:solidFill>
                            <a:srgbClr val="000000"/>
                          </a:solidFill>
                          <a:latin typeface="Times New Roman"/>
                          <a:ea typeface="Times New Roman"/>
                        </a:rPr>
                        <a:t>l</a:t>
                      </a:r>
                      <a:r>
                        <a:rPr lang="en-US" sz="1800" dirty="0">
                          <a:solidFill>
                            <a:srgbClr val="191919"/>
                          </a:solidFill>
                          <a:latin typeface="Times New Roman"/>
                          <a:ea typeface="Times New Roman"/>
                        </a:rPr>
                        <a:t>o</a:t>
                      </a:r>
                      <a:r>
                        <a:rPr lang="en-US" sz="1800" dirty="0">
                          <a:solidFill>
                            <a:srgbClr val="373737"/>
                          </a:solidFill>
                          <a:latin typeface="Times New Roman"/>
                          <a:ea typeface="Times New Roman"/>
                        </a:rPr>
                        <a:t>g </a:t>
                      </a:r>
                      <a:r>
                        <a:rPr lang="en-US" sz="1800" dirty="0">
                          <a:solidFill>
                            <a:srgbClr val="191919"/>
                          </a:solidFill>
                          <a:latin typeface="Times New Roman"/>
                          <a:ea typeface="Times New Roman"/>
                        </a:rPr>
                        <a:t>pa</a:t>
                      </a:r>
                      <a:r>
                        <a:rPr lang="en-US" sz="1800" dirty="0">
                          <a:solidFill>
                            <a:srgbClr val="373737"/>
                          </a:solidFill>
                          <a:latin typeface="Times New Roman"/>
                          <a:ea typeface="Times New Roman"/>
                        </a:rPr>
                        <a:t>g</a:t>
                      </a:r>
                      <a:r>
                        <a:rPr lang="en-US" sz="1800" dirty="0">
                          <a:solidFill>
                            <a:srgbClr val="191919"/>
                          </a:solidFill>
                          <a:latin typeface="Times New Roman"/>
                          <a:ea typeface="Times New Roman"/>
                        </a:rPr>
                        <a:t>e</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 </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nd </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h</a:t>
                      </a:r>
                      <a:r>
                        <a:rPr lang="en-US" sz="1800" dirty="0">
                          <a:solidFill>
                            <a:srgbClr val="373737"/>
                          </a:solidFill>
                          <a:latin typeface="Times New Roman"/>
                          <a:ea typeface="Times New Roman"/>
                        </a:rPr>
                        <a:t>o</a:t>
                      </a:r>
                      <a:r>
                        <a:rPr lang="en-US" sz="1800" dirty="0">
                          <a:solidFill>
                            <a:srgbClr val="191919"/>
                          </a:solidFill>
                          <a:latin typeface="Times New Roman"/>
                          <a:ea typeface="Times New Roman"/>
                        </a:rPr>
                        <a:t>ppin</a:t>
                      </a:r>
                      <a:r>
                        <a:rPr lang="en-US" sz="1800" dirty="0">
                          <a:solidFill>
                            <a:srgbClr val="373737"/>
                          </a:solidFill>
                          <a:latin typeface="Times New Roman"/>
                          <a:ea typeface="Times New Roman"/>
                        </a:rPr>
                        <a:t>g </a:t>
                      </a:r>
                      <a:r>
                        <a:rPr lang="en-US" sz="1800" dirty="0">
                          <a:solidFill>
                            <a:srgbClr val="191919"/>
                          </a:solidFill>
                          <a:latin typeface="Times New Roman"/>
                          <a:ea typeface="Times New Roman"/>
                        </a:rPr>
                        <a:t>f</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atur</a:t>
                      </a:r>
                      <a:r>
                        <a:rPr lang="en-US" sz="1800" dirty="0">
                          <a:solidFill>
                            <a:srgbClr val="373737"/>
                          </a:solidFill>
                          <a:latin typeface="Times New Roman"/>
                          <a:ea typeface="Times New Roman"/>
                        </a:rPr>
                        <a:t>es</a:t>
                      </a:r>
                      <a:r>
                        <a:rPr lang="en-US" sz="1800" dirty="0">
                          <a:solidFill>
                            <a:srgbClr val="191919"/>
                          </a:solidFill>
                          <a:latin typeface="Times New Roman"/>
                          <a:ea typeface="Times New Roman"/>
                        </a:rPr>
                        <a:t>.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1049">
                <a:tc>
                  <a:txBody>
                    <a:bodyPr/>
                    <a:lstStyle/>
                    <a:p>
                      <a:pPr marL="103505" marR="0" algn="l">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191919"/>
                          </a:solidFill>
                          <a:latin typeface="Times New Roman"/>
                          <a:ea typeface="Times New Roman"/>
                        </a:rPr>
                        <a:t>A</a:t>
                      </a:r>
                      <a:r>
                        <a:rPr lang="en-US" sz="1800" b="1" dirty="0">
                          <a:solidFill>
                            <a:srgbClr val="000000"/>
                          </a:solidFill>
                          <a:latin typeface="Times New Roman"/>
                          <a:ea typeface="Times New Roman"/>
                        </a:rPr>
                        <a:t>d</a:t>
                      </a:r>
                      <a:r>
                        <a:rPr lang="en-US" sz="1800" b="1" dirty="0">
                          <a:solidFill>
                            <a:srgbClr val="191919"/>
                          </a:solidFill>
                          <a:latin typeface="Times New Roman"/>
                          <a:ea typeface="Times New Roman"/>
                        </a:rPr>
                        <a:t>v</a:t>
                      </a:r>
                      <a:r>
                        <a:rPr lang="en-US" sz="1800" b="1" dirty="0">
                          <a:solidFill>
                            <a:srgbClr val="000000"/>
                          </a:solidFill>
                          <a:latin typeface="Times New Roman"/>
                          <a:ea typeface="Times New Roman"/>
                        </a:rPr>
                        <a:t>ert</a:t>
                      </a:r>
                      <a:r>
                        <a:rPr lang="en-US" sz="1800" b="1" dirty="0">
                          <a:solidFill>
                            <a:srgbClr val="191919"/>
                          </a:solidFill>
                          <a:latin typeface="Times New Roman"/>
                          <a:ea typeface="Times New Roman"/>
                        </a:rPr>
                        <a:t>is</a:t>
                      </a:r>
                      <a:r>
                        <a:rPr lang="en-US" sz="1800" b="1" dirty="0">
                          <a:solidFill>
                            <a:srgbClr val="000000"/>
                          </a:solidFill>
                          <a:latin typeface="Times New Roman"/>
                          <a:ea typeface="Times New Roman"/>
                        </a:rPr>
                        <a:t>in</a:t>
                      </a:r>
                      <a:r>
                        <a:rPr lang="en-US" sz="1800" b="1" dirty="0">
                          <a:solidFill>
                            <a:srgbClr val="191919"/>
                          </a:solidFill>
                          <a:latin typeface="Times New Roman"/>
                          <a:ea typeface="Times New Roman"/>
                        </a:rPr>
                        <a:t>g a</a:t>
                      </a:r>
                      <a:r>
                        <a:rPr lang="en-US" sz="1800" b="1" dirty="0">
                          <a:solidFill>
                            <a:srgbClr val="000000"/>
                          </a:solidFill>
                          <a:latin typeface="Times New Roman"/>
                          <a:ea typeface="Times New Roman"/>
                        </a:rPr>
                        <a:t>nd Inc</a:t>
                      </a:r>
                      <a:r>
                        <a:rPr lang="en-US" sz="1800" b="1" dirty="0">
                          <a:solidFill>
                            <a:srgbClr val="191919"/>
                          </a:solidFill>
                          <a:latin typeface="Times New Roman"/>
                          <a:ea typeface="Times New Roman"/>
                        </a:rPr>
                        <a:t>e</a:t>
                      </a:r>
                      <a:r>
                        <a:rPr lang="en-US" sz="1800" b="1" dirty="0">
                          <a:solidFill>
                            <a:srgbClr val="000000"/>
                          </a:solidFill>
                          <a:latin typeface="Times New Roman"/>
                          <a:ea typeface="Times New Roman"/>
                        </a:rPr>
                        <a:t>nt</a:t>
                      </a:r>
                      <a:r>
                        <a:rPr lang="en-US" sz="1800" b="1" dirty="0">
                          <a:solidFill>
                            <a:srgbClr val="191919"/>
                          </a:solidFill>
                          <a:latin typeface="Times New Roman"/>
                          <a:ea typeface="Times New Roman"/>
                        </a:rPr>
                        <a:t>ives</a:t>
                      </a:r>
                      <a:r>
                        <a:rPr lang="en-US" sz="1800" dirty="0">
                          <a:solidFill>
                            <a:srgbClr val="000000"/>
                          </a:solidFill>
                          <a:latin typeface="Times New Roman"/>
                          <a:ea typeface="Times New Roman"/>
                        </a:rPr>
                        <a:t>. </a:t>
                      </a:r>
                      <a:r>
                        <a:rPr lang="en-US" sz="1800" dirty="0">
                          <a:solidFill>
                            <a:srgbClr val="191919"/>
                          </a:solidFill>
                          <a:latin typeface="Times New Roman"/>
                          <a:ea typeface="Times New Roman"/>
                        </a:rPr>
                        <a:t>T</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r</a:t>
                      </a:r>
                      <a:r>
                        <a:rPr lang="en-US" sz="1800" dirty="0">
                          <a:solidFill>
                            <a:srgbClr val="373737"/>
                          </a:solidFill>
                          <a:latin typeface="Times New Roman"/>
                          <a:ea typeface="Times New Roman"/>
                        </a:rPr>
                        <a:t>ge</a:t>
                      </a:r>
                      <a:r>
                        <a:rPr lang="en-US" sz="1800" dirty="0">
                          <a:solidFill>
                            <a:srgbClr val="191919"/>
                          </a:solidFill>
                          <a:latin typeface="Times New Roman"/>
                          <a:ea typeface="Times New Roman"/>
                        </a:rPr>
                        <a:t>t</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d </a:t>
                      </a:r>
                      <a:r>
                        <a:rPr lang="en-US" sz="1800" dirty="0">
                          <a:solidFill>
                            <a:srgbClr val="373737"/>
                          </a:solidFill>
                          <a:latin typeface="Times New Roman"/>
                          <a:ea typeface="Times New Roman"/>
                        </a:rPr>
                        <a:t>We</a:t>
                      </a:r>
                      <a:r>
                        <a:rPr lang="en-US" sz="1800" dirty="0">
                          <a:solidFill>
                            <a:srgbClr val="191919"/>
                          </a:solidFill>
                          <a:latin typeface="Times New Roman"/>
                          <a:ea typeface="Times New Roman"/>
                        </a:rPr>
                        <a:t>b p</a:t>
                      </a:r>
                      <a:r>
                        <a:rPr lang="en-US" sz="1800" dirty="0">
                          <a:solidFill>
                            <a:srgbClr val="373737"/>
                          </a:solidFill>
                          <a:latin typeface="Times New Roman"/>
                          <a:ea typeface="Times New Roman"/>
                        </a:rPr>
                        <a:t>age a</a:t>
                      </a:r>
                      <a:r>
                        <a:rPr lang="en-US" sz="1800" dirty="0">
                          <a:solidFill>
                            <a:srgbClr val="191919"/>
                          </a:solidFill>
                          <a:latin typeface="Times New Roman"/>
                          <a:ea typeface="Times New Roman"/>
                        </a:rPr>
                        <a:t>d</a:t>
                      </a:r>
                      <a:r>
                        <a:rPr lang="en-US" sz="1800" dirty="0">
                          <a:solidFill>
                            <a:srgbClr val="373737"/>
                          </a:solidFill>
                          <a:latin typeface="Times New Roman"/>
                          <a:ea typeface="Times New Roman"/>
                        </a:rPr>
                        <a:t>ver</a:t>
                      </a:r>
                      <a:r>
                        <a:rPr lang="en-US" sz="1800" dirty="0">
                          <a:solidFill>
                            <a:srgbClr val="191919"/>
                          </a:solidFill>
                          <a:latin typeface="Times New Roman"/>
                          <a:ea typeface="Times New Roman"/>
                        </a:rPr>
                        <a:t>tisin</a:t>
                      </a:r>
                      <a:r>
                        <a:rPr lang="en-US" sz="1800" dirty="0">
                          <a:solidFill>
                            <a:srgbClr val="373737"/>
                          </a:solidFill>
                          <a:latin typeface="Times New Roman"/>
                          <a:ea typeface="Times New Roman"/>
                        </a:rPr>
                        <a:t>g a</a:t>
                      </a:r>
                      <a:r>
                        <a:rPr lang="en-US" sz="1800" dirty="0">
                          <a:solidFill>
                            <a:srgbClr val="191919"/>
                          </a:solidFill>
                          <a:latin typeface="Times New Roman"/>
                          <a:ea typeface="Times New Roman"/>
                        </a:rPr>
                        <a:t>nd </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-m</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il pr</a:t>
                      </a:r>
                      <a:r>
                        <a:rPr lang="en-US" sz="1800" dirty="0">
                          <a:solidFill>
                            <a:srgbClr val="373737"/>
                          </a:solidFill>
                          <a:latin typeface="Times New Roman"/>
                          <a:ea typeface="Times New Roman"/>
                        </a:rPr>
                        <a:t>o</a:t>
                      </a:r>
                      <a:r>
                        <a:rPr lang="en-US" sz="1800" dirty="0">
                          <a:solidFill>
                            <a:srgbClr val="191919"/>
                          </a:solidFill>
                          <a:latin typeface="Times New Roman"/>
                          <a:ea typeface="Times New Roman"/>
                        </a:rPr>
                        <a:t>m</a:t>
                      </a:r>
                      <a:r>
                        <a:rPr lang="en-US" sz="1800" dirty="0">
                          <a:solidFill>
                            <a:srgbClr val="373737"/>
                          </a:solidFill>
                          <a:latin typeface="Times New Roman"/>
                          <a:ea typeface="Times New Roman"/>
                        </a:rPr>
                        <a:t>o</a:t>
                      </a:r>
                      <a:r>
                        <a:rPr lang="en-US" sz="1800" dirty="0">
                          <a:solidFill>
                            <a:srgbClr val="191919"/>
                          </a:solidFill>
                          <a:latin typeface="Times New Roman"/>
                          <a:ea typeface="Times New Roman"/>
                        </a:rPr>
                        <a:t>t</a:t>
                      </a:r>
                      <a:r>
                        <a:rPr lang="en-US" sz="1800" dirty="0">
                          <a:solidFill>
                            <a:srgbClr val="373737"/>
                          </a:solidFill>
                          <a:latin typeface="Times New Roman"/>
                          <a:ea typeface="Times New Roman"/>
                        </a:rPr>
                        <a:t>io</a:t>
                      </a:r>
                      <a:r>
                        <a:rPr lang="en-US" sz="1800" dirty="0">
                          <a:solidFill>
                            <a:srgbClr val="191919"/>
                          </a:solidFill>
                          <a:latin typeface="Times New Roman"/>
                          <a:ea typeface="Times New Roman"/>
                        </a:rPr>
                        <a:t>n</a:t>
                      </a:r>
                      <a:r>
                        <a:rPr lang="en-US" sz="1800" dirty="0">
                          <a:solidFill>
                            <a:srgbClr val="373737"/>
                          </a:solidFill>
                          <a:latin typeface="Times New Roman"/>
                          <a:ea typeface="Times New Roman"/>
                        </a:rPr>
                        <a:t>s</a:t>
                      </a:r>
                      <a:r>
                        <a:rPr lang="en-US" sz="1800" dirty="0">
                          <a:solidFill>
                            <a:srgbClr val="555555"/>
                          </a:solidFill>
                          <a:latin typeface="Times New Roman"/>
                          <a:ea typeface="Times New Roman"/>
                        </a:rPr>
                        <a:t>,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379218">
                <a:tc>
                  <a:txBody>
                    <a:bodyPr/>
                    <a:lstStyle/>
                    <a:p>
                      <a:pPr marL="207010" marR="0" algn="l">
                        <a:lnSpc>
                          <a:spcPct val="115000"/>
                        </a:lnSpc>
                        <a:spcBef>
                          <a:spcPts val="0"/>
                        </a:spcBef>
                        <a:spcAft>
                          <a:spcPts val="0"/>
                        </a:spcAft>
                      </a:pPr>
                      <a:r>
                        <a:rPr lang="en-US" sz="1800" dirty="0">
                          <a:solidFill>
                            <a:srgbClr val="191919"/>
                          </a:solidFill>
                          <a:latin typeface="Times New Roman"/>
                          <a:ea typeface="Times New Roman"/>
                        </a:rPr>
                        <a:t>di</a:t>
                      </a:r>
                      <a:r>
                        <a:rPr lang="en-US" sz="1800" dirty="0">
                          <a:solidFill>
                            <a:srgbClr val="373737"/>
                          </a:solidFill>
                          <a:latin typeface="Times New Roman"/>
                          <a:ea typeface="Times New Roman"/>
                        </a:rPr>
                        <a:t>sc</a:t>
                      </a:r>
                      <a:r>
                        <a:rPr lang="en-US" sz="1800" dirty="0">
                          <a:solidFill>
                            <a:srgbClr val="191919"/>
                          </a:solidFill>
                          <a:latin typeface="Times New Roman"/>
                          <a:ea typeface="Times New Roman"/>
                        </a:rPr>
                        <a:t>ount</a:t>
                      </a:r>
                      <a:r>
                        <a:rPr lang="en-US" sz="1800" dirty="0">
                          <a:solidFill>
                            <a:srgbClr val="373737"/>
                          </a:solidFill>
                          <a:latin typeface="Times New Roman"/>
                          <a:ea typeface="Times New Roman"/>
                        </a:rPr>
                        <a:t>s </a:t>
                      </a:r>
                      <a:r>
                        <a:rPr lang="en-US" sz="1800" dirty="0">
                          <a:solidFill>
                            <a:srgbClr val="191919"/>
                          </a:solidFill>
                          <a:latin typeface="Times New Roman"/>
                          <a:ea typeface="Times New Roman"/>
                        </a:rPr>
                        <a:t>and </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p</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ci</a:t>
                      </a:r>
                      <a:r>
                        <a:rPr lang="en-US" sz="1800" dirty="0">
                          <a:solidFill>
                            <a:srgbClr val="373737"/>
                          </a:solidFill>
                          <a:latin typeface="Times New Roman"/>
                          <a:ea typeface="Times New Roman"/>
                        </a:rPr>
                        <a:t>a</a:t>
                      </a:r>
                      <a:r>
                        <a:rPr lang="en-US" sz="1800" dirty="0">
                          <a:solidFill>
                            <a:srgbClr val="000000"/>
                          </a:solidFill>
                          <a:latin typeface="Times New Roman"/>
                          <a:ea typeface="Times New Roman"/>
                        </a:rPr>
                        <a:t>l </a:t>
                      </a:r>
                      <a:r>
                        <a:rPr lang="en-US" sz="1800" dirty="0">
                          <a:solidFill>
                            <a:srgbClr val="373737"/>
                          </a:solidFill>
                          <a:latin typeface="Times New Roman"/>
                          <a:ea typeface="Times New Roman"/>
                        </a:rPr>
                        <a:t>of</a:t>
                      </a:r>
                      <a:r>
                        <a:rPr lang="en-US" sz="1800" dirty="0">
                          <a:solidFill>
                            <a:srgbClr val="191919"/>
                          </a:solidFill>
                          <a:latin typeface="Times New Roman"/>
                          <a:ea typeface="Times New Roman"/>
                        </a:rPr>
                        <a:t>f</a:t>
                      </a:r>
                      <a:r>
                        <a:rPr lang="en-US" sz="1800" dirty="0">
                          <a:solidFill>
                            <a:srgbClr val="373737"/>
                          </a:solidFill>
                          <a:latin typeface="Times New Roman"/>
                          <a:ea typeface="Times New Roman"/>
                        </a:rPr>
                        <a:t>ers, </a:t>
                      </a:r>
                      <a:r>
                        <a:rPr lang="en-US" sz="1800" dirty="0">
                          <a:solidFill>
                            <a:srgbClr val="191919"/>
                          </a:solidFill>
                          <a:latin typeface="Times New Roman"/>
                          <a:ea typeface="Times New Roman"/>
                        </a:rPr>
                        <a:t>in</a:t>
                      </a:r>
                      <a:r>
                        <a:rPr lang="en-US" sz="1800" dirty="0">
                          <a:solidFill>
                            <a:srgbClr val="373737"/>
                          </a:solidFill>
                          <a:latin typeface="Times New Roman"/>
                          <a:ea typeface="Times New Roman"/>
                        </a:rPr>
                        <a:t>c</a:t>
                      </a:r>
                      <a:r>
                        <a:rPr lang="en-US" sz="1800" dirty="0">
                          <a:solidFill>
                            <a:srgbClr val="191919"/>
                          </a:solidFill>
                          <a:latin typeface="Times New Roman"/>
                          <a:ea typeface="Times New Roman"/>
                        </a:rPr>
                        <a:t>ludin</a:t>
                      </a:r>
                      <a:r>
                        <a:rPr lang="en-US" sz="1800" dirty="0">
                          <a:solidFill>
                            <a:srgbClr val="373737"/>
                          </a:solidFill>
                          <a:latin typeface="Times New Roman"/>
                          <a:ea typeface="Times New Roman"/>
                        </a:rPr>
                        <a:t>g </a:t>
                      </a:r>
                      <a:r>
                        <a:rPr lang="en-US" sz="1800" dirty="0">
                          <a:solidFill>
                            <a:srgbClr val="191919"/>
                          </a:solidFill>
                          <a:latin typeface="Times New Roman"/>
                          <a:ea typeface="Times New Roman"/>
                        </a:rPr>
                        <a:t>ad</a:t>
                      </a:r>
                      <a:r>
                        <a:rPr lang="en-US" sz="1800" dirty="0">
                          <a:solidFill>
                            <a:srgbClr val="373737"/>
                          </a:solidFill>
                          <a:latin typeface="Times New Roman"/>
                          <a:ea typeface="Times New Roman"/>
                        </a:rPr>
                        <a:t>ve</a:t>
                      </a:r>
                      <a:r>
                        <a:rPr lang="en-US" sz="1800" dirty="0">
                          <a:solidFill>
                            <a:srgbClr val="191919"/>
                          </a:solidFill>
                          <a:latin typeface="Times New Roman"/>
                          <a:ea typeface="Times New Roman"/>
                        </a:rPr>
                        <a:t>rti</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in</a:t>
                      </a:r>
                      <a:r>
                        <a:rPr lang="en-US" sz="1800" dirty="0">
                          <a:solidFill>
                            <a:srgbClr val="373737"/>
                          </a:solidFill>
                          <a:latin typeface="Times New Roman"/>
                          <a:ea typeface="Times New Roman"/>
                        </a:rPr>
                        <a:t>g </a:t>
                      </a:r>
                      <a:r>
                        <a:rPr lang="en-US" sz="1800" dirty="0">
                          <a:solidFill>
                            <a:srgbClr val="191919"/>
                          </a:solidFill>
                          <a:latin typeface="Times New Roman"/>
                          <a:ea typeface="Times New Roman"/>
                        </a:rPr>
                        <a:t>at </a:t>
                      </a:r>
                      <a:r>
                        <a:rPr lang="en-US" sz="1800" dirty="0">
                          <a:solidFill>
                            <a:srgbClr val="373737"/>
                          </a:solidFill>
                          <a:latin typeface="Times New Roman"/>
                          <a:ea typeface="Times New Roman"/>
                        </a:rPr>
                        <a:t>af</a:t>
                      </a:r>
                      <a:r>
                        <a:rPr lang="en-US" sz="1800" dirty="0">
                          <a:solidFill>
                            <a:srgbClr val="191919"/>
                          </a:solidFill>
                          <a:latin typeface="Times New Roman"/>
                          <a:ea typeface="Times New Roman"/>
                        </a:rPr>
                        <a:t>f</a:t>
                      </a:r>
                      <a:r>
                        <a:rPr lang="en-US" sz="1800" dirty="0">
                          <a:solidFill>
                            <a:srgbClr val="373737"/>
                          </a:solidFill>
                          <a:latin typeface="Times New Roman"/>
                          <a:ea typeface="Times New Roman"/>
                        </a:rPr>
                        <a:t>i</a:t>
                      </a:r>
                      <a:r>
                        <a:rPr lang="en-US" sz="1800" dirty="0">
                          <a:solidFill>
                            <a:srgbClr val="000000"/>
                          </a:solidFill>
                          <a:latin typeface="Times New Roman"/>
                          <a:ea typeface="Times New Roman"/>
                        </a:rPr>
                        <a:t>l</a:t>
                      </a:r>
                      <a:r>
                        <a:rPr lang="en-US" sz="1800" dirty="0">
                          <a:solidFill>
                            <a:srgbClr val="191919"/>
                          </a:solidFill>
                          <a:latin typeface="Times New Roman"/>
                          <a:ea typeface="Times New Roman"/>
                        </a:rPr>
                        <a:t>iat</a:t>
                      </a:r>
                      <a:r>
                        <a:rPr lang="en-US" sz="1800" dirty="0">
                          <a:solidFill>
                            <a:srgbClr val="373737"/>
                          </a:solidFill>
                          <a:latin typeface="Times New Roman"/>
                          <a:ea typeface="Times New Roman"/>
                        </a:rPr>
                        <a:t>e s</a:t>
                      </a:r>
                      <a:r>
                        <a:rPr lang="en-US" sz="1800" dirty="0">
                          <a:solidFill>
                            <a:srgbClr val="191919"/>
                          </a:solidFill>
                          <a:latin typeface="Times New Roman"/>
                          <a:ea typeface="Times New Roman"/>
                        </a:rPr>
                        <a:t>it</a:t>
                      </a:r>
                      <a:r>
                        <a:rPr lang="en-US" sz="1800" dirty="0">
                          <a:solidFill>
                            <a:srgbClr val="373737"/>
                          </a:solidFill>
                          <a:latin typeface="Times New Roman"/>
                          <a:ea typeface="Times New Roman"/>
                        </a:rPr>
                        <a:t>es</a:t>
                      </a:r>
                      <a:r>
                        <a:rPr lang="en-US" sz="1800" dirty="0">
                          <a:solidFill>
                            <a:srgbClr val="191919"/>
                          </a:solidFill>
                          <a:latin typeface="Times New Roman"/>
                          <a:ea typeface="Times New Roman"/>
                        </a:rPr>
                        <a:t>.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11049">
                <a:tc>
                  <a:txBody>
                    <a:bodyPr/>
                    <a:lstStyle/>
                    <a:p>
                      <a:pPr marL="103505" marR="0" algn="l">
                        <a:lnSpc>
                          <a:spcPct val="115000"/>
                        </a:lnSpc>
                        <a:spcBef>
                          <a:spcPts val="0"/>
                        </a:spcBef>
                        <a:spcAft>
                          <a:spcPts val="0"/>
                        </a:spcAft>
                      </a:pPr>
                      <a:r>
                        <a:rPr lang="en-US" sz="1800">
                          <a:solidFill>
                            <a:srgbClr val="000000"/>
                          </a:solidFill>
                          <a:latin typeface="Times New Roman"/>
                          <a:ea typeface="Times New Roman"/>
                        </a:rPr>
                        <a:t>• </a:t>
                      </a:r>
                      <a:r>
                        <a:rPr lang="en-US" sz="1800" b="1">
                          <a:solidFill>
                            <a:srgbClr val="000000"/>
                          </a:solidFill>
                          <a:latin typeface="Times New Roman"/>
                          <a:ea typeface="Times New Roman"/>
                        </a:rPr>
                        <a:t>P</a:t>
                      </a:r>
                      <a:r>
                        <a:rPr lang="en-US" sz="1800" b="1">
                          <a:solidFill>
                            <a:srgbClr val="191919"/>
                          </a:solidFill>
                          <a:latin typeface="Times New Roman"/>
                          <a:ea typeface="Times New Roman"/>
                        </a:rPr>
                        <a:t>e</a:t>
                      </a:r>
                      <a:r>
                        <a:rPr lang="en-US" sz="1800" b="1">
                          <a:solidFill>
                            <a:srgbClr val="000000"/>
                          </a:solidFill>
                          <a:latin typeface="Times New Roman"/>
                          <a:ea typeface="Times New Roman"/>
                        </a:rPr>
                        <a:t>rsonal Att</a:t>
                      </a:r>
                      <a:r>
                        <a:rPr lang="en-US" sz="1800" b="1">
                          <a:solidFill>
                            <a:srgbClr val="191919"/>
                          </a:solidFill>
                          <a:latin typeface="Times New Roman"/>
                          <a:ea typeface="Times New Roman"/>
                        </a:rPr>
                        <a:t>e</a:t>
                      </a:r>
                      <a:r>
                        <a:rPr lang="en-US" sz="1800" b="1">
                          <a:solidFill>
                            <a:srgbClr val="000000"/>
                          </a:solidFill>
                          <a:latin typeface="Times New Roman"/>
                          <a:ea typeface="Times New Roman"/>
                        </a:rPr>
                        <a:t>ntion</a:t>
                      </a:r>
                      <a:r>
                        <a:rPr lang="en-US" sz="1800">
                          <a:solidFill>
                            <a:srgbClr val="191919"/>
                          </a:solidFill>
                          <a:latin typeface="Times New Roman"/>
                          <a:ea typeface="Times New Roman"/>
                        </a:rPr>
                        <a:t>. P</a:t>
                      </a:r>
                      <a:r>
                        <a:rPr lang="en-US" sz="1800">
                          <a:solidFill>
                            <a:srgbClr val="373737"/>
                          </a:solidFill>
                          <a:latin typeface="Times New Roman"/>
                          <a:ea typeface="Times New Roman"/>
                        </a:rPr>
                        <a:t>e</a:t>
                      </a:r>
                      <a:r>
                        <a:rPr lang="en-US" sz="1800">
                          <a:solidFill>
                            <a:srgbClr val="191919"/>
                          </a:solidFill>
                          <a:latin typeface="Times New Roman"/>
                          <a:ea typeface="Times New Roman"/>
                        </a:rPr>
                        <a:t>r</a:t>
                      </a:r>
                      <a:r>
                        <a:rPr lang="en-US" sz="1800">
                          <a:solidFill>
                            <a:srgbClr val="373737"/>
                          </a:solidFill>
                          <a:latin typeface="Times New Roman"/>
                          <a:ea typeface="Times New Roman"/>
                        </a:rPr>
                        <a:t>s</a:t>
                      </a:r>
                      <a:r>
                        <a:rPr lang="en-US" sz="1800">
                          <a:solidFill>
                            <a:srgbClr val="191919"/>
                          </a:solidFill>
                          <a:latin typeface="Times New Roman"/>
                          <a:ea typeface="Times New Roman"/>
                        </a:rPr>
                        <a:t>on</a:t>
                      </a:r>
                      <a:r>
                        <a:rPr lang="en-US" sz="1800">
                          <a:solidFill>
                            <a:srgbClr val="373737"/>
                          </a:solidFill>
                          <a:latin typeface="Times New Roman"/>
                          <a:ea typeface="Times New Roman"/>
                        </a:rPr>
                        <a:t>a</a:t>
                      </a:r>
                      <a:r>
                        <a:rPr lang="en-US" sz="1800">
                          <a:solidFill>
                            <a:srgbClr val="000000"/>
                          </a:solidFill>
                          <a:latin typeface="Times New Roman"/>
                          <a:ea typeface="Times New Roman"/>
                        </a:rPr>
                        <a:t>l </a:t>
                      </a:r>
                      <a:r>
                        <a:rPr lang="en-US" sz="1800">
                          <a:solidFill>
                            <a:srgbClr val="191919"/>
                          </a:solidFill>
                          <a:latin typeface="Times New Roman"/>
                          <a:ea typeface="Times New Roman"/>
                        </a:rPr>
                        <a:t>W</a:t>
                      </a:r>
                      <a:r>
                        <a:rPr lang="en-US" sz="1800">
                          <a:solidFill>
                            <a:srgbClr val="373737"/>
                          </a:solidFill>
                          <a:latin typeface="Times New Roman"/>
                          <a:ea typeface="Times New Roman"/>
                        </a:rPr>
                        <a:t>e</a:t>
                      </a:r>
                      <a:r>
                        <a:rPr lang="en-US" sz="1800">
                          <a:solidFill>
                            <a:srgbClr val="191919"/>
                          </a:solidFill>
                          <a:latin typeface="Times New Roman"/>
                          <a:ea typeface="Times New Roman"/>
                        </a:rPr>
                        <a:t>b pag</a:t>
                      </a:r>
                      <a:r>
                        <a:rPr lang="en-US" sz="1800">
                          <a:solidFill>
                            <a:srgbClr val="373737"/>
                          </a:solidFill>
                          <a:latin typeface="Times New Roman"/>
                          <a:ea typeface="Times New Roman"/>
                        </a:rPr>
                        <a:t>es</a:t>
                      </a:r>
                      <a:r>
                        <a:rPr lang="en-US" sz="1800">
                          <a:solidFill>
                            <a:srgbClr val="191919"/>
                          </a:solidFill>
                          <a:latin typeface="Times New Roman"/>
                          <a:ea typeface="Times New Roman"/>
                        </a:rPr>
                        <a:t>, p</a:t>
                      </a:r>
                      <a:r>
                        <a:rPr lang="en-US" sz="1800">
                          <a:solidFill>
                            <a:srgbClr val="373737"/>
                          </a:solidFill>
                          <a:latin typeface="Times New Roman"/>
                          <a:ea typeface="Times New Roman"/>
                        </a:rPr>
                        <a:t>e</a:t>
                      </a:r>
                      <a:r>
                        <a:rPr lang="en-US" sz="1800">
                          <a:solidFill>
                            <a:srgbClr val="191919"/>
                          </a:solidFill>
                          <a:latin typeface="Times New Roman"/>
                          <a:ea typeface="Times New Roman"/>
                        </a:rPr>
                        <a:t>r</a:t>
                      </a:r>
                      <a:r>
                        <a:rPr lang="en-US" sz="1800">
                          <a:solidFill>
                            <a:srgbClr val="373737"/>
                          </a:solidFill>
                          <a:latin typeface="Times New Roman"/>
                          <a:ea typeface="Times New Roman"/>
                        </a:rPr>
                        <a:t>so</a:t>
                      </a:r>
                      <a:r>
                        <a:rPr lang="en-US" sz="1800">
                          <a:solidFill>
                            <a:srgbClr val="191919"/>
                          </a:solidFill>
                          <a:latin typeface="Times New Roman"/>
                          <a:ea typeface="Times New Roman"/>
                        </a:rPr>
                        <a:t>na</a:t>
                      </a:r>
                      <a:r>
                        <a:rPr lang="en-US" sz="1800">
                          <a:solidFill>
                            <a:srgbClr val="000000"/>
                          </a:solidFill>
                          <a:latin typeface="Times New Roman"/>
                          <a:ea typeface="Times New Roman"/>
                        </a:rPr>
                        <a:t>l</a:t>
                      </a:r>
                      <a:r>
                        <a:rPr lang="en-US" sz="1800">
                          <a:solidFill>
                            <a:srgbClr val="191919"/>
                          </a:solidFill>
                          <a:latin typeface="Times New Roman"/>
                          <a:ea typeface="Times New Roman"/>
                        </a:rPr>
                        <a:t>i</a:t>
                      </a:r>
                      <a:r>
                        <a:rPr lang="en-US" sz="1800">
                          <a:solidFill>
                            <a:srgbClr val="373737"/>
                          </a:solidFill>
                          <a:latin typeface="Times New Roman"/>
                          <a:ea typeface="Times New Roman"/>
                        </a:rPr>
                        <a:t>ze</a:t>
                      </a:r>
                      <a:r>
                        <a:rPr lang="en-US" sz="1800">
                          <a:solidFill>
                            <a:srgbClr val="191919"/>
                          </a:solidFill>
                          <a:latin typeface="Times New Roman"/>
                          <a:ea typeface="Times New Roman"/>
                        </a:rPr>
                        <a:t>d produ</a:t>
                      </a:r>
                      <a:r>
                        <a:rPr lang="en-US" sz="1800">
                          <a:solidFill>
                            <a:srgbClr val="373737"/>
                          </a:solidFill>
                          <a:latin typeface="Times New Roman"/>
                          <a:ea typeface="Times New Roman"/>
                        </a:rPr>
                        <a:t>c</a:t>
                      </a:r>
                      <a:r>
                        <a:rPr lang="en-US" sz="1800">
                          <a:solidFill>
                            <a:srgbClr val="191919"/>
                          </a:solidFill>
                          <a:latin typeface="Times New Roman"/>
                          <a:ea typeface="Times New Roman"/>
                        </a:rPr>
                        <a:t>t r</a:t>
                      </a:r>
                      <a:r>
                        <a:rPr lang="en-US" sz="1800">
                          <a:solidFill>
                            <a:srgbClr val="373737"/>
                          </a:solidFill>
                          <a:latin typeface="Times New Roman"/>
                          <a:ea typeface="Times New Roman"/>
                        </a:rPr>
                        <a:t>ec</a:t>
                      </a:r>
                      <a:r>
                        <a:rPr lang="en-US" sz="1800">
                          <a:solidFill>
                            <a:srgbClr val="191919"/>
                          </a:solidFill>
                          <a:latin typeface="Times New Roman"/>
                          <a:ea typeface="Times New Roman"/>
                        </a:rPr>
                        <a:t>omm</a:t>
                      </a:r>
                      <a:r>
                        <a:rPr lang="en-US" sz="1800">
                          <a:solidFill>
                            <a:srgbClr val="373737"/>
                          </a:solidFill>
                          <a:latin typeface="Times New Roman"/>
                          <a:ea typeface="Times New Roman"/>
                        </a:rPr>
                        <a:t>e</a:t>
                      </a:r>
                      <a:r>
                        <a:rPr lang="en-US" sz="1800">
                          <a:solidFill>
                            <a:srgbClr val="191919"/>
                          </a:solidFill>
                          <a:latin typeface="Times New Roman"/>
                          <a:ea typeface="Times New Roman"/>
                        </a:rPr>
                        <a:t>nd</a:t>
                      </a:r>
                      <a:r>
                        <a:rPr lang="en-US" sz="1800">
                          <a:solidFill>
                            <a:srgbClr val="373737"/>
                          </a:solidFill>
                          <a:latin typeface="Times New Roman"/>
                          <a:ea typeface="Times New Roman"/>
                        </a:rPr>
                        <a:t>at</a:t>
                      </a:r>
                      <a:r>
                        <a:rPr lang="en-US" sz="1800">
                          <a:solidFill>
                            <a:srgbClr val="191919"/>
                          </a:solidFill>
                          <a:latin typeface="Times New Roman"/>
                          <a:ea typeface="Times New Roman"/>
                        </a:rPr>
                        <a:t>i</a:t>
                      </a:r>
                      <a:r>
                        <a:rPr lang="en-US" sz="1800">
                          <a:solidFill>
                            <a:srgbClr val="373737"/>
                          </a:solidFill>
                          <a:latin typeface="Times New Roman"/>
                          <a:ea typeface="Times New Roman"/>
                        </a:rPr>
                        <a:t>o</a:t>
                      </a:r>
                      <a:r>
                        <a:rPr lang="en-US" sz="1800">
                          <a:solidFill>
                            <a:srgbClr val="191919"/>
                          </a:solidFill>
                          <a:latin typeface="Times New Roman"/>
                          <a:ea typeface="Times New Roman"/>
                        </a:rPr>
                        <a:t>n</a:t>
                      </a:r>
                      <a:r>
                        <a:rPr lang="en-US" sz="1800">
                          <a:solidFill>
                            <a:srgbClr val="373737"/>
                          </a:solidFill>
                          <a:latin typeface="Times New Roman"/>
                          <a:ea typeface="Times New Roman"/>
                        </a:rPr>
                        <a:t>s, </a:t>
                      </a:r>
                      <a:r>
                        <a:rPr lang="en-US" sz="1800">
                          <a:solidFill>
                            <a:srgbClr val="000000"/>
                          </a:solidFill>
                          <a:latin typeface="Times New Roman"/>
                          <a:ea typeface="Times New Roman"/>
                        </a:rPr>
                        <a:t>W</a:t>
                      </a:r>
                      <a:r>
                        <a:rPr lang="en-US" sz="1800">
                          <a:solidFill>
                            <a:srgbClr val="373737"/>
                          </a:solidFill>
                          <a:latin typeface="Times New Roman"/>
                          <a:ea typeface="Times New Roman"/>
                        </a:rPr>
                        <a:t>eb </a:t>
                      </a:r>
                      <a:endParaRPr lang="en-US" sz="180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9"/>
                  </a:ext>
                </a:extLst>
              </a:tr>
              <a:tr h="379218">
                <a:tc>
                  <a:txBody>
                    <a:bodyPr/>
                    <a:lstStyle/>
                    <a:p>
                      <a:pPr marL="207010" marR="0" algn="l">
                        <a:lnSpc>
                          <a:spcPct val="115000"/>
                        </a:lnSpc>
                        <a:spcBef>
                          <a:spcPts val="0"/>
                        </a:spcBef>
                        <a:spcAft>
                          <a:spcPts val="0"/>
                        </a:spcAft>
                      </a:pPr>
                      <a:r>
                        <a:rPr lang="en-US" sz="1800">
                          <a:solidFill>
                            <a:srgbClr val="373737"/>
                          </a:solidFill>
                          <a:latin typeface="Times New Roman"/>
                          <a:ea typeface="Times New Roman"/>
                        </a:rPr>
                        <a:t>a</a:t>
                      </a:r>
                      <a:r>
                        <a:rPr lang="en-US" sz="1800">
                          <a:solidFill>
                            <a:srgbClr val="191919"/>
                          </a:solidFill>
                          <a:latin typeface="Times New Roman"/>
                          <a:ea typeface="Times New Roman"/>
                        </a:rPr>
                        <a:t>d</a:t>
                      </a:r>
                      <a:r>
                        <a:rPr lang="en-US" sz="1800">
                          <a:solidFill>
                            <a:srgbClr val="373737"/>
                          </a:solidFill>
                          <a:latin typeface="Times New Roman"/>
                          <a:ea typeface="Times New Roman"/>
                        </a:rPr>
                        <a:t>v</a:t>
                      </a:r>
                      <a:r>
                        <a:rPr lang="en-US" sz="1800">
                          <a:solidFill>
                            <a:srgbClr val="191919"/>
                          </a:solidFill>
                          <a:latin typeface="Times New Roman"/>
                          <a:ea typeface="Times New Roman"/>
                        </a:rPr>
                        <a:t>e</a:t>
                      </a:r>
                      <a:r>
                        <a:rPr lang="en-US" sz="1800">
                          <a:solidFill>
                            <a:srgbClr val="373737"/>
                          </a:solidFill>
                          <a:latin typeface="Times New Roman"/>
                          <a:ea typeface="Times New Roman"/>
                        </a:rPr>
                        <a:t>r</a:t>
                      </a:r>
                      <a:r>
                        <a:rPr lang="en-US" sz="1800">
                          <a:solidFill>
                            <a:srgbClr val="191919"/>
                          </a:solidFill>
                          <a:latin typeface="Times New Roman"/>
                          <a:ea typeface="Times New Roman"/>
                        </a:rPr>
                        <a:t>ti</a:t>
                      </a:r>
                      <a:r>
                        <a:rPr lang="en-US" sz="1800">
                          <a:solidFill>
                            <a:srgbClr val="373737"/>
                          </a:solidFill>
                          <a:latin typeface="Times New Roman"/>
                          <a:ea typeface="Times New Roman"/>
                        </a:rPr>
                        <a:t>s</a:t>
                      </a:r>
                      <a:r>
                        <a:rPr lang="en-US" sz="1800">
                          <a:solidFill>
                            <a:srgbClr val="191919"/>
                          </a:solidFill>
                          <a:latin typeface="Times New Roman"/>
                          <a:ea typeface="Times New Roman"/>
                        </a:rPr>
                        <a:t>in</a:t>
                      </a:r>
                      <a:r>
                        <a:rPr lang="en-US" sz="1800">
                          <a:solidFill>
                            <a:srgbClr val="373737"/>
                          </a:solidFill>
                          <a:latin typeface="Times New Roman"/>
                          <a:ea typeface="Times New Roman"/>
                        </a:rPr>
                        <a:t>g a</a:t>
                      </a:r>
                      <a:r>
                        <a:rPr lang="en-US" sz="1800">
                          <a:solidFill>
                            <a:srgbClr val="191919"/>
                          </a:solidFill>
                          <a:latin typeface="Times New Roman"/>
                          <a:ea typeface="Times New Roman"/>
                        </a:rPr>
                        <a:t>nd </a:t>
                      </a:r>
                      <a:r>
                        <a:rPr lang="en-US" sz="1800">
                          <a:solidFill>
                            <a:srgbClr val="373737"/>
                          </a:solidFill>
                          <a:latin typeface="Times New Roman"/>
                          <a:ea typeface="Times New Roman"/>
                        </a:rPr>
                        <a:t>e</a:t>
                      </a:r>
                      <a:r>
                        <a:rPr lang="en-US" sz="1800">
                          <a:solidFill>
                            <a:srgbClr val="191919"/>
                          </a:solidFill>
                          <a:latin typeface="Times New Roman"/>
                          <a:ea typeface="Times New Roman"/>
                        </a:rPr>
                        <a:t>-m</a:t>
                      </a:r>
                      <a:r>
                        <a:rPr lang="en-US" sz="1800">
                          <a:solidFill>
                            <a:srgbClr val="373737"/>
                          </a:solidFill>
                          <a:latin typeface="Times New Roman"/>
                          <a:ea typeface="Times New Roman"/>
                        </a:rPr>
                        <a:t>a</a:t>
                      </a:r>
                      <a:r>
                        <a:rPr lang="en-US" sz="1800">
                          <a:solidFill>
                            <a:srgbClr val="191919"/>
                          </a:solidFill>
                          <a:latin typeface="Times New Roman"/>
                          <a:ea typeface="Times New Roman"/>
                        </a:rPr>
                        <a:t>il not</a:t>
                      </a:r>
                      <a:r>
                        <a:rPr lang="en-US" sz="1800">
                          <a:solidFill>
                            <a:srgbClr val="373737"/>
                          </a:solidFill>
                          <a:latin typeface="Times New Roman"/>
                          <a:ea typeface="Times New Roman"/>
                        </a:rPr>
                        <a:t>ices, a</a:t>
                      </a:r>
                      <a:r>
                        <a:rPr lang="en-US" sz="1800">
                          <a:solidFill>
                            <a:srgbClr val="191919"/>
                          </a:solidFill>
                          <a:latin typeface="Times New Roman"/>
                          <a:ea typeface="Times New Roman"/>
                        </a:rPr>
                        <a:t>nd </a:t>
                      </a:r>
                      <a:r>
                        <a:rPr lang="en-US" sz="1800">
                          <a:solidFill>
                            <a:srgbClr val="000000"/>
                          </a:solidFill>
                          <a:latin typeface="Times New Roman"/>
                          <a:ea typeface="Times New Roman"/>
                        </a:rPr>
                        <a:t>i</a:t>
                      </a:r>
                      <a:r>
                        <a:rPr lang="en-US" sz="1800">
                          <a:solidFill>
                            <a:srgbClr val="191919"/>
                          </a:solidFill>
                          <a:latin typeface="Times New Roman"/>
                          <a:ea typeface="Times New Roman"/>
                        </a:rPr>
                        <a:t>nt</a:t>
                      </a:r>
                      <a:r>
                        <a:rPr lang="en-US" sz="1800">
                          <a:solidFill>
                            <a:srgbClr val="373737"/>
                          </a:solidFill>
                          <a:latin typeface="Times New Roman"/>
                          <a:ea typeface="Times New Roman"/>
                        </a:rPr>
                        <a:t>erac</a:t>
                      </a:r>
                      <a:r>
                        <a:rPr lang="en-US" sz="1800">
                          <a:solidFill>
                            <a:srgbClr val="191919"/>
                          </a:solidFill>
                          <a:latin typeface="Times New Roman"/>
                          <a:ea typeface="Times New Roman"/>
                        </a:rPr>
                        <a:t>ti</a:t>
                      </a:r>
                      <a:r>
                        <a:rPr lang="en-US" sz="1800">
                          <a:solidFill>
                            <a:srgbClr val="373737"/>
                          </a:solidFill>
                          <a:latin typeface="Times New Roman"/>
                          <a:ea typeface="Times New Roman"/>
                        </a:rPr>
                        <a:t>ve s</a:t>
                      </a:r>
                      <a:r>
                        <a:rPr lang="en-US" sz="1800">
                          <a:solidFill>
                            <a:srgbClr val="191919"/>
                          </a:solidFill>
                          <a:latin typeface="Times New Roman"/>
                          <a:ea typeface="Times New Roman"/>
                        </a:rPr>
                        <a:t>upp</a:t>
                      </a:r>
                      <a:r>
                        <a:rPr lang="en-US" sz="1800">
                          <a:solidFill>
                            <a:srgbClr val="373737"/>
                          </a:solidFill>
                          <a:latin typeface="Times New Roman"/>
                          <a:ea typeface="Times New Roman"/>
                        </a:rPr>
                        <a:t>o</a:t>
                      </a:r>
                      <a:r>
                        <a:rPr lang="en-US" sz="1800">
                          <a:solidFill>
                            <a:srgbClr val="191919"/>
                          </a:solidFill>
                          <a:latin typeface="Times New Roman"/>
                          <a:ea typeface="Times New Roman"/>
                        </a:rPr>
                        <a:t>rt for all </a:t>
                      </a:r>
                      <a:r>
                        <a:rPr lang="en-US" sz="1800">
                          <a:solidFill>
                            <a:srgbClr val="373737"/>
                          </a:solidFill>
                          <a:latin typeface="Times New Roman"/>
                          <a:ea typeface="Times New Roman"/>
                        </a:rPr>
                        <a:t>c</a:t>
                      </a:r>
                      <a:r>
                        <a:rPr lang="en-US" sz="1800">
                          <a:solidFill>
                            <a:srgbClr val="000000"/>
                          </a:solidFill>
                          <a:latin typeface="Times New Roman"/>
                          <a:ea typeface="Times New Roman"/>
                        </a:rPr>
                        <a:t>u</a:t>
                      </a:r>
                      <a:r>
                        <a:rPr lang="en-US" sz="1800">
                          <a:solidFill>
                            <a:srgbClr val="373737"/>
                          </a:solidFill>
                          <a:latin typeface="Times New Roman"/>
                          <a:ea typeface="Times New Roman"/>
                        </a:rPr>
                        <a:t>s</a:t>
                      </a:r>
                      <a:r>
                        <a:rPr lang="en-US" sz="1800">
                          <a:solidFill>
                            <a:srgbClr val="191919"/>
                          </a:solidFill>
                          <a:latin typeface="Times New Roman"/>
                          <a:ea typeface="Times New Roman"/>
                        </a:rPr>
                        <a:t>t</a:t>
                      </a:r>
                      <a:r>
                        <a:rPr lang="en-US" sz="1800">
                          <a:solidFill>
                            <a:srgbClr val="373737"/>
                          </a:solidFill>
                          <a:latin typeface="Times New Roman"/>
                          <a:ea typeface="Times New Roman"/>
                        </a:rPr>
                        <a:t>o</a:t>
                      </a:r>
                      <a:r>
                        <a:rPr lang="en-US" sz="1800">
                          <a:solidFill>
                            <a:srgbClr val="191919"/>
                          </a:solidFill>
                          <a:latin typeface="Times New Roman"/>
                          <a:ea typeface="Times New Roman"/>
                        </a:rPr>
                        <a:t>m</a:t>
                      </a:r>
                      <a:r>
                        <a:rPr lang="en-US" sz="1800">
                          <a:solidFill>
                            <a:srgbClr val="373737"/>
                          </a:solidFill>
                          <a:latin typeface="Times New Roman"/>
                          <a:ea typeface="Times New Roman"/>
                        </a:rPr>
                        <a:t>e</a:t>
                      </a:r>
                      <a:r>
                        <a:rPr lang="en-US" sz="1800">
                          <a:solidFill>
                            <a:srgbClr val="191919"/>
                          </a:solidFill>
                          <a:latin typeface="Times New Roman"/>
                          <a:ea typeface="Times New Roman"/>
                        </a:rPr>
                        <a:t>r</a:t>
                      </a:r>
                      <a:r>
                        <a:rPr lang="en-US" sz="1800">
                          <a:solidFill>
                            <a:srgbClr val="373737"/>
                          </a:solidFill>
                          <a:latin typeface="Times New Roman"/>
                          <a:ea typeface="Times New Roman"/>
                        </a:rPr>
                        <a:t>s</a:t>
                      </a:r>
                      <a:r>
                        <a:rPr lang="en-US" sz="1800">
                          <a:solidFill>
                            <a:srgbClr val="555555"/>
                          </a:solidFill>
                          <a:latin typeface="Times New Roman"/>
                          <a:ea typeface="Times New Roman"/>
                        </a:rPr>
                        <a:t>. </a:t>
                      </a:r>
                      <a:endParaRPr lang="en-US" sz="180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11049">
                <a:tc>
                  <a:txBody>
                    <a:bodyPr/>
                    <a:lstStyle/>
                    <a:p>
                      <a:pPr marL="103505" marR="0" algn="l">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Communit</a:t>
                      </a:r>
                      <a:r>
                        <a:rPr lang="en-US" sz="1800" b="1" dirty="0">
                          <a:solidFill>
                            <a:srgbClr val="191919"/>
                          </a:solidFill>
                          <a:latin typeface="Times New Roman"/>
                          <a:ea typeface="Times New Roman"/>
                        </a:rPr>
                        <a:t>y </a:t>
                      </a:r>
                      <a:r>
                        <a:rPr lang="en-US" sz="1800" b="1" dirty="0">
                          <a:solidFill>
                            <a:srgbClr val="000000"/>
                          </a:solidFill>
                          <a:latin typeface="Times New Roman"/>
                          <a:ea typeface="Times New Roman"/>
                        </a:rPr>
                        <a:t>R</a:t>
                      </a:r>
                      <a:r>
                        <a:rPr lang="en-US" sz="1800" b="1" dirty="0">
                          <a:solidFill>
                            <a:srgbClr val="191919"/>
                          </a:solidFill>
                          <a:latin typeface="Times New Roman"/>
                          <a:ea typeface="Times New Roman"/>
                        </a:rPr>
                        <a:t>e</a:t>
                      </a:r>
                      <a:r>
                        <a:rPr lang="en-US" sz="1800" b="1" dirty="0">
                          <a:solidFill>
                            <a:srgbClr val="000000"/>
                          </a:solidFill>
                          <a:latin typeface="Times New Roman"/>
                          <a:ea typeface="Times New Roman"/>
                        </a:rPr>
                        <a:t>lati</a:t>
                      </a:r>
                      <a:r>
                        <a:rPr lang="en-US" sz="1800" b="1" dirty="0">
                          <a:solidFill>
                            <a:srgbClr val="191919"/>
                          </a:solidFill>
                          <a:latin typeface="Times New Roman"/>
                          <a:ea typeface="Times New Roman"/>
                        </a:rPr>
                        <a:t>o</a:t>
                      </a:r>
                      <a:r>
                        <a:rPr lang="en-US" sz="1800" b="1" dirty="0">
                          <a:solidFill>
                            <a:srgbClr val="000000"/>
                          </a:solidFill>
                          <a:latin typeface="Times New Roman"/>
                          <a:ea typeface="Times New Roman"/>
                        </a:rPr>
                        <a:t>n</a:t>
                      </a:r>
                      <a:r>
                        <a:rPr lang="en-US" sz="1800" b="1" dirty="0">
                          <a:solidFill>
                            <a:srgbClr val="191919"/>
                          </a:solidFill>
                          <a:latin typeface="Times New Roman"/>
                          <a:ea typeface="Times New Roman"/>
                        </a:rPr>
                        <a:t>s</a:t>
                      </a:r>
                      <a:r>
                        <a:rPr lang="en-US" sz="1800" b="1" dirty="0">
                          <a:solidFill>
                            <a:srgbClr val="000000"/>
                          </a:solidFill>
                          <a:latin typeface="Times New Roman"/>
                          <a:ea typeface="Times New Roman"/>
                        </a:rPr>
                        <a:t>hip</a:t>
                      </a:r>
                      <a:r>
                        <a:rPr lang="en-US" sz="1800" b="1" dirty="0">
                          <a:solidFill>
                            <a:srgbClr val="191919"/>
                          </a:solidFill>
                          <a:latin typeface="Times New Roman"/>
                          <a:ea typeface="Times New Roman"/>
                        </a:rPr>
                        <a:t>s</a:t>
                      </a:r>
                      <a:r>
                        <a:rPr lang="en-US" sz="1800" dirty="0">
                          <a:solidFill>
                            <a:srgbClr val="000000"/>
                          </a:solidFill>
                          <a:latin typeface="Times New Roman"/>
                          <a:ea typeface="Times New Roman"/>
                        </a:rPr>
                        <a:t>. </a:t>
                      </a:r>
                      <a:r>
                        <a:rPr lang="en-US" sz="1800" dirty="0">
                          <a:solidFill>
                            <a:srgbClr val="191919"/>
                          </a:solidFill>
                          <a:latin typeface="Times New Roman"/>
                          <a:ea typeface="Times New Roman"/>
                        </a:rPr>
                        <a:t>V</a:t>
                      </a:r>
                      <a:r>
                        <a:rPr lang="en-US" sz="1800" dirty="0">
                          <a:solidFill>
                            <a:srgbClr val="373737"/>
                          </a:solidFill>
                          <a:latin typeface="Times New Roman"/>
                          <a:ea typeface="Times New Roman"/>
                        </a:rPr>
                        <a:t>ir</a:t>
                      </a:r>
                      <a:r>
                        <a:rPr lang="en-US" sz="1800" dirty="0">
                          <a:solidFill>
                            <a:srgbClr val="191919"/>
                          </a:solidFill>
                          <a:latin typeface="Times New Roman"/>
                          <a:ea typeface="Times New Roman"/>
                        </a:rPr>
                        <a:t>t</a:t>
                      </a:r>
                      <a:r>
                        <a:rPr lang="en-US" sz="1800" dirty="0">
                          <a:solidFill>
                            <a:srgbClr val="373737"/>
                          </a:solidFill>
                          <a:latin typeface="Times New Roman"/>
                          <a:ea typeface="Times New Roman"/>
                        </a:rPr>
                        <a:t>ua</a:t>
                      </a:r>
                      <a:r>
                        <a:rPr lang="en-US" sz="1800" dirty="0">
                          <a:solidFill>
                            <a:srgbClr val="191919"/>
                          </a:solidFill>
                          <a:latin typeface="Times New Roman"/>
                          <a:ea typeface="Times New Roman"/>
                        </a:rPr>
                        <a:t>l </a:t>
                      </a:r>
                      <a:r>
                        <a:rPr lang="en-US" sz="1800" dirty="0">
                          <a:solidFill>
                            <a:srgbClr val="373737"/>
                          </a:solidFill>
                          <a:latin typeface="Times New Roman"/>
                          <a:ea typeface="Times New Roman"/>
                        </a:rPr>
                        <a:t>com</a:t>
                      </a:r>
                      <a:r>
                        <a:rPr lang="en-US" sz="1800" dirty="0">
                          <a:solidFill>
                            <a:srgbClr val="191919"/>
                          </a:solidFill>
                          <a:latin typeface="Times New Roman"/>
                          <a:ea typeface="Times New Roman"/>
                        </a:rPr>
                        <a:t>muniti</a:t>
                      </a:r>
                      <a:r>
                        <a:rPr lang="en-US" sz="1800" dirty="0">
                          <a:solidFill>
                            <a:srgbClr val="373737"/>
                          </a:solidFill>
                          <a:latin typeface="Times New Roman"/>
                          <a:ea typeface="Times New Roman"/>
                        </a:rPr>
                        <a:t>es of c</a:t>
                      </a:r>
                      <a:r>
                        <a:rPr lang="en-US" sz="1800" dirty="0">
                          <a:solidFill>
                            <a:srgbClr val="191919"/>
                          </a:solidFill>
                          <a:latin typeface="Times New Roman"/>
                          <a:ea typeface="Times New Roman"/>
                        </a:rPr>
                        <a:t>u</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to</a:t>
                      </a:r>
                      <a:r>
                        <a:rPr lang="en-US" sz="1800" dirty="0">
                          <a:solidFill>
                            <a:srgbClr val="373737"/>
                          </a:solidFill>
                          <a:latin typeface="Times New Roman"/>
                          <a:ea typeface="Times New Roman"/>
                        </a:rPr>
                        <a:t>me</a:t>
                      </a:r>
                      <a:r>
                        <a:rPr lang="en-US" sz="1800" dirty="0">
                          <a:solidFill>
                            <a:srgbClr val="191919"/>
                          </a:solidFill>
                          <a:latin typeface="Times New Roman"/>
                          <a:ea typeface="Times New Roman"/>
                        </a:rPr>
                        <a:t>r</a:t>
                      </a:r>
                      <a:r>
                        <a:rPr lang="en-US" sz="1800" dirty="0">
                          <a:solidFill>
                            <a:srgbClr val="373737"/>
                          </a:solidFill>
                          <a:latin typeface="Times New Roman"/>
                          <a:ea typeface="Times New Roman"/>
                        </a:rPr>
                        <a:t>s, s</a:t>
                      </a:r>
                      <a:r>
                        <a:rPr lang="en-US" sz="1800" dirty="0">
                          <a:solidFill>
                            <a:srgbClr val="191919"/>
                          </a:solidFill>
                          <a:latin typeface="Times New Roman"/>
                          <a:ea typeface="Times New Roman"/>
                        </a:rPr>
                        <a:t>uppli</a:t>
                      </a:r>
                      <a:r>
                        <a:rPr lang="en-US" sz="1800" dirty="0">
                          <a:solidFill>
                            <a:srgbClr val="555555"/>
                          </a:solidFill>
                          <a:latin typeface="Times New Roman"/>
                          <a:ea typeface="Times New Roman"/>
                        </a:rPr>
                        <a:t>e</a:t>
                      </a:r>
                      <a:r>
                        <a:rPr lang="en-US" sz="1800" dirty="0">
                          <a:solidFill>
                            <a:srgbClr val="191919"/>
                          </a:solidFill>
                          <a:latin typeface="Times New Roman"/>
                          <a:ea typeface="Times New Roman"/>
                        </a:rPr>
                        <a:t>r</a:t>
                      </a:r>
                      <a:r>
                        <a:rPr lang="en-US" sz="1800" dirty="0">
                          <a:solidFill>
                            <a:srgbClr val="373737"/>
                          </a:solidFill>
                          <a:latin typeface="Times New Roman"/>
                          <a:ea typeface="Times New Roman"/>
                        </a:rPr>
                        <a:t>s, com</a:t>
                      </a:r>
                      <a:r>
                        <a:rPr lang="en-US" sz="1800" dirty="0">
                          <a:solidFill>
                            <a:srgbClr val="191919"/>
                          </a:solidFill>
                          <a:latin typeface="Times New Roman"/>
                          <a:ea typeface="Times New Roman"/>
                        </a:rPr>
                        <a:t>p</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n</a:t>
                      </a:r>
                      <a:r>
                        <a:rPr lang="en-US" sz="1800" dirty="0">
                          <a:solidFill>
                            <a:srgbClr val="555555"/>
                          </a:solidFill>
                          <a:latin typeface="Times New Roman"/>
                          <a:ea typeface="Times New Roman"/>
                        </a:rPr>
                        <a:t>y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379218">
                <a:tc>
                  <a:txBody>
                    <a:bodyPr/>
                    <a:lstStyle/>
                    <a:p>
                      <a:pPr marL="207010" marR="0" algn="l">
                        <a:lnSpc>
                          <a:spcPct val="115000"/>
                        </a:lnSpc>
                        <a:spcBef>
                          <a:spcPts val="0"/>
                        </a:spcBef>
                        <a:spcAft>
                          <a:spcPts val="0"/>
                        </a:spcAft>
                      </a:pPr>
                      <a:r>
                        <a:rPr lang="en-US" sz="1800" dirty="0">
                          <a:solidFill>
                            <a:srgbClr val="191919"/>
                          </a:solidFill>
                          <a:latin typeface="Times New Roman"/>
                          <a:ea typeface="Times New Roman"/>
                        </a:rPr>
                        <a:t>r</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pr</a:t>
                      </a:r>
                      <a:r>
                        <a:rPr lang="en-US" sz="1800" dirty="0">
                          <a:solidFill>
                            <a:srgbClr val="373737"/>
                          </a:solidFill>
                          <a:latin typeface="Times New Roman"/>
                          <a:ea typeface="Times New Roman"/>
                        </a:rPr>
                        <a:t>ese</a:t>
                      </a:r>
                      <a:r>
                        <a:rPr lang="en-US" sz="1800" dirty="0">
                          <a:solidFill>
                            <a:srgbClr val="191919"/>
                          </a:solidFill>
                          <a:latin typeface="Times New Roman"/>
                          <a:ea typeface="Times New Roman"/>
                        </a:rPr>
                        <a:t>nt</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ti</a:t>
                      </a:r>
                      <a:r>
                        <a:rPr lang="en-US" sz="1800" dirty="0">
                          <a:solidFill>
                            <a:srgbClr val="373737"/>
                          </a:solidFill>
                          <a:latin typeface="Times New Roman"/>
                          <a:ea typeface="Times New Roman"/>
                        </a:rPr>
                        <a:t>ves</a:t>
                      </a:r>
                      <a:r>
                        <a:rPr lang="en-US" sz="1800" dirty="0">
                          <a:solidFill>
                            <a:srgbClr val="555555"/>
                          </a:solidFill>
                          <a:latin typeface="Times New Roman"/>
                          <a:ea typeface="Times New Roman"/>
                        </a:rPr>
                        <a:t>, </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nd </a:t>
                      </a:r>
                      <a:r>
                        <a:rPr lang="en-US" sz="1800" dirty="0">
                          <a:solidFill>
                            <a:srgbClr val="373737"/>
                          </a:solidFill>
                          <a:latin typeface="Times New Roman"/>
                          <a:ea typeface="Times New Roman"/>
                        </a:rPr>
                        <a:t>o</a:t>
                      </a:r>
                      <a:r>
                        <a:rPr lang="en-US" sz="1800" dirty="0">
                          <a:solidFill>
                            <a:srgbClr val="191919"/>
                          </a:solidFill>
                          <a:latin typeface="Times New Roman"/>
                          <a:ea typeface="Times New Roman"/>
                        </a:rPr>
                        <a:t>th</a:t>
                      </a:r>
                      <a:r>
                        <a:rPr lang="en-US" sz="1800" dirty="0">
                          <a:solidFill>
                            <a:srgbClr val="373737"/>
                          </a:solidFill>
                          <a:latin typeface="Times New Roman"/>
                          <a:ea typeface="Times New Roman"/>
                        </a:rPr>
                        <a:t>ers v</a:t>
                      </a:r>
                      <a:r>
                        <a:rPr lang="en-US" sz="1800" dirty="0">
                          <a:solidFill>
                            <a:srgbClr val="191919"/>
                          </a:solidFill>
                          <a:latin typeface="Times New Roman"/>
                          <a:ea typeface="Times New Roman"/>
                        </a:rPr>
                        <a:t>i</a:t>
                      </a:r>
                      <a:r>
                        <a:rPr lang="en-US" sz="1800" dirty="0">
                          <a:solidFill>
                            <a:srgbClr val="373737"/>
                          </a:solidFill>
                          <a:latin typeface="Times New Roman"/>
                          <a:ea typeface="Times New Roman"/>
                        </a:rPr>
                        <a:t>a </a:t>
                      </a:r>
                      <a:r>
                        <a:rPr lang="en-US" sz="1800" dirty="0">
                          <a:solidFill>
                            <a:srgbClr val="191919"/>
                          </a:solidFill>
                          <a:latin typeface="Times New Roman"/>
                          <a:ea typeface="Times New Roman"/>
                        </a:rPr>
                        <a:t>n</a:t>
                      </a:r>
                      <a:r>
                        <a:rPr lang="en-US" sz="1800" dirty="0">
                          <a:solidFill>
                            <a:srgbClr val="373737"/>
                          </a:solidFill>
                          <a:latin typeface="Times New Roman"/>
                          <a:ea typeface="Times New Roman"/>
                        </a:rPr>
                        <a:t>ewsg</a:t>
                      </a:r>
                      <a:r>
                        <a:rPr lang="en-US" sz="1800" dirty="0">
                          <a:solidFill>
                            <a:srgbClr val="191919"/>
                          </a:solidFill>
                          <a:latin typeface="Times New Roman"/>
                          <a:ea typeface="Times New Roman"/>
                        </a:rPr>
                        <a:t>r</a:t>
                      </a:r>
                      <a:r>
                        <a:rPr lang="en-US" sz="1800" dirty="0">
                          <a:solidFill>
                            <a:srgbClr val="373737"/>
                          </a:solidFill>
                          <a:latin typeface="Times New Roman"/>
                          <a:ea typeface="Times New Roman"/>
                        </a:rPr>
                        <a:t>o</a:t>
                      </a:r>
                      <a:r>
                        <a:rPr lang="en-US" sz="1800" dirty="0">
                          <a:solidFill>
                            <a:srgbClr val="191919"/>
                          </a:solidFill>
                          <a:latin typeface="Times New Roman"/>
                          <a:ea typeface="Times New Roman"/>
                        </a:rPr>
                        <a:t>up</a:t>
                      </a:r>
                      <a:r>
                        <a:rPr lang="en-US" sz="1800" dirty="0">
                          <a:solidFill>
                            <a:srgbClr val="373737"/>
                          </a:solidFill>
                          <a:latin typeface="Times New Roman"/>
                          <a:ea typeface="Times New Roman"/>
                        </a:rPr>
                        <a:t>s, </a:t>
                      </a:r>
                      <a:r>
                        <a:rPr lang="en-US" sz="1800" dirty="0">
                          <a:solidFill>
                            <a:srgbClr val="191919"/>
                          </a:solidFill>
                          <a:latin typeface="Times New Roman"/>
                          <a:ea typeface="Times New Roman"/>
                        </a:rPr>
                        <a:t>ch</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t ro</a:t>
                      </a:r>
                      <a:r>
                        <a:rPr lang="en-US" sz="1800" dirty="0">
                          <a:solidFill>
                            <a:srgbClr val="373737"/>
                          </a:solidFill>
                          <a:latin typeface="Times New Roman"/>
                          <a:ea typeface="Times New Roman"/>
                        </a:rPr>
                        <a:t>o</a:t>
                      </a:r>
                      <a:r>
                        <a:rPr lang="en-US" sz="1800" dirty="0">
                          <a:solidFill>
                            <a:srgbClr val="191919"/>
                          </a:solidFill>
                          <a:latin typeface="Times New Roman"/>
                          <a:ea typeface="Times New Roman"/>
                        </a:rPr>
                        <a:t>m</a:t>
                      </a:r>
                      <a:r>
                        <a:rPr lang="en-US" sz="1800" dirty="0">
                          <a:solidFill>
                            <a:srgbClr val="373737"/>
                          </a:solidFill>
                          <a:latin typeface="Times New Roman"/>
                          <a:ea typeface="Times New Roman"/>
                        </a:rPr>
                        <a:t>s, a</a:t>
                      </a:r>
                      <a:r>
                        <a:rPr lang="en-US" sz="1800" dirty="0">
                          <a:solidFill>
                            <a:srgbClr val="191919"/>
                          </a:solidFill>
                          <a:latin typeface="Times New Roman"/>
                          <a:ea typeface="Times New Roman"/>
                        </a:rPr>
                        <a:t>nd </a:t>
                      </a:r>
                      <a:r>
                        <a:rPr lang="en-US" sz="1800" dirty="0">
                          <a:solidFill>
                            <a:srgbClr val="000000"/>
                          </a:solidFill>
                          <a:latin typeface="Times New Roman"/>
                          <a:ea typeface="Times New Roman"/>
                        </a:rPr>
                        <a:t>l</a:t>
                      </a:r>
                      <a:r>
                        <a:rPr lang="en-US" sz="1800" dirty="0">
                          <a:solidFill>
                            <a:srgbClr val="191919"/>
                          </a:solidFill>
                          <a:latin typeface="Times New Roman"/>
                          <a:ea typeface="Times New Roman"/>
                        </a:rPr>
                        <a:t>ink</a:t>
                      </a:r>
                      <a:r>
                        <a:rPr lang="en-US" sz="1800" dirty="0">
                          <a:solidFill>
                            <a:srgbClr val="373737"/>
                          </a:solidFill>
                          <a:latin typeface="Times New Roman"/>
                          <a:ea typeface="Times New Roman"/>
                        </a:rPr>
                        <a:t>s </a:t>
                      </a:r>
                      <a:r>
                        <a:rPr lang="en-US" sz="1800" dirty="0">
                          <a:solidFill>
                            <a:srgbClr val="191919"/>
                          </a:solidFill>
                          <a:latin typeface="Times New Roman"/>
                          <a:ea typeface="Times New Roman"/>
                        </a:rPr>
                        <a:t>to r</a:t>
                      </a:r>
                      <a:r>
                        <a:rPr lang="en-US" sz="1800" dirty="0">
                          <a:solidFill>
                            <a:srgbClr val="373737"/>
                          </a:solidFill>
                          <a:latin typeface="Times New Roman"/>
                          <a:ea typeface="Times New Roman"/>
                        </a:rPr>
                        <a:t>e</a:t>
                      </a:r>
                      <a:r>
                        <a:rPr lang="en-US" sz="1800" dirty="0">
                          <a:solidFill>
                            <a:srgbClr val="000000"/>
                          </a:solidFill>
                          <a:latin typeface="Times New Roman"/>
                          <a:ea typeface="Times New Roman"/>
                        </a:rPr>
                        <a:t>l</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t</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d </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it</a:t>
                      </a:r>
                      <a:r>
                        <a:rPr lang="en-US" sz="1800" dirty="0">
                          <a:solidFill>
                            <a:srgbClr val="373737"/>
                          </a:solidFill>
                          <a:latin typeface="Times New Roman"/>
                          <a:ea typeface="Times New Roman"/>
                        </a:rPr>
                        <a:t>es.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411049">
                <a:tc>
                  <a:txBody>
                    <a:bodyPr/>
                    <a:lstStyle/>
                    <a:p>
                      <a:pPr marL="103505" marR="0" algn="l">
                        <a:lnSpc>
                          <a:spcPct val="115000"/>
                        </a:lnSpc>
                        <a:spcBef>
                          <a:spcPts val="0"/>
                        </a:spcBef>
                        <a:spcAft>
                          <a:spcPts val="0"/>
                        </a:spcAft>
                      </a:pPr>
                      <a:r>
                        <a:rPr lang="en-US" sz="1800" dirty="0">
                          <a:solidFill>
                            <a:srgbClr val="000000"/>
                          </a:solidFill>
                          <a:latin typeface="Times New Roman"/>
                          <a:ea typeface="Times New Roman"/>
                        </a:rPr>
                        <a:t>• </a:t>
                      </a:r>
                      <a:r>
                        <a:rPr lang="en-US" sz="1800" b="1" dirty="0">
                          <a:solidFill>
                            <a:srgbClr val="000000"/>
                          </a:solidFill>
                          <a:latin typeface="Times New Roman"/>
                          <a:ea typeface="Times New Roman"/>
                        </a:rPr>
                        <a:t>S</a:t>
                      </a:r>
                      <a:r>
                        <a:rPr lang="en-US" sz="1800" b="1" dirty="0">
                          <a:solidFill>
                            <a:srgbClr val="191919"/>
                          </a:solidFill>
                          <a:latin typeface="Times New Roman"/>
                          <a:ea typeface="Times New Roman"/>
                        </a:rPr>
                        <a:t>ec</a:t>
                      </a:r>
                      <a:r>
                        <a:rPr lang="en-US" sz="1800" b="1" dirty="0">
                          <a:solidFill>
                            <a:srgbClr val="000000"/>
                          </a:solidFill>
                          <a:latin typeface="Times New Roman"/>
                          <a:ea typeface="Times New Roman"/>
                        </a:rPr>
                        <a:t>urit</a:t>
                      </a:r>
                      <a:r>
                        <a:rPr lang="en-US" sz="1800" b="1" dirty="0">
                          <a:solidFill>
                            <a:srgbClr val="191919"/>
                          </a:solidFill>
                          <a:latin typeface="Times New Roman"/>
                          <a:ea typeface="Times New Roman"/>
                        </a:rPr>
                        <a:t>y </a:t>
                      </a:r>
                      <a:r>
                        <a:rPr lang="en-US" sz="1800" b="1" dirty="0">
                          <a:solidFill>
                            <a:srgbClr val="000000"/>
                          </a:solidFill>
                          <a:latin typeface="Times New Roman"/>
                          <a:ea typeface="Times New Roman"/>
                        </a:rPr>
                        <a:t>and Reliabilit</a:t>
                      </a:r>
                      <a:r>
                        <a:rPr lang="en-US" sz="1800" b="1" dirty="0">
                          <a:solidFill>
                            <a:srgbClr val="191919"/>
                          </a:solidFill>
                          <a:latin typeface="Times New Roman"/>
                          <a:ea typeface="Times New Roman"/>
                        </a:rPr>
                        <a:t>y</a:t>
                      </a:r>
                      <a:r>
                        <a:rPr lang="en-US" sz="1800" dirty="0">
                          <a:solidFill>
                            <a:srgbClr val="000000"/>
                          </a:solidFill>
                          <a:latin typeface="Times New Roman"/>
                          <a:ea typeface="Times New Roman"/>
                        </a:rPr>
                        <a:t>. </a:t>
                      </a:r>
                      <a:r>
                        <a:rPr lang="en-US" sz="1800" dirty="0">
                          <a:solidFill>
                            <a:srgbClr val="191919"/>
                          </a:solidFill>
                          <a:latin typeface="Times New Roman"/>
                          <a:ea typeface="Times New Roman"/>
                        </a:rPr>
                        <a:t>S</a:t>
                      </a:r>
                      <a:r>
                        <a:rPr lang="en-US" sz="1800" dirty="0">
                          <a:solidFill>
                            <a:srgbClr val="373737"/>
                          </a:solidFill>
                          <a:latin typeface="Times New Roman"/>
                          <a:ea typeface="Times New Roman"/>
                        </a:rPr>
                        <a:t>ec</a:t>
                      </a:r>
                      <a:r>
                        <a:rPr lang="en-US" sz="1800" dirty="0">
                          <a:solidFill>
                            <a:srgbClr val="191919"/>
                          </a:solidFill>
                          <a:latin typeface="Times New Roman"/>
                          <a:ea typeface="Times New Roman"/>
                        </a:rPr>
                        <a:t>ur</a:t>
                      </a:r>
                      <a:r>
                        <a:rPr lang="en-US" sz="1800" dirty="0">
                          <a:solidFill>
                            <a:srgbClr val="000000"/>
                          </a:solidFill>
                          <a:latin typeface="Times New Roman"/>
                          <a:ea typeface="Times New Roman"/>
                        </a:rPr>
                        <a:t>i</a:t>
                      </a:r>
                      <a:r>
                        <a:rPr lang="en-US" sz="1800" dirty="0">
                          <a:solidFill>
                            <a:srgbClr val="373737"/>
                          </a:solidFill>
                          <a:latin typeface="Times New Roman"/>
                          <a:ea typeface="Times New Roman"/>
                        </a:rPr>
                        <a:t>t</a:t>
                      </a:r>
                      <a:r>
                        <a:rPr lang="en-US" sz="1800" dirty="0">
                          <a:solidFill>
                            <a:srgbClr val="555555"/>
                          </a:solidFill>
                          <a:latin typeface="Times New Roman"/>
                          <a:ea typeface="Times New Roman"/>
                        </a:rPr>
                        <a:t>y </a:t>
                      </a:r>
                      <a:r>
                        <a:rPr lang="en-US" sz="1800" dirty="0">
                          <a:solidFill>
                            <a:srgbClr val="191919"/>
                          </a:solidFill>
                          <a:latin typeface="Times New Roman"/>
                          <a:ea typeface="Times New Roman"/>
                        </a:rPr>
                        <a:t>of </a:t>
                      </a:r>
                      <a:r>
                        <a:rPr lang="en-US" sz="1800" dirty="0">
                          <a:solidFill>
                            <a:srgbClr val="373737"/>
                          </a:solidFill>
                          <a:latin typeface="Times New Roman"/>
                          <a:ea typeface="Times New Roman"/>
                        </a:rPr>
                        <a:t>c</a:t>
                      </a:r>
                      <a:r>
                        <a:rPr lang="en-US" sz="1800" dirty="0">
                          <a:solidFill>
                            <a:srgbClr val="191919"/>
                          </a:solidFill>
                          <a:latin typeface="Times New Roman"/>
                          <a:ea typeface="Times New Roman"/>
                        </a:rPr>
                        <a:t>u</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tom</a:t>
                      </a:r>
                      <a:r>
                        <a:rPr lang="en-US" sz="1800" dirty="0">
                          <a:solidFill>
                            <a:srgbClr val="373737"/>
                          </a:solidFill>
                          <a:latin typeface="Times New Roman"/>
                          <a:ea typeface="Times New Roman"/>
                        </a:rPr>
                        <a:t>er </a:t>
                      </a:r>
                      <a:r>
                        <a:rPr lang="en-US" sz="1800" dirty="0">
                          <a:solidFill>
                            <a:srgbClr val="191919"/>
                          </a:solidFill>
                          <a:latin typeface="Times New Roman"/>
                          <a:ea typeface="Times New Roman"/>
                        </a:rPr>
                        <a:t>inform</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tio</a:t>
                      </a:r>
                      <a:r>
                        <a:rPr lang="en-US" sz="1800" dirty="0">
                          <a:solidFill>
                            <a:srgbClr val="000000"/>
                          </a:solidFill>
                          <a:latin typeface="Times New Roman"/>
                          <a:ea typeface="Times New Roman"/>
                        </a:rPr>
                        <a:t>n </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nd w</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b</a:t>
                      </a:r>
                      <a:r>
                        <a:rPr lang="en-US" sz="1800" dirty="0">
                          <a:solidFill>
                            <a:srgbClr val="373737"/>
                          </a:solidFill>
                          <a:latin typeface="Times New Roman"/>
                          <a:ea typeface="Times New Roman"/>
                        </a:rPr>
                        <a:t>s</a:t>
                      </a:r>
                      <a:r>
                        <a:rPr lang="en-US" sz="1800" dirty="0">
                          <a:solidFill>
                            <a:srgbClr val="000000"/>
                          </a:solidFill>
                          <a:latin typeface="Times New Roman"/>
                          <a:ea typeface="Times New Roman"/>
                        </a:rPr>
                        <a:t>i</a:t>
                      </a:r>
                      <a:r>
                        <a:rPr lang="en-US" sz="1800" dirty="0">
                          <a:solidFill>
                            <a:srgbClr val="191919"/>
                          </a:solidFill>
                          <a:latin typeface="Times New Roman"/>
                          <a:ea typeface="Times New Roman"/>
                        </a:rPr>
                        <a:t>t</a:t>
                      </a:r>
                      <a:r>
                        <a:rPr lang="en-US" sz="1800" dirty="0">
                          <a:solidFill>
                            <a:srgbClr val="555555"/>
                          </a:solidFill>
                          <a:latin typeface="Times New Roman"/>
                          <a:ea typeface="Times New Roman"/>
                        </a:rPr>
                        <a:t>e </a:t>
                      </a:r>
                      <a:r>
                        <a:rPr lang="en-US" sz="1800" dirty="0">
                          <a:solidFill>
                            <a:srgbClr val="373737"/>
                          </a:solidFill>
                          <a:latin typeface="Times New Roman"/>
                          <a:ea typeface="Times New Roman"/>
                        </a:rPr>
                        <a:t>tr</a:t>
                      </a:r>
                      <a:r>
                        <a:rPr lang="en-US" sz="1800" dirty="0">
                          <a:solidFill>
                            <a:srgbClr val="191919"/>
                          </a:solidFill>
                          <a:latin typeface="Times New Roman"/>
                          <a:ea typeface="Times New Roman"/>
                        </a:rPr>
                        <a:t>an</a:t>
                      </a:r>
                      <a:r>
                        <a:rPr lang="en-US" sz="1800" dirty="0">
                          <a:solidFill>
                            <a:srgbClr val="373737"/>
                          </a:solidFill>
                          <a:latin typeface="Times New Roman"/>
                          <a:ea typeface="Times New Roman"/>
                        </a:rPr>
                        <a:t>sac</a:t>
                      </a:r>
                      <a:r>
                        <a:rPr lang="en-US" sz="1800" dirty="0">
                          <a:solidFill>
                            <a:srgbClr val="191919"/>
                          </a:solidFill>
                          <a:latin typeface="Times New Roman"/>
                          <a:ea typeface="Times New Roman"/>
                        </a:rPr>
                        <a:t>t</a:t>
                      </a:r>
                      <a:r>
                        <a:rPr lang="en-US" sz="1800" dirty="0">
                          <a:solidFill>
                            <a:srgbClr val="373737"/>
                          </a:solidFill>
                          <a:latin typeface="Times New Roman"/>
                          <a:ea typeface="Times New Roman"/>
                        </a:rPr>
                        <a:t>i</a:t>
                      </a:r>
                      <a:r>
                        <a:rPr lang="en-US" sz="1800" dirty="0">
                          <a:solidFill>
                            <a:srgbClr val="191919"/>
                          </a:solidFill>
                          <a:latin typeface="Times New Roman"/>
                          <a:ea typeface="Times New Roman"/>
                        </a:rPr>
                        <a:t>on</a:t>
                      </a:r>
                      <a:r>
                        <a:rPr lang="en-US" sz="1800" dirty="0">
                          <a:solidFill>
                            <a:srgbClr val="373737"/>
                          </a:solidFill>
                          <a:latin typeface="Times New Roman"/>
                          <a:ea typeface="Times New Roman"/>
                        </a:rPr>
                        <a:t>s,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3"/>
                  </a:ext>
                </a:extLst>
              </a:tr>
              <a:tr h="547302">
                <a:tc>
                  <a:txBody>
                    <a:bodyPr/>
                    <a:lstStyle/>
                    <a:p>
                      <a:pPr marL="207010" marR="0" algn="l">
                        <a:lnSpc>
                          <a:spcPct val="115000"/>
                        </a:lnSpc>
                        <a:spcBef>
                          <a:spcPts val="0"/>
                        </a:spcBef>
                        <a:spcAft>
                          <a:spcPts val="0"/>
                        </a:spcAft>
                      </a:pPr>
                      <a:r>
                        <a:rPr lang="en-US" sz="1800" dirty="0">
                          <a:solidFill>
                            <a:srgbClr val="191919"/>
                          </a:solidFill>
                          <a:latin typeface="Times New Roman"/>
                          <a:ea typeface="Times New Roman"/>
                        </a:rPr>
                        <a:t>tru</a:t>
                      </a:r>
                      <a:r>
                        <a:rPr lang="en-US" sz="1800" dirty="0">
                          <a:solidFill>
                            <a:srgbClr val="373737"/>
                          </a:solidFill>
                          <a:latin typeface="Times New Roman"/>
                          <a:ea typeface="Times New Roman"/>
                        </a:rPr>
                        <a:t>s</a:t>
                      </a:r>
                      <a:r>
                        <a:rPr lang="en-US" sz="1800" dirty="0">
                          <a:solidFill>
                            <a:srgbClr val="191919"/>
                          </a:solidFill>
                          <a:latin typeface="Times New Roman"/>
                          <a:ea typeface="Times New Roman"/>
                        </a:rPr>
                        <a:t>t</a:t>
                      </a:r>
                      <a:r>
                        <a:rPr lang="en-US" sz="1800" dirty="0">
                          <a:solidFill>
                            <a:srgbClr val="373737"/>
                          </a:solidFill>
                          <a:latin typeface="Times New Roman"/>
                          <a:ea typeface="Times New Roman"/>
                        </a:rPr>
                        <a:t>wo</a:t>
                      </a:r>
                      <a:r>
                        <a:rPr lang="en-US" sz="1800" dirty="0">
                          <a:solidFill>
                            <a:srgbClr val="191919"/>
                          </a:solidFill>
                          <a:latin typeface="Times New Roman"/>
                          <a:ea typeface="Times New Roman"/>
                        </a:rPr>
                        <a:t>rth</a:t>
                      </a:r>
                      <a:r>
                        <a:rPr lang="en-US" sz="1800" dirty="0">
                          <a:solidFill>
                            <a:srgbClr val="373737"/>
                          </a:solidFill>
                          <a:latin typeface="Times New Roman"/>
                          <a:ea typeface="Times New Roman"/>
                        </a:rPr>
                        <a:t>y </a:t>
                      </a:r>
                      <a:r>
                        <a:rPr lang="en-US" sz="1800" dirty="0">
                          <a:solidFill>
                            <a:srgbClr val="191919"/>
                          </a:solidFill>
                          <a:latin typeface="Times New Roman"/>
                          <a:ea typeface="Times New Roman"/>
                        </a:rPr>
                        <a:t>pr</a:t>
                      </a:r>
                      <a:r>
                        <a:rPr lang="en-US" sz="1800" dirty="0">
                          <a:solidFill>
                            <a:srgbClr val="373737"/>
                          </a:solidFill>
                          <a:latin typeface="Times New Roman"/>
                          <a:ea typeface="Times New Roman"/>
                        </a:rPr>
                        <a:t>od</a:t>
                      </a:r>
                      <a:r>
                        <a:rPr lang="en-US" sz="1800" dirty="0">
                          <a:solidFill>
                            <a:srgbClr val="191919"/>
                          </a:solidFill>
                          <a:latin typeface="Times New Roman"/>
                          <a:ea typeface="Times New Roman"/>
                        </a:rPr>
                        <a:t>u</a:t>
                      </a:r>
                      <a:r>
                        <a:rPr lang="en-US" sz="1800" dirty="0">
                          <a:solidFill>
                            <a:srgbClr val="373737"/>
                          </a:solidFill>
                          <a:latin typeface="Times New Roman"/>
                          <a:ea typeface="Times New Roman"/>
                        </a:rPr>
                        <a:t>c</a:t>
                      </a:r>
                      <a:r>
                        <a:rPr lang="en-US" sz="1800" dirty="0">
                          <a:solidFill>
                            <a:srgbClr val="191919"/>
                          </a:solidFill>
                          <a:latin typeface="Times New Roman"/>
                          <a:ea typeface="Times New Roman"/>
                        </a:rPr>
                        <a:t>t in</a:t>
                      </a:r>
                      <a:r>
                        <a:rPr lang="en-US" sz="1800" dirty="0">
                          <a:solidFill>
                            <a:srgbClr val="373737"/>
                          </a:solidFill>
                          <a:latin typeface="Times New Roman"/>
                          <a:ea typeface="Times New Roman"/>
                        </a:rPr>
                        <a:t>fo</a:t>
                      </a:r>
                      <a:r>
                        <a:rPr lang="en-US" sz="1800" dirty="0">
                          <a:solidFill>
                            <a:srgbClr val="191919"/>
                          </a:solidFill>
                          <a:latin typeface="Times New Roman"/>
                          <a:ea typeface="Times New Roman"/>
                        </a:rPr>
                        <a:t>rm</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ti</a:t>
                      </a:r>
                      <a:r>
                        <a:rPr lang="en-US" sz="1800" dirty="0">
                          <a:solidFill>
                            <a:srgbClr val="373737"/>
                          </a:solidFill>
                          <a:latin typeface="Times New Roman"/>
                          <a:ea typeface="Times New Roman"/>
                        </a:rPr>
                        <a:t>o</a:t>
                      </a:r>
                      <a:r>
                        <a:rPr lang="en-US" sz="1800" dirty="0">
                          <a:solidFill>
                            <a:srgbClr val="191919"/>
                          </a:solidFill>
                          <a:latin typeface="Times New Roman"/>
                          <a:ea typeface="Times New Roman"/>
                        </a:rPr>
                        <a:t>n</a:t>
                      </a:r>
                      <a:r>
                        <a:rPr lang="en-US" sz="1800" dirty="0">
                          <a:solidFill>
                            <a:srgbClr val="373737"/>
                          </a:solidFill>
                          <a:latin typeface="Times New Roman"/>
                          <a:ea typeface="Times New Roman"/>
                        </a:rPr>
                        <a:t>, a</a:t>
                      </a:r>
                      <a:r>
                        <a:rPr lang="en-US" sz="1800" dirty="0">
                          <a:solidFill>
                            <a:srgbClr val="191919"/>
                          </a:solidFill>
                          <a:latin typeface="Times New Roman"/>
                          <a:ea typeface="Times New Roman"/>
                        </a:rPr>
                        <a:t>nd r</a:t>
                      </a:r>
                      <a:r>
                        <a:rPr lang="en-US" sz="1800" dirty="0">
                          <a:solidFill>
                            <a:srgbClr val="373737"/>
                          </a:solidFill>
                          <a:latin typeface="Times New Roman"/>
                          <a:ea typeface="Times New Roman"/>
                        </a:rPr>
                        <a:t>e</a:t>
                      </a:r>
                      <a:r>
                        <a:rPr lang="en-US" sz="1800" dirty="0">
                          <a:solidFill>
                            <a:srgbClr val="000000"/>
                          </a:solidFill>
                          <a:latin typeface="Times New Roman"/>
                          <a:ea typeface="Times New Roman"/>
                        </a:rPr>
                        <a:t>l</a:t>
                      </a:r>
                      <a:r>
                        <a:rPr lang="en-US" sz="1800" dirty="0">
                          <a:solidFill>
                            <a:srgbClr val="191919"/>
                          </a:solidFill>
                          <a:latin typeface="Times New Roman"/>
                          <a:ea typeface="Times New Roman"/>
                        </a:rPr>
                        <a:t>i</a:t>
                      </a:r>
                      <a:r>
                        <a:rPr lang="en-US" sz="1800" dirty="0">
                          <a:solidFill>
                            <a:srgbClr val="373737"/>
                          </a:solidFill>
                          <a:latin typeface="Times New Roman"/>
                          <a:ea typeface="Times New Roman"/>
                        </a:rPr>
                        <a:t>a</a:t>
                      </a:r>
                      <a:r>
                        <a:rPr lang="en-US" sz="1800" dirty="0">
                          <a:solidFill>
                            <a:srgbClr val="191919"/>
                          </a:solidFill>
                          <a:latin typeface="Times New Roman"/>
                          <a:ea typeface="Times New Roman"/>
                        </a:rPr>
                        <a:t>bl</a:t>
                      </a:r>
                      <a:r>
                        <a:rPr lang="en-US" sz="1800" dirty="0">
                          <a:solidFill>
                            <a:srgbClr val="373737"/>
                          </a:solidFill>
                          <a:latin typeface="Times New Roman"/>
                          <a:ea typeface="Times New Roman"/>
                        </a:rPr>
                        <a:t>e or</a:t>
                      </a:r>
                      <a:r>
                        <a:rPr lang="en-US" sz="1800" dirty="0">
                          <a:solidFill>
                            <a:srgbClr val="191919"/>
                          </a:solidFill>
                          <a:latin typeface="Times New Roman"/>
                          <a:ea typeface="Times New Roman"/>
                        </a:rPr>
                        <a:t>d</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r </a:t>
                      </a:r>
                      <a:r>
                        <a:rPr lang="en-US" sz="1800" dirty="0">
                          <a:solidFill>
                            <a:srgbClr val="373737"/>
                          </a:solidFill>
                          <a:latin typeface="Times New Roman"/>
                          <a:ea typeface="Times New Roman"/>
                        </a:rPr>
                        <a:t>fu</a:t>
                      </a:r>
                      <a:r>
                        <a:rPr lang="en-US" sz="1800" dirty="0">
                          <a:solidFill>
                            <a:srgbClr val="191919"/>
                          </a:solidFill>
                          <a:latin typeface="Times New Roman"/>
                          <a:ea typeface="Times New Roman"/>
                        </a:rPr>
                        <a:t>l</a:t>
                      </a:r>
                      <a:r>
                        <a:rPr lang="en-US" sz="1800" dirty="0">
                          <a:solidFill>
                            <a:srgbClr val="373737"/>
                          </a:solidFill>
                          <a:latin typeface="Times New Roman"/>
                          <a:ea typeface="Times New Roman"/>
                        </a:rPr>
                        <a:t>f</a:t>
                      </a:r>
                      <a:r>
                        <a:rPr lang="en-US" sz="1800" dirty="0">
                          <a:solidFill>
                            <a:srgbClr val="191919"/>
                          </a:solidFill>
                          <a:latin typeface="Times New Roman"/>
                          <a:ea typeface="Times New Roman"/>
                        </a:rPr>
                        <a:t>i</a:t>
                      </a:r>
                      <a:r>
                        <a:rPr lang="en-US" sz="1800" dirty="0">
                          <a:solidFill>
                            <a:srgbClr val="000000"/>
                          </a:solidFill>
                          <a:latin typeface="Times New Roman"/>
                          <a:ea typeface="Times New Roman"/>
                        </a:rPr>
                        <a:t>ll</a:t>
                      </a:r>
                      <a:r>
                        <a:rPr lang="en-US" sz="1800" dirty="0">
                          <a:solidFill>
                            <a:srgbClr val="191919"/>
                          </a:solidFill>
                          <a:latin typeface="Times New Roman"/>
                          <a:ea typeface="Times New Roman"/>
                        </a:rPr>
                        <a:t>m</a:t>
                      </a:r>
                      <a:r>
                        <a:rPr lang="en-US" sz="1800" dirty="0">
                          <a:solidFill>
                            <a:srgbClr val="373737"/>
                          </a:solidFill>
                          <a:latin typeface="Times New Roman"/>
                          <a:ea typeface="Times New Roman"/>
                        </a:rPr>
                        <a:t>e</a:t>
                      </a:r>
                      <a:r>
                        <a:rPr lang="en-US" sz="1800" dirty="0">
                          <a:solidFill>
                            <a:srgbClr val="191919"/>
                          </a:solidFill>
                          <a:latin typeface="Times New Roman"/>
                          <a:ea typeface="Times New Roman"/>
                        </a:rPr>
                        <a:t>nt. </a:t>
                      </a:r>
                      <a:endParaRPr lang="en-US" sz="1800" dirty="0">
                        <a:latin typeface="Arial"/>
                        <a:ea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304800"/>
            <a:ext cx="8839200" cy="6400800"/>
          </a:xfrm>
        </p:spPr>
        <p:txBody>
          <a:bodyPr>
            <a:normAutofit/>
          </a:bodyPr>
          <a:lstStyle/>
          <a:p>
            <a:pPr>
              <a:buNone/>
            </a:pPr>
            <a:r>
              <a:rPr lang="en-US" sz="2800" b="1" dirty="0"/>
              <a:t>	</a:t>
            </a:r>
            <a:r>
              <a:rPr lang="en-US" sz="3600" b="1" dirty="0"/>
              <a:t>Selection and Value</a:t>
            </a:r>
            <a:r>
              <a:rPr lang="en-US" sz="3600" dirty="0"/>
              <a:t>. </a:t>
            </a:r>
          </a:p>
          <a:p>
            <a:r>
              <a:rPr lang="en-US" dirty="0"/>
              <a:t>Obviously, a business must offer Web shoppers a good selection of attractive products and services at competitive prices or they will quickly click away from a Web store. </a:t>
            </a:r>
          </a:p>
          <a:p>
            <a:r>
              <a:rPr lang="en-US" dirty="0"/>
              <a:t>But a company's prices don't have to be the lowest on the Web if they build a reputation for </a:t>
            </a:r>
          </a:p>
          <a:p>
            <a:pPr lvl="1"/>
            <a:r>
              <a:rPr lang="en-US" sz="3200" dirty="0"/>
              <a:t>high quality, </a:t>
            </a:r>
          </a:p>
          <a:p>
            <a:pPr lvl="1"/>
            <a:r>
              <a:rPr lang="en-US" sz="3200" dirty="0"/>
              <a:t>guaranteed satisfaction, and </a:t>
            </a:r>
          </a:p>
          <a:p>
            <a:pPr lvl="1"/>
            <a:r>
              <a:rPr lang="en-US" sz="3200" dirty="0"/>
              <a:t>top customer support while shopping and after the sale. </a:t>
            </a:r>
          </a:p>
          <a:p>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1918</TotalTime>
  <Words>4275</Words>
  <Application>Microsoft Office PowerPoint</Application>
  <PresentationFormat>On-screen Show (4:3)</PresentationFormat>
  <Paragraphs>298</Paragraphs>
  <Slides>55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Symbol</vt:lpstr>
      <vt:lpstr>Times New Roman</vt:lpstr>
      <vt:lpstr>Office Theme</vt:lpstr>
      <vt:lpstr>e-Commerce Applications and Issues</vt:lpstr>
      <vt:lpstr>Business-to-Consumer e-Commerce</vt:lpstr>
      <vt:lpstr>PowerPoint Presentation</vt:lpstr>
      <vt:lpstr>PowerPoint Presentation</vt:lpstr>
      <vt:lpstr>e-Commerce Success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Business-to-Business e-Commerce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Clicks and Bricks in e-Commerce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Applications and Issues</dc:title>
  <dc:creator>Computer Science Dept</dc:creator>
  <cp:lastModifiedBy>K A PABBI</cp:lastModifiedBy>
  <cp:revision>35</cp:revision>
  <dcterms:created xsi:type="dcterms:W3CDTF">2010-03-30T19:42:11Z</dcterms:created>
  <dcterms:modified xsi:type="dcterms:W3CDTF">2023-07-24T11:03:24Z</dcterms:modified>
</cp:coreProperties>
</file>