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5"/>
  </p:notesMasterIdLst>
  <p:sldIdLst>
    <p:sldId id="257" r:id="rId2"/>
    <p:sldId id="274" r:id="rId3"/>
    <p:sldId id="317" r:id="rId4"/>
    <p:sldId id="318" r:id="rId5"/>
    <p:sldId id="258" r:id="rId6"/>
    <p:sldId id="276" r:id="rId7"/>
    <p:sldId id="259" r:id="rId8"/>
    <p:sldId id="277" r:id="rId9"/>
    <p:sldId id="286" r:id="rId10"/>
    <p:sldId id="269" r:id="rId11"/>
    <p:sldId id="279" r:id="rId12"/>
    <p:sldId id="280" r:id="rId13"/>
    <p:sldId id="270" r:id="rId14"/>
    <p:sldId id="281" r:id="rId15"/>
    <p:sldId id="288" r:id="rId16"/>
    <p:sldId id="271" r:id="rId17"/>
    <p:sldId id="260" r:id="rId18"/>
    <p:sldId id="265" r:id="rId19"/>
    <p:sldId id="267" r:id="rId20"/>
    <p:sldId id="266" r:id="rId21"/>
    <p:sldId id="275" r:id="rId22"/>
    <p:sldId id="268" r:id="rId23"/>
    <p:sldId id="282" r:id="rId24"/>
    <p:sldId id="284" r:id="rId25"/>
    <p:sldId id="285"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 id="310" r:id="rId48"/>
    <p:sldId id="311" r:id="rId49"/>
    <p:sldId id="312" r:id="rId50"/>
    <p:sldId id="313" r:id="rId51"/>
    <p:sldId id="314" r:id="rId52"/>
    <p:sldId id="315" r:id="rId53"/>
    <p:sldId id="316"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69EDE0-66A5-41A2-8C0D-30BA43A1C581}" type="datetimeFigureOut">
              <a:rPr lang="en-US" smtClean="0"/>
              <a:t>5/28/2025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F5A45-50CD-422D-9C41-F205131E3052}" type="slidenum">
              <a:rPr lang="en-US" smtClean="0"/>
              <a:t>‹#›</a:t>
            </a:fld>
            <a:endParaRPr lang="en-US"/>
          </a:p>
        </p:txBody>
      </p:sp>
    </p:spTree>
    <p:extLst>
      <p:ext uri="{BB962C8B-B14F-4D97-AF65-F5344CB8AC3E}">
        <p14:creationId xmlns:p14="http://schemas.microsoft.com/office/powerpoint/2010/main" val="1128034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F5A45-50CD-422D-9C41-F205131E3052}" type="slidenum">
              <a:rPr lang="en-US" smtClean="0"/>
              <a:t>1</a:t>
            </a:fld>
            <a:endParaRPr lang="en-US"/>
          </a:p>
        </p:txBody>
      </p:sp>
    </p:spTree>
    <p:extLst>
      <p:ext uri="{BB962C8B-B14F-4D97-AF65-F5344CB8AC3E}">
        <p14:creationId xmlns:p14="http://schemas.microsoft.com/office/powerpoint/2010/main" val="96364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02F5A45-50CD-422D-9C41-F205131E3052}" type="slidenum">
              <a:rPr lang="en-US" smtClean="0"/>
              <a:t>41</a:t>
            </a:fld>
            <a:endParaRPr lang="en-US"/>
          </a:p>
        </p:txBody>
      </p:sp>
    </p:spTree>
    <p:extLst>
      <p:ext uri="{BB962C8B-B14F-4D97-AF65-F5344CB8AC3E}">
        <p14:creationId xmlns:p14="http://schemas.microsoft.com/office/powerpoint/2010/main" val="2880427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20" name="Footer Placeholder 19"/>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3B2BB3F0-70E7-4EFB-BD3C-D70EF45C5BCC}" type="slidenum">
              <a:rPr lang="en-GB" smtClean="0"/>
              <a:pPr/>
              <a:t>‹#›</a:t>
            </a:fld>
            <a:endParaRPr lang="en-GB"/>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B2BB3F0-70E7-4EFB-BD3C-D70EF45C5BCC}" type="slidenum">
              <a:rPr lang="en-GB" smtClean="0"/>
              <a:pPr/>
              <a:t>‹#›</a:t>
            </a:fld>
            <a:endParaRPr lang="en-GB"/>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B2BB3F0-70E7-4EFB-BD3C-D70EF45C5BCC}" type="slidenum">
              <a:rPr lang="en-GB" smtClean="0"/>
              <a:pPr/>
              <a:t>‹#›</a:t>
            </a:fld>
            <a:endParaRPr lang="en-GB"/>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2BB3F0-70E7-4EFB-BD3C-D70EF45C5BC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8CC665C9-DE65-44D9-82B4-3AC5D3F227FB}" type="datetimeFigureOut">
              <a:rPr lang="en-GB" smtClean="0"/>
              <a:pPr/>
              <a:t>28/05/2025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B2BB3F0-70E7-4EFB-BD3C-D70EF45C5BCC}" type="slidenum">
              <a:rPr lang="en-GB" smtClean="0"/>
              <a:pPr/>
              <a:t>‹#›</a:t>
            </a:fld>
            <a:endParaRPr lang="en-GB"/>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8CC665C9-DE65-44D9-82B4-3AC5D3F227FB}" type="datetimeFigureOut">
              <a:rPr lang="en-GB" smtClean="0"/>
              <a:pPr/>
              <a:t>28/05/2025</a:t>
            </a:fld>
            <a:endParaRPr lang="en-GB"/>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GB"/>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B2BB3F0-70E7-4EFB-BD3C-D70EF45C5BCC}" type="slidenum">
              <a:rPr lang="en-GB" smtClean="0"/>
              <a:pPr/>
              <a:t>‹#›</a:t>
            </a:fld>
            <a:endParaRPr lang="en-GB"/>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Value%20Chain%20diagram.docx"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A%20virtual%20company%202.docx"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0"/>
            <a:ext cx="8784976" cy="900336"/>
          </a:xfrm>
        </p:spPr>
        <p:txBody>
          <a:bodyPr>
            <a:normAutofit fontScale="90000"/>
          </a:bodyPr>
          <a:lstStyle/>
          <a:p>
            <a:r>
              <a:rPr lang="en-US" b="1" dirty="0"/>
              <a:t>Using IT For Competitive Advantage</a:t>
            </a:r>
          </a:p>
        </p:txBody>
      </p:sp>
      <p:sp>
        <p:nvSpPr>
          <p:cNvPr id="27651" name="Rectangle 3"/>
          <p:cNvSpPr>
            <a:spLocks noGrp="1" noChangeArrowheads="1"/>
          </p:cNvSpPr>
          <p:nvPr>
            <p:ph idx="1"/>
          </p:nvPr>
        </p:nvSpPr>
        <p:spPr>
          <a:xfrm>
            <a:off x="304800" y="1052736"/>
            <a:ext cx="8839200" cy="5805264"/>
          </a:xfrm>
        </p:spPr>
        <p:txBody>
          <a:bodyPr>
            <a:normAutofit fontScale="92500" lnSpcReduction="20000"/>
          </a:bodyPr>
          <a:lstStyle/>
          <a:p>
            <a:pPr>
              <a:buNone/>
            </a:pPr>
            <a:r>
              <a:rPr lang="en-GB" dirty="0"/>
              <a:t>	Introduction</a:t>
            </a:r>
          </a:p>
          <a:p>
            <a:r>
              <a:rPr lang="en-GB" dirty="0"/>
              <a:t>It is important that you view information systems as more than a set of technologies that support </a:t>
            </a:r>
          </a:p>
          <a:p>
            <a:pPr marL="870966" lvl="1" indent="-514350">
              <a:buFont typeface="+mj-lt"/>
              <a:buAutoNum type="arabicPeriod"/>
            </a:pPr>
            <a:r>
              <a:rPr lang="en-GB" dirty="0"/>
              <a:t> efficient business operations, </a:t>
            </a:r>
          </a:p>
          <a:p>
            <a:pPr marL="870966" lvl="1" indent="-514350">
              <a:buFont typeface="+mj-lt"/>
              <a:buAutoNum type="arabicPeriod"/>
            </a:pPr>
            <a:r>
              <a:rPr lang="en-GB" dirty="0"/>
              <a:t> workgroup and enterprise collaboration, or </a:t>
            </a:r>
          </a:p>
          <a:p>
            <a:pPr marL="870966" lvl="1" indent="-514350">
              <a:buFont typeface="+mj-lt"/>
              <a:buAutoNum type="arabicPeriod"/>
            </a:pPr>
            <a:r>
              <a:rPr lang="en-GB" dirty="0"/>
              <a:t> effective business decision making</a:t>
            </a:r>
          </a:p>
          <a:p>
            <a:pPr marL="596646" indent="-514350"/>
            <a:r>
              <a:rPr lang="en-GB" dirty="0"/>
              <a:t>You should also view information systems strategically, that is, </a:t>
            </a:r>
          </a:p>
          <a:p>
            <a:pPr marL="870966" lvl="1" indent="-514350"/>
            <a:r>
              <a:rPr lang="en-GB" dirty="0"/>
              <a:t>as vital competitive networks, </a:t>
            </a:r>
          </a:p>
          <a:p>
            <a:pPr marL="870966" lvl="1" indent="-514350"/>
            <a:r>
              <a:rPr lang="en-GB" dirty="0"/>
              <a:t>as a means of organizational renewal, and </a:t>
            </a:r>
          </a:p>
          <a:p>
            <a:pPr marL="870966" lvl="1" indent="-514350"/>
            <a:r>
              <a:rPr lang="en-GB" dirty="0"/>
              <a:t>as a necessary investment in technologies that help a company adopt strategies and business processes that enable it to reengineer or reinvent itself in order to survive and succeed in today's dynamic business environment. </a:t>
            </a:r>
          </a:p>
          <a:p>
            <a:pPr marL="596646" indent="-51435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82168" cy="6480720"/>
          </a:xfrm>
        </p:spPr>
        <p:txBody>
          <a:bodyPr>
            <a:normAutofit fontScale="85000" lnSpcReduction="20000"/>
          </a:bodyPr>
          <a:lstStyle/>
          <a:p>
            <a:pPr>
              <a:buNone/>
            </a:pPr>
            <a:r>
              <a:rPr lang="en-GB" dirty="0"/>
              <a:t>	Businesses can counter the threats of competitive forces that they face by implementing the following five basic competitive strategies. </a:t>
            </a:r>
          </a:p>
          <a:p>
            <a:pPr>
              <a:buNone/>
            </a:pPr>
            <a:endParaRPr lang="en-GB" dirty="0"/>
          </a:p>
          <a:p>
            <a:pPr>
              <a:buNone/>
            </a:pPr>
            <a:r>
              <a:rPr lang="en-US" b="1" dirty="0"/>
              <a:t>	Cost Leadership Strategy</a:t>
            </a:r>
            <a:r>
              <a:rPr lang="en-US" dirty="0"/>
              <a:t>. </a:t>
            </a:r>
          </a:p>
          <a:p>
            <a:pPr lvl="1"/>
            <a:r>
              <a:rPr lang="en-GB" dirty="0"/>
              <a:t>To prevent new competitors from entering their markets, businesses can produce goods and services at a lower price than competitors. (use of inventory replenishment system)</a:t>
            </a:r>
            <a:r>
              <a:rPr lang="en-US" dirty="0"/>
              <a:t>. </a:t>
            </a:r>
          </a:p>
          <a:p>
            <a:pPr lvl="1"/>
            <a:endParaRPr lang="en-US" dirty="0"/>
          </a:p>
          <a:p>
            <a:pPr lvl="1"/>
            <a:r>
              <a:rPr lang="en-GB" dirty="0"/>
              <a:t>Certain strategically oriented information systems help firms significantly lower their internal costs, allowing them to deliver products and services at a lower price (and sometimes with higher quality) than their competitors can provide.</a:t>
            </a:r>
          </a:p>
          <a:p>
            <a:pPr lvl="1"/>
            <a:endParaRPr lang="en-GB" dirty="0"/>
          </a:p>
          <a:p>
            <a:pPr lvl="1"/>
            <a:r>
              <a:rPr lang="en-US" dirty="0"/>
              <a:t>Also, a firm can find ways to help its suppliers or customers reduce their costs or to increase the costs of their competitors. </a:t>
            </a:r>
          </a:p>
          <a:p>
            <a:pPr>
              <a:buNone/>
            </a:pPr>
            <a:r>
              <a:rPr lang="en-GB" dirty="0"/>
              <a:t> </a:t>
            </a:r>
          </a:p>
          <a:p>
            <a:endParaRPr lang="en-GB" dirty="0"/>
          </a:p>
          <a:p>
            <a:endParaRPr lang="en-GB"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67544" y="332656"/>
            <a:ext cx="8487544" cy="6525344"/>
          </a:xfrm>
        </p:spPr>
        <p:txBody>
          <a:bodyPr>
            <a:normAutofit lnSpcReduction="10000"/>
          </a:bodyPr>
          <a:lstStyle/>
          <a:p>
            <a:pPr>
              <a:buNone/>
            </a:pPr>
            <a:r>
              <a:rPr lang="en-US" b="1" dirty="0"/>
              <a:t>	Differentiation Strategy</a:t>
            </a:r>
            <a:r>
              <a:rPr lang="en-US" dirty="0"/>
              <a:t>. </a:t>
            </a:r>
          </a:p>
          <a:p>
            <a:r>
              <a:rPr lang="en-US" dirty="0"/>
              <a:t>Developing ways to differentiate a firm's products and services from its competitors' or reduce the differentiation advantages of competitors. </a:t>
            </a:r>
          </a:p>
          <a:p>
            <a:r>
              <a:rPr lang="en-US" dirty="0"/>
              <a:t>This may allow a firm to focus its products or services to give it an advantage in particular segments or niches of a market. </a:t>
            </a:r>
            <a:endParaRPr lang="en-GB" dirty="0"/>
          </a:p>
          <a:p>
            <a:pPr lvl="1"/>
            <a:r>
              <a:rPr lang="en-GB" dirty="0"/>
              <a:t>For example, an information system can give companies a competitive advantage by producing data to improve their sales and marketing techniques.  Such systems treat existing information as a resource that can be “mined” by the organisation to increase profitability and market penetration.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67544" y="332656"/>
            <a:ext cx="8487544" cy="6525344"/>
          </a:xfrm>
        </p:spPr>
        <p:txBody>
          <a:bodyPr>
            <a:normAutofit/>
          </a:bodyPr>
          <a:lstStyle/>
          <a:p>
            <a:r>
              <a:rPr lang="en-GB" dirty="0"/>
              <a:t>The differentiation strategy is therefore developing ways to differentiate a firm's products and services from its competitors' or reducing the differentiation advantages of competitors. </a:t>
            </a:r>
          </a:p>
          <a:p>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88640"/>
            <a:ext cx="8682168" cy="6059760"/>
          </a:xfrm>
        </p:spPr>
        <p:txBody>
          <a:bodyPr>
            <a:normAutofit/>
          </a:bodyPr>
          <a:lstStyle/>
          <a:p>
            <a:pPr lvl="0">
              <a:buNone/>
            </a:pPr>
            <a:r>
              <a:rPr lang="en-US" b="1" dirty="0"/>
              <a:t>	Innovation Strategy</a:t>
            </a:r>
            <a:r>
              <a:rPr lang="en-US" dirty="0"/>
              <a:t>. </a:t>
            </a:r>
          </a:p>
          <a:p>
            <a:pPr lvl="0"/>
            <a:r>
              <a:rPr lang="en-US" dirty="0"/>
              <a:t>Finding new ways of doing business. </a:t>
            </a:r>
          </a:p>
          <a:p>
            <a:pPr lvl="0"/>
            <a:r>
              <a:rPr lang="en-US" dirty="0"/>
              <a:t>This may involve the development of unique products and services, (that include IT components) or entry into unique markets or market niches. </a:t>
            </a:r>
          </a:p>
          <a:p>
            <a:pPr lvl="0"/>
            <a:r>
              <a:rPr lang="en-US" dirty="0"/>
              <a:t>It may also involve making radical changes to the business processes for producing or distributing products and services that are so different from the way a business has been conducted that they alter the fundamental structure of an industry. </a:t>
            </a:r>
            <a:endParaRPr lang="en-GB"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82168" cy="6408712"/>
          </a:xfrm>
        </p:spPr>
        <p:txBody>
          <a:bodyPr>
            <a:normAutofit/>
          </a:bodyPr>
          <a:lstStyle/>
          <a:p>
            <a:pPr lvl="0">
              <a:buNone/>
            </a:pPr>
            <a:r>
              <a:rPr lang="en-US" b="1" dirty="0"/>
              <a:t>	Alliance Strategies</a:t>
            </a:r>
            <a:r>
              <a:rPr lang="en-US" dirty="0"/>
              <a:t>. </a:t>
            </a:r>
          </a:p>
          <a:p>
            <a:r>
              <a:rPr lang="en-US" dirty="0"/>
              <a:t>Establishing new business linkages and alliances with customers, suppliers, competitors, consultants, and other companies. </a:t>
            </a:r>
          </a:p>
          <a:p>
            <a:r>
              <a:rPr lang="en-US" dirty="0"/>
              <a:t>These linkages may include </a:t>
            </a:r>
          </a:p>
          <a:p>
            <a:pPr lvl="1"/>
            <a:r>
              <a:rPr lang="en-US" dirty="0"/>
              <a:t>mergers, </a:t>
            </a:r>
          </a:p>
          <a:p>
            <a:pPr lvl="1"/>
            <a:r>
              <a:rPr lang="en-US" dirty="0"/>
              <a:t>acquisitions, </a:t>
            </a:r>
          </a:p>
          <a:p>
            <a:pPr lvl="1"/>
            <a:r>
              <a:rPr lang="en-US" dirty="0"/>
              <a:t>joint ventures, </a:t>
            </a:r>
          </a:p>
          <a:p>
            <a:pPr lvl="1"/>
            <a:r>
              <a:rPr lang="en-US" dirty="0"/>
              <a:t>forming of "virtual companies," or </a:t>
            </a:r>
          </a:p>
          <a:p>
            <a:pPr lvl="1"/>
            <a:r>
              <a:rPr lang="en-US" dirty="0"/>
              <a:t>other marketing, manufacturing, or </a:t>
            </a:r>
          </a:p>
          <a:p>
            <a:pPr>
              <a:buNone/>
            </a:pPr>
            <a:r>
              <a:rPr lang="en-US" dirty="0"/>
              <a:t>	distribution agreements between a business and its trading partners. </a:t>
            </a:r>
          </a:p>
          <a:p>
            <a:pPr lvl="0"/>
            <a:endParaRPr lang="en-GB" dirty="0"/>
          </a:p>
          <a:p>
            <a:endParaRPr lang="en-GB"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260648"/>
            <a:ext cx="8466144" cy="6336704"/>
          </a:xfrm>
        </p:spPr>
        <p:txBody>
          <a:bodyPr>
            <a:normAutofit/>
          </a:bodyPr>
          <a:lstStyle/>
          <a:p>
            <a:r>
              <a:rPr lang="en-GB" dirty="0"/>
              <a:t>Baxter Healthcare International, Inc. has developed a “stockless inventory” </a:t>
            </a:r>
          </a:p>
          <a:p>
            <a:r>
              <a:rPr lang="en-GB" dirty="0"/>
              <a:t>While just-in-time inventory allows customers to reduce their inventories, stockless inventory allows them to eliminate their inventories entirely. </a:t>
            </a:r>
          </a:p>
          <a:p>
            <a:r>
              <a:rPr lang="en-GB" dirty="0"/>
              <a:t>All inventory responsibilities shift to the distributor, who manages the supply flow. </a:t>
            </a:r>
          </a:p>
          <a:p>
            <a:r>
              <a:rPr lang="en-GB" dirty="0"/>
              <a:t>The stockless inventory is a powerful instrument for binding customers, giving the supplier a decided competitive advantage.</a:t>
            </a:r>
          </a:p>
          <a:p>
            <a:endParaRPr lang="en-GB"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82168" cy="5987752"/>
          </a:xfrm>
        </p:spPr>
        <p:txBody>
          <a:bodyPr>
            <a:normAutofit/>
          </a:bodyPr>
          <a:lstStyle/>
          <a:p>
            <a:pPr lvl="0">
              <a:buNone/>
            </a:pPr>
            <a:r>
              <a:rPr lang="en-US" b="1" dirty="0"/>
              <a:t>	Growth Strategies</a:t>
            </a:r>
            <a:r>
              <a:rPr lang="en-US" dirty="0"/>
              <a:t>. </a:t>
            </a:r>
          </a:p>
          <a:p>
            <a:r>
              <a:rPr lang="en-US" dirty="0"/>
              <a:t>Significantly expanding a company's capacity to produce goods and services, expanding into global markets, diversifying into new products and services, or integrating into related products and services, with the use of IT.</a:t>
            </a:r>
            <a:endParaRPr lang="en-GB" dirty="0"/>
          </a:p>
          <a:p>
            <a:pPr>
              <a:buNone/>
            </a:pPr>
            <a:endParaRPr lang="en-GB" dirty="0"/>
          </a:p>
          <a:p>
            <a:endParaRPr lang="en-GB"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a:xfrm>
            <a:off x="533400" y="152400"/>
            <a:ext cx="8421688" cy="6705600"/>
          </a:xfrm>
        </p:spPr>
        <p:txBody>
          <a:bodyPr/>
          <a:lstStyle/>
          <a:p>
            <a:r>
              <a:rPr lang="en-GB" dirty="0"/>
              <a:t>Several key strategies that are also implemented with information technology include</a:t>
            </a:r>
          </a:p>
          <a:p>
            <a:pPr lvl="1"/>
            <a:r>
              <a:rPr lang="en-GB" dirty="0"/>
              <a:t>locking in customers or suppliers, </a:t>
            </a:r>
          </a:p>
          <a:p>
            <a:pPr lvl="1"/>
            <a:r>
              <a:rPr lang="en-GB" dirty="0"/>
              <a:t>building switching costs, </a:t>
            </a:r>
          </a:p>
          <a:p>
            <a:pPr lvl="1"/>
            <a:r>
              <a:rPr lang="en-GB" dirty="0"/>
              <a:t>raising barriers to entry, and </a:t>
            </a:r>
          </a:p>
          <a:p>
            <a:pPr lvl="1"/>
            <a:r>
              <a:rPr lang="en-GB" dirty="0"/>
              <a:t>leveraging investment in information technology. </a:t>
            </a:r>
          </a:p>
          <a:p>
            <a:pPr lvl="1"/>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ChangeArrowheads="1"/>
          </p:cNvSpPr>
          <p:nvPr>
            <p:ph idx="1"/>
          </p:nvPr>
        </p:nvSpPr>
        <p:spPr>
          <a:xfrm>
            <a:off x="533400" y="152400"/>
            <a:ext cx="8421688" cy="6705600"/>
          </a:xfrm>
        </p:spPr>
        <p:txBody>
          <a:bodyPr>
            <a:normAutofit/>
          </a:bodyPr>
          <a:lstStyle/>
          <a:p>
            <a:pPr>
              <a:lnSpc>
                <a:spcPct val="80000"/>
              </a:lnSpc>
              <a:buNone/>
            </a:pPr>
            <a:r>
              <a:rPr lang="en-GB" sz="4400" dirty="0"/>
              <a:t>	</a:t>
            </a:r>
            <a:r>
              <a:rPr lang="en-GB" sz="4400" b="1" dirty="0"/>
              <a:t>The Value Chain Model</a:t>
            </a:r>
          </a:p>
          <a:p>
            <a:pPr>
              <a:lnSpc>
                <a:spcPct val="80000"/>
              </a:lnSpc>
            </a:pPr>
            <a:endParaRPr lang="en-GB" dirty="0"/>
          </a:p>
          <a:p>
            <a:pPr>
              <a:lnSpc>
                <a:spcPct val="80000"/>
              </a:lnSpc>
            </a:pPr>
            <a:r>
              <a:rPr lang="en-GB" dirty="0"/>
              <a:t>The </a:t>
            </a:r>
            <a:r>
              <a:rPr lang="en-GB" b="1" dirty="0"/>
              <a:t>value chain model</a:t>
            </a:r>
            <a:r>
              <a:rPr lang="en-GB" dirty="0"/>
              <a:t> highlights specific activities in the business where competitive strategies can be best applied and where information systems are most likely to have a strategic impact.</a:t>
            </a:r>
          </a:p>
          <a:p>
            <a:pPr>
              <a:lnSpc>
                <a:spcPct val="80000"/>
              </a:lnSpc>
              <a:buNone/>
            </a:pPr>
            <a:endParaRPr lang="en-GB" dirty="0"/>
          </a:p>
          <a:p>
            <a:pPr>
              <a:lnSpc>
                <a:spcPct val="80000"/>
              </a:lnSpc>
            </a:pPr>
            <a:r>
              <a:rPr lang="en-GB" dirty="0"/>
              <a:t>The value chain model can supplement the competitive forces model by identifying specific, critical leverage points where a firm can use information technology most effectively to enhance its competitive position.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260648"/>
            <a:ext cx="8682168" cy="6408712"/>
          </a:xfrm>
        </p:spPr>
        <p:txBody>
          <a:bodyPr>
            <a:normAutofit/>
          </a:bodyPr>
          <a:lstStyle/>
          <a:p>
            <a:pPr>
              <a:lnSpc>
                <a:spcPct val="80000"/>
              </a:lnSpc>
            </a:pPr>
            <a:r>
              <a:rPr lang="en-GB" dirty="0"/>
              <a:t> Exactly where can it obtain  the greatest benefit from strategic  information systems – what specific activities can be used to for example</a:t>
            </a:r>
          </a:p>
          <a:p>
            <a:pPr lvl="1">
              <a:lnSpc>
                <a:spcPct val="80000"/>
              </a:lnSpc>
            </a:pPr>
            <a:r>
              <a:rPr lang="en-GB" dirty="0"/>
              <a:t> create new products and services, </a:t>
            </a:r>
          </a:p>
          <a:p>
            <a:pPr lvl="1">
              <a:lnSpc>
                <a:spcPct val="80000"/>
              </a:lnSpc>
            </a:pPr>
            <a:r>
              <a:rPr lang="en-GB" dirty="0"/>
              <a:t>enhance market penetration, </a:t>
            </a:r>
          </a:p>
          <a:p>
            <a:pPr lvl="1">
              <a:lnSpc>
                <a:spcPct val="80000"/>
              </a:lnSpc>
            </a:pPr>
            <a:r>
              <a:rPr lang="en-GB" dirty="0"/>
              <a:t>lock in customers and suppliers, and</a:t>
            </a:r>
          </a:p>
          <a:p>
            <a:pPr lvl="1">
              <a:lnSpc>
                <a:spcPct val="80000"/>
              </a:lnSpc>
            </a:pPr>
            <a:r>
              <a:rPr lang="en-GB" dirty="0"/>
              <a:t> lower operational costs? </a:t>
            </a:r>
          </a:p>
          <a:p>
            <a:pPr>
              <a:lnSpc>
                <a:spcPct val="80000"/>
              </a:lnSpc>
            </a:pPr>
            <a:endParaRPr lang="en-GB" dirty="0"/>
          </a:p>
          <a:p>
            <a:pPr>
              <a:lnSpc>
                <a:spcPct val="80000"/>
              </a:lnSpc>
            </a:pPr>
            <a:r>
              <a:rPr lang="en-GB" dirty="0"/>
              <a:t>This model views the firm as a series of “chain” of basic activities that add a margin of value to a firm’s products and services.</a:t>
            </a:r>
          </a:p>
          <a:p>
            <a:pPr>
              <a:lnSpc>
                <a:spcPct val="80000"/>
              </a:lnSpc>
            </a:pPr>
            <a:endParaRPr lang="en-GB" dirty="0"/>
          </a:p>
          <a:p>
            <a:pPr>
              <a:lnSpc>
                <a:spcPct val="80000"/>
              </a:lnSpc>
            </a:pPr>
            <a:r>
              <a:rPr lang="en-GB" dirty="0"/>
              <a:t>These activities can be categorized as either primary activities or support services.</a:t>
            </a:r>
            <a:endParaRPr lang="en-US" dirty="0"/>
          </a:p>
          <a:p>
            <a:endParaRPr lang="en-GB"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99592" y="0"/>
            <a:ext cx="7735838" cy="1296144"/>
          </a:xfrm>
        </p:spPr>
        <p:txBody>
          <a:bodyPr>
            <a:normAutofit fontScale="90000"/>
          </a:bodyPr>
          <a:lstStyle/>
          <a:p>
            <a:r>
              <a:rPr lang="en-GB" b="1" dirty="0"/>
              <a:t>The strategic role of information systems</a:t>
            </a:r>
            <a:endParaRPr lang="en-US" b="1" dirty="0"/>
          </a:p>
        </p:txBody>
      </p:sp>
      <p:sp>
        <p:nvSpPr>
          <p:cNvPr id="27651" name="Rectangle 3"/>
          <p:cNvSpPr>
            <a:spLocks noGrp="1" noChangeArrowheads="1"/>
          </p:cNvSpPr>
          <p:nvPr>
            <p:ph idx="1"/>
          </p:nvPr>
        </p:nvSpPr>
        <p:spPr>
          <a:xfrm>
            <a:off x="304800" y="1340768"/>
            <a:ext cx="8659688" cy="5328592"/>
          </a:xfrm>
        </p:spPr>
        <p:txBody>
          <a:bodyPr>
            <a:normAutofit fontScale="92500" lnSpcReduction="10000"/>
          </a:bodyPr>
          <a:lstStyle/>
          <a:p>
            <a:r>
              <a:rPr lang="en-GB" dirty="0"/>
              <a:t>What is Strategic Information Systems?</a:t>
            </a:r>
          </a:p>
          <a:p>
            <a:pPr lvl="1"/>
            <a:r>
              <a:rPr lang="en-US" dirty="0"/>
              <a:t> </a:t>
            </a:r>
            <a:r>
              <a:rPr lang="en-GB" b="1" dirty="0"/>
              <a:t>Strategic information systems</a:t>
            </a:r>
            <a:r>
              <a:rPr lang="en-GB" dirty="0"/>
              <a:t> change the </a:t>
            </a:r>
          </a:p>
          <a:p>
            <a:pPr lvl="2"/>
            <a:r>
              <a:rPr lang="en-GB" dirty="0"/>
              <a:t>goals, </a:t>
            </a:r>
          </a:p>
          <a:p>
            <a:pPr lvl="2"/>
            <a:r>
              <a:rPr lang="en-GB" dirty="0"/>
              <a:t>operations, 	products, </a:t>
            </a:r>
          </a:p>
          <a:p>
            <a:pPr lvl="2"/>
            <a:r>
              <a:rPr lang="en-GB" dirty="0"/>
              <a:t>services, or </a:t>
            </a:r>
          </a:p>
          <a:p>
            <a:pPr lvl="2"/>
            <a:r>
              <a:rPr lang="en-GB" dirty="0"/>
              <a:t>environmental relationships </a:t>
            </a:r>
          </a:p>
          <a:p>
            <a:pPr lvl="1">
              <a:buNone/>
            </a:pPr>
            <a:r>
              <a:rPr lang="en-GB" dirty="0"/>
              <a:t>	of organisations to help them gain an </a:t>
            </a:r>
            <a:r>
              <a:rPr lang="en-GB" b="1" dirty="0"/>
              <a:t>edge over competitors.</a:t>
            </a:r>
          </a:p>
          <a:p>
            <a:pPr lvl="1"/>
            <a:r>
              <a:rPr lang="en-US" dirty="0"/>
              <a:t>Strategic Information Systems are computer systems that are used at every level of the organization that change operational objectives, service products and environmental relationships to help organizations gain competitive advantage.</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idx="1"/>
          </p:nvPr>
        </p:nvSpPr>
        <p:spPr>
          <a:xfrm>
            <a:off x="323528" y="260648"/>
            <a:ext cx="8631560" cy="6480720"/>
          </a:xfrm>
        </p:spPr>
        <p:txBody>
          <a:bodyPr>
            <a:normAutofit lnSpcReduction="10000"/>
          </a:bodyPr>
          <a:lstStyle/>
          <a:p>
            <a:r>
              <a:rPr lang="en-GB" b="1" dirty="0"/>
              <a:t>Primary activities </a:t>
            </a:r>
            <a:r>
              <a:rPr lang="en-GB" dirty="0"/>
              <a:t>are most directly related to the production and distribution of the firm’s products and services that create value for the customer. </a:t>
            </a:r>
          </a:p>
          <a:p>
            <a:r>
              <a:rPr lang="en-GB" dirty="0"/>
              <a:t>Primary activities include</a:t>
            </a:r>
          </a:p>
          <a:p>
            <a:pPr lvl="1"/>
            <a:r>
              <a:rPr lang="en-GB" dirty="0"/>
              <a:t>Inbound logistics, (receiving and storing materials for production)</a:t>
            </a:r>
          </a:p>
          <a:p>
            <a:pPr lvl="1"/>
            <a:r>
              <a:rPr lang="en-GB" dirty="0"/>
              <a:t>Operations (transform inputs into finished products)</a:t>
            </a:r>
          </a:p>
          <a:p>
            <a:pPr lvl="1"/>
            <a:r>
              <a:rPr lang="en-GB" dirty="0"/>
              <a:t>Sales and marketing (promoting and selling the firm’s products), and</a:t>
            </a:r>
          </a:p>
          <a:p>
            <a:pPr lvl="1"/>
            <a:r>
              <a:rPr lang="en-GB" dirty="0"/>
              <a:t>Service (maintenance and repair of the firm’s goods and services)</a:t>
            </a:r>
          </a:p>
          <a:p>
            <a:pPr lvl="1"/>
            <a:r>
              <a:rPr lang="en-GB" dirty="0"/>
              <a:t>Outbound Logistics (Storing and distributing products)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228600"/>
            <a:ext cx="8269288" cy="6440760"/>
          </a:xfrm>
        </p:spPr>
        <p:txBody>
          <a:bodyPr>
            <a:normAutofit/>
          </a:bodyPr>
          <a:lstStyle/>
          <a:p>
            <a:r>
              <a:rPr lang="en-GB" b="1" dirty="0"/>
              <a:t>Support activities </a:t>
            </a:r>
            <a:r>
              <a:rPr lang="en-GB" dirty="0"/>
              <a:t>make</a:t>
            </a:r>
            <a:r>
              <a:rPr lang="en-GB" b="1" dirty="0"/>
              <a:t> </a:t>
            </a:r>
            <a:r>
              <a:rPr lang="en-GB" dirty="0"/>
              <a:t>the delivery of primary activities possible and consist of</a:t>
            </a:r>
          </a:p>
          <a:p>
            <a:pPr lvl="1"/>
            <a:r>
              <a:rPr lang="en-GB" dirty="0"/>
              <a:t>organisational infrastructure (administration and management), </a:t>
            </a:r>
          </a:p>
          <a:p>
            <a:pPr lvl="1"/>
            <a:r>
              <a:rPr lang="en-GB" dirty="0"/>
              <a:t>human resources (employee recruiting, hiring, and training), </a:t>
            </a:r>
          </a:p>
          <a:p>
            <a:pPr lvl="1"/>
            <a:r>
              <a:rPr lang="en-GB" dirty="0"/>
              <a:t>technology (improving products and the production process), and </a:t>
            </a:r>
          </a:p>
          <a:p>
            <a:pPr lvl="1"/>
            <a:r>
              <a:rPr lang="en-GB" dirty="0"/>
              <a:t>procurement (purchasing inputs).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228600"/>
            <a:ext cx="8269288" cy="6629400"/>
          </a:xfrm>
        </p:spPr>
        <p:txBody>
          <a:bodyPr>
            <a:normAutofit lnSpcReduction="10000"/>
          </a:bodyPr>
          <a:lstStyle/>
          <a:p>
            <a:r>
              <a:rPr lang="en-GB" dirty="0"/>
              <a:t>The value activities which add the most value to products and services depend on the features of particular firms.</a:t>
            </a:r>
          </a:p>
          <a:p>
            <a:r>
              <a:rPr lang="en-GB" dirty="0"/>
              <a:t>E.g.</a:t>
            </a:r>
          </a:p>
          <a:p>
            <a:pPr lvl="1"/>
            <a:r>
              <a:rPr lang="en-GB" dirty="0"/>
              <a:t>A firm such as Wal-Mart could save money in the inbound logistics activity by helping suppliers make deliveries of goods to its stores, thereby lowering the costs of warehousing and inventory.</a:t>
            </a:r>
          </a:p>
          <a:p>
            <a:pPr lvl="1"/>
            <a:r>
              <a:rPr lang="en-GB" dirty="0"/>
              <a:t>A computer-aided design system might support the </a:t>
            </a:r>
            <a:r>
              <a:rPr lang="en-GB" b="1" dirty="0"/>
              <a:t>technology</a:t>
            </a:r>
            <a:r>
              <a:rPr lang="en-GB" dirty="0"/>
              <a:t> activity, helping a firm to reduce costs and perhaps to design higher quality products than the competition produces.</a:t>
            </a:r>
          </a:p>
          <a:p>
            <a:pPr lvl="1"/>
            <a:r>
              <a:rPr lang="en-GB" dirty="0"/>
              <a:t>Gillette’s computer-controlled machining supports the </a:t>
            </a:r>
            <a:r>
              <a:rPr lang="en-GB" b="1" dirty="0"/>
              <a:t>operations</a:t>
            </a:r>
            <a:r>
              <a:rPr lang="en-GB" dirty="0"/>
              <a:t> activity, reducing costs and boosting quality.</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228600"/>
            <a:ext cx="8269288" cy="6440760"/>
          </a:xfrm>
        </p:spPr>
        <p:txBody>
          <a:bodyPr>
            <a:normAutofit/>
          </a:bodyPr>
          <a:lstStyle/>
          <a:p>
            <a:endParaRPr lang="en-GB" dirty="0"/>
          </a:p>
          <a:p>
            <a:r>
              <a:rPr lang="en-GB" dirty="0"/>
              <a:t>Organisations have a competitive advantage when they provide more value to their customers or when they provide the same value to customers at lower at price. </a:t>
            </a:r>
          </a:p>
          <a:p>
            <a:pPr>
              <a:buNone/>
            </a:pPr>
            <a:endParaRPr lang="en-GB" dirty="0"/>
          </a:p>
          <a:p>
            <a:r>
              <a:rPr lang="en-GB" dirty="0"/>
              <a:t>An information system could have a strategic impact if it helped the firm provide products or services at a lower cost than competitors but with a greater value.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467544" y="228600"/>
            <a:ext cx="8487544" cy="6440760"/>
          </a:xfrm>
        </p:spPr>
        <p:txBody>
          <a:bodyPr>
            <a:normAutofit/>
          </a:bodyPr>
          <a:lstStyle/>
          <a:p>
            <a:r>
              <a:rPr lang="en-GB" dirty="0"/>
              <a:t>Managers and business professionals should try to develop a variety of strategic uses of Internet and other technologies for those basic processes that add the most value to a company's products or services, and thus to the overall business value of the company. </a:t>
            </a:r>
          </a:p>
          <a:p>
            <a:endParaRPr lang="en-GB" dirty="0"/>
          </a:p>
          <a:p>
            <a:r>
              <a:rPr lang="en-GB" dirty="0"/>
              <a:t>See </a:t>
            </a:r>
            <a:r>
              <a:rPr lang="en-GB" dirty="0">
                <a:hlinkClick r:id="rId2" action="ppaction://hlinkfile"/>
              </a:rPr>
              <a:t>Value Chain diagram</a:t>
            </a:r>
            <a:r>
              <a:rPr lang="en-GB" dirty="0"/>
              <a:t>.</a:t>
            </a:r>
          </a:p>
          <a:p>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idx="1"/>
          </p:nvPr>
        </p:nvSpPr>
        <p:spPr>
          <a:xfrm>
            <a:off x="685800" y="228600"/>
            <a:ext cx="8269288" cy="6440760"/>
          </a:xfrm>
        </p:spPr>
        <p:txBody>
          <a:bodyPr>
            <a:normAutofit lnSpcReduction="10000"/>
          </a:bodyPr>
          <a:lstStyle/>
          <a:p>
            <a:r>
              <a:rPr lang="en-GB" dirty="0"/>
              <a:t>Thus, the value chain concept can help you analyze where and how to apply the strategic capabilities of information technology. </a:t>
            </a:r>
          </a:p>
          <a:p>
            <a:endParaRPr lang="en-GB" dirty="0"/>
          </a:p>
          <a:p>
            <a:r>
              <a:rPr lang="en-GB" dirty="0"/>
              <a:t>It shows how various types of information technologies might be applied to specific business processes to help a firm gain competitive advantage in the marketplace.</a:t>
            </a:r>
          </a:p>
          <a:p>
            <a:endParaRPr lang="en-GB" dirty="0"/>
          </a:p>
          <a:p>
            <a:endParaRPr lang="en-GB" dirty="0"/>
          </a:p>
          <a:p>
            <a:r>
              <a:rPr lang="en-GB" dirty="0"/>
              <a:t>Now lets look at how many companies are using specific IT applications for strategic advantage.</a:t>
            </a: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79512" y="274638"/>
            <a:ext cx="8507288" cy="1138138"/>
          </a:xfrm>
        </p:spPr>
        <p:txBody>
          <a:bodyPr>
            <a:noAutofit/>
          </a:bodyPr>
          <a:lstStyle/>
          <a:p>
            <a:r>
              <a:rPr lang="en-GB" sz="3200" b="1" dirty="0"/>
              <a:t>USING INFORMATION TECHNOLOGY FOR COMPETITIVE ADVANTAGE </a:t>
            </a:r>
            <a:endParaRPr lang="en-GB" sz="3200" dirty="0"/>
          </a:p>
        </p:txBody>
      </p:sp>
      <p:sp>
        <p:nvSpPr>
          <p:cNvPr id="5" name="Content Placeholder 4"/>
          <p:cNvSpPr>
            <a:spLocks noGrp="1"/>
          </p:cNvSpPr>
          <p:nvPr>
            <p:ph idx="1"/>
          </p:nvPr>
        </p:nvSpPr>
        <p:spPr>
          <a:xfrm>
            <a:off x="251520" y="1600200"/>
            <a:ext cx="8712968" cy="5069160"/>
          </a:xfrm>
        </p:spPr>
        <p:txBody>
          <a:bodyPr>
            <a:normAutofit fontScale="92500" lnSpcReduction="20000"/>
          </a:bodyPr>
          <a:lstStyle/>
          <a:p>
            <a:pPr>
              <a:buNone/>
            </a:pPr>
            <a:r>
              <a:rPr lang="en-GB" b="1" dirty="0"/>
              <a:t>	</a:t>
            </a:r>
            <a:r>
              <a:rPr lang="en-GB" sz="3500" b="1" dirty="0"/>
              <a:t>Building a Customer Focused Business</a:t>
            </a:r>
          </a:p>
          <a:p>
            <a:r>
              <a:rPr lang="en-GB" dirty="0"/>
              <a:t>For many companies, the chief business value of becoming a customer-focused business lies in its ability to help them </a:t>
            </a:r>
          </a:p>
          <a:p>
            <a:pPr lvl="1"/>
            <a:r>
              <a:rPr lang="en-GB" dirty="0"/>
              <a:t>keep customers loyal, </a:t>
            </a:r>
          </a:p>
          <a:p>
            <a:pPr lvl="1"/>
            <a:r>
              <a:rPr lang="en-GB" dirty="0"/>
              <a:t>anticipate their future needs, </a:t>
            </a:r>
          </a:p>
          <a:p>
            <a:pPr lvl="1"/>
            <a:r>
              <a:rPr lang="en-GB" dirty="0"/>
              <a:t>respond to customer concerns, and </a:t>
            </a:r>
          </a:p>
          <a:p>
            <a:pPr lvl="1"/>
            <a:r>
              <a:rPr lang="en-GB" dirty="0"/>
              <a:t>provide top-quality customer service. </a:t>
            </a:r>
          </a:p>
          <a:p>
            <a:r>
              <a:rPr lang="en-GB" dirty="0"/>
              <a:t>This strategic focus on customer value recognizes that quality, rather than prices, has become the primary determinant in a customer's perception of value. </a:t>
            </a:r>
          </a:p>
          <a:p>
            <a:pPr>
              <a:buNone/>
            </a:pPr>
            <a:endParaRPr lang="en-GB"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fontScale="92500"/>
          </a:bodyPr>
          <a:lstStyle/>
          <a:p>
            <a:r>
              <a:rPr lang="en-GB" dirty="0"/>
              <a:t>From a customer's point of view, companies that consistently offer the best value are able to</a:t>
            </a:r>
          </a:p>
          <a:p>
            <a:pPr lvl="1"/>
            <a:r>
              <a:rPr lang="en-GB" dirty="0"/>
              <a:t>keep track of their customers' individual preferences, </a:t>
            </a:r>
          </a:p>
          <a:p>
            <a:pPr lvl="1"/>
            <a:r>
              <a:rPr lang="en-GB" dirty="0"/>
              <a:t>keep up with market trends, </a:t>
            </a:r>
          </a:p>
          <a:p>
            <a:pPr lvl="1"/>
            <a:r>
              <a:rPr lang="en-GB" dirty="0"/>
              <a:t>supply products, services, and information anytime, anywhere, and</a:t>
            </a:r>
          </a:p>
          <a:p>
            <a:pPr lvl="1"/>
            <a:r>
              <a:rPr lang="en-GB" dirty="0"/>
              <a:t>provide customer services tailored to individual needs. </a:t>
            </a:r>
          </a:p>
          <a:p>
            <a:r>
              <a:rPr lang="en-GB" dirty="0"/>
              <a:t>And so, Internet technologies have created a strategic opportunity for companies, large and small, to offer fast, responsive, high-quality products and services tailored to individual customer preferences.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a:t>CRM systems and Internet, intranet, and extranet websites create new channels for interactive communications</a:t>
            </a:r>
          </a:p>
          <a:p>
            <a:pPr lvl="1"/>
            <a:r>
              <a:rPr lang="en-GB" dirty="0"/>
              <a:t>within a company, </a:t>
            </a:r>
          </a:p>
          <a:p>
            <a:pPr lvl="1"/>
            <a:r>
              <a:rPr lang="en-GB" dirty="0"/>
              <a:t>with customers, and </a:t>
            </a:r>
          </a:p>
          <a:p>
            <a:pPr lvl="1"/>
            <a:r>
              <a:rPr lang="en-GB" dirty="0"/>
              <a:t>with the suppliers, </a:t>
            </a:r>
          </a:p>
          <a:p>
            <a:pPr lvl="1"/>
            <a:r>
              <a:rPr lang="en-GB" dirty="0"/>
              <a:t>business partners, and </a:t>
            </a:r>
          </a:p>
          <a:p>
            <a:pPr lvl="1"/>
            <a:r>
              <a:rPr lang="en-GB" dirty="0"/>
              <a:t>others in the external environment. </a:t>
            </a:r>
          </a:p>
          <a:p>
            <a:endParaRPr lang="en-GB"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fontScale="92500"/>
          </a:bodyPr>
          <a:lstStyle/>
          <a:p>
            <a:r>
              <a:rPr lang="en-GB" dirty="0"/>
              <a:t>This enables continual interaction with customers by most business functions and encourages cross-functional collaboration with customers in product development, marketing, delivery, service, and technical support. </a:t>
            </a:r>
          </a:p>
          <a:p>
            <a:r>
              <a:rPr lang="en-GB" dirty="0"/>
              <a:t>Typically, customers use the Internet to ask questions, air complaints, evaluate products, request support, and make and report their purchases.</a:t>
            </a:r>
          </a:p>
          <a:p>
            <a:r>
              <a:rPr lang="en-GB" dirty="0"/>
              <a:t>Using the Internet and corporate intranets, specialists in business functions throughout the enterprise can contribute to an effective response. </a:t>
            </a:r>
          </a:p>
          <a:p>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71600" y="764704"/>
            <a:ext cx="7962088" cy="5688632"/>
          </a:xfrm>
        </p:spPr>
        <p:txBody>
          <a:bodyPr>
            <a:normAutofit lnSpcReduction="10000"/>
          </a:bodyPr>
          <a:lstStyle/>
          <a:p>
            <a:r>
              <a:rPr lang="en-GB" dirty="0"/>
              <a:t>Systems that have these effects may even change the business of the organisation.</a:t>
            </a:r>
          </a:p>
          <a:p>
            <a:endParaRPr lang="en-GB" dirty="0"/>
          </a:p>
          <a:p>
            <a:r>
              <a:rPr lang="en-GB" dirty="0"/>
              <a:t>For instance, State Street Bank and Trust Co. of Boston transformed its core business from traditional banking services, such as customer chequering and savings accounts and loans, to electronic record keeping, providing data processing services for securities and mutual funds, and services for pension funds to monitor their money managers.</a:t>
            </a:r>
            <a:endParaRPr lang="en-US" dirty="0"/>
          </a:p>
          <a:p>
            <a:endParaRPr lang="en-US" dirty="0"/>
          </a:p>
        </p:txBody>
      </p:sp>
    </p:spTree>
    <p:extLst>
      <p:ext uri="{BB962C8B-B14F-4D97-AF65-F5344CB8AC3E}">
        <p14:creationId xmlns:p14="http://schemas.microsoft.com/office/powerpoint/2010/main" val="2737618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a:t>This encourages the creation of cross-functional discussion groups and problem-solving teams dedicated to customer involvement, service, and support. </a:t>
            </a:r>
          </a:p>
          <a:p>
            <a:r>
              <a:rPr lang="en-GB" dirty="0"/>
              <a:t>Even the Internet and extranet links to suppliers and business partners can be used to enlist them in a way of doing business</a:t>
            </a:r>
          </a:p>
          <a:p>
            <a:r>
              <a:rPr lang="en-GB" dirty="0"/>
              <a:t>This is how a business demonstrates its focus on customer value. </a:t>
            </a:r>
          </a:p>
          <a:p>
            <a:pPr>
              <a:buNone/>
            </a:pPr>
            <a:endParaRPr lang="en-GB"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a:t>A customer-focused business helps their e-commerce customers to help themselves, while also helping them do their jobs.</a:t>
            </a:r>
          </a:p>
          <a:p>
            <a:pPr>
              <a:buNone/>
            </a:pPr>
            <a:endParaRPr lang="en-GB" dirty="0"/>
          </a:p>
          <a:p>
            <a:r>
              <a:rPr lang="en-GB" dirty="0"/>
              <a:t>Finally, a successful business nurtures an online community of customers, employees, and business partners that builds great customer loyalty, while fostering cooperation to provide an outstanding customer experience. </a:t>
            </a:r>
          </a:p>
          <a:p>
            <a:endParaRPr lang="en-GB"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fontScale="92500" lnSpcReduction="10000"/>
          </a:bodyPr>
          <a:lstStyle/>
          <a:p>
            <a:pPr>
              <a:buNone/>
            </a:pPr>
            <a:r>
              <a:rPr lang="en-GB" sz="3900" b="1" dirty="0"/>
              <a:t>	Reengineering Business Processes</a:t>
            </a:r>
          </a:p>
          <a:p>
            <a:r>
              <a:rPr lang="en-GB" dirty="0"/>
              <a:t>One of the most important implementations of competitive strategies is </a:t>
            </a:r>
            <a:r>
              <a:rPr lang="en-GB" b="1" dirty="0"/>
              <a:t>business process reengineering (BPR),</a:t>
            </a:r>
            <a:r>
              <a:rPr lang="en-GB" dirty="0"/>
              <a:t> most often simply called reengineering. </a:t>
            </a:r>
          </a:p>
          <a:p>
            <a:r>
              <a:rPr lang="en-GB" dirty="0"/>
              <a:t>Reengineering is a </a:t>
            </a:r>
            <a:r>
              <a:rPr lang="en-GB" i="1" dirty="0"/>
              <a:t>fundamental rethinking and radical redesign of business processes to achieve dramatic improvements in cost, quality, speed, and service.</a:t>
            </a:r>
            <a:r>
              <a:rPr lang="en-GB" dirty="0"/>
              <a:t> </a:t>
            </a:r>
          </a:p>
          <a:p>
            <a:r>
              <a:rPr lang="en-GB" dirty="0"/>
              <a:t>So BPR combines </a:t>
            </a:r>
            <a:r>
              <a:rPr lang="en-GB" u="sng" dirty="0"/>
              <a:t>a strategy of promoting business innovation</a:t>
            </a:r>
            <a:r>
              <a:rPr lang="en-GB" dirty="0"/>
              <a:t> with </a:t>
            </a:r>
            <a:r>
              <a:rPr lang="en-GB" u="sng" dirty="0"/>
              <a:t>a strategy of making major improvements</a:t>
            </a:r>
            <a:r>
              <a:rPr lang="en-GB" dirty="0"/>
              <a:t> to business processes so that a company can become a much stronger and more successful competitor. </a:t>
            </a:r>
          </a:p>
          <a:p>
            <a:endParaRPr lang="en-GB"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712968" cy="6597352"/>
          </a:xfrm>
        </p:spPr>
        <p:txBody>
          <a:bodyPr>
            <a:normAutofit fontScale="92500" lnSpcReduction="10000"/>
          </a:bodyPr>
          <a:lstStyle/>
          <a:p>
            <a:r>
              <a:rPr lang="en-GB" dirty="0"/>
              <a:t>However, while the potential payback of reengineering is high, so is its risk of failure and level of disruption to the organizational environment. </a:t>
            </a:r>
          </a:p>
          <a:p>
            <a:r>
              <a:rPr lang="en-GB" dirty="0"/>
              <a:t>Making radical changes to business processes to dramatically improve efficiency and effectiveness is not an easy task. </a:t>
            </a:r>
          </a:p>
          <a:p>
            <a:r>
              <a:rPr lang="en-GB" dirty="0"/>
              <a:t>For example, many companies have used cross-functional enterprise resource planning (ERP) software to reengineer, automate, and integrate their manufacturing, distribution, finance, and human resource business processes. </a:t>
            </a:r>
          </a:p>
          <a:p>
            <a:r>
              <a:rPr lang="en-GB" dirty="0"/>
              <a:t>While many companies have reported impressive gains with such ERP reengineering projects, many others have experienced dramatic failures or have failed to achieve the improvements they sought.</a:t>
            </a:r>
          </a:p>
          <a:p>
            <a:endParaRPr lang="en-GB"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51520" y="260648"/>
            <a:ext cx="8640960" cy="6336704"/>
          </a:xfrm>
        </p:spPr>
        <p:txBody>
          <a:bodyPr>
            <a:normAutofit/>
          </a:bodyPr>
          <a:lstStyle/>
          <a:p>
            <a:r>
              <a:rPr lang="en-GB" dirty="0"/>
              <a:t>Many companies have found that reengineering can best be achieved when the whole organization is redesigned while leveraging the power of IT. </a:t>
            </a:r>
          </a:p>
          <a:p>
            <a:r>
              <a:rPr lang="en-GB" dirty="0"/>
              <a:t>For example, one common approach is the use of self-directed cross-functional or multidisciplinary process teams. </a:t>
            </a:r>
          </a:p>
          <a:p>
            <a:r>
              <a:rPr lang="en-GB" dirty="0"/>
              <a:t>Employees from several departments or specialties including engineering, marketing, customer service, and manufacturing may work as a team on the product development process. </a:t>
            </a:r>
          </a:p>
          <a:p>
            <a:endParaRPr lang="en-GB"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251520" y="620688"/>
          <a:ext cx="8676456" cy="6048673"/>
        </p:xfrm>
        <a:graphic>
          <a:graphicData uri="http://schemas.openxmlformats.org/drawingml/2006/table">
            <a:tbl>
              <a:tblPr/>
              <a:tblGrid>
                <a:gridCol w="2376763">
                  <a:extLst>
                    <a:ext uri="{9D8B030D-6E8A-4147-A177-3AD203B41FA5}">
                      <a16:colId xmlns:a16="http://schemas.microsoft.com/office/drawing/2014/main" val="20000"/>
                    </a:ext>
                  </a:extLst>
                </a:gridCol>
                <a:gridCol w="2847757">
                  <a:extLst>
                    <a:ext uri="{9D8B030D-6E8A-4147-A177-3AD203B41FA5}">
                      <a16:colId xmlns:a16="http://schemas.microsoft.com/office/drawing/2014/main" val="20001"/>
                    </a:ext>
                  </a:extLst>
                </a:gridCol>
                <a:gridCol w="3451936">
                  <a:extLst>
                    <a:ext uri="{9D8B030D-6E8A-4147-A177-3AD203B41FA5}">
                      <a16:colId xmlns:a16="http://schemas.microsoft.com/office/drawing/2014/main" val="20002"/>
                    </a:ext>
                  </a:extLst>
                </a:gridCol>
              </a:tblGrid>
              <a:tr h="307365">
                <a:tc>
                  <a:txBody>
                    <a:bodyPr/>
                    <a:lstStyle/>
                    <a:p>
                      <a:pPr algn="ctr">
                        <a:spcAft>
                          <a:spcPts val="0"/>
                        </a:spcAft>
                      </a:pPr>
                      <a:endParaRPr lang="en-US"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rgbClr val="DBE5F1"/>
                    </a:solidFill>
                  </a:tcPr>
                </a:tc>
                <a:tc>
                  <a:txBody>
                    <a:bodyPr/>
                    <a:lstStyle/>
                    <a:p>
                      <a:pPr marL="286385">
                        <a:spcAft>
                          <a:spcPts val="0"/>
                        </a:spcAft>
                      </a:pPr>
                      <a:r>
                        <a:rPr lang="en-US" sz="1600" b="1">
                          <a:solidFill>
                            <a:srgbClr val="494949"/>
                          </a:solidFill>
                          <a:latin typeface="Times New Roman"/>
                          <a:ea typeface="Times New Roman"/>
                          <a:cs typeface="Times New Roman"/>
                        </a:rPr>
                        <a:t>Business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solidFill>
                      <a:srgbClr val="DBE5F1"/>
                    </a:solidFill>
                  </a:tcPr>
                </a:tc>
                <a:tc>
                  <a:txBody>
                    <a:bodyPr/>
                    <a:lstStyle/>
                    <a:p>
                      <a:pPr marL="332105">
                        <a:spcAft>
                          <a:spcPts val="0"/>
                        </a:spcAft>
                      </a:pPr>
                      <a:r>
                        <a:rPr lang="en-US" sz="1600" b="1">
                          <a:solidFill>
                            <a:srgbClr val="494949"/>
                          </a:solidFill>
                          <a:latin typeface="Times New Roman"/>
                          <a:ea typeface="Times New Roman"/>
                          <a:cs typeface="Times New Roman"/>
                        </a:rPr>
                        <a:t>Business Process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BE5F1"/>
                    </a:solidFill>
                  </a:tcPr>
                </a:tc>
                <a:extLst>
                  <a:ext uri="{0D108BD9-81ED-4DB2-BD59-A6C34878D82A}">
                    <a16:rowId xmlns:a16="http://schemas.microsoft.com/office/drawing/2014/main" val="10000"/>
                  </a:ext>
                </a:extLst>
              </a:tr>
              <a:tr h="307365">
                <a:tc>
                  <a:txBody>
                    <a:bodyPr/>
                    <a:lstStyle/>
                    <a:p>
                      <a:pPr algn="ctr">
                        <a:spcAft>
                          <a:spcPts val="0"/>
                        </a:spcAft>
                      </a:pPr>
                      <a:endParaRPr lang="en-US" sz="1600" dirty="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marL="286385">
                        <a:spcAft>
                          <a:spcPts val="0"/>
                        </a:spcAft>
                      </a:pPr>
                      <a:r>
                        <a:rPr lang="en-US" sz="1600" b="1" dirty="0">
                          <a:solidFill>
                            <a:srgbClr val="494949"/>
                          </a:solidFill>
                          <a:latin typeface="Times New Roman"/>
                          <a:ea typeface="Times New Roman"/>
                          <a:cs typeface="Times New Roman"/>
                        </a:rPr>
                        <a:t>Improvement </a:t>
                      </a:r>
                      <a:endParaRPr lang="en-GB" sz="1600" dirty="0">
                        <a:latin typeface="Arial"/>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DBE5F1"/>
                    </a:solidFill>
                  </a:tcPr>
                </a:tc>
                <a:tc>
                  <a:txBody>
                    <a:bodyPr/>
                    <a:lstStyle/>
                    <a:p>
                      <a:pPr marL="332105">
                        <a:spcAft>
                          <a:spcPts val="0"/>
                        </a:spcAft>
                      </a:pPr>
                      <a:r>
                        <a:rPr lang="en-US" sz="1600" b="1">
                          <a:solidFill>
                            <a:srgbClr val="494949"/>
                          </a:solidFill>
                          <a:latin typeface="Times New Roman"/>
                          <a:ea typeface="Times New Roman"/>
                          <a:cs typeface="Times New Roman"/>
                        </a:rPr>
                        <a:t>Reengineering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BE5F1"/>
                    </a:solidFill>
                  </a:tcPr>
                </a:tc>
                <a:extLst>
                  <a:ext uri="{0D108BD9-81ED-4DB2-BD59-A6C34878D82A}">
                    <a16:rowId xmlns:a16="http://schemas.microsoft.com/office/drawing/2014/main" val="10001"/>
                  </a:ext>
                </a:extLst>
              </a:tr>
              <a:tr h="330303">
                <a:tc>
                  <a:txBody>
                    <a:bodyPr/>
                    <a:lstStyle/>
                    <a:p>
                      <a:pPr marL="91440">
                        <a:spcAft>
                          <a:spcPts val="0"/>
                        </a:spcAft>
                      </a:pPr>
                      <a:r>
                        <a:rPr lang="en-US" sz="1600" b="1">
                          <a:solidFill>
                            <a:srgbClr val="000000"/>
                          </a:solidFill>
                          <a:latin typeface="Times New Roman"/>
                          <a:ea typeface="Times New Roman"/>
                          <a:cs typeface="Times New Roman"/>
                        </a:rPr>
                        <a:t>Lev</a:t>
                      </a:r>
                      <a:r>
                        <a:rPr lang="en-US" sz="1600" b="1">
                          <a:solidFill>
                            <a:srgbClr val="171717"/>
                          </a:solidFill>
                          <a:latin typeface="Times New Roman"/>
                          <a:ea typeface="Times New Roman"/>
                          <a:cs typeface="Times New Roman"/>
                        </a:rPr>
                        <a:t>e</a:t>
                      </a:r>
                      <a:r>
                        <a:rPr lang="en-US" sz="1600" b="1">
                          <a:solidFill>
                            <a:srgbClr val="000000"/>
                          </a:solidFill>
                          <a:latin typeface="Times New Roman"/>
                          <a:ea typeface="Times New Roman"/>
                          <a:cs typeface="Times New Roman"/>
                        </a:rPr>
                        <a:t>l of Change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dirty="0">
                          <a:solidFill>
                            <a:srgbClr val="000000"/>
                          </a:solidFill>
                          <a:latin typeface="Times New Roman"/>
                          <a:ea typeface="Times New Roman"/>
                          <a:cs typeface="Times New Roman"/>
                        </a:rPr>
                        <a:t>In</a:t>
                      </a:r>
                      <a:r>
                        <a:rPr lang="en-US" sz="1600" dirty="0">
                          <a:solidFill>
                            <a:srgbClr val="171717"/>
                          </a:solidFill>
                          <a:latin typeface="Times New Roman"/>
                          <a:ea typeface="Times New Roman"/>
                          <a:cs typeface="Times New Roman"/>
                        </a:rPr>
                        <a:t>c</a:t>
                      </a:r>
                      <a:r>
                        <a:rPr lang="en-US" sz="1600" dirty="0">
                          <a:solidFill>
                            <a:srgbClr val="000000"/>
                          </a:solidFill>
                          <a:latin typeface="Times New Roman"/>
                          <a:ea typeface="Times New Roman"/>
                          <a:cs typeface="Times New Roman"/>
                        </a:rPr>
                        <a:t>r</a:t>
                      </a:r>
                      <a:r>
                        <a:rPr lang="en-US" sz="1600" dirty="0">
                          <a:solidFill>
                            <a:srgbClr val="171717"/>
                          </a:solidFill>
                          <a:latin typeface="Times New Roman"/>
                          <a:ea typeface="Times New Roman"/>
                          <a:cs typeface="Times New Roman"/>
                        </a:rPr>
                        <a:t>e</a:t>
                      </a:r>
                      <a:r>
                        <a:rPr lang="en-US" sz="1600" dirty="0">
                          <a:solidFill>
                            <a:srgbClr val="000000"/>
                          </a:solidFill>
                          <a:latin typeface="Times New Roman"/>
                          <a:ea typeface="Times New Roman"/>
                          <a:cs typeface="Times New Roman"/>
                        </a:rPr>
                        <a:t>m</a:t>
                      </a:r>
                      <a:r>
                        <a:rPr lang="en-US" sz="1600" dirty="0">
                          <a:solidFill>
                            <a:srgbClr val="171717"/>
                          </a:solidFill>
                          <a:latin typeface="Times New Roman"/>
                          <a:ea typeface="Times New Roman"/>
                          <a:cs typeface="Times New Roman"/>
                        </a:rPr>
                        <a:t>e</a:t>
                      </a:r>
                      <a:r>
                        <a:rPr lang="en-US" sz="1600" dirty="0">
                          <a:solidFill>
                            <a:srgbClr val="000000"/>
                          </a:solidFill>
                          <a:latin typeface="Times New Roman"/>
                          <a:ea typeface="Times New Roman"/>
                          <a:cs typeface="Times New Roman"/>
                        </a:rPr>
                        <a:t>nt</a:t>
                      </a:r>
                      <a:r>
                        <a:rPr lang="en-US" sz="1600" dirty="0">
                          <a:solidFill>
                            <a:srgbClr val="171717"/>
                          </a:solidFill>
                          <a:latin typeface="Times New Roman"/>
                          <a:ea typeface="Times New Roman"/>
                          <a:cs typeface="Times New Roman"/>
                        </a:rPr>
                        <a:t>a</a:t>
                      </a:r>
                      <a:r>
                        <a:rPr lang="en-US" sz="1600" dirty="0">
                          <a:solidFill>
                            <a:srgbClr val="000000"/>
                          </a:solidFill>
                          <a:latin typeface="Times New Roman"/>
                          <a:ea typeface="Times New Roman"/>
                          <a:cs typeface="Times New Roman"/>
                        </a:rPr>
                        <a:t>l </a:t>
                      </a:r>
                      <a:endParaRPr lang="en-GB" sz="1600" dirty="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ad</a:t>
                      </a:r>
                      <a:r>
                        <a:rPr lang="en-US" sz="1600">
                          <a:solidFill>
                            <a:srgbClr val="000000"/>
                          </a:solidFill>
                          <a:latin typeface="Times New Roman"/>
                          <a:ea typeface="Times New Roman"/>
                          <a:cs typeface="Times New Roman"/>
                        </a:rPr>
                        <a:t>i</a:t>
                      </a:r>
                      <a:r>
                        <a:rPr lang="en-US" sz="1600">
                          <a:solidFill>
                            <a:srgbClr val="171717"/>
                          </a:solidFill>
                          <a:latin typeface="Times New Roman"/>
                          <a:ea typeface="Times New Roman"/>
                          <a:cs typeface="Times New Roman"/>
                        </a:rPr>
                        <a:t>ca</a:t>
                      </a:r>
                      <a:r>
                        <a:rPr lang="en-US" sz="1600">
                          <a:solidFill>
                            <a:srgbClr val="000000"/>
                          </a:solidFill>
                          <a:latin typeface="Times New Roman"/>
                          <a:ea typeface="Times New Roman"/>
                          <a:cs typeface="Times New Roman"/>
                        </a:rPr>
                        <a:t>l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2094">
                <a:tc>
                  <a:txBody>
                    <a:bodyPr/>
                    <a:lstStyle/>
                    <a:p>
                      <a:pPr marL="91440">
                        <a:spcAft>
                          <a:spcPts val="0"/>
                        </a:spcAft>
                      </a:pPr>
                      <a:r>
                        <a:rPr lang="en-US" sz="1600" b="1">
                          <a:solidFill>
                            <a:srgbClr val="000000"/>
                          </a:solidFill>
                          <a:latin typeface="Times New Roman"/>
                          <a:ea typeface="Times New Roman"/>
                          <a:cs typeface="Times New Roman"/>
                        </a:rPr>
                        <a:t>Process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286385">
                        <a:spcAft>
                          <a:spcPts val="0"/>
                        </a:spcAft>
                      </a:pPr>
                      <a:r>
                        <a:rPr lang="en-US" sz="1600" dirty="0">
                          <a:solidFill>
                            <a:srgbClr val="000000"/>
                          </a:solidFill>
                          <a:latin typeface="Times New Roman"/>
                          <a:ea typeface="Times New Roman"/>
                          <a:cs typeface="Times New Roman"/>
                        </a:rPr>
                        <a:t>Imp</a:t>
                      </a:r>
                      <a:r>
                        <a:rPr lang="en-US" sz="1600" dirty="0">
                          <a:solidFill>
                            <a:srgbClr val="171717"/>
                          </a:solidFill>
                          <a:latin typeface="Times New Roman"/>
                          <a:ea typeface="Times New Roman"/>
                          <a:cs typeface="Times New Roman"/>
                        </a:rPr>
                        <a:t>rove</a:t>
                      </a:r>
                      <a:r>
                        <a:rPr lang="en-US" sz="1600" dirty="0">
                          <a:solidFill>
                            <a:srgbClr val="000000"/>
                          </a:solidFill>
                          <a:latin typeface="Times New Roman"/>
                          <a:ea typeface="Times New Roman"/>
                          <a:cs typeface="Times New Roman"/>
                        </a:rPr>
                        <a:t>d n</a:t>
                      </a:r>
                      <a:r>
                        <a:rPr lang="en-US" sz="1600" dirty="0">
                          <a:solidFill>
                            <a:srgbClr val="171717"/>
                          </a:solidFill>
                          <a:latin typeface="Times New Roman"/>
                          <a:ea typeface="Times New Roman"/>
                          <a:cs typeface="Times New Roman"/>
                        </a:rPr>
                        <a:t>ew </a:t>
                      </a:r>
                      <a:endParaRPr lang="en-GB" sz="1600" dirty="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332105">
                        <a:spcAft>
                          <a:spcPts val="0"/>
                        </a:spcAft>
                      </a:pPr>
                      <a:r>
                        <a:rPr lang="en-US" sz="1600">
                          <a:solidFill>
                            <a:srgbClr val="000000"/>
                          </a:solidFill>
                          <a:latin typeface="Times New Roman"/>
                          <a:ea typeface="Times New Roman"/>
                          <a:cs typeface="Times New Roman"/>
                        </a:rPr>
                        <a:t>B</a:t>
                      </a:r>
                      <a:r>
                        <a:rPr lang="en-US" sz="1600">
                          <a:solidFill>
                            <a:srgbClr val="171717"/>
                          </a:solidFill>
                          <a:latin typeface="Times New Roman"/>
                          <a:ea typeface="Times New Roman"/>
                          <a:cs typeface="Times New Roman"/>
                        </a:rPr>
                        <a:t>ra</a:t>
                      </a:r>
                      <a:r>
                        <a:rPr lang="en-US" sz="1600">
                          <a:solidFill>
                            <a:srgbClr val="000000"/>
                          </a:solidFill>
                          <a:latin typeface="Times New Roman"/>
                          <a:ea typeface="Times New Roman"/>
                          <a:cs typeface="Times New Roman"/>
                        </a:rPr>
                        <a:t>n</a:t>
                      </a:r>
                      <a:r>
                        <a:rPr lang="en-US" sz="1600">
                          <a:solidFill>
                            <a:srgbClr val="171717"/>
                          </a:solidFill>
                          <a:latin typeface="Times New Roman"/>
                          <a:ea typeface="Times New Roman"/>
                          <a:cs typeface="Times New Roman"/>
                        </a:rPr>
                        <a:t>d </a:t>
                      </a:r>
                      <a:r>
                        <a:rPr lang="en-US" sz="1600">
                          <a:solidFill>
                            <a:srgbClr val="000000"/>
                          </a:solidFill>
                          <a:latin typeface="Times New Roman"/>
                          <a:ea typeface="Times New Roman"/>
                          <a:cs typeface="Times New Roman"/>
                        </a:rPr>
                        <a:t>n</a:t>
                      </a:r>
                      <a:r>
                        <a:rPr lang="en-US" sz="1600">
                          <a:solidFill>
                            <a:srgbClr val="171717"/>
                          </a:solidFill>
                          <a:latin typeface="Times New Roman"/>
                          <a:ea typeface="Times New Roman"/>
                          <a:cs typeface="Times New Roman"/>
                        </a:rPr>
                        <a:t>ew </a:t>
                      </a:r>
                      <a:r>
                        <a:rPr lang="en-US" sz="1600">
                          <a:solidFill>
                            <a:srgbClr val="000000"/>
                          </a:solidFill>
                          <a:latin typeface="Times New Roman"/>
                          <a:ea typeface="Times New Roman"/>
                          <a:cs typeface="Times New Roman"/>
                        </a:rPr>
                        <a:t>p</a:t>
                      </a:r>
                      <a:r>
                        <a:rPr lang="en-US" sz="1600">
                          <a:solidFill>
                            <a:srgbClr val="171717"/>
                          </a:solidFill>
                          <a:latin typeface="Times New Roman"/>
                          <a:ea typeface="Times New Roman"/>
                          <a:cs typeface="Times New Roman"/>
                        </a:rPr>
                        <a:t>ro</a:t>
                      </a:r>
                      <a:r>
                        <a:rPr lang="en-US" sz="1600">
                          <a:solidFill>
                            <a:srgbClr val="393939"/>
                          </a:solidFill>
                          <a:latin typeface="Times New Roman"/>
                          <a:ea typeface="Times New Roman"/>
                          <a:cs typeface="Times New Roman"/>
                        </a:rPr>
                        <a:t>ce</a:t>
                      </a:r>
                      <a:r>
                        <a:rPr lang="en-US" sz="1600">
                          <a:solidFill>
                            <a:srgbClr val="171717"/>
                          </a:solidFill>
                          <a:latin typeface="Times New Roman"/>
                          <a:ea typeface="Times New Roman"/>
                          <a:cs typeface="Times New Roman"/>
                        </a:rPr>
                        <a:t>ss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3"/>
                  </a:ext>
                </a:extLst>
              </a:tr>
              <a:tr h="275253">
                <a:tc>
                  <a:txBody>
                    <a:bodyPr/>
                    <a:lstStyle/>
                    <a:p>
                      <a:pPr marL="91440">
                        <a:spcAft>
                          <a:spcPts val="0"/>
                        </a:spcAft>
                      </a:pPr>
                      <a:r>
                        <a:rPr lang="en-US" sz="1600" b="1">
                          <a:solidFill>
                            <a:srgbClr val="000000"/>
                          </a:solidFill>
                          <a:latin typeface="Times New Roman"/>
                          <a:ea typeface="Times New Roman"/>
                          <a:cs typeface="Times New Roman"/>
                        </a:rPr>
                        <a:t>Change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dirty="0">
                          <a:solidFill>
                            <a:srgbClr val="171717"/>
                          </a:solidFill>
                          <a:latin typeface="Times New Roman"/>
                          <a:ea typeface="Times New Roman"/>
                          <a:cs typeface="Times New Roman"/>
                        </a:rPr>
                        <a:t>versio</a:t>
                      </a:r>
                      <a:r>
                        <a:rPr lang="en-US" sz="1600" dirty="0">
                          <a:solidFill>
                            <a:srgbClr val="000000"/>
                          </a:solidFill>
                          <a:latin typeface="Times New Roman"/>
                          <a:ea typeface="Times New Roman"/>
                          <a:cs typeface="Times New Roman"/>
                        </a:rPr>
                        <a:t>n </a:t>
                      </a:r>
                      <a:r>
                        <a:rPr lang="en-US" sz="1600" dirty="0">
                          <a:solidFill>
                            <a:srgbClr val="171717"/>
                          </a:solidFill>
                          <a:latin typeface="Times New Roman"/>
                          <a:ea typeface="Times New Roman"/>
                          <a:cs typeface="Times New Roman"/>
                        </a:rPr>
                        <a:t>o</a:t>
                      </a:r>
                      <a:r>
                        <a:rPr lang="en-US" sz="1600" dirty="0">
                          <a:solidFill>
                            <a:srgbClr val="000000"/>
                          </a:solidFill>
                          <a:latin typeface="Times New Roman"/>
                          <a:ea typeface="Times New Roman"/>
                          <a:cs typeface="Times New Roman"/>
                        </a:rPr>
                        <a:t>f pr</a:t>
                      </a:r>
                      <a:r>
                        <a:rPr lang="en-US" sz="1600" dirty="0">
                          <a:solidFill>
                            <a:srgbClr val="171717"/>
                          </a:solidFill>
                          <a:latin typeface="Times New Roman"/>
                          <a:ea typeface="Times New Roman"/>
                          <a:cs typeface="Times New Roman"/>
                        </a:rPr>
                        <a:t>ocess </a:t>
                      </a:r>
                      <a:endParaRPr lang="en-GB" sz="1600" dirty="0">
                        <a:latin typeface="Arial"/>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a:solidFill>
                          <a:srgbClr val="171717"/>
                        </a:solidFill>
                        <a:latin typeface="Times New Roman"/>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52094">
                <a:tc>
                  <a:txBody>
                    <a:bodyPr/>
                    <a:lstStyle/>
                    <a:p>
                      <a:pPr marL="91440">
                        <a:spcAft>
                          <a:spcPts val="0"/>
                        </a:spcAft>
                      </a:pPr>
                      <a:r>
                        <a:rPr lang="en-US" sz="1600" b="1">
                          <a:solidFill>
                            <a:srgbClr val="000000"/>
                          </a:solidFill>
                          <a:latin typeface="Times New Roman"/>
                          <a:ea typeface="Times New Roman"/>
                          <a:cs typeface="Times New Roman"/>
                        </a:rPr>
                        <a:t>Starting Point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dirty="0">
                          <a:solidFill>
                            <a:srgbClr val="000000"/>
                          </a:solidFill>
                          <a:latin typeface="Times New Roman"/>
                          <a:ea typeface="Times New Roman"/>
                          <a:cs typeface="Times New Roman"/>
                        </a:rPr>
                        <a:t>E</a:t>
                      </a:r>
                      <a:r>
                        <a:rPr lang="en-US" sz="1600" dirty="0">
                          <a:solidFill>
                            <a:srgbClr val="171717"/>
                          </a:solidFill>
                          <a:latin typeface="Times New Roman"/>
                          <a:ea typeface="Times New Roman"/>
                          <a:cs typeface="Times New Roman"/>
                        </a:rPr>
                        <a:t>x</a:t>
                      </a:r>
                      <a:r>
                        <a:rPr lang="en-US" sz="1600" dirty="0">
                          <a:solidFill>
                            <a:srgbClr val="000000"/>
                          </a:solidFill>
                          <a:latin typeface="Times New Roman"/>
                          <a:ea typeface="Times New Roman"/>
                          <a:cs typeface="Times New Roman"/>
                        </a:rPr>
                        <a:t>i</a:t>
                      </a:r>
                      <a:r>
                        <a:rPr lang="en-US" sz="1600" dirty="0">
                          <a:solidFill>
                            <a:srgbClr val="171717"/>
                          </a:solidFill>
                          <a:latin typeface="Times New Roman"/>
                          <a:ea typeface="Times New Roman"/>
                          <a:cs typeface="Times New Roman"/>
                        </a:rPr>
                        <a:t>s</a:t>
                      </a:r>
                      <a:r>
                        <a:rPr lang="en-US" sz="1600" dirty="0">
                          <a:solidFill>
                            <a:srgbClr val="000000"/>
                          </a:solidFill>
                          <a:latin typeface="Times New Roman"/>
                          <a:ea typeface="Times New Roman"/>
                          <a:cs typeface="Times New Roman"/>
                        </a:rPr>
                        <a:t>tin</a:t>
                      </a:r>
                      <a:r>
                        <a:rPr lang="en-US" sz="1600" dirty="0">
                          <a:solidFill>
                            <a:srgbClr val="171717"/>
                          </a:solidFill>
                          <a:latin typeface="Times New Roman"/>
                          <a:ea typeface="Times New Roman"/>
                          <a:cs typeface="Times New Roman"/>
                        </a:rPr>
                        <a:t>g </a:t>
                      </a:r>
                      <a:r>
                        <a:rPr lang="en-US" sz="1600" dirty="0">
                          <a:solidFill>
                            <a:srgbClr val="000000"/>
                          </a:solidFill>
                          <a:latin typeface="Times New Roman"/>
                          <a:ea typeface="Times New Roman"/>
                          <a:cs typeface="Times New Roman"/>
                        </a:rPr>
                        <a:t>pr</a:t>
                      </a:r>
                      <a:r>
                        <a:rPr lang="en-US" sz="1600" dirty="0">
                          <a:solidFill>
                            <a:srgbClr val="171717"/>
                          </a:solidFill>
                          <a:latin typeface="Times New Roman"/>
                          <a:ea typeface="Times New Roman"/>
                          <a:cs typeface="Times New Roman"/>
                        </a:rPr>
                        <a:t>oces</a:t>
                      </a:r>
                      <a:r>
                        <a:rPr lang="en-US" sz="1600" dirty="0">
                          <a:solidFill>
                            <a:srgbClr val="000000"/>
                          </a:solidFill>
                          <a:latin typeface="Times New Roman"/>
                          <a:ea typeface="Times New Roman"/>
                          <a:cs typeface="Times New Roman"/>
                        </a:rPr>
                        <a:t>s</a:t>
                      </a:r>
                      <a:r>
                        <a:rPr lang="en-US" sz="1600" dirty="0">
                          <a:solidFill>
                            <a:srgbClr val="171717"/>
                          </a:solidFill>
                          <a:latin typeface="Times New Roman"/>
                          <a:ea typeface="Times New Roman"/>
                          <a:cs typeface="Times New Roman"/>
                        </a:rPr>
                        <a:t>es </a:t>
                      </a:r>
                      <a:endParaRPr lang="en-GB" sz="1600" dirty="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171717"/>
                          </a:solidFill>
                          <a:latin typeface="Times New Roman"/>
                          <a:ea typeface="Times New Roman"/>
                          <a:cs typeface="Times New Roman"/>
                        </a:rPr>
                        <a:t>C</a:t>
                      </a:r>
                      <a:r>
                        <a:rPr lang="en-US" sz="1600">
                          <a:solidFill>
                            <a:srgbClr val="000000"/>
                          </a:solidFill>
                          <a:latin typeface="Times New Roman"/>
                          <a:ea typeface="Times New Roman"/>
                          <a:cs typeface="Times New Roman"/>
                        </a:rPr>
                        <a:t>l</a:t>
                      </a:r>
                      <a:r>
                        <a:rPr lang="en-US" sz="1600">
                          <a:solidFill>
                            <a:srgbClr val="171717"/>
                          </a:solidFill>
                          <a:latin typeface="Times New Roman"/>
                          <a:ea typeface="Times New Roman"/>
                          <a:cs typeface="Times New Roman"/>
                        </a:rPr>
                        <a:t>ea</a:t>
                      </a:r>
                      <a:r>
                        <a:rPr lang="en-US" sz="1600">
                          <a:solidFill>
                            <a:srgbClr val="000000"/>
                          </a:solidFill>
                          <a:latin typeface="Times New Roman"/>
                          <a:ea typeface="Times New Roman"/>
                          <a:cs typeface="Times New Roman"/>
                        </a:rPr>
                        <a:t>n </a:t>
                      </a:r>
                      <a:r>
                        <a:rPr lang="en-US" sz="1600">
                          <a:solidFill>
                            <a:srgbClr val="171717"/>
                          </a:solidFill>
                          <a:latin typeface="Times New Roman"/>
                          <a:ea typeface="Times New Roman"/>
                          <a:cs typeface="Times New Roman"/>
                        </a:rPr>
                        <a:t>s</a:t>
                      </a:r>
                      <a:r>
                        <a:rPr lang="en-US" sz="1600">
                          <a:solidFill>
                            <a:srgbClr val="000000"/>
                          </a:solidFill>
                          <a:latin typeface="Times New Roman"/>
                          <a:ea typeface="Times New Roman"/>
                          <a:cs typeface="Times New Roman"/>
                        </a:rPr>
                        <a:t>l</a:t>
                      </a:r>
                      <a:r>
                        <a:rPr lang="en-US" sz="1600">
                          <a:solidFill>
                            <a:srgbClr val="171717"/>
                          </a:solidFill>
                          <a:latin typeface="Times New Roman"/>
                          <a:ea typeface="Times New Roman"/>
                          <a:cs typeface="Times New Roman"/>
                        </a:rPr>
                        <a:t>a</a:t>
                      </a:r>
                      <a:r>
                        <a:rPr lang="en-US" sz="1600">
                          <a:solidFill>
                            <a:srgbClr val="000000"/>
                          </a:solidFill>
                          <a:latin typeface="Times New Roman"/>
                          <a:ea typeface="Times New Roman"/>
                          <a:cs typeface="Times New Roman"/>
                        </a:rPr>
                        <a:t>t</a:t>
                      </a:r>
                      <a:r>
                        <a:rPr lang="en-US" sz="1600">
                          <a:solidFill>
                            <a:srgbClr val="171717"/>
                          </a:solidFill>
                          <a:latin typeface="Times New Roman"/>
                          <a:ea typeface="Times New Roman"/>
                          <a:cs typeface="Times New Roman"/>
                        </a:rPr>
                        <a:t>e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40625">
                <a:tc>
                  <a:txBody>
                    <a:bodyPr/>
                    <a:lstStyle/>
                    <a:p>
                      <a:pPr marL="91440">
                        <a:spcAft>
                          <a:spcPts val="0"/>
                        </a:spcAft>
                      </a:pPr>
                      <a:r>
                        <a:rPr lang="en-US" sz="1600" b="1">
                          <a:solidFill>
                            <a:srgbClr val="000000"/>
                          </a:solidFill>
                          <a:latin typeface="Times New Roman"/>
                          <a:ea typeface="Times New Roman"/>
                          <a:cs typeface="Times New Roman"/>
                        </a:rPr>
                        <a:t>Frequency of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286385">
                        <a:spcAft>
                          <a:spcPts val="0"/>
                        </a:spcAft>
                      </a:pPr>
                      <a:r>
                        <a:rPr lang="en-US" sz="1600">
                          <a:solidFill>
                            <a:srgbClr val="000000"/>
                          </a:solidFill>
                          <a:latin typeface="Times New Roman"/>
                          <a:ea typeface="Times New Roman"/>
                          <a:cs typeface="Times New Roman"/>
                        </a:rPr>
                        <a:t>On</a:t>
                      </a:r>
                      <a:r>
                        <a:rPr lang="en-US" sz="1600">
                          <a:solidFill>
                            <a:srgbClr val="171717"/>
                          </a:solidFill>
                          <a:latin typeface="Times New Roman"/>
                          <a:ea typeface="Times New Roman"/>
                          <a:cs typeface="Times New Roman"/>
                        </a:rPr>
                        <a:t>e</a:t>
                      </a:r>
                      <a:r>
                        <a:rPr lang="en-US" sz="1600">
                          <a:solidFill>
                            <a:srgbClr val="000000"/>
                          </a:solidFill>
                          <a:latin typeface="Times New Roman"/>
                          <a:ea typeface="Times New Roman"/>
                          <a:cs typeface="Times New Roman"/>
                        </a:rPr>
                        <a:t>-tim</a:t>
                      </a:r>
                      <a:r>
                        <a:rPr lang="en-US" sz="1600">
                          <a:solidFill>
                            <a:srgbClr val="171717"/>
                          </a:solidFill>
                          <a:latin typeface="Times New Roman"/>
                          <a:ea typeface="Times New Roman"/>
                          <a:cs typeface="Times New Roman"/>
                        </a:rPr>
                        <a:t>e </a:t>
                      </a:r>
                      <a:r>
                        <a:rPr lang="en-US" sz="1600">
                          <a:solidFill>
                            <a:srgbClr val="000000"/>
                          </a:solidFill>
                          <a:latin typeface="Times New Roman"/>
                          <a:ea typeface="Times New Roman"/>
                          <a:cs typeface="Times New Roman"/>
                        </a:rPr>
                        <a:t>or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332105">
                        <a:spcAft>
                          <a:spcPts val="0"/>
                        </a:spcAft>
                      </a:pPr>
                      <a:r>
                        <a:rPr lang="en-US" sz="1600">
                          <a:solidFill>
                            <a:srgbClr val="000000"/>
                          </a:solidFill>
                          <a:latin typeface="Times New Roman"/>
                          <a:ea typeface="Times New Roman"/>
                          <a:cs typeface="Times New Roman"/>
                        </a:rPr>
                        <a:t>P</a:t>
                      </a:r>
                      <a:r>
                        <a:rPr lang="en-US" sz="1600">
                          <a:solidFill>
                            <a:srgbClr val="171717"/>
                          </a:solidFill>
                          <a:latin typeface="Times New Roman"/>
                          <a:ea typeface="Times New Roman"/>
                          <a:cs typeface="Times New Roman"/>
                        </a:rPr>
                        <a:t>e</a:t>
                      </a: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io</a:t>
                      </a:r>
                      <a:r>
                        <a:rPr lang="en-US" sz="1600">
                          <a:solidFill>
                            <a:srgbClr val="000000"/>
                          </a:solidFill>
                          <a:latin typeface="Times New Roman"/>
                          <a:ea typeface="Times New Roman"/>
                          <a:cs typeface="Times New Roman"/>
                        </a:rPr>
                        <a:t>di</a:t>
                      </a:r>
                      <a:r>
                        <a:rPr lang="en-US" sz="1600">
                          <a:solidFill>
                            <a:srgbClr val="171717"/>
                          </a:solidFill>
                          <a:latin typeface="Times New Roman"/>
                          <a:ea typeface="Times New Roman"/>
                          <a:cs typeface="Times New Roman"/>
                        </a:rPr>
                        <a:t>c one</a:t>
                      </a:r>
                      <a:r>
                        <a:rPr lang="en-US" sz="1600">
                          <a:solidFill>
                            <a:srgbClr val="000000"/>
                          </a:solidFill>
                          <a:latin typeface="Times New Roman"/>
                          <a:ea typeface="Times New Roman"/>
                          <a:cs typeface="Times New Roman"/>
                        </a:rPr>
                        <a:t>-</a:t>
                      </a:r>
                      <a:r>
                        <a:rPr lang="en-US" sz="1600">
                          <a:solidFill>
                            <a:srgbClr val="171717"/>
                          </a:solidFill>
                          <a:latin typeface="Times New Roman"/>
                          <a:ea typeface="Times New Roman"/>
                          <a:cs typeface="Times New Roman"/>
                        </a:rPr>
                        <a:t>t</a:t>
                      </a:r>
                      <a:r>
                        <a:rPr lang="en-US" sz="1600">
                          <a:solidFill>
                            <a:srgbClr val="000000"/>
                          </a:solidFill>
                          <a:latin typeface="Times New Roman"/>
                          <a:ea typeface="Times New Roman"/>
                          <a:cs typeface="Times New Roman"/>
                        </a:rPr>
                        <a:t>i</a:t>
                      </a:r>
                      <a:r>
                        <a:rPr lang="en-US" sz="1600">
                          <a:solidFill>
                            <a:srgbClr val="171717"/>
                          </a:solidFill>
                          <a:latin typeface="Times New Roman"/>
                          <a:ea typeface="Times New Roman"/>
                          <a:cs typeface="Times New Roman"/>
                        </a:rPr>
                        <a:t>m</a:t>
                      </a:r>
                      <a:r>
                        <a:rPr lang="en-US" sz="1600">
                          <a:solidFill>
                            <a:srgbClr val="393939"/>
                          </a:solidFill>
                          <a:latin typeface="Times New Roman"/>
                          <a:ea typeface="Times New Roman"/>
                          <a:cs typeface="Times New Roman"/>
                        </a:rPr>
                        <a:t>e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6"/>
                  </a:ext>
                </a:extLst>
              </a:tr>
              <a:tr h="263784">
                <a:tc>
                  <a:txBody>
                    <a:bodyPr/>
                    <a:lstStyle/>
                    <a:p>
                      <a:pPr marL="91440">
                        <a:spcAft>
                          <a:spcPts val="0"/>
                        </a:spcAft>
                      </a:pPr>
                      <a:r>
                        <a:rPr lang="en-US" sz="1600" b="1">
                          <a:solidFill>
                            <a:srgbClr val="000000"/>
                          </a:solidFill>
                          <a:latin typeface="Times New Roman"/>
                          <a:ea typeface="Times New Roman"/>
                          <a:cs typeface="Times New Roman"/>
                        </a:rPr>
                        <a:t>Change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a:solidFill>
                            <a:srgbClr val="171717"/>
                          </a:solidFill>
                          <a:latin typeface="Times New Roman"/>
                          <a:ea typeface="Times New Roman"/>
                          <a:cs typeface="Times New Roman"/>
                        </a:rPr>
                        <a:t>cont</a:t>
                      </a:r>
                      <a:r>
                        <a:rPr lang="en-US" sz="1600">
                          <a:solidFill>
                            <a:srgbClr val="000000"/>
                          </a:solidFill>
                          <a:latin typeface="Times New Roman"/>
                          <a:ea typeface="Times New Roman"/>
                          <a:cs typeface="Times New Roman"/>
                        </a:rPr>
                        <a:t>i</a:t>
                      </a:r>
                      <a:r>
                        <a:rPr lang="en-US" sz="1600">
                          <a:solidFill>
                            <a:srgbClr val="171717"/>
                          </a:solidFill>
                          <a:latin typeface="Times New Roman"/>
                          <a:ea typeface="Times New Roman"/>
                          <a:cs typeface="Times New Roman"/>
                        </a:rPr>
                        <a:t>n</a:t>
                      </a:r>
                      <a:r>
                        <a:rPr lang="en-US" sz="1600">
                          <a:solidFill>
                            <a:srgbClr val="000000"/>
                          </a:solidFill>
                          <a:latin typeface="Times New Roman"/>
                          <a:ea typeface="Times New Roman"/>
                          <a:cs typeface="Times New Roman"/>
                        </a:rPr>
                        <a:t>u</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u</a:t>
                      </a:r>
                      <a:r>
                        <a:rPr lang="en-US" sz="1600">
                          <a:solidFill>
                            <a:srgbClr val="171717"/>
                          </a:solidFill>
                          <a:latin typeface="Times New Roman"/>
                          <a:ea typeface="Times New Roman"/>
                          <a:cs typeface="Times New Roman"/>
                        </a:rPr>
                        <a:t>s </a:t>
                      </a:r>
                      <a:endParaRPr lang="en-GB" sz="1600">
                        <a:latin typeface="Arial"/>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171717"/>
                          </a:solidFill>
                          <a:latin typeface="Times New Roman"/>
                          <a:ea typeface="Times New Roman"/>
                          <a:cs typeface="Times New Roman"/>
                        </a:rPr>
                        <a:t>c</a:t>
                      </a:r>
                      <a:r>
                        <a:rPr lang="en-US" sz="1600">
                          <a:solidFill>
                            <a:srgbClr val="000000"/>
                          </a:solidFill>
                          <a:latin typeface="Times New Roman"/>
                          <a:ea typeface="Times New Roman"/>
                          <a:cs typeface="Times New Roman"/>
                        </a:rPr>
                        <a:t>h</a:t>
                      </a:r>
                      <a:r>
                        <a:rPr lang="en-US" sz="1600">
                          <a:solidFill>
                            <a:srgbClr val="171717"/>
                          </a:solidFill>
                          <a:latin typeface="Times New Roman"/>
                          <a:ea typeface="Times New Roman"/>
                          <a:cs typeface="Times New Roman"/>
                        </a:rPr>
                        <a:t>an</a:t>
                      </a:r>
                      <a:r>
                        <a:rPr lang="en-US" sz="1600">
                          <a:solidFill>
                            <a:srgbClr val="393939"/>
                          </a:solidFill>
                          <a:latin typeface="Times New Roman"/>
                          <a:ea typeface="Times New Roman"/>
                          <a:cs typeface="Times New Roman"/>
                        </a:rPr>
                        <a:t>g</a:t>
                      </a:r>
                      <a:r>
                        <a:rPr lang="en-US" sz="1600">
                          <a:solidFill>
                            <a:srgbClr val="171717"/>
                          </a:solidFill>
                          <a:latin typeface="Times New Roman"/>
                          <a:ea typeface="Times New Roman"/>
                          <a:cs typeface="Times New Roman"/>
                        </a:rPr>
                        <a:t>e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52094">
                <a:tc>
                  <a:txBody>
                    <a:bodyPr/>
                    <a:lstStyle/>
                    <a:p>
                      <a:pPr marL="91440">
                        <a:spcAft>
                          <a:spcPts val="0"/>
                        </a:spcAft>
                      </a:pPr>
                      <a:r>
                        <a:rPr lang="en-US" sz="1600" b="1">
                          <a:solidFill>
                            <a:srgbClr val="000000"/>
                          </a:solidFill>
                          <a:latin typeface="Times New Roman"/>
                          <a:ea typeface="Times New Roman"/>
                          <a:cs typeface="Times New Roman"/>
                        </a:rPr>
                        <a:t>Time Required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dirty="0">
                          <a:solidFill>
                            <a:srgbClr val="171717"/>
                          </a:solidFill>
                          <a:latin typeface="Times New Roman"/>
                          <a:ea typeface="Times New Roman"/>
                          <a:cs typeface="Times New Roman"/>
                        </a:rPr>
                        <a:t>S</a:t>
                      </a:r>
                      <a:r>
                        <a:rPr lang="en-US" sz="1600" dirty="0">
                          <a:solidFill>
                            <a:srgbClr val="000000"/>
                          </a:solidFill>
                          <a:latin typeface="Times New Roman"/>
                          <a:ea typeface="Times New Roman"/>
                          <a:cs typeface="Times New Roman"/>
                        </a:rPr>
                        <a:t>h</a:t>
                      </a:r>
                      <a:r>
                        <a:rPr lang="en-US" sz="1600" dirty="0">
                          <a:solidFill>
                            <a:srgbClr val="171717"/>
                          </a:solidFill>
                          <a:latin typeface="Times New Roman"/>
                          <a:ea typeface="Times New Roman"/>
                          <a:cs typeface="Times New Roman"/>
                        </a:rPr>
                        <a:t>ort </a:t>
                      </a:r>
                      <a:endParaRPr lang="en-GB" sz="1600" dirty="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171717"/>
                          </a:solidFill>
                          <a:latin typeface="Times New Roman"/>
                          <a:ea typeface="Times New Roman"/>
                          <a:cs typeface="Times New Roman"/>
                        </a:rPr>
                        <a:t>Lon</a:t>
                      </a:r>
                      <a:r>
                        <a:rPr lang="en-US" sz="1600">
                          <a:solidFill>
                            <a:srgbClr val="393939"/>
                          </a:solidFill>
                          <a:latin typeface="Times New Roman"/>
                          <a:ea typeface="Times New Roman"/>
                          <a:cs typeface="Times New Roman"/>
                        </a:rPr>
                        <a:t>g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52094">
                <a:tc>
                  <a:txBody>
                    <a:bodyPr/>
                    <a:lstStyle/>
                    <a:p>
                      <a:pPr marL="91440">
                        <a:spcAft>
                          <a:spcPts val="0"/>
                        </a:spcAft>
                      </a:pPr>
                      <a:r>
                        <a:rPr lang="en-US" sz="1600" b="1">
                          <a:solidFill>
                            <a:srgbClr val="000000"/>
                          </a:solidFill>
                          <a:latin typeface="Times New Roman"/>
                          <a:ea typeface="Times New Roman"/>
                          <a:cs typeface="Times New Roman"/>
                        </a:rPr>
                        <a:t>T</a:t>
                      </a:r>
                      <a:r>
                        <a:rPr lang="en-US" sz="1600" b="1">
                          <a:solidFill>
                            <a:srgbClr val="171717"/>
                          </a:solidFill>
                          <a:latin typeface="Times New Roman"/>
                          <a:ea typeface="Times New Roman"/>
                          <a:cs typeface="Times New Roman"/>
                        </a:rPr>
                        <a:t>y</a:t>
                      </a:r>
                      <a:r>
                        <a:rPr lang="en-US" sz="1600" b="1">
                          <a:solidFill>
                            <a:srgbClr val="000000"/>
                          </a:solidFill>
                          <a:latin typeface="Times New Roman"/>
                          <a:ea typeface="Times New Roman"/>
                          <a:cs typeface="Times New Roman"/>
                        </a:rPr>
                        <a:t>pical Scope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286385">
                        <a:spcAft>
                          <a:spcPts val="0"/>
                        </a:spcAft>
                      </a:pPr>
                      <a:r>
                        <a:rPr lang="en-US" sz="1600">
                          <a:solidFill>
                            <a:srgbClr val="171717"/>
                          </a:solidFill>
                          <a:latin typeface="Times New Roman"/>
                          <a:ea typeface="Times New Roman"/>
                          <a:cs typeface="Times New Roman"/>
                        </a:rPr>
                        <a:t>N</a:t>
                      </a:r>
                      <a:r>
                        <a:rPr lang="en-US" sz="1600">
                          <a:solidFill>
                            <a:srgbClr val="393939"/>
                          </a:solidFill>
                          <a:latin typeface="Times New Roman"/>
                          <a:ea typeface="Times New Roman"/>
                          <a:cs typeface="Times New Roman"/>
                        </a:rPr>
                        <a:t>a</a:t>
                      </a:r>
                      <a:r>
                        <a:rPr lang="en-US" sz="1600">
                          <a:solidFill>
                            <a:srgbClr val="171717"/>
                          </a:solidFill>
                          <a:latin typeface="Times New Roman"/>
                          <a:ea typeface="Times New Roman"/>
                          <a:cs typeface="Times New Roman"/>
                        </a:rPr>
                        <a:t>rrow, w</a:t>
                      </a:r>
                      <a:r>
                        <a:rPr lang="en-US" sz="1600">
                          <a:solidFill>
                            <a:srgbClr val="000000"/>
                          </a:solidFill>
                          <a:latin typeface="Times New Roman"/>
                          <a:ea typeface="Times New Roman"/>
                          <a:cs typeface="Times New Roman"/>
                        </a:rPr>
                        <a:t>i</a:t>
                      </a:r>
                      <a:r>
                        <a:rPr lang="en-US" sz="1600">
                          <a:solidFill>
                            <a:srgbClr val="171717"/>
                          </a:solidFill>
                          <a:latin typeface="Times New Roman"/>
                          <a:ea typeface="Times New Roman"/>
                          <a:cs typeface="Times New Roman"/>
                        </a:rPr>
                        <a:t>t</a:t>
                      </a:r>
                      <a:r>
                        <a:rPr lang="en-US" sz="1600">
                          <a:solidFill>
                            <a:srgbClr val="000000"/>
                          </a:solidFill>
                          <a:latin typeface="Times New Roman"/>
                          <a:ea typeface="Times New Roman"/>
                          <a:cs typeface="Times New Roman"/>
                        </a:rPr>
                        <a:t>h</a:t>
                      </a:r>
                      <a:r>
                        <a:rPr lang="en-US" sz="1600">
                          <a:solidFill>
                            <a:srgbClr val="171717"/>
                          </a:solidFill>
                          <a:latin typeface="Times New Roman"/>
                          <a:ea typeface="Times New Roman"/>
                          <a:cs typeface="Times New Roman"/>
                        </a:rPr>
                        <a:t>i</a:t>
                      </a:r>
                      <a:r>
                        <a:rPr lang="en-US" sz="1600">
                          <a:solidFill>
                            <a:srgbClr val="000000"/>
                          </a:solidFill>
                          <a:latin typeface="Times New Roman"/>
                          <a:ea typeface="Times New Roman"/>
                          <a:cs typeface="Times New Roman"/>
                        </a:rPr>
                        <a:t>n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332105">
                        <a:spcAft>
                          <a:spcPts val="0"/>
                        </a:spcAft>
                      </a:pPr>
                      <a:r>
                        <a:rPr lang="en-US" sz="1600">
                          <a:solidFill>
                            <a:srgbClr val="171717"/>
                          </a:solidFill>
                          <a:latin typeface="Times New Roman"/>
                          <a:ea typeface="Times New Roman"/>
                          <a:cs typeface="Times New Roman"/>
                        </a:rPr>
                        <a:t>Broad</a:t>
                      </a:r>
                      <a:r>
                        <a:rPr lang="en-US" sz="1600">
                          <a:solidFill>
                            <a:srgbClr val="393939"/>
                          </a:solidFill>
                          <a:latin typeface="Times New Roman"/>
                          <a:ea typeface="Times New Roman"/>
                          <a:cs typeface="Times New Roman"/>
                        </a:rPr>
                        <a:t>, </a:t>
                      </a:r>
                      <a:r>
                        <a:rPr lang="en-US" sz="1600">
                          <a:solidFill>
                            <a:srgbClr val="171717"/>
                          </a:solidFill>
                          <a:latin typeface="Times New Roman"/>
                          <a:ea typeface="Times New Roman"/>
                          <a:cs typeface="Times New Roman"/>
                        </a:rPr>
                        <a:t>c</a:t>
                      </a: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oss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09"/>
                  </a:ext>
                </a:extLst>
              </a:tr>
              <a:tr h="302777">
                <a:tc>
                  <a:txBody>
                    <a:bodyPr/>
                    <a:lstStyle/>
                    <a:p>
                      <a:pPr algn="ctr">
                        <a:spcAft>
                          <a:spcPts val="0"/>
                        </a:spcAft>
                      </a:pPr>
                      <a:endParaRPr lang="en-US"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a:solidFill>
                            <a:srgbClr val="000000"/>
                          </a:solidFill>
                          <a:latin typeface="Times New Roman"/>
                          <a:ea typeface="Times New Roman"/>
                          <a:cs typeface="Times New Roman"/>
                        </a:rPr>
                        <a:t>fun</a:t>
                      </a:r>
                      <a:r>
                        <a:rPr lang="en-US" sz="1600">
                          <a:solidFill>
                            <a:srgbClr val="171717"/>
                          </a:solidFill>
                          <a:latin typeface="Times New Roman"/>
                          <a:ea typeface="Times New Roman"/>
                          <a:cs typeface="Times New Roman"/>
                        </a:rPr>
                        <a:t>c</a:t>
                      </a:r>
                      <a:r>
                        <a:rPr lang="en-US" sz="1600">
                          <a:solidFill>
                            <a:srgbClr val="000000"/>
                          </a:solidFill>
                          <a:latin typeface="Times New Roman"/>
                          <a:ea typeface="Times New Roman"/>
                          <a:cs typeface="Times New Roman"/>
                        </a:rPr>
                        <a:t>ti</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n</a:t>
                      </a:r>
                      <a:r>
                        <a:rPr lang="en-US" sz="1600">
                          <a:solidFill>
                            <a:srgbClr val="171717"/>
                          </a:solidFill>
                          <a:latin typeface="Times New Roman"/>
                          <a:ea typeface="Times New Roman"/>
                          <a:cs typeface="Times New Roman"/>
                        </a:rPr>
                        <a:t>s </a:t>
                      </a:r>
                      <a:endParaRPr lang="en-GB" sz="1600">
                        <a:latin typeface="Arial"/>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dirty="0">
                          <a:solidFill>
                            <a:srgbClr val="171717"/>
                          </a:solidFill>
                          <a:latin typeface="Times New Roman"/>
                          <a:ea typeface="Times New Roman"/>
                          <a:cs typeface="Times New Roman"/>
                        </a:rPr>
                        <a:t>f</a:t>
                      </a:r>
                      <a:r>
                        <a:rPr lang="en-US" sz="1600" dirty="0">
                          <a:solidFill>
                            <a:srgbClr val="000000"/>
                          </a:solidFill>
                          <a:latin typeface="Times New Roman"/>
                          <a:ea typeface="Times New Roman"/>
                          <a:cs typeface="Times New Roman"/>
                        </a:rPr>
                        <a:t>un</a:t>
                      </a:r>
                      <a:r>
                        <a:rPr lang="en-US" sz="1600" dirty="0">
                          <a:solidFill>
                            <a:srgbClr val="171717"/>
                          </a:solidFill>
                          <a:latin typeface="Times New Roman"/>
                          <a:ea typeface="Times New Roman"/>
                          <a:cs typeface="Times New Roman"/>
                        </a:rPr>
                        <a:t>c</a:t>
                      </a:r>
                      <a:r>
                        <a:rPr lang="en-US" sz="1600" dirty="0">
                          <a:solidFill>
                            <a:srgbClr val="000000"/>
                          </a:solidFill>
                          <a:latin typeface="Times New Roman"/>
                          <a:ea typeface="Times New Roman"/>
                          <a:cs typeface="Times New Roman"/>
                        </a:rPr>
                        <a:t>t</a:t>
                      </a:r>
                      <a:r>
                        <a:rPr lang="en-US" sz="1600" dirty="0">
                          <a:solidFill>
                            <a:srgbClr val="171717"/>
                          </a:solidFill>
                          <a:latin typeface="Times New Roman"/>
                          <a:ea typeface="Times New Roman"/>
                          <a:cs typeface="Times New Roman"/>
                        </a:rPr>
                        <a:t>i</a:t>
                      </a:r>
                      <a:r>
                        <a:rPr lang="en-US" sz="1600" dirty="0">
                          <a:solidFill>
                            <a:srgbClr val="393939"/>
                          </a:solidFill>
                          <a:latin typeface="Times New Roman"/>
                          <a:ea typeface="Times New Roman"/>
                          <a:cs typeface="Times New Roman"/>
                        </a:rPr>
                        <a:t>o</a:t>
                      </a:r>
                      <a:r>
                        <a:rPr lang="en-US" sz="1600" dirty="0">
                          <a:solidFill>
                            <a:srgbClr val="000000"/>
                          </a:solidFill>
                          <a:latin typeface="Times New Roman"/>
                          <a:ea typeface="Times New Roman"/>
                          <a:cs typeface="Times New Roman"/>
                        </a:rPr>
                        <a:t>n</a:t>
                      </a:r>
                      <a:r>
                        <a:rPr lang="en-US" sz="1600" dirty="0">
                          <a:solidFill>
                            <a:srgbClr val="171717"/>
                          </a:solidFill>
                          <a:latin typeface="Times New Roman"/>
                          <a:ea typeface="Times New Roman"/>
                          <a:cs typeface="Times New Roman"/>
                        </a:rPr>
                        <a:t>a</a:t>
                      </a:r>
                      <a:r>
                        <a:rPr lang="en-US" sz="1600" dirty="0">
                          <a:solidFill>
                            <a:srgbClr val="000000"/>
                          </a:solidFill>
                          <a:latin typeface="Times New Roman"/>
                          <a:ea typeface="Times New Roman"/>
                          <a:cs typeface="Times New Roman"/>
                        </a:rPr>
                        <a:t>l </a:t>
                      </a:r>
                      <a:endParaRPr lang="en-GB" sz="1600" dirty="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57827">
                <a:tc>
                  <a:txBody>
                    <a:bodyPr/>
                    <a:lstStyle/>
                    <a:p>
                      <a:pPr marL="91440">
                        <a:spcAft>
                          <a:spcPts val="0"/>
                        </a:spcAft>
                      </a:pPr>
                      <a:r>
                        <a:rPr lang="en-US" sz="1600" b="1">
                          <a:solidFill>
                            <a:srgbClr val="000000"/>
                          </a:solidFill>
                          <a:latin typeface="Times New Roman"/>
                          <a:ea typeface="Times New Roman"/>
                          <a:cs typeface="Times New Roman"/>
                        </a:rPr>
                        <a:t>Horizon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a:solidFill>
                            <a:srgbClr val="000000"/>
                          </a:solidFill>
                          <a:latin typeface="Times New Roman"/>
                          <a:ea typeface="Times New Roman"/>
                          <a:cs typeface="Times New Roman"/>
                        </a:rPr>
                        <a:t>P</a:t>
                      </a:r>
                      <a:r>
                        <a:rPr lang="en-US" sz="1600">
                          <a:solidFill>
                            <a:srgbClr val="171717"/>
                          </a:solidFill>
                          <a:latin typeface="Times New Roman"/>
                          <a:ea typeface="Times New Roman"/>
                          <a:cs typeface="Times New Roman"/>
                        </a:rPr>
                        <a:t>as</a:t>
                      </a:r>
                      <a:r>
                        <a:rPr lang="en-US" sz="1600">
                          <a:solidFill>
                            <a:srgbClr val="000000"/>
                          </a:solidFill>
                          <a:latin typeface="Times New Roman"/>
                          <a:ea typeface="Times New Roman"/>
                          <a:cs typeface="Times New Roman"/>
                        </a:rPr>
                        <a:t>t </a:t>
                      </a:r>
                      <a:r>
                        <a:rPr lang="en-US" sz="1600">
                          <a:solidFill>
                            <a:srgbClr val="171717"/>
                          </a:solidFill>
                          <a:latin typeface="Times New Roman"/>
                          <a:ea typeface="Times New Roman"/>
                          <a:cs typeface="Times New Roman"/>
                        </a:rPr>
                        <a:t>an</a:t>
                      </a:r>
                      <a:r>
                        <a:rPr lang="en-US" sz="1600">
                          <a:solidFill>
                            <a:srgbClr val="000000"/>
                          </a:solidFill>
                          <a:latin typeface="Times New Roman"/>
                          <a:ea typeface="Times New Roman"/>
                          <a:cs typeface="Times New Roman"/>
                        </a:rPr>
                        <a:t>d  pre</a:t>
                      </a:r>
                      <a:r>
                        <a:rPr lang="en-US" sz="1600">
                          <a:solidFill>
                            <a:srgbClr val="171717"/>
                          </a:solidFill>
                          <a:latin typeface="Times New Roman"/>
                          <a:ea typeface="Times New Roman"/>
                          <a:cs typeface="Times New Roman"/>
                        </a:rPr>
                        <a:t>se</a:t>
                      </a:r>
                      <a:r>
                        <a:rPr lang="en-US" sz="1600">
                          <a:solidFill>
                            <a:srgbClr val="000000"/>
                          </a:solidFill>
                          <a:latin typeface="Times New Roman"/>
                          <a:ea typeface="Times New Roman"/>
                          <a:cs typeface="Times New Roman"/>
                        </a:rPr>
                        <a:t>nt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dirty="0">
                          <a:solidFill>
                            <a:srgbClr val="171717"/>
                          </a:solidFill>
                          <a:latin typeface="Times New Roman"/>
                          <a:ea typeface="Times New Roman"/>
                          <a:cs typeface="Times New Roman"/>
                        </a:rPr>
                        <a:t>Fut</a:t>
                      </a:r>
                      <a:r>
                        <a:rPr lang="en-US" sz="1600" dirty="0">
                          <a:solidFill>
                            <a:srgbClr val="000000"/>
                          </a:solidFill>
                          <a:latin typeface="Times New Roman"/>
                          <a:ea typeface="Times New Roman"/>
                          <a:cs typeface="Times New Roman"/>
                        </a:rPr>
                        <a:t>ur</a:t>
                      </a:r>
                      <a:r>
                        <a:rPr lang="en-US" sz="1600" dirty="0">
                          <a:solidFill>
                            <a:srgbClr val="171717"/>
                          </a:solidFill>
                          <a:latin typeface="Times New Roman"/>
                          <a:ea typeface="Times New Roman"/>
                          <a:cs typeface="Times New Roman"/>
                        </a:rPr>
                        <a:t>e </a:t>
                      </a:r>
                      <a:endParaRPr lang="en-GB" sz="1600" dirty="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362415">
                <a:tc>
                  <a:txBody>
                    <a:bodyPr/>
                    <a:lstStyle/>
                    <a:p>
                      <a:pPr marL="91440">
                        <a:spcAft>
                          <a:spcPts val="0"/>
                        </a:spcAft>
                      </a:pPr>
                      <a:r>
                        <a:rPr lang="en-US" sz="1600" b="1">
                          <a:solidFill>
                            <a:srgbClr val="000000"/>
                          </a:solidFill>
                          <a:latin typeface="Times New Roman"/>
                          <a:ea typeface="Times New Roman"/>
                          <a:cs typeface="Times New Roman"/>
                        </a:rPr>
                        <a:t>Participation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a:solidFill>
                            <a:srgbClr val="000000"/>
                          </a:solidFill>
                          <a:latin typeface="Times New Roman"/>
                          <a:ea typeface="Times New Roman"/>
                          <a:cs typeface="Times New Roman"/>
                        </a:rPr>
                        <a:t>B</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t</a:t>
                      </a:r>
                      <a:r>
                        <a:rPr lang="en-US" sz="1600">
                          <a:solidFill>
                            <a:srgbClr val="171717"/>
                          </a:solidFill>
                          <a:latin typeface="Times New Roman"/>
                          <a:ea typeface="Times New Roman"/>
                          <a:cs typeface="Times New Roman"/>
                        </a:rPr>
                        <a:t>t</a:t>
                      </a:r>
                      <a:r>
                        <a:rPr lang="en-US" sz="1600">
                          <a:solidFill>
                            <a:srgbClr val="000000"/>
                          </a:solidFill>
                          <a:latin typeface="Times New Roman"/>
                          <a:ea typeface="Times New Roman"/>
                          <a:cs typeface="Times New Roman"/>
                        </a:rPr>
                        <a:t>om-</a:t>
                      </a:r>
                      <a:r>
                        <a:rPr lang="en-US" sz="1600">
                          <a:solidFill>
                            <a:srgbClr val="171717"/>
                          </a:solidFill>
                          <a:latin typeface="Times New Roman"/>
                          <a:ea typeface="Times New Roman"/>
                          <a:cs typeface="Times New Roman"/>
                        </a:rPr>
                        <a:t>u</a:t>
                      </a:r>
                      <a:r>
                        <a:rPr lang="en-US" sz="1600">
                          <a:solidFill>
                            <a:srgbClr val="000000"/>
                          </a:solidFill>
                          <a:latin typeface="Times New Roman"/>
                          <a:ea typeface="Times New Roman"/>
                          <a:cs typeface="Times New Roman"/>
                        </a:rPr>
                        <a:t>p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171717"/>
                          </a:solidFill>
                          <a:latin typeface="Times New Roman"/>
                          <a:ea typeface="Times New Roman"/>
                          <a:cs typeface="Times New Roman"/>
                        </a:rPr>
                        <a:t>Top</a:t>
                      </a:r>
                      <a:r>
                        <a:rPr lang="en-US" sz="1600">
                          <a:solidFill>
                            <a:srgbClr val="393939"/>
                          </a:solidFill>
                          <a:latin typeface="Times New Roman"/>
                          <a:ea typeface="Times New Roman"/>
                          <a:cs typeface="Times New Roman"/>
                        </a:rPr>
                        <a:t>-</a:t>
                      </a:r>
                      <a:r>
                        <a:rPr lang="en-US" sz="1600">
                          <a:solidFill>
                            <a:srgbClr val="000000"/>
                          </a:solidFill>
                          <a:latin typeface="Times New Roman"/>
                          <a:ea typeface="Times New Roman"/>
                          <a:cs typeface="Times New Roman"/>
                        </a:rPr>
                        <a:t>d</a:t>
                      </a:r>
                      <a:r>
                        <a:rPr lang="en-US" sz="1600">
                          <a:solidFill>
                            <a:srgbClr val="171717"/>
                          </a:solidFill>
                          <a:latin typeface="Times New Roman"/>
                          <a:ea typeface="Times New Roman"/>
                          <a:cs typeface="Times New Roman"/>
                        </a:rPr>
                        <a:t>own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334891">
                <a:tc>
                  <a:txBody>
                    <a:bodyPr/>
                    <a:lstStyle/>
                    <a:p>
                      <a:pPr marL="91440">
                        <a:spcAft>
                          <a:spcPts val="0"/>
                        </a:spcAft>
                      </a:pPr>
                      <a:r>
                        <a:rPr lang="en-US" sz="1600" b="1">
                          <a:solidFill>
                            <a:srgbClr val="000000"/>
                          </a:solidFill>
                          <a:latin typeface="Times New Roman"/>
                          <a:ea typeface="Times New Roman"/>
                          <a:cs typeface="Times New Roman"/>
                        </a:rPr>
                        <a:t>Path to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286385">
                        <a:spcAft>
                          <a:spcPts val="0"/>
                        </a:spcAft>
                      </a:pPr>
                      <a:r>
                        <a:rPr lang="en-US" sz="1600">
                          <a:solidFill>
                            <a:srgbClr val="171717"/>
                          </a:solidFill>
                          <a:latin typeface="Times New Roman"/>
                          <a:ea typeface="Times New Roman"/>
                          <a:cs typeface="Times New Roman"/>
                        </a:rPr>
                        <a:t>Cu</a:t>
                      </a:r>
                      <a:r>
                        <a:rPr lang="en-US" sz="1600">
                          <a:solidFill>
                            <a:srgbClr val="000000"/>
                          </a:solidFill>
                          <a:latin typeface="Times New Roman"/>
                          <a:ea typeface="Times New Roman"/>
                          <a:cs typeface="Times New Roman"/>
                        </a:rPr>
                        <a:t>l</a:t>
                      </a:r>
                      <a:r>
                        <a:rPr lang="en-US" sz="1600">
                          <a:solidFill>
                            <a:srgbClr val="171717"/>
                          </a:solidFill>
                          <a:latin typeface="Times New Roman"/>
                          <a:ea typeface="Times New Roman"/>
                          <a:cs typeface="Times New Roman"/>
                        </a:rPr>
                        <a:t>t</a:t>
                      </a:r>
                      <a:r>
                        <a:rPr lang="en-US" sz="1600">
                          <a:solidFill>
                            <a:srgbClr val="000000"/>
                          </a:solidFill>
                          <a:latin typeface="Times New Roman"/>
                          <a:ea typeface="Times New Roman"/>
                          <a:cs typeface="Times New Roman"/>
                        </a:rPr>
                        <a:t>u</a:t>
                      </a:r>
                      <a:r>
                        <a:rPr lang="en-US" sz="1600">
                          <a:solidFill>
                            <a:srgbClr val="171717"/>
                          </a:solidFill>
                          <a:latin typeface="Times New Roman"/>
                          <a:ea typeface="Times New Roman"/>
                          <a:cs typeface="Times New Roman"/>
                        </a:rPr>
                        <a:t>ra</a:t>
                      </a:r>
                      <a:r>
                        <a:rPr lang="en-US" sz="1600">
                          <a:solidFill>
                            <a:srgbClr val="000000"/>
                          </a:solidFill>
                          <a:latin typeface="Times New Roman"/>
                          <a:ea typeface="Times New Roman"/>
                          <a:cs typeface="Times New Roman"/>
                        </a:rPr>
                        <a:t>l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332105">
                        <a:spcAft>
                          <a:spcPts val="0"/>
                        </a:spcAft>
                      </a:pPr>
                      <a:r>
                        <a:rPr lang="en-US" sz="1600" dirty="0">
                          <a:solidFill>
                            <a:srgbClr val="171717"/>
                          </a:solidFill>
                          <a:latin typeface="Times New Roman"/>
                          <a:ea typeface="Times New Roman"/>
                          <a:cs typeface="Times New Roman"/>
                        </a:rPr>
                        <a:t>Cu</a:t>
                      </a:r>
                      <a:r>
                        <a:rPr lang="en-US" sz="1600" dirty="0">
                          <a:solidFill>
                            <a:srgbClr val="000000"/>
                          </a:solidFill>
                          <a:latin typeface="Times New Roman"/>
                          <a:ea typeface="Times New Roman"/>
                          <a:cs typeface="Times New Roman"/>
                        </a:rPr>
                        <a:t>l</a:t>
                      </a:r>
                      <a:r>
                        <a:rPr lang="en-US" sz="1600" dirty="0">
                          <a:solidFill>
                            <a:srgbClr val="171717"/>
                          </a:solidFill>
                          <a:latin typeface="Times New Roman"/>
                          <a:ea typeface="Times New Roman"/>
                          <a:cs typeface="Times New Roman"/>
                        </a:rPr>
                        <a:t>tura</a:t>
                      </a:r>
                      <a:r>
                        <a:rPr lang="en-US" sz="1600" dirty="0">
                          <a:solidFill>
                            <a:srgbClr val="000000"/>
                          </a:solidFill>
                          <a:latin typeface="Times New Roman"/>
                          <a:ea typeface="Times New Roman"/>
                          <a:cs typeface="Times New Roman"/>
                        </a:rPr>
                        <a:t>l</a:t>
                      </a:r>
                      <a:r>
                        <a:rPr lang="en-US" sz="1600" dirty="0">
                          <a:solidFill>
                            <a:srgbClr val="393939"/>
                          </a:solidFill>
                          <a:latin typeface="Times New Roman"/>
                          <a:ea typeface="Times New Roman"/>
                          <a:cs typeface="Times New Roman"/>
                        </a:rPr>
                        <a:t>, </a:t>
                      </a:r>
                      <a:endParaRPr lang="en-GB" sz="1600" dirty="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3"/>
                  </a:ext>
                </a:extLst>
              </a:tr>
              <a:tr h="330303">
                <a:tc>
                  <a:txBody>
                    <a:bodyPr/>
                    <a:lstStyle/>
                    <a:p>
                      <a:pPr marL="91440">
                        <a:spcAft>
                          <a:spcPts val="0"/>
                        </a:spcAft>
                      </a:pPr>
                      <a:r>
                        <a:rPr lang="en-US" sz="1600" b="1">
                          <a:solidFill>
                            <a:srgbClr val="171717"/>
                          </a:solidFill>
                          <a:latin typeface="Times New Roman"/>
                          <a:ea typeface="Times New Roman"/>
                          <a:cs typeface="Times New Roman"/>
                        </a:rPr>
                        <a:t>E</a:t>
                      </a:r>
                      <a:r>
                        <a:rPr lang="en-US" sz="1600" b="1">
                          <a:solidFill>
                            <a:srgbClr val="000000"/>
                          </a:solidFill>
                          <a:latin typeface="Times New Roman"/>
                          <a:ea typeface="Times New Roman"/>
                          <a:cs typeface="Times New Roman"/>
                        </a:rPr>
                        <a:t>xecution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GB" sz="1600">
                        <a:latin typeface="Arial"/>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171717"/>
                          </a:solidFill>
                          <a:latin typeface="Times New Roman"/>
                          <a:ea typeface="Times New Roman"/>
                          <a:cs typeface="Times New Roman"/>
                        </a:rPr>
                        <a:t>st</a:t>
                      </a: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u</a:t>
                      </a:r>
                      <a:r>
                        <a:rPr lang="en-US" sz="1600">
                          <a:solidFill>
                            <a:srgbClr val="393939"/>
                          </a:solidFill>
                          <a:latin typeface="Times New Roman"/>
                          <a:ea typeface="Times New Roman"/>
                          <a:cs typeface="Times New Roman"/>
                        </a:rPr>
                        <a:t>c</a:t>
                      </a:r>
                      <a:r>
                        <a:rPr lang="en-US" sz="1600">
                          <a:solidFill>
                            <a:srgbClr val="171717"/>
                          </a:solidFill>
                          <a:latin typeface="Times New Roman"/>
                          <a:ea typeface="Times New Roman"/>
                          <a:cs typeface="Times New Roman"/>
                        </a:rPr>
                        <a:t>tura</a:t>
                      </a:r>
                      <a:r>
                        <a:rPr lang="en-US" sz="1600">
                          <a:solidFill>
                            <a:srgbClr val="000000"/>
                          </a:solidFill>
                          <a:latin typeface="Times New Roman"/>
                          <a:ea typeface="Times New Roman"/>
                          <a:cs typeface="Times New Roman"/>
                        </a:rPr>
                        <a:t>l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346360">
                <a:tc>
                  <a:txBody>
                    <a:bodyPr/>
                    <a:lstStyle/>
                    <a:p>
                      <a:pPr marL="91440">
                        <a:spcAft>
                          <a:spcPts val="0"/>
                        </a:spcAft>
                      </a:pPr>
                      <a:r>
                        <a:rPr lang="en-US" sz="1600" b="1">
                          <a:solidFill>
                            <a:srgbClr val="000000"/>
                          </a:solidFill>
                          <a:latin typeface="Times New Roman"/>
                          <a:ea typeface="Times New Roman"/>
                          <a:cs typeface="Times New Roman"/>
                        </a:rPr>
                        <a:t>Primary Enabler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marL="286385">
                        <a:spcAft>
                          <a:spcPts val="0"/>
                        </a:spcAft>
                      </a:pPr>
                      <a:r>
                        <a:rPr lang="en-US" sz="1600">
                          <a:solidFill>
                            <a:srgbClr val="171717"/>
                          </a:solidFill>
                          <a:latin typeface="Times New Roman"/>
                          <a:ea typeface="Times New Roman"/>
                          <a:cs typeface="Times New Roman"/>
                        </a:rPr>
                        <a:t>Sta</a:t>
                      </a:r>
                      <a:r>
                        <a:rPr lang="en-US" sz="1600">
                          <a:solidFill>
                            <a:srgbClr val="000000"/>
                          </a:solidFill>
                          <a:latin typeface="Times New Roman"/>
                          <a:ea typeface="Times New Roman"/>
                          <a:cs typeface="Times New Roman"/>
                        </a:rPr>
                        <a:t>ti</a:t>
                      </a:r>
                      <a:r>
                        <a:rPr lang="en-US" sz="1600">
                          <a:solidFill>
                            <a:srgbClr val="171717"/>
                          </a:solidFill>
                          <a:latin typeface="Times New Roman"/>
                          <a:ea typeface="Times New Roman"/>
                          <a:cs typeface="Times New Roman"/>
                        </a:rPr>
                        <a:t>stica</a:t>
                      </a:r>
                      <a:r>
                        <a:rPr lang="en-US" sz="1600">
                          <a:solidFill>
                            <a:srgbClr val="000000"/>
                          </a:solidFill>
                          <a:latin typeface="Times New Roman"/>
                          <a:ea typeface="Times New Roman"/>
                          <a:cs typeface="Times New Roman"/>
                        </a:rPr>
                        <a:t>l </a:t>
                      </a:r>
                      <a:r>
                        <a:rPr lang="en-US" sz="1600">
                          <a:solidFill>
                            <a:srgbClr val="171717"/>
                          </a:solidFill>
                          <a:latin typeface="Times New Roman"/>
                          <a:ea typeface="Times New Roman"/>
                          <a:cs typeface="Times New Roman"/>
                        </a:rPr>
                        <a:t>cont</a:t>
                      </a: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l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a:noFill/>
                    </a:lnB>
                  </a:tcPr>
                </a:tc>
                <a:tc>
                  <a:txBody>
                    <a:bodyPr/>
                    <a:lstStyle/>
                    <a:p>
                      <a:pPr marL="332105">
                        <a:spcAft>
                          <a:spcPts val="0"/>
                        </a:spcAft>
                      </a:pPr>
                      <a:r>
                        <a:rPr lang="en-US" sz="1600">
                          <a:solidFill>
                            <a:srgbClr val="000000"/>
                          </a:solidFill>
                          <a:latin typeface="Times New Roman"/>
                          <a:ea typeface="Times New Roman"/>
                          <a:cs typeface="Times New Roman"/>
                        </a:rPr>
                        <a:t>In</a:t>
                      </a:r>
                      <a:r>
                        <a:rPr lang="en-US" sz="1600">
                          <a:solidFill>
                            <a:srgbClr val="171717"/>
                          </a:solidFill>
                          <a:latin typeface="Times New Roman"/>
                          <a:ea typeface="Times New Roman"/>
                          <a:cs typeface="Times New Roman"/>
                        </a:rPr>
                        <a:t>fo</a:t>
                      </a:r>
                      <a:r>
                        <a:rPr lang="en-US" sz="1600">
                          <a:solidFill>
                            <a:srgbClr val="000000"/>
                          </a:solidFill>
                          <a:latin typeface="Times New Roman"/>
                          <a:ea typeface="Times New Roman"/>
                          <a:cs typeface="Times New Roman"/>
                        </a:rPr>
                        <a:t>rm</a:t>
                      </a:r>
                      <a:r>
                        <a:rPr lang="en-US" sz="1600">
                          <a:solidFill>
                            <a:srgbClr val="171717"/>
                          </a:solidFill>
                          <a:latin typeface="Times New Roman"/>
                          <a:ea typeface="Times New Roman"/>
                          <a:cs typeface="Times New Roman"/>
                        </a:rPr>
                        <a:t>a</a:t>
                      </a:r>
                      <a:r>
                        <a:rPr lang="en-US" sz="1600">
                          <a:solidFill>
                            <a:srgbClr val="000000"/>
                          </a:solidFill>
                          <a:latin typeface="Times New Roman"/>
                          <a:ea typeface="Times New Roman"/>
                          <a:cs typeface="Times New Roman"/>
                        </a:rPr>
                        <a:t>t</a:t>
                      </a:r>
                      <a:r>
                        <a:rPr lang="en-US" sz="1600">
                          <a:solidFill>
                            <a:srgbClr val="171717"/>
                          </a:solidFill>
                          <a:latin typeface="Times New Roman"/>
                          <a:ea typeface="Times New Roman"/>
                          <a:cs typeface="Times New Roman"/>
                        </a:rPr>
                        <a:t>io</a:t>
                      </a:r>
                      <a:r>
                        <a:rPr lang="en-US" sz="1600">
                          <a:solidFill>
                            <a:srgbClr val="000000"/>
                          </a:solidFill>
                          <a:latin typeface="Times New Roman"/>
                          <a:ea typeface="Times New Roman"/>
                          <a:cs typeface="Times New Roman"/>
                        </a:rPr>
                        <a:t>n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0015"/>
                  </a:ext>
                </a:extLst>
              </a:tr>
              <a:tr h="302777">
                <a:tc>
                  <a:txBody>
                    <a:bodyPr/>
                    <a:lstStyle/>
                    <a:p>
                      <a:pPr algn="ctr">
                        <a:spcAft>
                          <a:spcPts val="0"/>
                        </a:spcAft>
                      </a:pPr>
                      <a:endParaRPr lang="en-US" sz="1600">
                        <a:latin typeface="Times New Roman"/>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ctr">
                        <a:spcAft>
                          <a:spcPts val="0"/>
                        </a:spcAft>
                      </a:pPr>
                      <a:endParaRPr lang="en-US" sz="1600">
                        <a:latin typeface="Times New Roman"/>
                        <a:ea typeface="Times New Roman"/>
                        <a:cs typeface="Times New Roman"/>
                      </a:endParaRPr>
                    </a:p>
                  </a:txBody>
                  <a:tcPr marL="0" marR="0" marT="0" marB="0" anchor="ctr">
                    <a:lnL>
                      <a:noFill/>
                    </a:lnL>
                    <a:lnR>
                      <a:noFill/>
                    </a:lnR>
                    <a:lnT>
                      <a:noFill/>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a:solidFill>
                            <a:srgbClr val="000000"/>
                          </a:solidFill>
                          <a:latin typeface="Times New Roman"/>
                          <a:ea typeface="Times New Roman"/>
                          <a:cs typeface="Times New Roman"/>
                        </a:rPr>
                        <a:t>t</a:t>
                      </a:r>
                      <a:r>
                        <a:rPr lang="en-US" sz="1600">
                          <a:solidFill>
                            <a:srgbClr val="171717"/>
                          </a:solidFill>
                          <a:latin typeface="Times New Roman"/>
                          <a:ea typeface="Times New Roman"/>
                          <a:cs typeface="Times New Roman"/>
                        </a:rPr>
                        <a:t>ec</a:t>
                      </a:r>
                      <a:r>
                        <a:rPr lang="en-US" sz="1600">
                          <a:solidFill>
                            <a:srgbClr val="000000"/>
                          </a:solidFill>
                          <a:latin typeface="Times New Roman"/>
                          <a:ea typeface="Times New Roman"/>
                          <a:cs typeface="Times New Roman"/>
                        </a:rPr>
                        <a:t>hn</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l</a:t>
                      </a:r>
                      <a:r>
                        <a:rPr lang="en-US" sz="1600">
                          <a:solidFill>
                            <a:srgbClr val="171717"/>
                          </a:solidFill>
                          <a:latin typeface="Times New Roman"/>
                          <a:ea typeface="Times New Roman"/>
                          <a:cs typeface="Times New Roman"/>
                        </a:rPr>
                        <a:t>ogy </a:t>
                      </a:r>
                      <a:endParaRPr lang="en-GB" sz="160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r h="478252">
                <a:tc>
                  <a:txBody>
                    <a:bodyPr/>
                    <a:lstStyle/>
                    <a:p>
                      <a:pPr marL="91440">
                        <a:spcAft>
                          <a:spcPts val="0"/>
                        </a:spcAft>
                      </a:pPr>
                      <a:r>
                        <a:rPr lang="en-US" sz="1600" b="1">
                          <a:solidFill>
                            <a:srgbClr val="000000"/>
                          </a:solidFill>
                          <a:latin typeface="Times New Roman"/>
                          <a:ea typeface="Times New Roman"/>
                          <a:cs typeface="Times New Roman"/>
                        </a:rPr>
                        <a:t>Risk </a:t>
                      </a:r>
                      <a:endParaRPr lang="en-GB" sz="1600">
                        <a:latin typeface="Arial"/>
                        <a:ea typeface="Times New Roman"/>
                        <a:cs typeface="Times New Roman"/>
                      </a:endParaRPr>
                    </a:p>
                  </a:txBody>
                  <a:tcPr marL="0"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6385">
                        <a:spcAft>
                          <a:spcPts val="0"/>
                        </a:spcAft>
                      </a:pPr>
                      <a:r>
                        <a:rPr lang="en-US" sz="1600">
                          <a:solidFill>
                            <a:srgbClr val="000000"/>
                          </a:solidFill>
                          <a:latin typeface="Times New Roman"/>
                          <a:ea typeface="Times New Roman"/>
                          <a:cs typeface="Times New Roman"/>
                        </a:rPr>
                        <a:t>M</a:t>
                      </a:r>
                      <a:r>
                        <a:rPr lang="en-US" sz="1600">
                          <a:solidFill>
                            <a:srgbClr val="171717"/>
                          </a:solidFill>
                          <a:latin typeface="Times New Roman"/>
                          <a:ea typeface="Times New Roman"/>
                          <a:cs typeface="Times New Roman"/>
                        </a:rPr>
                        <a:t>o</a:t>
                      </a:r>
                      <a:r>
                        <a:rPr lang="en-US" sz="1600">
                          <a:solidFill>
                            <a:srgbClr val="000000"/>
                          </a:solidFill>
                          <a:latin typeface="Times New Roman"/>
                          <a:ea typeface="Times New Roman"/>
                          <a:cs typeface="Times New Roman"/>
                        </a:rPr>
                        <a:t>d</a:t>
                      </a:r>
                      <a:r>
                        <a:rPr lang="en-US" sz="1600">
                          <a:solidFill>
                            <a:srgbClr val="171717"/>
                          </a:solidFill>
                          <a:latin typeface="Times New Roman"/>
                          <a:ea typeface="Times New Roman"/>
                          <a:cs typeface="Times New Roman"/>
                        </a:rPr>
                        <a:t>e</a:t>
                      </a:r>
                      <a:r>
                        <a:rPr lang="en-US" sz="1600">
                          <a:solidFill>
                            <a:srgbClr val="000000"/>
                          </a:solidFill>
                          <a:latin typeface="Times New Roman"/>
                          <a:ea typeface="Times New Roman"/>
                          <a:cs typeface="Times New Roman"/>
                        </a:rPr>
                        <a:t>r</a:t>
                      </a:r>
                      <a:r>
                        <a:rPr lang="en-US" sz="1600">
                          <a:solidFill>
                            <a:srgbClr val="171717"/>
                          </a:solidFill>
                          <a:latin typeface="Times New Roman"/>
                          <a:ea typeface="Times New Roman"/>
                          <a:cs typeface="Times New Roman"/>
                        </a:rPr>
                        <a:t>a</a:t>
                      </a:r>
                      <a:r>
                        <a:rPr lang="en-US" sz="1600">
                          <a:solidFill>
                            <a:srgbClr val="000000"/>
                          </a:solidFill>
                          <a:latin typeface="Times New Roman"/>
                          <a:ea typeface="Times New Roman"/>
                          <a:cs typeface="Times New Roman"/>
                        </a:rPr>
                        <a:t>t</a:t>
                      </a:r>
                      <a:r>
                        <a:rPr lang="en-US" sz="1600">
                          <a:solidFill>
                            <a:srgbClr val="171717"/>
                          </a:solidFill>
                          <a:latin typeface="Times New Roman"/>
                          <a:ea typeface="Times New Roman"/>
                          <a:cs typeface="Times New Roman"/>
                        </a:rPr>
                        <a:t>e </a:t>
                      </a:r>
                      <a:endParaRPr lang="en-GB" sz="1600">
                        <a:latin typeface="Arial"/>
                        <a:ea typeface="Times New Roman"/>
                        <a:cs typeface="Times New Roman"/>
                      </a:endParaRPr>
                    </a:p>
                  </a:txBody>
                  <a:tcPr marL="0" marR="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32105">
                        <a:spcAft>
                          <a:spcPts val="0"/>
                        </a:spcAft>
                      </a:pPr>
                      <a:r>
                        <a:rPr lang="en-US" sz="1600" dirty="0">
                          <a:solidFill>
                            <a:srgbClr val="000000"/>
                          </a:solidFill>
                          <a:latin typeface="Times New Roman"/>
                          <a:ea typeface="Times New Roman"/>
                          <a:cs typeface="Times New Roman"/>
                        </a:rPr>
                        <a:t>Hi</a:t>
                      </a:r>
                      <a:r>
                        <a:rPr lang="en-US" sz="1600" dirty="0">
                          <a:solidFill>
                            <a:srgbClr val="171717"/>
                          </a:solidFill>
                          <a:latin typeface="Times New Roman"/>
                          <a:ea typeface="Times New Roman"/>
                          <a:cs typeface="Times New Roman"/>
                        </a:rPr>
                        <a:t>g</a:t>
                      </a:r>
                      <a:r>
                        <a:rPr lang="en-US" sz="1600" dirty="0">
                          <a:solidFill>
                            <a:srgbClr val="000000"/>
                          </a:solidFill>
                          <a:latin typeface="Times New Roman"/>
                          <a:ea typeface="Times New Roman"/>
                          <a:cs typeface="Times New Roman"/>
                        </a:rPr>
                        <a:t>h </a:t>
                      </a:r>
                      <a:endParaRPr lang="en-GB" sz="1600" dirty="0">
                        <a:latin typeface="Arial"/>
                        <a:ea typeface="Times New Roman"/>
                        <a:cs typeface="Times New Roman"/>
                      </a:endParaRPr>
                    </a:p>
                  </a:txBody>
                  <a:tcPr marL="0"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7"/>
                  </a:ext>
                </a:extLst>
              </a:tr>
            </a:tbl>
          </a:graphicData>
        </a:graphic>
      </p:graphicFrame>
      <p:sp>
        <p:nvSpPr>
          <p:cNvPr id="4097" name="Rectangle 1"/>
          <p:cNvSpPr>
            <a:spLocks noChangeArrowheads="1"/>
          </p:cNvSpPr>
          <p:nvPr/>
        </p:nvSpPr>
        <p:spPr bwMode="auto">
          <a:xfrm>
            <a:off x="0" y="43934"/>
            <a:ext cx="9426940"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Som</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 o</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f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th</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k</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ey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wa</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y</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s t</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h</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at bu</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s</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in</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es</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s pr</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ocess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r</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ee</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n</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g</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in</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ee</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ri</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n</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g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diff</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r</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s </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fr</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o</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m bu</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s</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i</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n</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ess </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i</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p</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r</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ove</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m</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e</a:t>
            </a:r>
            <a:r>
              <a:rPr kumimoji="0" lang="en-US" b="1" i="0" u="none" strike="noStrike" cap="none" normalizeH="0" baseline="0" dirty="0">
                <a:ln>
                  <a:noFill/>
                </a:ln>
                <a:solidFill>
                  <a:srgbClr val="171717"/>
                </a:solidFill>
                <a:effectLst/>
                <a:latin typeface="Times New Roman" pitchFamily="18" charset="0"/>
                <a:ea typeface="Times New Roman" pitchFamily="18" charset="0"/>
                <a:cs typeface="Times New Roman" pitchFamily="18" charset="0"/>
              </a:rPr>
              <a:t>n</a:t>
            </a:r>
            <a:r>
              <a:rPr kumimoji="0" lang="en-US" b="1" i="0" u="none" strike="noStrike" cap="none" normalizeH="0" baseline="0" dirty="0">
                <a:ln>
                  <a:noFill/>
                </a:ln>
                <a:solidFill>
                  <a:srgbClr val="393939"/>
                </a:solidFill>
                <a:effectLst/>
                <a:latin typeface="Times New Roman" pitchFamily="18" charset="0"/>
                <a:ea typeface="Times New Roman" pitchFamily="18" charset="0"/>
                <a:cs typeface="Times New Roman" pitchFamily="18" charset="0"/>
              </a:rPr>
              <a:t>t</a:t>
            </a:r>
            <a:r>
              <a:rPr kumimoji="0" lang="en-US" b="1" i="0" u="none" strike="noStrike" cap="none" normalizeH="0" baseline="0" dirty="0">
                <a:ln>
                  <a:noFill/>
                </a:ln>
                <a:solidFill>
                  <a:srgbClr val="585858"/>
                </a:solidFill>
                <a:effectLst/>
                <a:latin typeface="Times New Roman" pitchFamily="18" charset="0"/>
                <a:ea typeface="Times New Roman" pitchFamily="18" charset="0"/>
                <a:cs typeface="Times New Roman" pitchFamily="18" charset="0"/>
              </a:rPr>
              <a:t>. </a:t>
            </a:r>
            <a:endParaRPr kumimoji="0" lang="en-US"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336704"/>
          </a:xfrm>
        </p:spPr>
        <p:txBody>
          <a:bodyPr>
            <a:normAutofit/>
          </a:bodyPr>
          <a:lstStyle/>
          <a:p>
            <a:pPr marL="82296" indent="0">
              <a:buNone/>
            </a:pPr>
            <a:r>
              <a:rPr lang="en-GB" b="1" dirty="0"/>
              <a:t>The Role of IT in BPR</a:t>
            </a:r>
            <a:endParaRPr lang="en-GB" dirty="0"/>
          </a:p>
          <a:p>
            <a:r>
              <a:rPr lang="en-GB" dirty="0"/>
              <a:t>Information technology plays a major role in reengineering most business processes. </a:t>
            </a:r>
          </a:p>
          <a:p>
            <a:pPr lvl="1"/>
            <a:r>
              <a:rPr lang="en-GB" dirty="0"/>
              <a:t>The speed, </a:t>
            </a:r>
          </a:p>
          <a:p>
            <a:pPr lvl="1"/>
            <a:r>
              <a:rPr lang="en-GB" dirty="0"/>
              <a:t>information processing capabilities, and </a:t>
            </a:r>
          </a:p>
          <a:p>
            <a:pPr lvl="1"/>
            <a:r>
              <a:rPr lang="en-GB" dirty="0"/>
              <a:t>connectivity of computers and Internet technologies </a:t>
            </a:r>
          </a:p>
          <a:p>
            <a:pPr>
              <a:buNone/>
            </a:pPr>
            <a:r>
              <a:rPr lang="en-GB" dirty="0"/>
              <a:t>	can substantially increase the efficiency of business processes, as well as communications and collaboration among the people responsible for their operation and management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a:t>	</a:t>
            </a:r>
            <a:r>
              <a:rPr lang="en-GB" sz="3600" b="1" dirty="0"/>
              <a:t>Becoming an Agile Company</a:t>
            </a:r>
          </a:p>
          <a:p>
            <a:r>
              <a:rPr lang="en-GB" dirty="0"/>
              <a:t> Agility in business performance is the ability of a company to prosper in rapidly changing, continually fragmenting global markets for high-quality, high-performance, customer-configured products and services.</a:t>
            </a:r>
          </a:p>
          <a:p>
            <a:endParaRPr lang="en-GB" dirty="0"/>
          </a:p>
          <a:p>
            <a:r>
              <a:rPr lang="en-GB" dirty="0"/>
              <a:t>An agile company can make a profit in markets with broad product ranges and short model lifetimes, and can produce orders individually and in arbitrary lot sizes.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a:t>It supports mass customization by offering individualized products while maintaining high volumes of production. </a:t>
            </a:r>
          </a:p>
          <a:p>
            <a:endParaRPr lang="en-GB" dirty="0"/>
          </a:p>
          <a:p>
            <a:r>
              <a:rPr lang="en-GB" dirty="0"/>
              <a:t>Agile companies depend heavily on Internet technologies to integrate and manage business processes, while providing the information processing power to treat masses of customers as individuals. </a:t>
            </a:r>
          </a:p>
          <a:p>
            <a:endParaRPr lang="en-GB" dirty="0"/>
          </a:p>
          <a:p>
            <a:endParaRPr lang="en-GB"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fontScale="92500"/>
          </a:bodyPr>
          <a:lstStyle/>
          <a:p>
            <a:pPr>
              <a:buNone/>
            </a:pPr>
            <a:r>
              <a:rPr lang="en-GB" dirty="0"/>
              <a:t>	To be an agile company, a business must implement four basic strategies.</a:t>
            </a:r>
          </a:p>
          <a:p>
            <a:pPr lvl="0"/>
            <a:r>
              <a:rPr lang="en-GB" dirty="0"/>
              <a:t>First, customers of an agile company perceive products or services as solutions to their individual problems. Thus, products can be priced based on their value as solutions, not on their cost to produce.</a:t>
            </a:r>
          </a:p>
          <a:p>
            <a:pPr lvl="0"/>
            <a:r>
              <a:rPr lang="en-GB" dirty="0"/>
              <a:t>Second, an agile company cooperates with customers, suppliers, and other companies, and even with competitors. This allows a business to bring products to market as rapidly and cost-effectively as possible, no matter where resources are located and who owns them. </a:t>
            </a:r>
          </a:p>
          <a:p>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59632" y="1124744"/>
            <a:ext cx="7674056" cy="5123656"/>
          </a:xfrm>
        </p:spPr>
        <p:txBody>
          <a:bodyPr/>
          <a:lstStyle/>
          <a:p>
            <a:r>
              <a:rPr lang="en-GB" dirty="0"/>
              <a:t>Also, Citibank developed automatic teller machines (ATMs) and bank debit cards in1977.  As a leader in this area, Citibank become at one time the largest bank in the United States.</a:t>
            </a:r>
          </a:p>
          <a:p>
            <a:r>
              <a:rPr lang="en-GB" dirty="0"/>
              <a:t>A strategic Information System</a:t>
            </a:r>
          </a:p>
          <a:p>
            <a:r>
              <a:rPr lang="en-GB" dirty="0"/>
              <a:t>A innovative strategy</a:t>
            </a:r>
            <a:endParaRPr lang="en-US" dirty="0"/>
          </a:p>
        </p:txBody>
      </p:sp>
    </p:spTree>
    <p:extLst>
      <p:ext uri="{BB962C8B-B14F-4D97-AF65-F5344CB8AC3E}">
        <p14:creationId xmlns:p14="http://schemas.microsoft.com/office/powerpoint/2010/main" val="6402673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lvl="0"/>
            <a:r>
              <a:rPr lang="en-GB" dirty="0"/>
              <a:t>Third, an agile company organizes so that it thrives on change and uncertainty. It uses flexible organizational structures keyed to the requirements of different and constantly changing customer opportunities. </a:t>
            </a:r>
          </a:p>
          <a:p>
            <a:pPr lvl="0"/>
            <a:endParaRPr lang="en-GB" dirty="0"/>
          </a:p>
          <a:p>
            <a:pPr lvl="0"/>
            <a:r>
              <a:rPr lang="en-GB" dirty="0"/>
              <a:t>Finally, an agile company leverages the impact of its people and the knowledge they possess. By nurturing an entrepreneurial spirit, an agile company provides powerful incentives for employee responsibility, adaptability, and innovation. </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a:t>	Creating a Virtual Company</a:t>
            </a:r>
          </a:p>
          <a:p>
            <a:r>
              <a:rPr lang="en-GB" dirty="0"/>
              <a:t>In today's dynamic global business environment, forming a virtual company can be one of the most important strategic uses of information technology.</a:t>
            </a:r>
          </a:p>
          <a:p>
            <a:r>
              <a:rPr lang="en-GB" dirty="0"/>
              <a:t>A </a:t>
            </a:r>
            <a:r>
              <a:rPr lang="en-GB" dirty="0">
                <a:hlinkClick r:id="rId3" action="ppaction://hlinkfile"/>
              </a:rPr>
              <a:t>virtual company </a:t>
            </a:r>
            <a:r>
              <a:rPr lang="en-GB" dirty="0"/>
              <a:t>(also called a virtual corporation or virtual organization) is an organization that uses information technology to link people, organizations, assets, and ideas. </a:t>
            </a:r>
          </a:p>
          <a:p>
            <a:endParaRPr lang="en-GB"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fontScale="92500" lnSpcReduction="20000"/>
          </a:bodyPr>
          <a:lstStyle/>
          <a:p>
            <a:r>
              <a:rPr lang="en-GB" dirty="0"/>
              <a:t>The above figure illustrates that virtual companies typically form virtual workgroups and alliances with business partners that are interlinked by the Internet, intranets, and extranets. </a:t>
            </a:r>
          </a:p>
          <a:p>
            <a:r>
              <a:rPr lang="en-GB" dirty="0"/>
              <a:t>Notice that this company has organized internally into clusters of process and cross-functional teams linked by intranets. </a:t>
            </a:r>
          </a:p>
          <a:p>
            <a:r>
              <a:rPr lang="en-GB" dirty="0"/>
              <a:t>It has also developed alliances and extranet links that form </a:t>
            </a:r>
            <a:r>
              <a:rPr lang="en-GB" dirty="0" err="1"/>
              <a:t>interenterprise</a:t>
            </a:r>
            <a:r>
              <a:rPr lang="en-GB" dirty="0"/>
              <a:t> information systems with suppliers, customers, subcontractors, and competitors.</a:t>
            </a:r>
          </a:p>
          <a:p>
            <a:r>
              <a:rPr lang="en-GB" dirty="0"/>
              <a:t>Thus, virtual companies create flexible and adaptable virtual workgroups and alliances keyed to exploit fast-changing business opportunities.</a:t>
            </a:r>
          </a:p>
          <a:p>
            <a:endParaRPr lang="en-GB"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a:t>	</a:t>
            </a:r>
            <a:r>
              <a:rPr lang="en-GB" sz="3600" b="1" dirty="0"/>
              <a:t>Virtual Company Strategies</a:t>
            </a:r>
            <a:endParaRPr lang="en-GB" sz="3600" dirty="0"/>
          </a:p>
          <a:p>
            <a:pPr>
              <a:buNone/>
            </a:pPr>
            <a:r>
              <a:rPr lang="en-GB" dirty="0"/>
              <a:t>	Why are people forming virtual companies? </a:t>
            </a:r>
          </a:p>
          <a:p>
            <a:r>
              <a:rPr lang="en-GB" dirty="0"/>
              <a:t>Several major reasons stand out and are summarized in the next figure. </a:t>
            </a:r>
          </a:p>
          <a:p>
            <a:r>
              <a:rPr lang="en-GB" dirty="0"/>
              <a:t>People and corporations are forming virtual companies as the best way to implement key business strategies and alliances that promise to ensure success in today's turbulent business climate. </a:t>
            </a:r>
          </a:p>
          <a:p>
            <a:endParaRPr lang="en-GB"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179512" y="868537"/>
          <a:ext cx="8784975" cy="5869451"/>
        </p:xfrm>
        <a:graphic>
          <a:graphicData uri="http://schemas.openxmlformats.org/drawingml/2006/table">
            <a:tbl>
              <a:tblPr/>
              <a:tblGrid>
                <a:gridCol w="8784975">
                  <a:extLst>
                    <a:ext uri="{9D8B030D-6E8A-4147-A177-3AD203B41FA5}">
                      <a16:colId xmlns:a16="http://schemas.microsoft.com/office/drawing/2014/main" val="20000"/>
                    </a:ext>
                  </a:extLst>
                </a:gridCol>
              </a:tblGrid>
              <a:tr h="855028">
                <a:tc>
                  <a:txBody>
                    <a:bodyPr/>
                    <a:lstStyle/>
                    <a:p>
                      <a:pPr marL="20955" algn="ctr">
                        <a:spcAft>
                          <a:spcPts val="0"/>
                        </a:spcAft>
                      </a:pPr>
                      <a:r>
                        <a:rPr lang="en-US" sz="2800" dirty="0">
                          <a:solidFill>
                            <a:srgbClr val="1A1A1A"/>
                          </a:solidFill>
                          <a:latin typeface="Times New Roman"/>
                          <a:ea typeface="Times New Roman"/>
                          <a:cs typeface="Times New Roman"/>
                        </a:rPr>
                        <a:t>Strat</a:t>
                      </a:r>
                      <a:r>
                        <a:rPr lang="en-US" sz="2800" dirty="0">
                          <a:solidFill>
                            <a:srgbClr val="303030"/>
                          </a:solidFill>
                          <a:latin typeface="Times New Roman"/>
                          <a:ea typeface="Times New Roman"/>
                          <a:cs typeface="Times New Roman"/>
                        </a:rPr>
                        <a:t>egi</a:t>
                      </a:r>
                      <a:r>
                        <a:rPr lang="en-US" sz="2800" dirty="0">
                          <a:solidFill>
                            <a:srgbClr val="1A1A1A"/>
                          </a:solidFill>
                          <a:latin typeface="Times New Roman"/>
                          <a:ea typeface="Times New Roman"/>
                          <a:cs typeface="Times New Roman"/>
                        </a:rPr>
                        <a:t>es o</a:t>
                      </a:r>
                      <a:r>
                        <a:rPr lang="en-US" sz="2800" dirty="0">
                          <a:solidFill>
                            <a:srgbClr val="303030"/>
                          </a:solidFill>
                          <a:latin typeface="Times New Roman"/>
                          <a:ea typeface="Times New Roman"/>
                          <a:cs typeface="Times New Roman"/>
                        </a:rPr>
                        <a:t>f Virtual Companies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solidFill>
                      <a:srgbClr val="E6EED5"/>
                    </a:solidFill>
                  </a:tcPr>
                </a:tc>
                <a:extLst>
                  <a:ext uri="{0D108BD9-81ED-4DB2-BD59-A6C34878D82A}">
                    <a16:rowId xmlns:a16="http://schemas.microsoft.com/office/drawing/2014/main" val="10000"/>
                  </a:ext>
                </a:extLst>
              </a:tr>
              <a:tr h="834061">
                <a:tc>
                  <a:txBody>
                    <a:bodyPr/>
                    <a:lstStyle/>
                    <a:p>
                      <a:pPr marL="103505">
                        <a:spcAft>
                          <a:spcPts val="0"/>
                        </a:spcAft>
                      </a:pPr>
                      <a:r>
                        <a:rPr lang="en-US" sz="2800" dirty="0">
                          <a:solidFill>
                            <a:srgbClr val="000000"/>
                          </a:solidFill>
                          <a:latin typeface="Times New Roman"/>
                          <a:ea typeface="Times New Roman"/>
                          <a:cs typeface="Times New Roman"/>
                        </a:rPr>
                        <a:t>• Share infrastructure and risk with alliance partners</a:t>
                      </a:r>
                      <a:r>
                        <a:rPr lang="en-US" sz="2800" dirty="0">
                          <a:solidFill>
                            <a:srgbClr val="2C2C2C"/>
                          </a:solidFill>
                          <a:latin typeface="Times New Roman"/>
                          <a:ea typeface="Times New Roman"/>
                          <a:cs typeface="Times New Roman"/>
                        </a:rPr>
                        <a:t>.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tcPr>
                </a:tc>
                <a:extLst>
                  <a:ext uri="{0D108BD9-81ED-4DB2-BD59-A6C34878D82A}">
                    <a16:rowId xmlns:a16="http://schemas.microsoft.com/office/drawing/2014/main" val="10001"/>
                  </a:ext>
                </a:extLst>
              </a:tr>
              <a:tr h="736210">
                <a:tc>
                  <a:txBody>
                    <a:bodyPr/>
                    <a:lstStyle/>
                    <a:p>
                      <a:pPr marL="103505">
                        <a:spcAft>
                          <a:spcPts val="0"/>
                        </a:spcAft>
                      </a:pPr>
                      <a:r>
                        <a:rPr lang="en-US" sz="2800" dirty="0">
                          <a:solidFill>
                            <a:srgbClr val="000000"/>
                          </a:solidFill>
                          <a:latin typeface="Times New Roman"/>
                          <a:ea typeface="Times New Roman"/>
                          <a:cs typeface="Times New Roman"/>
                        </a:rPr>
                        <a:t>• Link complementary core competencies.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solidFill>
                      <a:srgbClr val="E6EED5"/>
                    </a:solidFill>
                  </a:tcPr>
                </a:tc>
                <a:extLst>
                  <a:ext uri="{0D108BD9-81ED-4DB2-BD59-A6C34878D82A}">
                    <a16:rowId xmlns:a16="http://schemas.microsoft.com/office/drawing/2014/main" val="10002"/>
                  </a:ext>
                </a:extLst>
              </a:tr>
              <a:tr h="736210">
                <a:tc>
                  <a:txBody>
                    <a:bodyPr/>
                    <a:lstStyle/>
                    <a:p>
                      <a:pPr marL="103505">
                        <a:spcAft>
                          <a:spcPts val="0"/>
                        </a:spcAft>
                      </a:pPr>
                      <a:r>
                        <a:rPr lang="en-US" sz="2800" dirty="0">
                          <a:solidFill>
                            <a:srgbClr val="000000"/>
                          </a:solidFill>
                          <a:latin typeface="Times New Roman"/>
                          <a:ea typeface="Times New Roman"/>
                          <a:cs typeface="Times New Roman"/>
                        </a:rPr>
                        <a:t>• Reduc</a:t>
                      </a:r>
                      <a:r>
                        <a:rPr lang="en-US" sz="2800" dirty="0">
                          <a:solidFill>
                            <a:srgbClr val="131313"/>
                          </a:solidFill>
                          <a:latin typeface="Times New Roman"/>
                          <a:ea typeface="Times New Roman"/>
                          <a:cs typeface="Times New Roman"/>
                        </a:rPr>
                        <a:t>e </a:t>
                      </a:r>
                      <a:r>
                        <a:rPr lang="en-US" sz="2800" dirty="0">
                          <a:solidFill>
                            <a:srgbClr val="000000"/>
                          </a:solidFill>
                          <a:latin typeface="Times New Roman"/>
                          <a:ea typeface="Times New Roman"/>
                          <a:cs typeface="Times New Roman"/>
                        </a:rPr>
                        <a:t>concept-to-c</a:t>
                      </a:r>
                      <a:r>
                        <a:rPr lang="en-US" sz="2800" dirty="0">
                          <a:solidFill>
                            <a:srgbClr val="131313"/>
                          </a:solidFill>
                          <a:latin typeface="Times New Roman"/>
                          <a:ea typeface="Times New Roman"/>
                          <a:cs typeface="Times New Roman"/>
                        </a:rPr>
                        <a:t>a</a:t>
                      </a:r>
                      <a:r>
                        <a:rPr lang="en-US" sz="2800" dirty="0">
                          <a:solidFill>
                            <a:srgbClr val="000000"/>
                          </a:solidFill>
                          <a:latin typeface="Times New Roman"/>
                          <a:ea typeface="Times New Roman"/>
                          <a:cs typeface="Times New Roman"/>
                        </a:rPr>
                        <a:t>sh time through </a:t>
                      </a:r>
                      <a:r>
                        <a:rPr lang="en-US" sz="2800" dirty="0">
                          <a:solidFill>
                            <a:srgbClr val="131313"/>
                          </a:solidFill>
                          <a:latin typeface="Times New Roman"/>
                          <a:ea typeface="Times New Roman"/>
                          <a:cs typeface="Times New Roman"/>
                        </a:rPr>
                        <a:t>s</a:t>
                      </a:r>
                      <a:r>
                        <a:rPr lang="en-US" sz="2800" dirty="0">
                          <a:solidFill>
                            <a:srgbClr val="000000"/>
                          </a:solidFill>
                          <a:latin typeface="Times New Roman"/>
                          <a:ea typeface="Times New Roman"/>
                          <a:cs typeface="Times New Roman"/>
                        </a:rPr>
                        <a:t>h</a:t>
                      </a:r>
                      <a:r>
                        <a:rPr lang="en-US" sz="2800" dirty="0">
                          <a:solidFill>
                            <a:srgbClr val="131313"/>
                          </a:solidFill>
                          <a:latin typeface="Times New Roman"/>
                          <a:ea typeface="Times New Roman"/>
                          <a:cs typeface="Times New Roman"/>
                        </a:rPr>
                        <a:t>a</a:t>
                      </a:r>
                      <a:r>
                        <a:rPr lang="en-US" sz="2800" dirty="0">
                          <a:solidFill>
                            <a:srgbClr val="000000"/>
                          </a:solidFill>
                          <a:latin typeface="Times New Roman"/>
                          <a:ea typeface="Times New Roman"/>
                          <a:cs typeface="Times New Roman"/>
                        </a:rPr>
                        <a:t>rin</a:t>
                      </a:r>
                      <a:r>
                        <a:rPr lang="en-US" sz="2800" dirty="0">
                          <a:solidFill>
                            <a:srgbClr val="131313"/>
                          </a:solidFill>
                          <a:latin typeface="Times New Roman"/>
                          <a:ea typeface="Times New Roman"/>
                          <a:cs typeface="Times New Roman"/>
                        </a:rPr>
                        <a:t>g</a:t>
                      </a:r>
                      <a:r>
                        <a:rPr lang="en-US" sz="2800" dirty="0">
                          <a:solidFill>
                            <a:srgbClr val="000000"/>
                          </a:solidFill>
                          <a:latin typeface="Times New Roman"/>
                          <a:ea typeface="Times New Roman"/>
                          <a:cs typeface="Times New Roman"/>
                        </a:rPr>
                        <a:t>.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tcPr>
                </a:tc>
                <a:extLst>
                  <a:ext uri="{0D108BD9-81ED-4DB2-BD59-A6C34878D82A}">
                    <a16:rowId xmlns:a16="http://schemas.microsoft.com/office/drawing/2014/main" val="10003"/>
                  </a:ext>
                </a:extLst>
              </a:tr>
              <a:tr h="747858">
                <a:tc>
                  <a:txBody>
                    <a:bodyPr/>
                    <a:lstStyle/>
                    <a:p>
                      <a:pPr marL="103505">
                        <a:spcAft>
                          <a:spcPts val="0"/>
                        </a:spcAft>
                      </a:pPr>
                      <a:r>
                        <a:rPr lang="en-US" sz="2800" dirty="0">
                          <a:solidFill>
                            <a:srgbClr val="000000"/>
                          </a:solidFill>
                          <a:latin typeface="Times New Roman"/>
                          <a:ea typeface="Times New Roman"/>
                          <a:cs typeface="Times New Roman"/>
                        </a:rPr>
                        <a:t>• Increase facilit</a:t>
                      </a:r>
                      <a:r>
                        <a:rPr lang="en-US" sz="2800" dirty="0">
                          <a:solidFill>
                            <a:srgbClr val="131313"/>
                          </a:solidFill>
                          <a:latin typeface="Times New Roman"/>
                          <a:ea typeface="Times New Roman"/>
                          <a:cs typeface="Times New Roman"/>
                        </a:rPr>
                        <a:t>i</a:t>
                      </a:r>
                      <a:r>
                        <a:rPr lang="en-US" sz="2800" dirty="0">
                          <a:solidFill>
                            <a:srgbClr val="000000"/>
                          </a:solidFill>
                          <a:latin typeface="Times New Roman"/>
                          <a:ea typeface="Times New Roman"/>
                          <a:cs typeface="Times New Roman"/>
                        </a:rPr>
                        <a:t>es and market coverage.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solidFill>
                      <a:srgbClr val="E6EED5"/>
                    </a:solidFill>
                  </a:tcPr>
                </a:tc>
                <a:extLst>
                  <a:ext uri="{0D108BD9-81ED-4DB2-BD59-A6C34878D82A}">
                    <a16:rowId xmlns:a16="http://schemas.microsoft.com/office/drawing/2014/main" val="10004"/>
                  </a:ext>
                </a:extLst>
              </a:tr>
              <a:tr h="813256">
                <a:tc>
                  <a:txBody>
                    <a:bodyPr/>
                    <a:lstStyle/>
                    <a:p>
                      <a:pPr marL="103505">
                        <a:spcAft>
                          <a:spcPts val="0"/>
                        </a:spcAft>
                      </a:pPr>
                      <a:r>
                        <a:rPr lang="en-US" sz="2800" dirty="0">
                          <a:solidFill>
                            <a:srgbClr val="000000"/>
                          </a:solidFill>
                          <a:latin typeface="Times New Roman"/>
                          <a:ea typeface="Times New Roman"/>
                          <a:cs typeface="Times New Roman"/>
                        </a:rPr>
                        <a:t>• G</a:t>
                      </a:r>
                      <a:r>
                        <a:rPr lang="en-US" sz="2800" dirty="0">
                          <a:solidFill>
                            <a:srgbClr val="131313"/>
                          </a:solidFill>
                          <a:latin typeface="Times New Roman"/>
                          <a:ea typeface="Times New Roman"/>
                          <a:cs typeface="Times New Roman"/>
                        </a:rPr>
                        <a:t>a</a:t>
                      </a:r>
                      <a:r>
                        <a:rPr lang="en-US" sz="2800" dirty="0">
                          <a:solidFill>
                            <a:srgbClr val="000000"/>
                          </a:solidFill>
                          <a:latin typeface="Times New Roman"/>
                          <a:ea typeface="Times New Roman"/>
                          <a:cs typeface="Times New Roman"/>
                        </a:rPr>
                        <a:t>in acces</a:t>
                      </a:r>
                      <a:r>
                        <a:rPr lang="en-US" sz="2800" dirty="0">
                          <a:solidFill>
                            <a:srgbClr val="131313"/>
                          </a:solidFill>
                          <a:latin typeface="Times New Roman"/>
                          <a:ea typeface="Times New Roman"/>
                          <a:cs typeface="Times New Roman"/>
                        </a:rPr>
                        <a:t>s </a:t>
                      </a:r>
                      <a:r>
                        <a:rPr lang="en-US" sz="2800" dirty="0">
                          <a:solidFill>
                            <a:srgbClr val="000000"/>
                          </a:solidFill>
                          <a:latin typeface="Times New Roman"/>
                          <a:ea typeface="Times New Roman"/>
                          <a:cs typeface="Times New Roman"/>
                        </a:rPr>
                        <a:t>t</a:t>
                      </a:r>
                      <a:r>
                        <a:rPr lang="en-US" sz="2800" dirty="0">
                          <a:solidFill>
                            <a:srgbClr val="131313"/>
                          </a:solidFill>
                          <a:latin typeface="Times New Roman"/>
                          <a:ea typeface="Times New Roman"/>
                          <a:cs typeface="Times New Roman"/>
                        </a:rPr>
                        <a:t>o </a:t>
                      </a:r>
                      <a:r>
                        <a:rPr lang="en-US" sz="2800" dirty="0">
                          <a:solidFill>
                            <a:srgbClr val="000000"/>
                          </a:solidFill>
                          <a:latin typeface="Times New Roman"/>
                          <a:ea typeface="Times New Roman"/>
                          <a:cs typeface="Times New Roman"/>
                        </a:rPr>
                        <a:t>new markets and </a:t>
                      </a:r>
                      <a:r>
                        <a:rPr lang="en-US" sz="2800" dirty="0">
                          <a:solidFill>
                            <a:srgbClr val="131313"/>
                          </a:solidFill>
                          <a:latin typeface="Times New Roman"/>
                          <a:ea typeface="Times New Roman"/>
                          <a:cs typeface="Times New Roman"/>
                        </a:rPr>
                        <a:t>s</a:t>
                      </a:r>
                      <a:r>
                        <a:rPr lang="en-US" sz="2800" dirty="0">
                          <a:solidFill>
                            <a:srgbClr val="000000"/>
                          </a:solidFill>
                          <a:latin typeface="Times New Roman"/>
                          <a:ea typeface="Times New Roman"/>
                          <a:cs typeface="Times New Roman"/>
                        </a:rPr>
                        <a:t>hare m</a:t>
                      </a:r>
                      <a:r>
                        <a:rPr lang="en-US" sz="2800" dirty="0">
                          <a:solidFill>
                            <a:srgbClr val="131313"/>
                          </a:solidFill>
                          <a:latin typeface="Times New Roman"/>
                          <a:ea typeface="Times New Roman"/>
                          <a:cs typeface="Times New Roman"/>
                        </a:rPr>
                        <a:t>a</a:t>
                      </a:r>
                      <a:r>
                        <a:rPr lang="en-US" sz="2800" dirty="0">
                          <a:solidFill>
                            <a:srgbClr val="000000"/>
                          </a:solidFill>
                          <a:latin typeface="Times New Roman"/>
                          <a:ea typeface="Times New Roman"/>
                          <a:cs typeface="Times New Roman"/>
                        </a:rPr>
                        <a:t>rket </a:t>
                      </a:r>
                      <a:r>
                        <a:rPr lang="en-US" sz="2800" dirty="0">
                          <a:solidFill>
                            <a:srgbClr val="131313"/>
                          </a:solidFill>
                          <a:latin typeface="Times New Roman"/>
                          <a:ea typeface="Times New Roman"/>
                          <a:cs typeface="Times New Roman"/>
                        </a:rPr>
                        <a:t>o</a:t>
                      </a:r>
                      <a:r>
                        <a:rPr lang="en-US" sz="2800" dirty="0">
                          <a:solidFill>
                            <a:srgbClr val="000000"/>
                          </a:solidFill>
                          <a:latin typeface="Times New Roman"/>
                          <a:ea typeface="Times New Roman"/>
                          <a:cs typeface="Times New Roman"/>
                        </a:rPr>
                        <a:t>r cu</a:t>
                      </a:r>
                      <a:r>
                        <a:rPr lang="en-US" sz="2800" dirty="0">
                          <a:solidFill>
                            <a:srgbClr val="131313"/>
                          </a:solidFill>
                          <a:latin typeface="Times New Roman"/>
                          <a:ea typeface="Times New Roman"/>
                          <a:cs typeface="Times New Roman"/>
                        </a:rPr>
                        <a:t>s</a:t>
                      </a:r>
                      <a:r>
                        <a:rPr lang="en-US" sz="2800" dirty="0">
                          <a:solidFill>
                            <a:srgbClr val="000000"/>
                          </a:solidFill>
                          <a:latin typeface="Times New Roman"/>
                          <a:ea typeface="Times New Roman"/>
                          <a:cs typeface="Times New Roman"/>
                        </a:rPr>
                        <a:t>t</a:t>
                      </a:r>
                      <a:r>
                        <a:rPr lang="en-US" sz="2800" dirty="0">
                          <a:solidFill>
                            <a:srgbClr val="131313"/>
                          </a:solidFill>
                          <a:latin typeface="Times New Roman"/>
                          <a:ea typeface="Times New Roman"/>
                          <a:cs typeface="Times New Roman"/>
                        </a:rPr>
                        <a:t>o</a:t>
                      </a:r>
                      <a:r>
                        <a:rPr lang="en-US" sz="2800" dirty="0">
                          <a:solidFill>
                            <a:srgbClr val="000000"/>
                          </a:solidFill>
                          <a:latin typeface="Times New Roman"/>
                          <a:ea typeface="Times New Roman"/>
                          <a:cs typeface="Times New Roman"/>
                        </a:rPr>
                        <a:t>m</a:t>
                      </a:r>
                      <a:r>
                        <a:rPr lang="en-US" sz="2800" dirty="0">
                          <a:solidFill>
                            <a:srgbClr val="131313"/>
                          </a:solidFill>
                          <a:latin typeface="Times New Roman"/>
                          <a:ea typeface="Times New Roman"/>
                          <a:cs typeface="Times New Roman"/>
                        </a:rPr>
                        <a:t>e</a:t>
                      </a:r>
                      <a:r>
                        <a:rPr lang="en-US" sz="2800" dirty="0">
                          <a:solidFill>
                            <a:srgbClr val="000000"/>
                          </a:solidFill>
                          <a:latin typeface="Times New Roman"/>
                          <a:ea typeface="Times New Roman"/>
                          <a:cs typeface="Times New Roman"/>
                        </a:rPr>
                        <a:t>r l</a:t>
                      </a:r>
                      <a:r>
                        <a:rPr lang="en-US" sz="2800" dirty="0">
                          <a:solidFill>
                            <a:srgbClr val="131313"/>
                          </a:solidFill>
                          <a:latin typeface="Times New Roman"/>
                          <a:ea typeface="Times New Roman"/>
                          <a:cs typeface="Times New Roman"/>
                        </a:rPr>
                        <a:t>o</a:t>
                      </a:r>
                      <a:r>
                        <a:rPr lang="en-US" sz="2800" dirty="0">
                          <a:solidFill>
                            <a:srgbClr val="2C2C2C"/>
                          </a:solidFill>
                          <a:latin typeface="Times New Roman"/>
                          <a:ea typeface="Times New Roman"/>
                          <a:cs typeface="Times New Roman"/>
                        </a:rPr>
                        <a:t>y</a:t>
                      </a:r>
                      <a:r>
                        <a:rPr lang="en-US" sz="2800" dirty="0">
                          <a:solidFill>
                            <a:srgbClr val="131313"/>
                          </a:solidFill>
                          <a:latin typeface="Times New Roman"/>
                          <a:ea typeface="Times New Roman"/>
                          <a:cs typeface="Times New Roman"/>
                        </a:rPr>
                        <a:t>al</a:t>
                      </a:r>
                      <a:r>
                        <a:rPr lang="en-US" sz="2800" dirty="0">
                          <a:solidFill>
                            <a:srgbClr val="000000"/>
                          </a:solidFill>
                          <a:latin typeface="Times New Roman"/>
                          <a:ea typeface="Times New Roman"/>
                          <a:cs typeface="Times New Roman"/>
                        </a:rPr>
                        <a:t>t</a:t>
                      </a:r>
                      <a:r>
                        <a:rPr lang="en-US" sz="2800" dirty="0">
                          <a:solidFill>
                            <a:srgbClr val="2C2C2C"/>
                          </a:solidFill>
                          <a:latin typeface="Times New Roman"/>
                          <a:ea typeface="Times New Roman"/>
                          <a:cs typeface="Times New Roman"/>
                        </a:rPr>
                        <a:t>y</a:t>
                      </a:r>
                      <a:r>
                        <a:rPr lang="en-US" sz="2800" dirty="0">
                          <a:solidFill>
                            <a:srgbClr val="000000"/>
                          </a:solidFill>
                          <a:latin typeface="Times New Roman"/>
                          <a:ea typeface="Times New Roman"/>
                          <a:cs typeface="Times New Roman"/>
                        </a:rPr>
                        <a:t>.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tcPr>
                </a:tc>
                <a:extLst>
                  <a:ext uri="{0D108BD9-81ED-4DB2-BD59-A6C34878D82A}">
                    <a16:rowId xmlns:a16="http://schemas.microsoft.com/office/drawing/2014/main" val="10005"/>
                  </a:ext>
                </a:extLst>
              </a:tr>
              <a:tr h="1106644">
                <a:tc>
                  <a:txBody>
                    <a:bodyPr/>
                    <a:lstStyle/>
                    <a:p>
                      <a:pPr marL="103505">
                        <a:spcAft>
                          <a:spcPts val="0"/>
                        </a:spcAft>
                      </a:pPr>
                      <a:r>
                        <a:rPr lang="en-US" sz="2800" dirty="0">
                          <a:solidFill>
                            <a:srgbClr val="000000"/>
                          </a:solidFill>
                          <a:latin typeface="Times New Roman"/>
                          <a:ea typeface="Times New Roman"/>
                          <a:cs typeface="Times New Roman"/>
                        </a:rPr>
                        <a:t>• Migrate from selling products to </a:t>
                      </a:r>
                      <a:r>
                        <a:rPr lang="en-US" sz="2800" dirty="0">
                          <a:solidFill>
                            <a:srgbClr val="131313"/>
                          </a:solidFill>
                          <a:latin typeface="Times New Roman"/>
                          <a:ea typeface="Times New Roman"/>
                          <a:cs typeface="Times New Roman"/>
                        </a:rPr>
                        <a:t>s</a:t>
                      </a:r>
                      <a:r>
                        <a:rPr lang="en-US" sz="2800" dirty="0">
                          <a:solidFill>
                            <a:srgbClr val="000000"/>
                          </a:solidFill>
                          <a:latin typeface="Times New Roman"/>
                          <a:ea typeface="Times New Roman"/>
                          <a:cs typeface="Times New Roman"/>
                        </a:rPr>
                        <a:t>elling solutio</a:t>
                      </a:r>
                      <a:r>
                        <a:rPr lang="en-US" sz="2800" dirty="0">
                          <a:solidFill>
                            <a:srgbClr val="131313"/>
                          </a:solidFill>
                          <a:latin typeface="Times New Roman"/>
                          <a:ea typeface="Times New Roman"/>
                          <a:cs typeface="Times New Roman"/>
                        </a:rPr>
                        <a:t>ns</a:t>
                      </a:r>
                      <a:r>
                        <a:rPr lang="en-US" sz="2800" dirty="0">
                          <a:solidFill>
                            <a:srgbClr val="2C2C2C"/>
                          </a:solidFill>
                          <a:latin typeface="Times New Roman"/>
                          <a:ea typeface="Times New Roman"/>
                          <a:cs typeface="Times New Roman"/>
                        </a:rPr>
                        <a:t>. </a:t>
                      </a:r>
                      <a:endParaRPr lang="en-GB" sz="2800" dirty="0">
                        <a:latin typeface="Arial"/>
                        <a:ea typeface="Times New Roman"/>
                        <a:cs typeface="Times New Roman"/>
                      </a:endParaRPr>
                    </a:p>
                  </a:txBody>
                  <a:tcPr marL="68580" marR="68580" marT="0" marB="0">
                    <a:lnL w="12700" cap="flat" cmpd="sng" algn="ctr">
                      <a:solidFill>
                        <a:srgbClr val="B3CC82"/>
                      </a:solidFill>
                      <a:prstDash val="solid"/>
                      <a:round/>
                      <a:headEnd type="none" w="med" len="med"/>
                      <a:tailEnd type="none" w="med" len="med"/>
                    </a:lnL>
                    <a:lnR w="12700" cap="flat" cmpd="sng" algn="ctr">
                      <a:solidFill>
                        <a:srgbClr val="B3CC82"/>
                      </a:solidFill>
                      <a:prstDash val="solid"/>
                      <a:round/>
                      <a:headEnd type="none" w="med" len="med"/>
                      <a:tailEnd type="none" w="med" len="med"/>
                    </a:lnR>
                    <a:lnT w="12700" cap="flat" cmpd="sng" algn="ctr">
                      <a:solidFill>
                        <a:srgbClr val="B3CC82"/>
                      </a:solidFill>
                      <a:prstDash val="solid"/>
                      <a:round/>
                      <a:headEnd type="none" w="med" len="med"/>
                      <a:tailEnd type="none" w="med" len="med"/>
                    </a:lnT>
                    <a:lnB w="12700" cap="flat" cmpd="sng" algn="ctr">
                      <a:solidFill>
                        <a:srgbClr val="B3CC82"/>
                      </a:solidFill>
                      <a:prstDash val="solid"/>
                      <a:round/>
                      <a:headEnd type="none" w="med" len="med"/>
                      <a:tailEnd type="none" w="med" len="med"/>
                    </a:lnB>
                    <a:solidFill>
                      <a:srgbClr val="E6EED5"/>
                    </a:solidFill>
                  </a:tcPr>
                </a:tc>
                <a:extLst>
                  <a:ext uri="{0D108BD9-81ED-4DB2-BD59-A6C34878D82A}">
                    <a16:rowId xmlns:a16="http://schemas.microsoft.com/office/drawing/2014/main" val="10006"/>
                  </a:ext>
                </a:extLst>
              </a:tr>
            </a:tbl>
          </a:graphicData>
        </a:graphic>
      </p:graphicFrame>
      <p:sp>
        <p:nvSpPr>
          <p:cNvPr id="1025" name="Rectangle 1"/>
          <p:cNvSpPr>
            <a:spLocks noChangeArrowheads="1"/>
          </p:cNvSpPr>
          <p:nvPr/>
        </p:nvSpPr>
        <p:spPr bwMode="auto">
          <a:xfrm>
            <a:off x="0" y="-2232"/>
            <a:ext cx="7723589" cy="461665"/>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tx1"/>
                </a:solidFill>
                <a:effectLst/>
                <a:latin typeface="Arial" pitchFamily="34" charset="0"/>
                <a:ea typeface="Calibri" pitchFamily="34" charset="0"/>
                <a:cs typeface="Times New Roman" pitchFamily="18" charset="0"/>
              </a:rPr>
              <a:t>The basic business strategies of virtual companies.</a:t>
            </a:r>
            <a:endParaRPr kumimoji="0" lang="en-GB" sz="24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336704"/>
          </a:xfrm>
        </p:spPr>
        <p:txBody>
          <a:bodyPr>
            <a:normAutofit fontScale="92500"/>
          </a:bodyPr>
          <a:lstStyle/>
          <a:p>
            <a:r>
              <a:rPr lang="en-GB" dirty="0"/>
              <a:t>For example, in order to quickly exploit a new market opportunity, a business may not have the time or resources to develop the manufacturing and distribution infrastructure, people competencies, and information technologies needed. </a:t>
            </a:r>
          </a:p>
          <a:p>
            <a:r>
              <a:rPr lang="en-GB" dirty="0"/>
              <a:t>Only by quickly forming a virtual company through a strategic alliance of all-star partners can it assemble the components it needs to provide a world-class solution for customers and capture the market opportunity.</a:t>
            </a:r>
          </a:p>
          <a:p>
            <a:r>
              <a:rPr lang="en-GB" dirty="0"/>
              <a:t>Of course, today, the Internet, intranets, extranets, and a variety of other Internet technologies are vital components in creating such successful solutions.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a:t>	Building a Knowledge-Creating Company</a:t>
            </a:r>
          </a:p>
          <a:p>
            <a:r>
              <a:rPr lang="en-GB" dirty="0"/>
              <a:t>To many companies today, lasting competitive advantage can only be theirs if they become knowledge-creating companies or learning organizations. </a:t>
            </a:r>
          </a:p>
          <a:p>
            <a:r>
              <a:rPr lang="en-GB" dirty="0"/>
              <a:t>That means consistently creating new business knowledge, disseminating it widely throughout the company, and quickly building the new knowledge into their products and services. </a:t>
            </a:r>
          </a:p>
          <a:p>
            <a:endParaRPr lang="en-GB" dirty="0"/>
          </a:p>
          <a:p>
            <a:endParaRPr lang="en-GB"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lnSpcReduction="10000"/>
          </a:bodyPr>
          <a:lstStyle/>
          <a:p>
            <a:r>
              <a:rPr lang="en-GB" dirty="0"/>
              <a:t>Knowledge-creating companies exploit two kinds of knowledge. One is </a:t>
            </a:r>
            <a:r>
              <a:rPr lang="en-GB" i="1" dirty="0"/>
              <a:t>explicit knowledge </a:t>
            </a:r>
            <a:r>
              <a:rPr lang="en-GB" dirty="0"/>
              <a:t>- data, documents, things written down or stored on computers. The other kind is </a:t>
            </a:r>
            <a:r>
              <a:rPr lang="en-GB" i="1" dirty="0"/>
              <a:t>tacit knowledge</a:t>
            </a:r>
            <a:r>
              <a:rPr lang="en-GB" dirty="0"/>
              <a:t>-the "how-</a:t>
            </a:r>
            <a:r>
              <a:rPr lang="en-GB" dirty="0" err="1"/>
              <a:t>tos</a:t>
            </a:r>
            <a:r>
              <a:rPr lang="en-GB" dirty="0"/>
              <a:t>" of knowledge, which reside in workers.</a:t>
            </a:r>
          </a:p>
          <a:p>
            <a:r>
              <a:rPr lang="en-GB" dirty="0"/>
              <a:t>Successful knowledge management creates techniques, technologies, systems, and rewards for getting employees to share what they know and to make better use of accumulated workplace and enterprise knowledge. </a:t>
            </a:r>
          </a:p>
          <a:p>
            <a:r>
              <a:rPr lang="en-GB" dirty="0"/>
              <a:t>In that way, employees of a company are leveraging knowledge as they do their jobs. </a:t>
            </a:r>
          </a:p>
          <a:p>
            <a:endParaRPr lang="en-GB"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pPr>
              <a:buNone/>
            </a:pPr>
            <a:r>
              <a:rPr lang="en-GB" b="1" dirty="0"/>
              <a:t>	Knowledge Management Systems</a:t>
            </a:r>
          </a:p>
          <a:p>
            <a:r>
              <a:rPr lang="en-GB" i="1" dirty="0"/>
              <a:t>Making personal knowledge available to others is the central activity of the knowledge-creating company. It takes place continuously and at all levels of the organization</a:t>
            </a:r>
          </a:p>
          <a:p>
            <a:endParaRPr lang="en-GB" i="1" dirty="0"/>
          </a:p>
          <a:p>
            <a:endParaRPr lang="en-GB" i="1" dirty="0"/>
          </a:p>
          <a:p>
            <a:pPr>
              <a:buNone/>
            </a:pPr>
            <a:r>
              <a:rPr lang="en-GB" dirty="0"/>
              <a:t>	Knowledge management has thus become one of the major strategic uses of information technology. </a:t>
            </a:r>
          </a:p>
          <a:p>
            <a:endParaRPr lang="en-GB"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txBody>
          <a:bodyPr>
            <a:normAutofit/>
          </a:bodyPr>
          <a:lstStyle/>
          <a:p>
            <a:r>
              <a:rPr lang="en-GB" dirty="0"/>
              <a:t>Many companies are building knowledge management systems (KMS) to manage organizational learning and business know-how. </a:t>
            </a:r>
          </a:p>
          <a:p>
            <a:r>
              <a:rPr lang="en-GB" dirty="0"/>
              <a:t>The goal of such systems is to help knowledge workers create, organize, and make available important business knowledge, wherever and whenever it's needed in an organization. </a:t>
            </a:r>
          </a:p>
          <a:p>
            <a:endParaRPr lang="en-GB" dirty="0"/>
          </a:p>
          <a:p>
            <a:r>
              <a:rPr lang="en-GB" dirty="0"/>
              <a:t>This includes processes, procedures, patents, reference works, formulas, "best practices," forecasts, and fixes.</a:t>
            </a: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762000" y="332656"/>
            <a:ext cx="8193088" cy="6525344"/>
          </a:xfrm>
        </p:spPr>
        <p:txBody>
          <a:bodyPr/>
          <a:lstStyle/>
          <a:p>
            <a:pPr marL="365760" lvl="1" indent="-283464">
              <a:spcBef>
                <a:spcPts val="600"/>
              </a:spcBef>
              <a:buSzPct val="80000"/>
              <a:buFont typeface="Wingdings 2"/>
              <a:buChar char=""/>
            </a:pPr>
            <a:r>
              <a:rPr lang="en-GB" b="1" dirty="0"/>
              <a:t>Strategic information systems</a:t>
            </a:r>
            <a:r>
              <a:rPr lang="en-GB" dirty="0"/>
              <a:t> should be distinguished from </a:t>
            </a:r>
            <a:r>
              <a:rPr lang="en-GB" b="1" dirty="0"/>
              <a:t>strategic-level systems</a:t>
            </a:r>
            <a:r>
              <a:rPr lang="en-GB" dirty="0"/>
              <a:t> for managers that focus on long-term decision-making problems</a:t>
            </a:r>
            <a:r>
              <a:rPr lang="en-US" dirty="0"/>
              <a:t>.</a:t>
            </a:r>
          </a:p>
          <a:p>
            <a:endParaRPr lang="en-GB" b="1" dirty="0"/>
          </a:p>
          <a:p>
            <a:r>
              <a:rPr lang="en-GB" b="1" dirty="0"/>
              <a:t>Strategic information systems</a:t>
            </a:r>
            <a:r>
              <a:rPr lang="en-GB" dirty="0"/>
              <a:t> </a:t>
            </a:r>
          </a:p>
          <a:p>
            <a:pPr lvl="1"/>
            <a:r>
              <a:rPr lang="en-GB" dirty="0"/>
              <a:t>can be used at all levels of the organisation</a:t>
            </a:r>
          </a:p>
          <a:p>
            <a:pPr lvl="1"/>
            <a:r>
              <a:rPr lang="en-GB" dirty="0"/>
              <a:t>are more far-reaching and deep-rooted than the other kinds of systems already described.</a:t>
            </a:r>
          </a:p>
          <a:p>
            <a:pPr lvl="1"/>
            <a:r>
              <a:rPr lang="en-GB" dirty="0"/>
              <a:t>fundamentally change a firm’s goals, products, services, or internal and external relationships.</a:t>
            </a:r>
          </a:p>
          <a:p>
            <a:pPr lvl="1"/>
            <a:r>
              <a:rPr lang="en-GB" dirty="0"/>
              <a:t>profoundly alter the way a firm conducts its business or the very business of the firm itself</a:t>
            </a:r>
            <a:endParaRPr lang="en-US" dirty="0"/>
          </a:p>
          <a:p>
            <a:pPr lvl="1"/>
            <a:endParaRPr lang="en-US" dirty="0"/>
          </a:p>
          <a:p>
            <a:pPr lvl="1"/>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179512" y="260648"/>
            <a:ext cx="8784976" cy="6336704"/>
          </a:xfrm>
        </p:spPr>
        <p:txBody>
          <a:bodyPr>
            <a:normAutofit fontScale="92500" lnSpcReduction="10000"/>
          </a:bodyPr>
          <a:lstStyle/>
          <a:p>
            <a:r>
              <a:rPr lang="en-GB" dirty="0"/>
              <a:t>Knowledge management systems facilitate organizational learning and knowledge creation.</a:t>
            </a:r>
          </a:p>
          <a:p>
            <a:pPr>
              <a:buNone/>
            </a:pPr>
            <a:endParaRPr lang="en-GB" dirty="0"/>
          </a:p>
          <a:p>
            <a:r>
              <a:rPr lang="en-GB" dirty="0"/>
              <a:t>They are designed to provide rapid feedback to knowledge workers, encourage behaviour changes by employees, and significantly improve business performance.</a:t>
            </a:r>
          </a:p>
          <a:p>
            <a:pPr>
              <a:buNone/>
            </a:pPr>
            <a:endParaRPr lang="en-GB" dirty="0"/>
          </a:p>
          <a:p>
            <a:r>
              <a:rPr lang="en-GB" dirty="0"/>
              <a:t>The next article is an example of how Siemens  AG has developed a Global Knowledge Management System  as a platform that its employees use to spread the knowledge of 461,000 co-workers around the globe so that colleagues could build off one another's expertise.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style>
          <a:lnRef idx="2">
            <a:schemeClr val="accent6"/>
          </a:lnRef>
          <a:fillRef idx="1">
            <a:schemeClr val="lt1"/>
          </a:fillRef>
          <a:effectRef idx="0">
            <a:schemeClr val="accent6"/>
          </a:effectRef>
          <a:fontRef idx="minor">
            <a:schemeClr val="dk1"/>
          </a:fontRef>
        </p:style>
        <p:txBody>
          <a:bodyPr>
            <a:normAutofit fontScale="85000" lnSpcReduction="10000"/>
          </a:bodyPr>
          <a:lstStyle/>
          <a:p>
            <a:pPr>
              <a:buNone/>
            </a:pPr>
            <a:r>
              <a:rPr lang="en-US" b="1" dirty="0"/>
              <a:t>	</a:t>
            </a:r>
            <a:r>
              <a:rPr lang="en-US" sz="3800" b="1" dirty="0"/>
              <a:t>Siemens AG: Global Knowledge Management System</a:t>
            </a:r>
            <a:endParaRPr lang="en-GB" sz="3800" dirty="0"/>
          </a:p>
          <a:p>
            <a:pPr>
              <a:buNone/>
            </a:pPr>
            <a:r>
              <a:rPr lang="en-GB" dirty="0"/>
              <a:t>	Joachim </a:t>
            </a:r>
            <a:r>
              <a:rPr lang="en-GB" dirty="0" err="1"/>
              <a:t>Doring</a:t>
            </a:r>
            <a:r>
              <a:rPr lang="en-GB" dirty="0"/>
              <a:t> is a Siemens vice president in charge of creating a high-tech solution to the age-old problem of getting employees to stop hoarding their know­how. His grand plan: Use the Internet to spread the knowledge of 461,000 co-workers around the globe so that people could build off one another's expertise. At the heart of his vision is a website called </a:t>
            </a:r>
            <a:r>
              <a:rPr lang="en-GB" dirty="0" err="1"/>
              <a:t>ShareNet</a:t>
            </a:r>
            <a:r>
              <a:rPr lang="en-GB" dirty="0"/>
              <a:t>. The site combines elements of a chat room, a database, and a search engine. An online entry form lets employees store information they think might be useful to colleagues - anything from a description of a successful project to a PowerPoint presentation. Other Siemens workers can search or browse by topic, then contact the authors via e-mail for more information.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style>
          <a:lnRef idx="2">
            <a:schemeClr val="accent6"/>
          </a:lnRef>
          <a:fillRef idx="1">
            <a:schemeClr val="lt1"/>
          </a:fillRef>
          <a:effectRef idx="0">
            <a:schemeClr val="accent6"/>
          </a:effectRef>
          <a:fontRef idx="minor">
            <a:schemeClr val="dk1"/>
          </a:fontRef>
        </p:style>
        <p:txBody>
          <a:bodyPr>
            <a:normAutofit fontScale="92500" lnSpcReduction="20000"/>
          </a:bodyPr>
          <a:lstStyle/>
          <a:p>
            <a:pPr>
              <a:buNone/>
            </a:pPr>
            <a:r>
              <a:rPr lang="en-GB" dirty="0"/>
              <a:t>	So far, the payoff has been a dandy: In the two years since its inception, </a:t>
            </a:r>
            <a:r>
              <a:rPr lang="en-GB" dirty="0" err="1"/>
              <a:t>ShareNet</a:t>
            </a:r>
            <a:r>
              <a:rPr lang="en-GB" dirty="0"/>
              <a:t> has been put to the test by nearly 12,000 salespeople in Siemens' $10.5 billion Information &amp; Communications Networks Groups, which provides telecom equipment and services. The tool, which cost only $7.8 million, has added $122 million in sales. For example, it was crucial to landing a $3 million contract to build a pilot broadband network for Telecom Malaysia. The local salespeople did not have enough expertise to put together a proposal, but through </a:t>
            </a:r>
            <a:r>
              <a:rPr lang="en-GB" dirty="0" err="1"/>
              <a:t>ShareNet</a:t>
            </a:r>
            <a:r>
              <a:rPr lang="en-GB" dirty="0"/>
              <a:t> they discovered a team in Denmark that had done a nearly identical project. Using the Denmark group's expertise, the Malaysia team won the job. </a:t>
            </a:r>
          </a:p>
          <a:p>
            <a:pPr>
              <a:buNone/>
            </a:pPr>
            <a:endParaRPr lang="en-GB" dirty="0"/>
          </a:p>
          <a:p>
            <a:endParaRPr lang="en-GB"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457200" y="260648"/>
            <a:ext cx="8229600" cy="6336704"/>
          </a:xfrm>
        </p:spPr>
        <p:style>
          <a:lnRef idx="2">
            <a:schemeClr val="accent6"/>
          </a:lnRef>
          <a:fillRef idx="1">
            <a:schemeClr val="lt1"/>
          </a:fillRef>
          <a:effectRef idx="0">
            <a:schemeClr val="accent6"/>
          </a:effectRef>
          <a:fontRef idx="minor">
            <a:schemeClr val="dk1"/>
          </a:fontRef>
        </p:style>
        <p:txBody>
          <a:bodyPr>
            <a:normAutofit/>
          </a:bodyPr>
          <a:lstStyle/>
          <a:p>
            <a:pPr>
              <a:buNone/>
            </a:pPr>
            <a:r>
              <a:rPr lang="en-GB" dirty="0"/>
              <a:t>	Better yet, the system lets staffers post an alert when they need help fast. In Switzerland, Siemens won a $460,000 contract to build a telecommunications network for two hospitals even though its bid was 30 percent higher than a competitor's. The clincher: Via </a:t>
            </a:r>
            <a:r>
              <a:rPr lang="en-GB" dirty="0" err="1"/>
              <a:t>ShareNet</a:t>
            </a:r>
            <a:r>
              <a:rPr lang="en-GB" dirty="0"/>
              <a:t>, colleagues in the Netherlands provided technical data to help the sales rep prove that Siemens' system would be substantially more reliable </a:t>
            </a:r>
          </a:p>
          <a:p>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67544" y="332656"/>
            <a:ext cx="8487544" cy="6525344"/>
          </a:xfrm>
        </p:spPr>
        <p:txBody>
          <a:bodyPr/>
          <a:lstStyle/>
          <a:p>
            <a:pPr lvl="1"/>
            <a:r>
              <a:rPr lang="en-GB" dirty="0"/>
              <a:t>In order to use information systems as competitive weapons, one must first understand where strategic opportunities for business are likely to be found. </a:t>
            </a:r>
          </a:p>
          <a:p>
            <a:pPr lvl="1"/>
            <a:endParaRPr lang="en-GB" dirty="0"/>
          </a:p>
          <a:p>
            <a:pPr lvl="1"/>
            <a:r>
              <a:rPr lang="en-GB" dirty="0"/>
              <a:t>Two models of the firm and its environment have been used to identify areas of the business where information systems can provide advantage over competitors. </a:t>
            </a:r>
          </a:p>
          <a:p>
            <a:pPr lvl="1"/>
            <a:endParaRPr lang="en-GB" dirty="0"/>
          </a:p>
          <a:p>
            <a:pPr lvl="1"/>
            <a:r>
              <a:rPr lang="en-GB" dirty="0"/>
              <a:t>These are the </a:t>
            </a:r>
            <a:r>
              <a:rPr lang="en-GB" b="1" dirty="0"/>
              <a:t>competitive forces model </a:t>
            </a:r>
            <a:r>
              <a:rPr lang="en-GB" dirty="0"/>
              <a:t>and the </a:t>
            </a:r>
            <a:r>
              <a:rPr lang="en-GB" b="1" dirty="0"/>
              <a:t>value chain model </a:t>
            </a:r>
            <a:r>
              <a:rPr lang="en-GB" dirty="0"/>
              <a:t>introduced by Michael Porter.</a:t>
            </a:r>
          </a:p>
          <a:p>
            <a:pPr lvl="1"/>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idx="1"/>
          </p:nvPr>
        </p:nvSpPr>
        <p:spPr>
          <a:xfrm>
            <a:off x="381000" y="152400"/>
            <a:ext cx="8574088" cy="6444952"/>
          </a:xfrm>
        </p:spPr>
        <p:txBody>
          <a:bodyPr/>
          <a:lstStyle/>
          <a:p>
            <a:pPr>
              <a:lnSpc>
                <a:spcPct val="90000"/>
              </a:lnSpc>
            </a:pPr>
            <a:r>
              <a:rPr lang="en-GB" sz="4000" b="1" dirty="0"/>
              <a:t>Countering competitive forces</a:t>
            </a:r>
            <a:r>
              <a:rPr lang="en-US" sz="4000" dirty="0"/>
              <a:t> </a:t>
            </a:r>
            <a:r>
              <a:rPr lang="en-US" dirty="0"/>
              <a:t>(Competitive Forces model)</a:t>
            </a:r>
          </a:p>
          <a:p>
            <a:pPr lvl="1">
              <a:lnSpc>
                <a:spcPct val="90000"/>
              </a:lnSpc>
            </a:pPr>
            <a:endParaRPr lang="en-GB" dirty="0"/>
          </a:p>
          <a:p>
            <a:pPr lvl="1">
              <a:lnSpc>
                <a:spcPct val="90000"/>
              </a:lnSpc>
            </a:pPr>
            <a:r>
              <a:rPr lang="en-GB" dirty="0"/>
              <a:t>firms face the following threats and opportunities:</a:t>
            </a:r>
          </a:p>
          <a:p>
            <a:pPr lvl="2">
              <a:lnSpc>
                <a:spcPct val="90000"/>
              </a:lnSpc>
            </a:pPr>
            <a:r>
              <a:rPr lang="en-GB" sz="2800" dirty="0"/>
              <a:t>the threat of new entrants into its market,</a:t>
            </a:r>
          </a:p>
          <a:p>
            <a:pPr lvl="2">
              <a:lnSpc>
                <a:spcPct val="90000"/>
              </a:lnSpc>
            </a:pPr>
            <a:r>
              <a:rPr lang="en-GB" sz="2800" dirty="0"/>
              <a:t>the pressure from substitute products or services,</a:t>
            </a:r>
          </a:p>
          <a:p>
            <a:pPr lvl="2">
              <a:lnSpc>
                <a:spcPct val="90000"/>
              </a:lnSpc>
            </a:pPr>
            <a:r>
              <a:rPr lang="en-GB" sz="2800" dirty="0"/>
              <a:t>the bargaining power of customers,</a:t>
            </a:r>
          </a:p>
          <a:p>
            <a:pPr lvl="2">
              <a:lnSpc>
                <a:spcPct val="90000"/>
              </a:lnSpc>
            </a:pPr>
            <a:r>
              <a:rPr lang="en-GB" sz="2800" dirty="0"/>
              <a:t>the bargaining power of suppliers, and</a:t>
            </a:r>
          </a:p>
          <a:p>
            <a:pPr lvl="2">
              <a:lnSpc>
                <a:spcPct val="90000"/>
              </a:lnSpc>
            </a:pPr>
            <a:r>
              <a:rPr lang="en-GB" sz="2800" dirty="0"/>
              <a:t>the positioning of traditional industry competitors.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67544" y="332656"/>
            <a:ext cx="8487544" cy="6525344"/>
          </a:xfrm>
        </p:spPr>
        <p:txBody>
          <a:bodyPr/>
          <a:lstStyle/>
          <a:p>
            <a:pPr lvl="1"/>
            <a:r>
              <a:rPr lang="en-GB" dirty="0"/>
              <a:t>A company can survive and succeed in the long run only if it successfully develops strategies to confront five competitive forces that shape the structure of competition in its industry. </a:t>
            </a:r>
          </a:p>
          <a:p>
            <a:pPr lvl="1"/>
            <a:endParaRPr lang="en-GB" dirty="0"/>
          </a:p>
          <a:p>
            <a:pPr lvl="1"/>
            <a:r>
              <a:rPr lang="en-GB" dirty="0"/>
              <a:t>Competitive advantage can be achieved by enhancing the firm’s ability to deal with </a:t>
            </a:r>
          </a:p>
          <a:p>
            <a:pPr lvl="2"/>
            <a:r>
              <a:rPr lang="en-GB" dirty="0"/>
              <a:t>customers, </a:t>
            </a:r>
          </a:p>
          <a:p>
            <a:pPr lvl="2"/>
            <a:r>
              <a:rPr lang="en-GB" dirty="0"/>
              <a:t>supplies, </a:t>
            </a:r>
          </a:p>
          <a:p>
            <a:pPr lvl="2"/>
            <a:r>
              <a:rPr lang="en-GB" dirty="0"/>
              <a:t>substitute products and services, and </a:t>
            </a:r>
          </a:p>
          <a:p>
            <a:pPr lvl="2"/>
            <a:r>
              <a:rPr lang="en-GB" dirty="0"/>
              <a:t>new entrants to market, </a:t>
            </a:r>
          </a:p>
          <a:p>
            <a:pPr lvl="1"/>
            <a:r>
              <a:rPr lang="en-GB" dirty="0"/>
              <a:t>which in turn may change the balance of power between a firm and other competitors in the industry, in the firm’s favour. </a:t>
            </a:r>
          </a:p>
          <a:p>
            <a:pPr lvl="1"/>
            <a:endParaRPr lang="en-GB"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idx="1"/>
          </p:nvPr>
        </p:nvSpPr>
        <p:spPr>
          <a:xfrm>
            <a:off x="467544" y="332656"/>
            <a:ext cx="8487544" cy="6192688"/>
          </a:xfrm>
        </p:spPr>
        <p:txBody>
          <a:bodyPr/>
          <a:lstStyle/>
          <a:p>
            <a:pPr lvl="1"/>
            <a:r>
              <a:rPr lang="en-GB" dirty="0"/>
              <a:t>In Michael Porter's classic model of competitive strategy, any business that wants to survive and succeed must therefore develop and implement strategies to effectively counter the five (5) competitive forces</a:t>
            </a:r>
          </a:p>
          <a:p>
            <a:pPr lvl="2"/>
            <a:r>
              <a:rPr lang="en-GB" dirty="0"/>
              <a:t>(1) the rivalry of competitors within its industry, </a:t>
            </a:r>
          </a:p>
          <a:p>
            <a:pPr lvl="2"/>
            <a:r>
              <a:rPr lang="en-GB" dirty="0"/>
              <a:t>(2) the threat of new entrants into an industry and its markets, </a:t>
            </a:r>
          </a:p>
          <a:p>
            <a:pPr lvl="2"/>
            <a:r>
              <a:rPr lang="en-GB" dirty="0"/>
              <a:t>(3) the threat posed by substitute products which might capture market share, </a:t>
            </a:r>
          </a:p>
          <a:p>
            <a:pPr lvl="2"/>
            <a:r>
              <a:rPr lang="en-GB" dirty="0"/>
              <a:t>(4) the bargaining power of customers, and </a:t>
            </a:r>
          </a:p>
          <a:p>
            <a:pPr lvl="2"/>
            <a:r>
              <a:rPr lang="en-GB" dirty="0"/>
              <a:t>(5) the bar­gaining power of suppliers </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9273</TotalTime>
  <Words>3847</Words>
  <Application>Microsoft Office PowerPoint</Application>
  <PresentationFormat>On-screen Show (4:3)</PresentationFormat>
  <Paragraphs>296</Paragraphs>
  <Slides>53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Gill Sans MT</vt:lpstr>
      <vt:lpstr>Times New Roman</vt:lpstr>
      <vt:lpstr>Verdana</vt:lpstr>
      <vt:lpstr>Wingdings 2</vt:lpstr>
      <vt:lpstr>Solstice</vt:lpstr>
      <vt:lpstr>Using IT For Competitive Advantage</vt:lpstr>
      <vt:lpstr>The strategic role of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USING INFORMATION TECHNOLOGY FOR COMPETITIVE ADVANTAGE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Kwaku Aglyepong Pabbi</dc:creator>
  <cp:lastModifiedBy>K A PABBI</cp:lastModifiedBy>
  <cp:revision>57</cp:revision>
  <dcterms:created xsi:type="dcterms:W3CDTF">2010-09-19T18:12:58Z</dcterms:created>
  <dcterms:modified xsi:type="dcterms:W3CDTF">2025-05-28T17:01:21Z</dcterms:modified>
</cp:coreProperties>
</file>