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2"/>
  </p:notesMasterIdLst>
  <p:sldIdLst>
    <p:sldId id="306" r:id="rId2"/>
    <p:sldId id="307" r:id="rId3"/>
    <p:sldId id="256" r:id="rId4"/>
    <p:sldId id="308" r:id="rId5"/>
    <p:sldId id="336" r:id="rId6"/>
    <p:sldId id="312" r:id="rId7"/>
    <p:sldId id="337" r:id="rId8"/>
    <p:sldId id="309" r:id="rId9"/>
    <p:sldId id="259" r:id="rId10"/>
    <p:sldId id="314" r:id="rId11"/>
    <p:sldId id="260" r:id="rId12"/>
    <p:sldId id="261" r:id="rId13"/>
    <p:sldId id="262" r:id="rId14"/>
    <p:sldId id="266" r:id="rId15"/>
    <p:sldId id="267" r:id="rId16"/>
    <p:sldId id="268" r:id="rId17"/>
    <p:sldId id="273" r:id="rId18"/>
    <p:sldId id="269" r:id="rId19"/>
    <p:sldId id="271" r:id="rId20"/>
    <p:sldId id="272" r:id="rId21"/>
    <p:sldId id="338" r:id="rId22"/>
    <p:sldId id="339" r:id="rId23"/>
    <p:sldId id="318" r:id="rId24"/>
    <p:sldId id="342" r:id="rId25"/>
    <p:sldId id="319" r:id="rId26"/>
    <p:sldId id="320" r:id="rId27"/>
    <p:sldId id="277" r:id="rId28"/>
    <p:sldId id="343" r:id="rId29"/>
    <p:sldId id="344" r:id="rId30"/>
    <p:sldId id="315" r:id="rId31"/>
    <p:sldId id="316" r:id="rId32"/>
    <p:sldId id="321" r:id="rId33"/>
    <p:sldId id="323" r:id="rId34"/>
    <p:sldId id="324" r:id="rId35"/>
    <p:sldId id="325" r:id="rId36"/>
    <p:sldId id="326" r:id="rId37"/>
    <p:sldId id="327" r:id="rId38"/>
    <p:sldId id="328" r:id="rId39"/>
    <p:sldId id="329" r:id="rId40"/>
    <p:sldId id="330" r:id="rId41"/>
    <p:sldId id="331" r:id="rId42"/>
    <p:sldId id="280" r:id="rId43"/>
    <p:sldId id="345" r:id="rId44"/>
    <p:sldId id="346" r:id="rId45"/>
    <p:sldId id="347" r:id="rId46"/>
    <p:sldId id="348" r:id="rId47"/>
    <p:sldId id="281" r:id="rId48"/>
    <p:sldId id="274" r:id="rId49"/>
    <p:sldId id="275" r:id="rId50"/>
    <p:sldId id="332" r:id="rId51"/>
    <p:sldId id="264" r:id="rId52"/>
    <p:sldId id="333" r:id="rId53"/>
    <p:sldId id="265" r:id="rId54"/>
    <p:sldId id="287" r:id="rId55"/>
    <p:sldId id="291" r:id="rId56"/>
    <p:sldId id="292" r:id="rId57"/>
    <p:sldId id="293" r:id="rId58"/>
    <p:sldId id="288" r:id="rId59"/>
    <p:sldId id="289" r:id="rId60"/>
    <p:sldId id="294" r:id="rId61"/>
    <p:sldId id="334" r:id="rId62"/>
    <p:sldId id="295" r:id="rId63"/>
    <p:sldId id="296" r:id="rId64"/>
    <p:sldId id="298" r:id="rId65"/>
    <p:sldId id="299" r:id="rId66"/>
    <p:sldId id="300" r:id="rId67"/>
    <p:sldId id="297" r:id="rId68"/>
    <p:sldId id="302" r:id="rId69"/>
    <p:sldId id="335" r:id="rId70"/>
    <p:sldId id="30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58" y="66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30B8C-49B8-4E61-8687-AA445E9C32C4}" type="datetimeFigureOut">
              <a:rPr lang="en-US" smtClean="0"/>
              <a:t>5/28/2025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71D71-CDEF-47C9-A213-701702B826A5}" type="slidenum">
              <a:rPr lang="en-US" smtClean="0"/>
              <a:t>‹#›</a:t>
            </a:fld>
            <a:endParaRPr lang="en-US"/>
          </a:p>
        </p:txBody>
      </p:sp>
    </p:spTree>
    <p:extLst>
      <p:ext uri="{BB962C8B-B14F-4D97-AF65-F5344CB8AC3E}">
        <p14:creationId xmlns:p14="http://schemas.microsoft.com/office/powerpoint/2010/main" val="243119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71D71-CDEF-47C9-A213-701702B826A5}" type="slidenum">
              <a:rPr lang="en-US" smtClean="0"/>
              <a:t>54</a:t>
            </a:fld>
            <a:endParaRPr lang="en-US"/>
          </a:p>
        </p:txBody>
      </p:sp>
    </p:spTree>
    <p:extLst>
      <p:ext uri="{BB962C8B-B14F-4D97-AF65-F5344CB8AC3E}">
        <p14:creationId xmlns:p14="http://schemas.microsoft.com/office/powerpoint/2010/main" val="152102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DA6F01C4-2C46-451C-9D50-9934DA6E252F}" type="datetimeFigureOut">
              <a:rPr lang="en-US" smtClean="0"/>
              <a:pPr/>
              <a:t>5/28/2025</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91BD3E4F-1D60-4D52-B0FF-5212D7FBF2C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6F01C4-2C46-451C-9D50-9934DA6E252F}"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D3E4F-1D60-4D52-B0FF-5212D7FBF2C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6F01C4-2C46-451C-9D50-9934DA6E252F}"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D3E4F-1D60-4D52-B0FF-5212D7FBF2C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DA6F01C4-2C46-451C-9D50-9934DA6E252F}" type="datetimeFigureOut">
              <a:rPr lang="en-US" smtClean="0"/>
              <a:pPr/>
              <a:t>5/28/2025</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91BD3E4F-1D60-4D52-B0FF-5212D7FBF2C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DA6F01C4-2C46-451C-9D50-9934DA6E252F}" type="datetimeFigureOut">
              <a:rPr lang="en-US" smtClean="0"/>
              <a:pPr/>
              <a:t>5/28/2025</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91BD3E4F-1D60-4D52-B0FF-5212D7FBF2C0}"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DA6F01C4-2C46-451C-9D50-9934DA6E252F}" type="datetimeFigureOut">
              <a:rPr lang="en-US" smtClean="0"/>
              <a:pPr/>
              <a:t>5/28/2025</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1BD3E4F-1D60-4D52-B0FF-5212D7FBF2C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DA6F01C4-2C46-451C-9D50-9934DA6E252F}"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91BD3E4F-1D60-4D52-B0FF-5212D7FBF2C0}"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DA6F01C4-2C46-451C-9D50-9934DA6E252F}" type="datetimeFigureOut">
              <a:rPr lang="en-US" smtClean="0"/>
              <a:pPr/>
              <a:t>5/28/2025</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D3E4F-1D60-4D52-B0FF-5212D7FBF2C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A6F01C4-2C46-451C-9D50-9934DA6E252F}" type="datetimeFigureOut">
              <a:rPr lang="en-US" smtClean="0"/>
              <a:pPr/>
              <a:t>5/28/2025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D3E4F-1D60-4D52-B0FF-5212D7FBF2C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DA6F01C4-2C46-451C-9D50-9934DA6E252F}" type="datetimeFigureOut">
              <a:rPr lang="en-US" smtClean="0"/>
              <a:pPr/>
              <a:t>5/28/2025</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D3E4F-1D60-4D52-B0FF-5212D7FBF2C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DA6F01C4-2C46-451C-9D50-9934DA6E252F}"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1BD3E4F-1D60-4D52-B0FF-5212D7FBF2C0}"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A6F01C4-2C46-451C-9D50-9934DA6E252F}" type="datetimeFigureOut">
              <a:rPr lang="en-US" smtClean="0"/>
              <a:pPr/>
              <a:t>5/28/2025</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1BD3E4F-1D60-4D52-B0FF-5212D7FBF2C0}"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Global_Internet_usage" TargetMode="External"/><Relationship Id="rId2" Type="http://schemas.openxmlformats.org/officeDocument/2006/relationships/hyperlink" Target="https://en.wikipedia.org/wiki/List_of_countries_by_number_of_Internet_users" TargetMode="External"/><Relationship Id="rId1" Type="http://schemas.openxmlformats.org/officeDocument/2006/relationships/slideLayout" Target="../slideLayouts/slideLayout7.xml"/><Relationship Id="rId4" Type="http://schemas.openxmlformats.org/officeDocument/2006/relationships/hyperlink" Target="https://en.wikipedia.org/wiki/International_Telecommunications_Union"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Global_Internet_usage" TargetMode="External"/><Relationship Id="rId2" Type="http://schemas.openxmlformats.org/officeDocument/2006/relationships/hyperlink" Target="https://en.wikipedia.org/wiki/International_Telecommunications_Union"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pload.wikimedia.org/wikipedia/commons/2/29/Internet_users_per_100_inhabitants_ITU.svg"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pload.wikimedia.org/wikipedia/commons/f/f1/InternetUsersWorldMap.svg"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420472" cy="1470025"/>
          </a:xfrm>
        </p:spPr>
        <p:txBody>
          <a:bodyPr>
            <a:normAutofit/>
          </a:bodyPr>
          <a:lstStyle/>
          <a:p>
            <a:r>
              <a:rPr lang="en-US" b="1" dirty="0"/>
              <a:t>TELECOMMUNICATIONS IN THE INTER-NETWORKED ENTERPRISE </a:t>
            </a:r>
            <a:endParaRPr lang="en-GB" dirty="0"/>
          </a:p>
        </p:txBody>
      </p:sp>
      <p:sp>
        <p:nvSpPr>
          <p:cNvPr id="3" name="Subtitle 2"/>
          <p:cNvSpPr>
            <a:spLocks noGrp="1"/>
          </p:cNvSpPr>
          <p:nvPr>
            <p:ph type="subTitle" idx="1"/>
          </p:nvPr>
        </p:nvSpPr>
        <p:spPr>
          <a:xfrm>
            <a:off x="467544" y="1828800"/>
            <a:ext cx="8064896" cy="4724400"/>
          </a:xfrm>
        </p:spPr>
        <p:txBody>
          <a:bodyPr>
            <a:normAutofit fontScale="92500" lnSpcReduction="20000"/>
          </a:bodyPr>
          <a:lstStyle/>
          <a:p>
            <a:pPr algn="l"/>
            <a:r>
              <a:rPr lang="en-GB" sz="2800" dirty="0"/>
              <a:t>1-2.1  The Telecommunications Revolution</a:t>
            </a:r>
          </a:p>
          <a:p>
            <a:r>
              <a:rPr lang="en-GB" sz="2800" dirty="0"/>
              <a:t>	</a:t>
            </a:r>
            <a:r>
              <a:rPr lang="en-GB" dirty="0"/>
              <a:t>The Merging of Computers and Communications</a:t>
            </a:r>
          </a:p>
          <a:p>
            <a:r>
              <a:rPr lang="en-GB" dirty="0"/>
              <a:t>	Trends in Telecommunications</a:t>
            </a:r>
          </a:p>
          <a:p>
            <a:r>
              <a:rPr lang="en-GB" dirty="0"/>
              <a:t>		Industry Trends</a:t>
            </a:r>
          </a:p>
          <a:p>
            <a:r>
              <a:rPr lang="en-GB" dirty="0"/>
              <a:t>		Technology Trends</a:t>
            </a:r>
          </a:p>
          <a:p>
            <a:r>
              <a:rPr lang="en-GB" dirty="0"/>
              <a:t>		Application Trends</a:t>
            </a:r>
          </a:p>
          <a:p>
            <a:pPr algn="l"/>
            <a:r>
              <a:rPr lang="en-GB" sz="2800" dirty="0"/>
              <a:t>1-2.2  How Organizations use Telecommunications 	for 	Competitive Advantage</a:t>
            </a:r>
          </a:p>
          <a:p>
            <a:pPr algn="l"/>
            <a:r>
              <a:rPr lang="en-GB" sz="2800" dirty="0"/>
              <a:t>1-2.3  The Business value of Telecommunications 	Networks</a:t>
            </a:r>
          </a:p>
          <a:p>
            <a:pPr algn="l"/>
            <a:r>
              <a:rPr lang="en-GB" sz="2800" dirty="0"/>
              <a:t>1-2.4	Electronic Data Interchange</a:t>
            </a:r>
          </a:p>
          <a:p>
            <a:pPr algn="l"/>
            <a:r>
              <a:rPr lang="en-GB" sz="2800" dirty="0"/>
              <a:t>1-2.5  Groupware</a:t>
            </a:r>
          </a:p>
          <a:p>
            <a:pPr algn="l"/>
            <a:endParaRPr lang="en-GB" b="1"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a:bodyPr>
          <a:lstStyle/>
          <a:p>
            <a:r>
              <a:rPr lang="en-GB" dirty="0"/>
              <a:t>Deregulation and the marriage of computers and communications has also made it possible for the telephone companies to expand from traditional voice communications into new information services, such as</a:t>
            </a:r>
          </a:p>
          <a:p>
            <a:pPr lvl="1"/>
            <a:r>
              <a:rPr lang="en-GB" dirty="0"/>
              <a:t>providing transmission of news reports, stock reports, television programs, and movies. </a:t>
            </a:r>
          </a:p>
          <a:p>
            <a:r>
              <a:rPr lang="en-GB" dirty="0"/>
              <a:t>The telecommunications revolution has allowed the telephone companies created by the breakup of AT&amp;T to move into the information service business. </a:t>
            </a:r>
          </a:p>
          <a:p>
            <a:endParaRPr lang="en-GB"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a:bodyPr>
          <a:lstStyle/>
          <a:p>
            <a:r>
              <a:rPr lang="en-US"/>
              <a:t>The </a:t>
            </a:r>
            <a:r>
              <a:rPr lang="en-US" dirty="0"/>
              <a:t>explosive growth of the Internet and the World Wide Web has spawned a host of new telecommunications products, services, and providers.</a:t>
            </a:r>
          </a:p>
          <a:p>
            <a:r>
              <a:rPr lang="en-US" dirty="0"/>
              <a:t>Driving and responding to this growth, business firms have dramatically increased their use of the Internet and the Web for electronic commerce and collaboration.</a:t>
            </a:r>
          </a:p>
          <a:p>
            <a:r>
              <a:rPr lang="en-US" dirty="0"/>
              <a:t>Thus, the service and vendor options available to meet a company's telecommunications needs have increased significantly, as have a business manager's decision-making alternatives.</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839200" cy="6553200"/>
          </a:xfrm>
        </p:spPr>
        <p:txBody>
          <a:bodyPr>
            <a:normAutofit fontScale="92500" lnSpcReduction="20000"/>
          </a:bodyPr>
          <a:lstStyle/>
          <a:p>
            <a:r>
              <a:rPr lang="en-US" sz="3900" b="1" dirty="0"/>
              <a:t>Technology trends</a:t>
            </a:r>
          </a:p>
          <a:p>
            <a:r>
              <a:rPr lang="en-US" dirty="0"/>
              <a:t>Open systems with unrestricted connectivity, using </a:t>
            </a:r>
            <a:r>
              <a:rPr lang="en-US" b="1" dirty="0"/>
              <a:t>Internet networking technologies</a:t>
            </a:r>
            <a:r>
              <a:rPr lang="en-US" dirty="0"/>
              <a:t> as their technology platform, are today's primary telecommunications technology drivers. </a:t>
            </a:r>
          </a:p>
          <a:p>
            <a:r>
              <a:rPr lang="en-US" dirty="0"/>
              <a:t>A few examples include</a:t>
            </a:r>
          </a:p>
          <a:p>
            <a:pPr lvl="1"/>
            <a:r>
              <a:rPr lang="en-US" dirty="0"/>
              <a:t>Web browser suites,</a:t>
            </a:r>
          </a:p>
          <a:p>
            <a:pPr lvl="1"/>
            <a:r>
              <a:rPr lang="en-US" dirty="0"/>
              <a:t>HTML Web page editors,</a:t>
            </a:r>
          </a:p>
          <a:p>
            <a:pPr lvl="1"/>
            <a:r>
              <a:rPr lang="en-US" dirty="0"/>
              <a:t>Internet and intranet servers and network management software,</a:t>
            </a:r>
          </a:p>
          <a:p>
            <a:pPr lvl="1"/>
            <a:r>
              <a:rPr lang="en-US" dirty="0"/>
              <a:t>TCP/IP Internet networking products, and </a:t>
            </a:r>
          </a:p>
          <a:p>
            <a:pPr lvl="1"/>
            <a:r>
              <a:rPr lang="en-US" dirty="0"/>
              <a:t>network security firewalls </a:t>
            </a:r>
          </a:p>
          <a:p>
            <a:r>
              <a:rPr lang="en-US" dirty="0"/>
              <a:t>These technologies are being applied in Internet, intranet, and extranet applications, especially those for electronic commerce and collaboration. </a:t>
            </a:r>
          </a:p>
          <a:p>
            <a:endParaRPr lang="en-US"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fontScale="92500" lnSpcReduction="10000"/>
          </a:bodyPr>
          <a:lstStyle/>
          <a:p>
            <a:r>
              <a:rPr lang="en-US" dirty="0"/>
              <a:t>This trend has reinforced previous industry and technical moves toward building client/server networks based on an open systems architecture.</a:t>
            </a:r>
            <a:endParaRPr lang="en-US" b="1" dirty="0"/>
          </a:p>
          <a:p>
            <a:r>
              <a:rPr lang="en-US" b="1" dirty="0"/>
              <a:t>Open systems</a:t>
            </a:r>
            <a:r>
              <a:rPr lang="en-US" dirty="0"/>
              <a:t> are information systems that use common standards for hardware, software, applications, and networking.</a:t>
            </a:r>
          </a:p>
          <a:p>
            <a:r>
              <a:rPr lang="en-US" dirty="0"/>
              <a:t>Open systems, like the Internet and corporate intranets and extranets, create a computing environment that is open to easy access by end users and their networked computer systems. </a:t>
            </a:r>
          </a:p>
          <a:p>
            <a:r>
              <a:rPr lang="en-US" dirty="0"/>
              <a:t>Open systems provide greater </a:t>
            </a:r>
            <a:r>
              <a:rPr lang="en-US" b="1" dirty="0"/>
              <a:t>connectivity</a:t>
            </a:r>
            <a:r>
              <a:rPr lang="en-US" dirty="0"/>
              <a:t>, that is, the ability of networked computers and other devices to easily access and communicate with each other and share information. </a:t>
            </a:r>
          </a:p>
          <a:p>
            <a:endParaRPr lang="en-US" dirty="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r>
              <a:rPr lang="en-US" dirty="0"/>
              <a:t>Any open systems architecture also provides a high degree of network </a:t>
            </a:r>
            <a:r>
              <a:rPr lang="en-US" b="1" dirty="0"/>
              <a:t>interoperability</a:t>
            </a:r>
            <a:r>
              <a:rPr lang="en-US" dirty="0"/>
              <a:t>. </a:t>
            </a:r>
          </a:p>
          <a:p>
            <a:r>
              <a:rPr lang="en-US" dirty="0"/>
              <a:t>That is, open systems enable the many different applications of end users to be accomplished using the different varieties of computer systems, software packages, and databases provided by a variety of interconnected networks.</a:t>
            </a:r>
          </a:p>
          <a:p>
            <a:r>
              <a:rPr lang="en-US" dirty="0"/>
              <a:t>Frequently, software known as </a:t>
            </a:r>
            <a:r>
              <a:rPr lang="en-US" i="1" dirty="0"/>
              <a:t>middleware</a:t>
            </a:r>
            <a:r>
              <a:rPr lang="en-US" dirty="0"/>
              <a:t> may be used to help diverse systems work together. </a:t>
            </a:r>
          </a:p>
          <a:p>
            <a:endParaRPr lang="en-US" dirty="0"/>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lnSpcReduction="10000"/>
          </a:bodyPr>
          <a:lstStyle/>
          <a:p>
            <a:r>
              <a:rPr lang="en-US" dirty="0"/>
              <a:t>Telecommunications has also been revolutionized by the rapid change from analog to </a:t>
            </a:r>
            <a:r>
              <a:rPr lang="en-US" b="1" dirty="0"/>
              <a:t>digital network technologies</a:t>
            </a:r>
            <a:r>
              <a:rPr lang="en-US" dirty="0"/>
              <a:t>.</a:t>
            </a:r>
          </a:p>
          <a:p>
            <a:r>
              <a:rPr lang="en-US" dirty="0"/>
              <a:t>Telecommunication systems have always depended on voice-oriented analog transmission systems designed to transmit the variable electrical frequencies generated by the sound waves of the human voice.</a:t>
            </a:r>
          </a:p>
          <a:p>
            <a:r>
              <a:rPr lang="en-US" dirty="0"/>
              <a:t>However, local and global telecommunications networks have rapidly converted to digital transmission technologies that transmit information in the form of discrete pulses, as computers do. </a:t>
            </a:r>
          </a:p>
          <a:p>
            <a:endParaRPr lang="en-US" dirty="0"/>
          </a:p>
          <a:p>
            <a:endParaRPr lang="en-US" dirty="0"/>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r>
              <a:rPr lang="en-US" dirty="0"/>
              <a:t>This provides </a:t>
            </a:r>
          </a:p>
          <a:p>
            <a:endParaRPr lang="en-US" dirty="0"/>
          </a:p>
          <a:p>
            <a:pPr lvl="1"/>
            <a:r>
              <a:rPr lang="en-US" dirty="0"/>
              <a:t>(1) significantly higher transmission speeds, </a:t>
            </a:r>
          </a:p>
          <a:p>
            <a:pPr lvl="1"/>
            <a:r>
              <a:rPr lang="en-US" dirty="0"/>
              <a:t>(2) the movement of larger amounts of information, </a:t>
            </a:r>
          </a:p>
          <a:p>
            <a:pPr lvl="1"/>
            <a:r>
              <a:rPr lang="en-US" dirty="0"/>
              <a:t>(3) greater economy, and </a:t>
            </a:r>
          </a:p>
          <a:p>
            <a:pPr lvl="1"/>
            <a:r>
              <a:rPr lang="en-US" dirty="0"/>
              <a:t>(4) much lower error rates than analog systems. </a:t>
            </a:r>
          </a:p>
          <a:p>
            <a:r>
              <a:rPr lang="en-US" dirty="0"/>
              <a:t>In addition, digital technologies allow telecommunications networks to carry multiple types of communications (data, voice, video) on the same circuits.</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lnSpcReduction="10000"/>
          </a:bodyPr>
          <a:lstStyle/>
          <a:p>
            <a:r>
              <a:rPr lang="en-US" dirty="0"/>
              <a:t>Another major trend in telecommunications technology is a change from reliance on </a:t>
            </a:r>
          </a:p>
          <a:p>
            <a:pPr lvl="1"/>
            <a:r>
              <a:rPr lang="en-US" dirty="0"/>
              <a:t>copper wire-based media and land-based microwave relay systems </a:t>
            </a:r>
          </a:p>
          <a:p>
            <a:pPr lvl="1"/>
            <a:r>
              <a:rPr lang="en-US" dirty="0"/>
              <a:t>to fiber-optic lines and cellular, PCS, communications satellite, and other wireless technologies. </a:t>
            </a:r>
          </a:p>
          <a:p>
            <a:r>
              <a:rPr lang="en-US" dirty="0"/>
              <a:t>Fiber-optic transmission, which uses pulses of laser-generated light, offers significant advantages in terms of </a:t>
            </a:r>
          </a:p>
          <a:p>
            <a:pPr lvl="1"/>
            <a:r>
              <a:rPr lang="en-US" dirty="0"/>
              <a:t>reduced size and installation effort, </a:t>
            </a:r>
          </a:p>
          <a:p>
            <a:pPr lvl="1"/>
            <a:r>
              <a:rPr lang="en-US" dirty="0"/>
              <a:t>vastly greater communication capacity, </a:t>
            </a:r>
          </a:p>
          <a:p>
            <a:pPr lvl="1"/>
            <a:r>
              <a:rPr lang="en-US" dirty="0"/>
              <a:t>much faster transmission speeds, and </a:t>
            </a:r>
          </a:p>
          <a:p>
            <a:pPr lvl="1"/>
            <a:r>
              <a:rPr lang="en-US" dirty="0"/>
              <a:t>freedom from electrical interference. </a:t>
            </a:r>
          </a:p>
          <a:p>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a:bodyPr>
          <a:lstStyle/>
          <a:p>
            <a:r>
              <a:rPr lang="en-US" dirty="0"/>
              <a:t>Satellite transmission offers significant advantages for organizations that need to transmit massive quantities of data, audio, and video over global networks, especially to isolated areas. </a:t>
            </a:r>
          </a:p>
          <a:p>
            <a:endParaRPr lang="en-US"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a:bodyPr>
          <a:lstStyle/>
          <a:p>
            <a:r>
              <a:rPr lang="en-US" sz="3600" b="1" dirty="0"/>
              <a:t>Application Trends</a:t>
            </a:r>
            <a:endParaRPr lang="en-US" sz="3600" dirty="0"/>
          </a:p>
          <a:p>
            <a:r>
              <a:rPr lang="en-US" dirty="0"/>
              <a:t>The changes in telecommunications industries and technologies just mentioned are causing a significant change in the business use of telecommunications. </a:t>
            </a:r>
          </a:p>
          <a:p>
            <a:r>
              <a:rPr lang="en-US" dirty="0"/>
              <a:t>The trend toward more vendors, services, Internet technologies, and open systems, and the rapid growth of the Internet, the World Wide Web, and corporate intranets and extranets dramatically increase the number of feasible telecommunications applications. </a:t>
            </a:r>
          </a:p>
          <a:p>
            <a:endParaRPr lang="en-US" dirty="0"/>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692696"/>
            <a:ext cx="8420472" cy="1470025"/>
          </a:xfrm>
        </p:spPr>
        <p:txBody>
          <a:bodyPr>
            <a:normAutofit fontScale="90000"/>
          </a:bodyPr>
          <a:lstStyle/>
          <a:p>
            <a:r>
              <a:rPr lang="en-GB" b="1" dirty="0"/>
              <a:t>NETWORKED ENTERPRISES AND THE INTERNET</a:t>
            </a:r>
            <a:br>
              <a:rPr lang="en-GB" dirty="0"/>
            </a:br>
            <a:endParaRPr lang="en-GB" dirty="0"/>
          </a:p>
        </p:txBody>
      </p:sp>
      <p:sp>
        <p:nvSpPr>
          <p:cNvPr id="3" name="Subtitle 2"/>
          <p:cNvSpPr>
            <a:spLocks noGrp="1"/>
          </p:cNvSpPr>
          <p:nvPr>
            <p:ph type="subTitle" idx="1"/>
          </p:nvPr>
        </p:nvSpPr>
        <p:spPr>
          <a:xfrm>
            <a:off x="990600" y="2286000"/>
            <a:ext cx="6314256" cy="2723728"/>
          </a:xfrm>
        </p:spPr>
        <p:txBody>
          <a:bodyPr>
            <a:normAutofit/>
          </a:bodyPr>
          <a:lstStyle/>
          <a:p>
            <a:pPr algn="l"/>
            <a:r>
              <a:rPr lang="en-GB" sz="3200" dirty="0"/>
              <a:t>2-2.1  Enterprise Networking</a:t>
            </a:r>
          </a:p>
          <a:p>
            <a:pPr algn="l"/>
            <a:r>
              <a:rPr lang="en-GB" sz="3200" dirty="0"/>
              <a:t>2-2.2  The Role of Intranets</a:t>
            </a:r>
          </a:p>
          <a:p>
            <a:pPr algn="l"/>
            <a:r>
              <a:rPr lang="en-GB" sz="3200" dirty="0"/>
              <a:t>2-2.3  The Role of Extranets</a:t>
            </a:r>
          </a:p>
          <a:p>
            <a:pPr algn="l"/>
            <a:r>
              <a:rPr lang="en-GB" sz="3200" dirty="0"/>
              <a:t>2-2.4  The Internet Revolution</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r>
              <a:rPr lang="en-US" dirty="0"/>
              <a:t>Thus, telecommunications networks are now playing vital and pervasive roles in </a:t>
            </a:r>
          </a:p>
          <a:p>
            <a:pPr lvl="1"/>
            <a:r>
              <a:rPr lang="en-US" dirty="0"/>
              <a:t>Web-enabled e-business processes, </a:t>
            </a:r>
          </a:p>
          <a:p>
            <a:pPr lvl="1"/>
            <a:r>
              <a:rPr lang="en-US" dirty="0"/>
              <a:t>electronic commerce, </a:t>
            </a:r>
          </a:p>
          <a:p>
            <a:pPr lvl="1"/>
            <a:r>
              <a:rPr lang="en-US" dirty="0"/>
              <a:t>enterprise collaboration, and other business applications </a:t>
            </a:r>
          </a:p>
          <a:p>
            <a:r>
              <a:rPr lang="en-US" dirty="0"/>
              <a:t>that support the operations, management, and strategic objectives of both large and small organizations.</a:t>
            </a:r>
          </a:p>
          <a:p>
            <a:endParaRPr lang="en-US"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The next table shows some of the common tasks performed by computer systems that would be impossible without advanced telecommunications. </a:t>
            </a:r>
          </a:p>
          <a:p>
            <a:endParaRPr lang="en-GB" dirty="0"/>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14400"/>
          <a:ext cx="8915400" cy="5715002"/>
        </p:xfrm>
        <a:graphic>
          <a:graphicData uri="http://schemas.openxmlformats.org/drawingml/2006/table">
            <a:tbl>
              <a:tblPr/>
              <a:tblGrid>
                <a:gridCol w="2019036">
                  <a:extLst>
                    <a:ext uri="{9D8B030D-6E8A-4147-A177-3AD203B41FA5}">
                      <a16:colId xmlns:a16="http://schemas.microsoft.com/office/drawing/2014/main" val="20000"/>
                    </a:ext>
                  </a:extLst>
                </a:gridCol>
                <a:gridCol w="3554777">
                  <a:extLst>
                    <a:ext uri="{9D8B030D-6E8A-4147-A177-3AD203B41FA5}">
                      <a16:colId xmlns:a16="http://schemas.microsoft.com/office/drawing/2014/main" val="20001"/>
                    </a:ext>
                  </a:extLst>
                </a:gridCol>
                <a:gridCol w="3341587">
                  <a:extLst>
                    <a:ext uri="{9D8B030D-6E8A-4147-A177-3AD203B41FA5}">
                      <a16:colId xmlns:a16="http://schemas.microsoft.com/office/drawing/2014/main" val="20002"/>
                    </a:ext>
                  </a:extLst>
                </a:gridCol>
              </a:tblGrid>
              <a:tr h="248478">
                <a:tc>
                  <a:txBody>
                    <a:bodyPr/>
                    <a:lstStyle/>
                    <a:p>
                      <a:pPr marR="124460" algn="just">
                        <a:lnSpc>
                          <a:spcPct val="115000"/>
                        </a:lnSpc>
                        <a:spcAft>
                          <a:spcPts val="0"/>
                        </a:spcAft>
                      </a:pPr>
                      <a:r>
                        <a:rPr lang="en-US" sz="1400" b="1">
                          <a:solidFill>
                            <a:srgbClr val="FFFFFF"/>
                          </a:solidFill>
                          <a:latin typeface="Arial"/>
                          <a:ea typeface="Times New Roman"/>
                          <a:cs typeface="Times New Roman"/>
                        </a:rPr>
                        <a:t>Applications</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9BBB59"/>
                    </a:solidFill>
                  </a:tcPr>
                </a:tc>
                <a:tc>
                  <a:txBody>
                    <a:bodyPr/>
                    <a:lstStyle/>
                    <a:p>
                      <a:pPr marR="124460" algn="just">
                        <a:lnSpc>
                          <a:spcPct val="115000"/>
                        </a:lnSpc>
                        <a:spcAft>
                          <a:spcPts val="0"/>
                        </a:spcAft>
                      </a:pPr>
                      <a:r>
                        <a:rPr lang="en-US" sz="1400" b="1">
                          <a:solidFill>
                            <a:srgbClr val="FFFFFF"/>
                          </a:solidFill>
                          <a:latin typeface="Arial"/>
                          <a:ea typeface="Times New Roman"/>
                          <a:cs typeface="Times New Roman"/>
                        </a:rPr>
                        <a:t>Example</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9BBB59"/>
                    </a:solidFill>
                  </a:tcPr>
                </a:tc>
                <a:tc>
                  <a:txBody>
                    <a:bodyPr/>
                    <a:lstStyle/>
                    <a:p>
                      <a:pPr marR="100330" algn="l">
                        <a:lnSpc>
                          <a:spcPct val="115000"/>
                        </a:lnSpc>
                        <a:spcAft>
                          <a:spcPts val="0"/>
                        </a:spcAft>
                      </a:pPr>
                      <a:r>
                        <a:rPr lang="en-US" sz="1400" b="1">
                          <a:solidFill>
                            <a:srgbClr val="FFFFFF"/>
                          </a:solidFill>
                          <a:latin typeface="Arial"/>
                          <a:ea typeface="Times New Roman"/>
                          <a:cs typeface="Times New Roman"/>
                        </a:rPr>
                        <a:t>Requirements</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248478">
                <a:tc>
                  <a:txBody>
                    <a:bodyPr/>
                    <a:lstStyle/>
                    <a:p>
                      <a:pPr marR="124460" algn="just">
                        <a:lnSpc>
                          <a:spcPct val="115000"/>
                        </a:lnSpc>
                        <a:spcAft>
                          <a:spcPts val="0"/>
                        </a:spcAft>
                      </a:pPr>
                      <a:r>
                        <a:rPr lang="en-US" sz="1400" b="1">
                          <a:latin typeface="Arial"/>
                          <a:ea typeface="Times New Roman"/>
                          <a:cs typeface="Times New Roman"/>
                        </a:rPr>
                        <a:t>Business</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just">
                        <a:lnSpc>
                          <a:spcPct val="115000"/>
                        </a:lnSpc>
                        <a:spcAft>
                          <a:spcPts val="0"/>
                        </a:spcAft>
                      </a:pPr>
                      <a:endParaRPr lang="en-US"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00330" algn="l">
                        <a:lnSpc>
                          <a:spcPct val="115000"/>
                        </a:lnSpc>
                        <a:spcAft>
                          <a:spcPts val="0"/>
                        </a:spcAft>
                      </a:pPr>
                      <a:endParaRPr lang="en-US"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1"/>
                  </a:ext>
                </a:extLst>
              </a:tr>
              <a:tr h="745435">
                <a:tc>
                  <a:txBody>
                    <a:bodyPr/>
                    <a:lstStyle/>
                    <a:p>
                      <a:pPr marR="124460" algn="just">
                        <a:lnSpc>
                          <a:spcPct val="115000"/>
                        </a:lnSpc>
                        <a:spcAft>
                          <a:spcPts val="0"/>
                        </a:spcAft>
                      </a:pPr>
                      <a:r>
                        <a:rPr lang="en-US" sz="1400" b="1">
                          <a:latin typeface="Arial"/>
                          <a:ea typeface="Times New Roman"/>
                          <a:cs typeface="Times New Roman"/>
                        </a:rPr>
                        <a:t>On-line data entry</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just">
                        <a:lnSpc>
                          <a:spcPct val="115000"/>
                        </a:lnSpc>
                        <a:spcAft>
                          <a:spcPts val="0"/>
                        </a:spcAft>
                      </a:pPr>
                      <a:r>
                        <a:rPr lang="en-US" sz="1400">
                          <a:latin typeface="Arial"/>
                          <a:ea typeface="Times New Roman"/>
                          <a:cs typeface="Times New Roman"/>
                        </a:rPr>
                        <a:t>Inventory control</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00330" algn="l">
                        <a:lnSpc>
                          <a:spcPct val="115000"/>
                        </a:lnSpc>
                        <a:spcAft>
                          <a:spcPts val="0"/>
                        </a:spcAft>
                      </a:pPr>
                      <a:r>
                        <a:rPr lang="en-US" sz="1400">
                          <a:latin typeface="Arial"/>
                          <a:ea typeface="Times New Roman"/>
                          <a:cs typeface="Times New Roman"/>
                        </a:rPr>
                        <a:t>Transactions occurring several times/second, direct response required </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2"/>
                  </a:ext>
                </a:extLst>
              </a:tr>
              <a:tr h="496957">
                <a:tc>
                  <a:txBody>
                    <a:bodyPr/>
                    <a:lstStyle/>
                    <a:p>
                      <a:pPr marR="124460" algn="l">
                        <a:lnSpc>
                          <a:spcPct val="115000"/>
                        </a:lnSpc>
                        <a:spcAft>
                          <a:spcPts val="0"/>
                        </a:spcAft>
                      </a:pPr>
                      <a:r>
                        <a:rPr lang="en-US" sz="1400" b="1">
                          <a:latin typeface="Arial"/>
                          <a:ea typeface="Times New Roman"/>
                          <a:cs typeface="Times New Roman"/>
                        </a:rPr>
                        <a:t>On-line text retrieval</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30175" algn="l">
                        <a:lnSpc>
                          <a:spcPct val="115000"/>
                        </a:lnSpc>
                        <a:spcAft>
                          <a:spcPts val="0"/>
                        </a:spcAft>
                      </a:pPr>
                      <a:r>
                        <a:rPr lang="en-US" sz="1400">
                          <a:latin typeface="Arial"/>
                          <a:ea typeface="Times New Roman"/>
                          <a:cs typeface="Times New Roman"/>
                        </a:rPr>
                        <a:t>Hospital information systems; library systems </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98120" algn="l">
                        <a:lnSpc>
                          <a:spcPct val="115000"/>
                        </a:lnSpc>
                        <a:spcAft>
                          <a:spcPts val="0"/>
                        </a:spcAft>
                      </a:pPr>
                      <a:r>
                        <a:rPr lang="en-US" sz="1400">
                          <a:latin typeface="Arial"/>
                          <a:ea typeface="Times New Roman"/>
                          <a:cs typeface="Times New Roman"/>
                        </a:rPr>
                        <a:t>Response required in real time; high character volumes </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3"/>
                  </a:ext>
                </a:extLst>
              </a:tr>
              <a:tr h="496957">
                <a:tc>
                  <a:txBody>
                    <a:bodyPr/>
                    <a:lstStyle/>
                    <a:p>
                      <a:pPr marR="124460" algn="just">
                        <a:lnSpc>
                          <a:spcPct val="115000"/>
                        </a:lnSpc>
                        <a:spcAft>
                          <a:spcPts val="0"/>
                        </a:spcAft>
                      </a:pPr>
                      <a:r>
                        <a:rPr lang="en-US" sz="1400" b="1">
                          <a:latin typeface="Arial"/>
                          <a:ea typeface="Times New Roman"/>
                          <a:cs typeface="Times New Roman"/>
                        </a:rPr>
                        <a:t>Inquiry/response</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45085" algn="l">
                        <a:lnSpc>
                          <a:spcPct val="115000"/>
                        </a:lnSpc>
                        <a:spcAft>
                          <a:spcPts val="0"/>
                        </a:spcAft>
                      </a:pPr>
                      <a:r>
                        <a:rPr lang="en-US" sz="1400">
                          <a:latin typeface="Arial"/>
                          <a:ea typeface="Times New Roman"/>
                          <a:cs typeface="Times New Roman"/>
                        </a:rPr>
                        <a:t>Point-of-sale system; airline reservation system; credit checking </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14935" algn="l">
                        <a:lnSpc>
                          <a:spcPct val="115000"/>
                        </a:lnSpc>
                        <a:spcAft>
                          <a:spcPts val="0"/>
                        </a:spcAft>
                      </a:pPr>
                      <a:r>
                        <a:rPr lang="en-US" sz="1400">
                          <a:latin typeface="Arial"/>
                          <a:ea typeface="Times New Roman"/>
                          <a:cs typeface="Times New Roman"/>
                        </a:rPr>
                        <a:t>Transactions several times/second; in­stant response within seconds </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4"/>
                  </a:ext>
                </a:extLst>
              </a:tr>
              <a:tr h="745435">
                <a:tc>
                  <a:txBody>
                    <a:bodyPr/>
                    <a:lstStyle/>
                    <a:p>
                      <a:pPr marR="124460" algn="just">
                        <a:lnSpc>
                          <a:spcPct val="115000"/>
                        </a:lnSpc>
                        <a:spcAft>
                          <a:spcPts val="0"/>
                        </a:spcAft>
                      </a:pPr>
                      <a:r>
                        <a:rPr lang="en-US" sz="1400" b="1">
                          <a:latin typeface="Arial"/>
                          <a:ea typeface="Times New Roman"/>
                          <a:cs typeface="Times New Roman"/>
                        </a:rPr>
                        <a:t>Administrative message switching</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45085" algn="l">
                        <a:lnSpc>
                          <a:spcPct val="115000"/>
                        </a:lnSpc>
                        <a:spcAft>
                          <a:spcPts val="0"/>
                        </a:spcAft>
                      </a:pPr>
                      <a:r>
                        <a:rPr lang="en-US" sz="1400">
                          <a:latin typeface="Arial"/>
                          <a:ea typeface="Times New Roman"/>
                          <a:cs typeface="Times New Roman"/>
                        </a:rPr>
                        <a:t>Electronic mail </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L="2540" marR="20955" algn="l">
                        <a:lnSpc>
                          <a:spcPct val="115000"/>
                        </a:lnSpc>
                        <a:spcAft>
                          <a:spcPts val="0"/>
                        </a:spcAft>
                      </a:pPr>
                      <a:r>
                        <a:rPr lang="en-US" sz="1400">
                          <a:latin typeface="Arial"/>
                          <a:ea typeface="Times New Roman"/>
                          <a:cs typeface="Times New Roman"/>
                        </a:rPr>
                        <a:t>Short response and delivery times (min­utes to hours) </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5"/>
                  </a:ext>
                </a:extLst>
              </a:tr>
              <a:tr h="496957">
                <a:tc>
                  <a:txBody>
                    <a:bodyPr/>
                    <a:lstStyle/>
                    <a:p>
                      <a:pPr marR="124460" algn="just">
                        <a:lnSpc>
                          <a:spcPct val="115000"/>
                        </a:lnSpc>
                        <a:spcAft>
                          <a:spcPts val="0"/>
                        </a:spcAft>
                      </a:pPr>
                      <a:r>
                        <a:rPr lang="en-US" sz="1400" b="1">
                          <a:latin typeface="Arial"/>
                          <a:ea typeface="Times New Roman"/>
                          <a:cs typeface="Times New Roman"/>
                        </a:rPr>
                        <a:t>Process control</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l">
                        <a:lnSpc>
                          <a:spcPct val="115000"/>
                        </a:lnSpc>
                        <a:spcAft>
                          <a:spcPts val="0"/>
                        </a:spcAft>
                      </a:pPr>
                      <a:r>
                        <a:rPr lang="en-US" sz="1400">
                          <a:latin typeface="Arial"/>
                          <a:ea typeface="Times New Roman"/>
                          <a:cs typeface="Times New Roman"/>
                        </a:rPr>
                        <a:t>Computer aided manufacturing (CAM); numeric control of machine tools </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L="2540" marR="60325" algn="l">
                        <a:lnSpc>
                          <a:spcPct val="115000"/>
                        </a:lnSpc>
                        <a:spcBef>
                          <a:spcPts val="525"/>
                        </a:spcBef>
                        <a:spcAft>
                          <a:spcPts val="0"/>
                        </a:spcAft>
                      </a:pPr>
                      <a:r>
                        <a:rPr lang="en-US" sz="1400">
                          <a:latin typeface="Arial"/>
                          <a:ea typeface="Times New Roman"/>
                          <a:cs typeface="Times New Roman"/>
                        </a:rPr>
                        <a:t>Continuous input transactions and on­line responses required </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6"/>
                  </a:ext>
                </a:extLst>
              </a:tr>
              <a:tr h="745435">
                <a:tc>
                  <a:txBody>
                    <a:bodyPr/>
                    <a:lstStyle/>
                    <a:p>
                      <a:pPr marR="124460" algn="just">
                        <a:lnSpc>
                          <a:spcPct val="115000"/>
                        </a:lnSpc>
                        <a:spcAft>
                          <a:spcPts val="0"/>
                        </a:spcAft>
                      </a:pPr>
                      <a:r>
                        <a:rPr lang="en-US" sz="1400" b="1">
                          <a:latin typeface="Arial"/>
                          <a:ea typeface="Times New Roman"/>
                          <a:cs typeface="Times New Roman"/>
                        </a:rPr>
                        <a:t>Intercomputer data exchange</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just">
                        <a:lnSpc>
                          <a:spcPct val="115000"/>
                        </a:lnSpc>
                        <a:spcAft>
                          <a:spcPts val="0"/>
                        </a:spcAft>
                      </a:pPr>
                      <a:r>
                        <a:rPr lang="en-US" sz="1400">
                          <a:latin typeface="Arial"/>
                          <a:ea typeface="Times New Roman"/>
                          <a:cs typeface="Times New Roman"/>
                        </a:rPr>
                        <a:t>International Transfer of bank funds</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L="2540" marR="139700" algn="l">
                        <a:lnSpc>
                          <a:spcPct val="115000"/>
                        </a:lnSpc>
                        <a:spcAft>
                          <a:spcPts val="0"/>
                        </a:spcAft>
                      </a:pPr>
                      <a:r>
                        <a:rPr lang="en-US" sz="1400">
                          <a:latin typeface="Arial"/>
                          <a:ea typeface="Times New Roman"/>
                          <a:cs typeface="Times New Roman"/>
                        </a:rPr>
                        <a:t>Infrequent but high-volume bursts of information; transfer of large data blocks; on-line immediate response </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7"/>
                  </a:ext>
                </a:extLst>
              </a:tr>
              <a:tr h="248478">
                <a:tc>
                  <a:txBody>
                    <a:bodyPr/>
                    <a:lstStyle/>
                    <a:p>
                      <a:pPr marR="124460" algn="just">
                        <a:lnSpc>
                          <a:spcPct val="115000"/>
                        </a:lnSpc>
                        <a:spcAft>
                          <a:spcPts val="0"/>
                        </a:spcAft>
                      </a:pPr>
                      <a:r>
                        <a:rPr lang="en-US" sz="1400" b="1">
                          <a:latin typeface="Arial"/>
                          <a:ea typeface="Times New Roman"/>
                          <a:cs typeface="Times New Roman"/>
                        </a:rPr>
                        <a:t>Home</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just">
                        <a:lnSpc>
                          <a:spcPct val="115000"/>
                        </a:lnSpc>
                        <a:spcAft>
                          <a:spcPts val="0"/>
                        </a:spcAft>
                      </a:pPr>
                      <a:endParaRPr lang="en-US"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2540" algn="l">
                        <a:lnSpc>
                          <a:spcPct val="115000"/>
                        </a:lnSpc>
                        <a:spcAft>
                          <a:spcPts val="0"/>
                        </a:spcAft>
                      </a:pPr>
                      <a:endParaRPr lang="en-US"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8"/>
                  </a:ext>
                </a:extLst>
              </a:tr>
              <a:tr h="496957">
                <a:tc>
                  <a:txBody>
                    <a:bodyPr/>
                    <a:lstStyle/>
                    <a:p>
                      <a:pPr marR="124460" algn="just">
                        <a:lnSpc>
                          <a:spcPct val="115000"/>
                        </a:lnSpc>
                        <a:spcAft>
                          <a:spcPts val="0"/>
                        </a:spcAft>
                      </a:pPr>
                      <a:r>
                        <a:rPr lang="en-US" sz="1400" b="1">
                          <a:latin typeface="Arial"/>
                          <a:ea typeface="Times New Roman"/>
                          <a:cs typeface="Times New Roman"/>
                        </a:rPr>
                        <a:t>Inquiry response</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just">
                        <a:lnSpc>
                          <a:spcPct val="115000"/>
                        </a:lnSpc>
                        <a:spcAft>
                          <a:spcPts val="0"/>
                        </a:spcAft>
                      </a:pPr>
                      <a:r>
                        <a:rPr lang="en-US" sz="1400">
                          <a:latin typeface="Arial"/>
                          <a:ea typeface="Times New Roman"/>
                          <a:cs typeface="Times New Roman"/>
                        </a:rPr>
                        <a:t>Home banking; shopping; ordering</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2540" algn="l">
                        <a:lnSpc>
                          <a:spcPct val="115000"/>
                        </a:lnSpc>
                        <a:spcAft>
                          <a:spcPts val="0"/>
                        </a:spcAft>
                      </a:pPr>
                      <a:r>
                        <a:rPr lang="en-US" sz="1400">
                          <a:latin typeface="Arial"/>
                          <a:ea typeface="Times New Roman"/>
                          <a:cs typeface="Times New Roman"/>
                        </a:rPr>
                        <a:t>On-line transactions collected with high frequency </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9"/>
                  </a:ext>
                </a:extLst>
              </a:tr>
              <a:tr h="248478">
                <a:tc>
                  <a:txBody>
                    <a:bodyPr/>
                    <a:lstStyle/>
                    <a:p>
                      <a:pPr marR="124460" algn="just">
                        <a:lnSpc>
                          <a:spcPct val="115000"/>
                        </a:lnSpc>
                        <a:spcAft>
                          <a:spcPts val="0"/>
                        </a:spcAft>
                      </a:pPr>
                      <a:r>
                        <a:rPr lang="en-US" sz="1400" b="1">
                          <a:latin typeface="Arial"/>
                          <a:ea typeface="Times New Roman"/>
                          <a:cs typeface="Times New Roman"/>
                        </a:rPr>
                        <a:t>Text retrieval</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just">
                        <a:lnSpc>
                          <a:spcPct val="115000"/>
                        </a:lnSpc>
                        <a:spcAft>
                          <a:spcPts val="0"/>
                        </a:spcAft>
                      </a:pPr>
                      <a:r>
                        <a:rPr lang="en-US" sz="1400">
                          <a:latin typeface="Arial"/>
                          <a:ea typeface="Times New Roman"/>
                          <a:cs typeface="Times New Roman"/>
                        </a:rPr>
                        <a:t>Home education</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just">
                        <a:lnSpc>
                          <a:spcPct val="115000"/>
                        </a:lnSpc>
                        <a:spcAft>
                          <a:spcPts val="0"/>
                        </a:spcAft>
                      </a:pPr>
                      <a:r>
                        <a:rPr lang="en-US" sz="1400">
                          <a:latin typeface="Arial"/>
                          <a:ea typeface="Times New Roman"/>
                          <a:cs typeface="Times New Roman"/>
                        </a:rPr>
                        <a:t>High-volume, rapid transmission </a:t>
                      </a:r>
                      <a:endParaRPr lang="en-GB" sz="140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0"/>
                  </a:ext>
                </a:extLst>
              </a:tr>
              <a:tr h="496957">
                <a:tc>
                  <a:txBody>
                    <a:bodyPr/>
                    <a:lstStyle/>
                    <a:p>
                      <a:pPr marR="124460" algn="just">
                        <a:lnSpc>
                          <a:spcPct val="115000"/>
                        </a:lnSpc>
                        <a:spcAft>
                          <a:spcPts val="0"/>
                        </a:spcAft>
                      </a:pPr>
                      <a:r>
                        <a:rPr lang="en-US" sz="1400" b="1">
                          <a:latin typeface="Arial"/>
                          <a:ea typeface="Times New Roman"/>
                          <a:cs typeface="Times New Roman"/>
                        </a:rPr>
                        <a:t>Special entertainment</a:t>
                      </a:r>
                      <a:endParaRPr lang="en-GB" sz="140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l">
                        <a:lnSpc>
                          <a:spcPct val="115000"/>
                        </a:lnSpc>
                        <a:spcAft>
                          <a:spcPts val="0"/>
                        </a:spcAft>
                      </a:pPr>
                      <a:r>
                        <a:rPr lang="en-US" sz="1400">
                          <a:latin typeface="Arial"/>
                          <a:ea typeface="Times New Roman"/>
                          <a:cs typeface="Times New Roman"/>
                        </a:rPr>
                        <a:t>Sports; polling and political participation</a:t>
                      </a:r>
                      <a:endParaRPr lang="en-GB" sz="1400">
                        <a:latin typeface="Arial"/>
                        <a:ea typeface="Times New Roman"/>
                        <a:cs typeface="Times New Roman"/>
                      </a:endParaRPr>
                    </a:p>
                  </a:txBody>
                  <a:tcPr marL="68580" marR="68580" marT="0" marB="0">
                    <a:lnL>
                      <a:noFill/>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marR="124460" algn="just">
                        <a:lnSpc>
                          <a:spcPct val="115000"/>
                        </a:lnSpc>
                        <a:spcAft>
                          <a:spcPts val="0"/>
                        </a:spcAft>
                      </a:pPr>
                      <a:r>
                        <a:rPr lang="en-US" sz="1400" dirty="0">
                          <a:latin typeface="Arial"/>
                          <a:ea typeface="Times New Roman"/>
                          <a:cs typeface="Times New Roman"/>
                        </a:rPr>
                        <a:t>High-capacity video and data capabilities</a:t>
                      </a:r>
                      <a:endParaRPr lang="en-GB" sz="1400" dirty="0">
                        <a:latin typeface="Arial"/>
                        <a:ea typeface="Times New Roman"/>
                        <a:cs typeface="Times New Roman"/>
                      </a:endParaRPr>
                    </a:p>
                  </a:txBody>
                  <a:tcPr marL="68580" marR="68580"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a:bodyPr>
          <a:lstStyle/>
          <a:p>
            <a:pPr>
              <a:buNone/>
            </a:pPr>
            <a:r>
              <a:rPr lang="en-GB" b="1" dirty="0"/>
              <a:t>	How Organizations Use Telecommunications for Competitive Advantage</a:t>
            </a:r>
          </a:p>
          <a:p>
            <a:pPr lvl="0"/>
            <a:r>
              <a:rPr lang="en-GB" dirty="0">
                <a:solidFill>
                  <a:srgbClr val="4E3B30"/>
                </a:solidFill>
              </a:rPr>
              <a:t>Telecommunications has helped eliminate barriers of geography and time, enabling organizations </a:t>
            </a:r>
          </a:p>
          <a:p>
            <a:pPr lvl="1"/>
            <a:r>
              <a:rPr lang="en-GB" dirty="0">
                <a:solidFill>
                  <a:srgbClr val="4E3B30"/>
                </a:solidFill>
              </a:rPr>
              <a:t>to accelerate the pace of production, </a:t>
            </a:r>
          </a:p>
          <a:p>
            <a:pPr lvl="1"/>
            <a:r>
              <a:rPr lang="en-GB" dirty="0">
                <a:solidFill>
                  <a:srgbClr val="4E3B30"/>
                </a:solidFill>
              </a:rPr>
              <a:t>to speed decision making, </a:t>
            </a:r>
          </a:p>
          <a:p>
            <a:pPr lvl="1"/>
            <a:r>
              <a:rPr lang="en-GB" dirty="0">
                <a:solidFill>
                  <a:srgbClr val="4E3B30"/>
                </a:solidFill>
              </a:rPr>
              <a:t>to forge new products, </a:t>
            </a:r>
          </a:p>
          <a:p>
            <a:pPr lvl="1"/>
            <a:r>
              <a:rPr lang="en-GB" dirty="0">
                <a:solidFill>
                  <a:srgbClr val="4E3B30"/>
                </a:solidFill>
              </a:rPr>
              <a:t>to move into new markets, and </a:t>
            </a:r>
          </a:p>
          <a:p>
            <a:pPr lvl="1"/>
            <a:r>
              <a:rPr lang="en-GB" dirty="0">
                <a:solidFill>
                  <a:srgbClr val="4E3B30"/>
                </a:solidFill>
              </a:rPr>
              <a:t>to create new relationships with customers. </a:t>
            </a: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a:bodyPr>
          <a:lstStyle/>
          <a:p>
            <a:pPr>
              <a:buNone/>
            </a:pPr>
            <a:r>
              <a:rPr lang="en-GB" b="1" dirty="0"/>
              <a:t>	</a:t>
            </a:r>
            <a:r>
              <a:rPr lang="en-US" b="1" dirty="0"/>
              <a:t>Applications that are facilitated by Telecommunications</a:t>
            </a:r>
            <a:endParaRPr lang="en-GB" b="1" dirty="0"/>
          </a:p>
          <a:p>
            <a:r>
              <a:rPr lang="en-GB" dirty="0"/>
              <a:t>Some of the leading telecommunication's applications for communication, coordination, and speeding the flow of transactions, messages, and information throughout business firms are </a:t>
            </a:r>
          </a:p>
          <a:p>
            <a:pPr lvl="1"/>
            <a:r>
              <a:rPr lang="en-GB" dirty="0"/>
              <a:t>electronic mail, voice mail, facsimile machines (fax), digital information services, teleconferencing, </a:t>
            </a:r>
            <a:r>
              <a:rPr lang="en-GB" dirty="0" err="1"/>
              <a:t>dataconferencing</a:t>
            </a:r>
            <a:r>
              <a:rPr lang="en-GB" dirty="0"/>
              <a:t>, videoconferencing, electronic data interchange, and groupware.</a:t>
            </a:r>
          </a:p>
          <a:p>
            <a:pPr>
              <a:buNone/>
            </a:pPr>
            <a:endParaRPr lang="en-GB" b="1"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lnSpcReduction="10000"/>
          </a:bodyPr>
          <a:lstStyle/>
          <a:p>
            <a:r>
              <a:rPr lang="en-US" dirty="0"/>
              <a:t>	</a:t>
            </a:r>
            <a:r>
              <a:rPr lang="en-US" b="1" dirty="0"/>
              <a:t>ELECTRONIC DATA INTERCANGE</a:t>
            </a:r>
            <a:endParaRPr lang="en-GB" dirty="0"/>
          </a:p>
          <a:p>
            <a:r>
              <a:rPr lang="en-GB" dirty="0"/>
              <a:t>Electronic data interchange (EDI) is the direct computer-to-computer exchange between two organizations of standard business transaction documents such as invoices, bills of lading, or purchase orders. </a:t>
            </a:r>
          </a:p>
          <a:p>
            <a:r>
              <a:rPr lang="en-GB" dirty="0"/>
              <a:t>EDI saves money and time because transactions can be transmitted from one information system to another through a telecommunications network, eliminating the printing and handling of paper at one end and the inputting of data at the other. </a:t>
            </a:r>
          </a:p>
          <a:p>
            <a:r>
              <a:rPr lang="en-GB" dirty="0"/>
              <a:t>. </a:t>
            </a:r>
          </a:p>
          <a:p>
            <a:pPr>
              <a:buNone/>
            </a:pPr>
            <a:endParaRPr lang="en-GB" dirty="0"/>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a:bodyPr>
          <a:lstStyle/>
          <a:p>
            <a:r>
              <a:rPr lang="en-GB" dirty="0"/>
              <a:t>EDI may also provide strategic benefits by helping a firm lock in customers, making it easier for customers or distributors to order from them rather than from competitors.</a:t>
            </a:r>
          </a:p>
          <a:p>
            <a:endParaRPr lang="en-GB" dirty="0"/>
          </a:p>
          <a:p>
            <a:r>
              <a:rPr lang="en-GB" dirty="0"/>
              <a:t>EDI differs from electronic mail in that it transmits an actual structured transaction (with distinct fields such as the transaction date, transaction amount, sender’s name, and recipient’s name) as opposed to an unstructured text message such as a letter. </a:t>
            </a:r>
          </a:p>
          <a:p>
            <a:pPr>
              <a:buNone/>
            </a:pPr>
            <a:endParaRPr lang="en-GB"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763000" cy="1066800"/>
          </a:xfrm>
        </p:spPr>
        <p:txBody>
          <a:bodyPr>
            <a:normAutofit fontScale="90000"/>
          </a:bodyPr>
          <a:lstStyle/>
          <a:p>
            <a:br>
              <a:rPr lang="en-US" b="1" dirty="0"/>
            </a:br>
            <a:r>
              <a:rPr lang="en-US" b="1" dirty="0"/>
              <a:t>The Business Value of Telecommunications Networks</a:t>
            </a:r>
            <a:br>
              <a:rPr lang="en-US" dirty="0"/>
            </a:br>
            <a:endParaRPr lang="en-US" dirty="0"/>
          </a:p>
        </p:txBody>
      </p:sp>
      <p:sp>
        <p:nvSpPr>
          <p:cNvPr id="5" name="Content Placeholder 4"/>
          <p:cNvSpPr>
            <a:spLocks noGrp="1"/>
          </p:cNvSpPr>
          <p:nvPr>
            <p:ph idx="1"/>
          </p:nvPr>
        </p:nvSpPr>
        <p:spPr>
          <a:xfrm>
            <a:off x="0" y="1219200"/>
            <a:ext cx="9144000" cy="5638800"/>
          </a:xfrm>
        </p:spPr>
        <p:txBody>
          <a:bodyPr>
            <a:normAutofit fontScale="92500" lnSpcReduction="20000"/>
          </a:bodyPr>
          <a:lstStyle/>
          <a:p>
            <a:r>
              <a:rPr lang="en-US" dirty="0"/>
              <a:t>What business value is created when a company capitalizes on the trends in telecommunications we have just identified? </a:t>
            </a:r>
          </a:p>
          <a:p>
            <a:r>
              <a:rPr lang="en-US" dirty="0"/>
              <a:t>Use of the Internet, intranets, extranets, and other telecommunications networks can dramatically </a:t>
            </a:r>
          </a:p>
          <a:p>
            <a:pPr lvl="1"/>
            <a:r>
              <a:rPr lang="en-US" dirty="0"/>
              <a:t>cut costs, </a:t>
            </a:r>
          </a:p>
          <a:p>
            <a:pPr lvl="1"/>
            <a:r>
              <a:rPr lang="en-US" dirty="0"/>
              <a:t>shorten business lead times and response times, </a:t>
            </a:r>
          </a:p>
          <a:p>
            <a:pPr lvl="1"/>
            <a:r>
              <a:rPr lang="en-US" dirty="0"/>
              <a:t>support electronic commerce, </a:t>
            </a:r>
          </a:p>
          <a:p>
            <a:pPr lvl="1"/>
            <a:r>
              <a:rPr lang="en-US" dirty="0"/>
              <a:t>improve the collaboration of workgroups, </a:t>
            </a:r>
          </a:p>
          <a:p>
            <a:pPr lvl="1"/>
            <a:r>
              <a:rPr lang="en-US" dirty="0"/>
              <a:t>develop online operational processes, </a:t>
            </a:r>
          </a:p>
          <a:p>
            <a:pPr lvl="1"/>
            <a:r>
              <a:rPr lang="en-US" dirty="0"/>
              <a:t>share resources, </a:t>
            </a:r>
          </a:p>
          <a:p>
            <a:pPr lvl="1"/>
            <a:r>
              <a:rPr lang="en-US" dirty="0"/>
              <a:t>lock in customers and suppliers, and </a:t>
            </a:r>
          </a:p>
          <a:p>
            <a:pPr lvl="1"/>
            <a:r>
              <a:rPr lang="en-US" dirty="0"/>
              <a:t>develop new products and services. </a:t>
            </a:r>
          </a:p>
          <a:p>
            <a:endParaRPr lang="en-US"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a:bodyPr>
          <a:lstStyle/>
          <a:p>
            <a:pPr>
              <a:buNone/>
            </a:pPr>
            <a:r>
              <a:rPr lang="en-GB" b="1" dirty="0"/>
              <a:t>	</a:t>
            </a:r>
            <a:r>
              <a:rPr lang="en-US" dirty="0"/>
              <a:t>The next figure illustrates how telecommunications-based business applications can help a company overcome </a:t>
            </a:r>
          </a:p>
          <a:p>
            <a:pPr lvl="1"/>
            <a:r>
              <a:rPr lang="en-US" dirty="0"/>
              <a:t>geographic, </a:t>
            </a:r>
          </a:p>
          <a:p>
            <a:pPr lvl="1"/>
            <a:r>
              <a:rPr lang="en-US" dirty="0"/>
              <a:t>time, </a:t>
            </a:r>
          </a:p>
          <a:p>
            <a:pPr lvl="1"/>
            <a:r>
              <a:rPr lang="en-US" dirty="0"/>
              <a:t>cost, and </a:t>
            </a:r>
          </a:p>
          <a:p>
            <a:pPr lvl="1"/>
            <a:r>
              <a:rPr lang="en-US" dirty="0"/>
              <a:t>structural barriers to business success.</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52400" y="152400"/>
          <a:ext cx="8839200" cy="6553200"/>
        </p:xfrm>
        <a:graphic>
          <a:graphicData uri="http://schemas.openxmlformats.org/drawingml/2006/table">
            <a:tbl>
              <a:tblPr/>
              <a:tblGrid>
                <a:gridCol w="2853593">
                  <a:extLst>
                    <a:ext uri="{9D8B030D-6E8A-4147-A177-3AD203B41FA5}">
                      <a16:colId xmlns:a16="http://schemas.microsoft.com/office/drawing/2014/main" val="20000"/>
                    </a:ext>
                  </a:extLst>
                </a:gridCol>
                <a:gridCol w="2926492">
                  <a:extLst>
                    <a:ext uri="{9D8B030D-6E8A-4147-A177-3AD203B41FA5}">
                      <a16:colId xmlns:a16="http://schemas.microsoft.com/office/drawing/2014/main" val="20001"/>
                    </a:ext>
                  </a:extLst>
                </a:gridCol>
                <a:gridCol w="3059115">
                  <a:extLst>
                    <a:ext uri="{9D8B030D-6E8A-4147-A177-3AD203B41FA5}">
                      <a16:colId xmlns:a16="http://schemas.microsoft.com/office/drawing/2014/main" val="20002"/>
                    </a:ext>
                  </a:extLst>
                </a:gridCol>
              </a:tblGrid>
              <a:tr h="432899">
                <a:tc>
                  <a:txBody>
                    <a:bodyPr/>
                    <a:lstStyle/>
                    <a:p>
                      <a:pPr marL="88265" marR="0">
                        <a:lnSpc>
                          <a:spcPct val="115000"/>
                        </a:lnSpc>
                        <a:spcBef>
                          <a:spcPts val="0"/>
                        </a:spcBef>
                        <a:spcAft>
                          <a:spcPts val="0"/>
                        </a:spcAft>
                      </a:pPr>
                      <a:r>
                        <a:rPr lang="en-US" sz="1200">
                          <a:solidFill>
                            <a:srgbClr val="000000"/>
                          </a:solidFill>
                          <a:latin typeface="Times New Roman"/>
                          <a:ea typeface="Times New Roman"/>
                        </a:rPr>
                        <a:t>Strategic Capabilities </a:t>
                      </a:r>
                      <a:endParaRPr lang="en-US" sz="120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103505" marR="0">
                        <a:lnSpc>
                          <a:spcPct val="115000"/>
                        </a:lnSpc>
                        <a:spcBef>
                          <a:spcPts val="0"/>
                        </a:spcBef>
                        <a:spcAft>
                          <a:spcPts val="0"/>
                        </a:spcAft>
                      </a:pPr>
                      <a:r>
                        <a:rPr lang="en-US" sz="1200">
                          <a:solidFill>
                            <a:srgbClr val="000000"/>
                          </a:solidFill>
                          <a:latin typeface="Times New Roman"/>
                          <a:ea typeface="Times New Roman"/>
                        </a:rPr>
                        <a:t>e-Business Examples </a:t>
                      </a:r>
                      <a:endParaRPr lang="en-US" sz="1200">
                        <a:latin typeface="Arial"/>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97155" marR="0">
                        <a:lnSpc>
                          <a:spcPct val="115000"/>
                        </a:lnSpc>
                        <a:spcBef>
                          <a:spcPts val="0"/>
                        </a:spcBef>
                        <a:spcAft>
                          <a:spcPts val="0"/>
                        </a:spcAft>
                      </a:pPr>
                      <a:r>
                        <a:rPr lang="en-US" sz="1200">
                          <a:solidFill>
                            <a:srgbClr val="000000"/>
                          </a:solidFill>
                          <a:latin typeface="Times New Roman"/>
                          <a:ea typeface="Times New Roman"/>
                        </a:rPr>
                        <a:t>Business Value </a:t>
                      </a:r>
                      <a:endParaRPr lang="en-US" sz="120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452283">
                <a:tc>
                  <a:txBody>
                    <a:bodyPr/>
                    <a:lstStyle/>
                    <a:p>
                      <a:pPr marL="88265" marR="0">
                        <a:lnSpc>
                          <a:spcPct val="100000"/>
                        </a:lnSpc>
                        <a:spcBef>
                          <a:spcPts val="0"/>
                        </a:spcBef>
                        <a:spcAft>
                          <a:spcPts val="0"/>
                        </a:spcAft>
                      </a:pPr>
                      <a:r>
                        <a:rPr lang="en-US" sz="1400" b="1" dirty="0">
                          <a:solidFill>
                            <a:srgbClr val="000000"/>
                          </a:solidFill>
                          <a:latin typeface="Times New Roman"/>
                          <a:ea typeface="Times New Roman"/>
                        </a:rPr>
                        <a:t>Overcome geographic barriers</a:t>
                      </a:r>
                      <a:r>
                        <a:rPr lang="en-US" sz="1400" dirty="0">
                          <a:solidFill>
                            <a:srgbClr val="000000"/>
                          </a:solidFill>
                          <a:latin typeface="Times New Roman"/>
                          <a:ea typeface="Times New Roman"/>
                        </a:rPr>
                        <a:t>: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Use the Internet and extranets to </a:t>
                      </a:r>
                      <a:endParaRPr lang="en-US" sz="1400" dirty="0">
                        <a:latin typeface="Arial"/>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97155" marR="0">
                        <a:lnSpc>
                          <a:spcPct val="115000"/>
                        </a:lnSpc>
                        <a:spcBef>
                          <a:spcPts val="0"/>
                        </a:spcBef>
                        <a:spcAft>
                          <a:spcPts val="0"/>
                        </a:spcAft>
                      </a:pPr>
                      <a:r>
                        <a:rPr lang="en-US" sz="1400" dirty="0">
                          <a:solidFill>
                            <a:srgbClr val="000000"/>
                          </a:solidFill>
                          <a:latin typeface="Times New Roman"/>
                          <a:ea typeface="Times New Roman"/>
                        </a:rPr>
                        <a:t>Provides better customer service by </a:t>
                      </a:r>
                      <a:endParaRPr lang="en-US" sz="1400" dirty="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38825">
                <a:tc>
                  <a:txBody>
                    <a:bodyPr/>
                    <a:lstStyle/>
                    <a:p>
                      <a:pPr marL="88265" marR="0">
                        <a:lnSpc>
                          <a:spcPct val="100000"/>
                        </a:lnSpc>
                        <a:spcBef>
                          <a:spcPts val="0"/>
                        </a:spcBef>
                        <a:spcAft>
                          <a:spcPts val="0"/>
                        </a:spcAft>
                      </a:pPr>
                      <a:r>
                        <a:rPr lang="en-US" sz="1400" dirty="0">
                          <a:solidFill>
                            <a:srgbClr val="000000"/>
                          </a:solidFill>
                          <a:latin typeface="Times New Roman"/>
                          <a:ea typeface="Times New Roman"/>
                        </a:rPr>
                        <a:t>Capture information about business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transmit customer orders from </a:t>
                      </a:r>
                      <a:endParaRPr lang="en-US" sz="1400" dirty="0">
                        <a:latin typeface="Arial"/>
                        <a:ea typeface="Times New Roman"/>
                      </a:endParaRPr>
                    </a:p>
                  </a:txBody>
                  <a:tcPr marL="0" marR="0" marT="0" marB="0" anchor="ctr">
                    <a:lnL>
                      <a:noFill/>
                    </a:lnL>
                    <a:lnR>
                      <a:noFill/>
                    </a:lnR>
                    <a:lnT>
                      <a:noFill/>
                    </a:lnT>
                    <a:lnB>
                      <a:noFill/>
                    </a:lnB>
                  </a:tcPr>
                </a:tc>
                <a:tc>
                  <a:txBody>
                    <a:bodyPr/>
                    <a:lstStyle/>
                    <a:p>
                      <a:pPr marL="97155" marR="0">
                        <a:lnSpc>
                          <a:spcPct val="115000"/>
                        </a:lnSpc>
                        <a:spcBef>
                          <a:spcPts val="0"/>
                        </a:spcBef>
                        <a:spcAft>
                          <a:spcPts val="0"/>
                        </a:spcAft>
                      </a:pPr>
                      <a:r>
                        <a:rPr lang="en-US" sz="1400" dirty="0">
                          <a:solidFill>
                            <a:srgbClr val="000000"/>
                          </a:solidFill>
                          <a:latin typeface="Times New Roman"/>
                          <a:ea typeface="Times New Roman"/>
                        </a:rPr>
                        <a:t>reducing delay in filling orders and </a:t>
                      </a:r>
                      <a:endParaRPr lang="en-US" sz="1400" dirty="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38825">
                <a:tc>
                  <a:txBody>
                    <a:bodyPr/>
                    <a:lstStyle/>
                    <a:p>
                      <a:pPr marL="88265" marR="0">
                        <a:lnSpc>
                          <a:spcPct val="100000"/>
                        </a:lnSpc>
                        <a:spcBef>
                          <a:spcPts val="0"/>
                        </a:spcBef>
                        <a:spcAft>
                          <a:spcPts val="0"/>
                        </a:spcAft>
                      </a:pPr>
                      <a:r>
                        <a:rPr lang="en-US" sz="1400" dirty="0">
                          <a:solidFill>
                            <a:srgbClr val="000000"/>
                          </a:solidFill>
                          <a:latin typeface="Times New Roman"/>
                          <a:ea typeface="Times New Roman"/>
                        </a:rPr>
                        <a:t>transactions from remote locations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traveling salespeople to a corporate </a:t>
                      </a:r>
                      <a:endParaRPr lang="en-US" sz="1400" dirty="0">
                        <a:latin typeface="Arial"/>
                        <a:ea typeface="Times New Roman"/>
                      </a:endParaRPr>
                    </a:p>
                  </a:txBody>
                  <a:tcPr marL="0" marR="0" marT="0" marB="0" anchor="ctr">
                    <a:lnL>
                      <a:noFill/>
                    </a:lnL>
                    <a:lnR>
                      <a:noFill/>
                    </a:lnR>
                    <a:lnT>
                      <a:noFill/>
                    </a:lnT>
                    <a:lnB>
                      <a:noFill/>
                    </a:lnB>
                  </a:tcPr>
                </a:tc>
                <a:tc>
                  <a:txBody>
                    <a:bodyPr/>
                    <a:lstStyle/>
                    <a:p>
                      <a:pPr marL="97155" marR="0">
                        <a:lnSpc>
                          <a:spcPct val="115000"/>
                        </a:lnSpc>
                        <a:spcBef>
                          <a:spcPts val="0"/>
                        </a:spcBef>
                        <a:spcAft>
                          <a:spcPts val="0"/>
                        </a:spcAft>
                      </a:pPr>
                      <a:r>
                        <a:rPr lang="en-US" sz="1400" dirty="0">
                          <a:solidFill>
                            <a:srgbClr val="000000"/>
                          </a:solidFill>
                          <a:latin typeface="Times New Roman"/>
                          <a:ea typeface="Times New Roman"/>
                        </a:rPr>
                        <a:t>improves cash flow by speeding up </a:t>
                      </a:r>
                      <a:endParaRPr lang="en-US" sz="1400" dirty="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27990">
                <a:tc>
                  <a:txBody>
                    <a:bodyPr/>
                    <a:lstStyle/>
                    <a:p>
                      <a:pPr marL="0" marR="0" algn="ctr">
                        <a:lnSpc>
                          <a:spcPct val="100000"/>
                        </a:lnSpc>
                        <a:spcBef>
                          <a:spcPts val="0"/>
                        </a:spcBef>
                        <a:spcAft>
                          <a:spcPts val="0"/>
                        </a:spcAft>
                      </a:pPr>
                      <a:endParaRPr lang="en-US" sz="1400" dirty="0">
                        <a:solidFill>
                          <a:srgbClr val="000000"/>
                        </a:solidFill>
                        <a:latin typeface="Times New Roman"/>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data center for order processing and </a:t>
                      </a:r>
                      <a:endParaRPr lang="en-US" sz="1400" dirty="0">
                        <a:latin typeface="Arial"/>
                        <a:ea typeface="Times New Roman"/>
                      </a:endParaRPr>
                    </a:p>
                  </a:txBody>
                  <a:tcPr marL="0" marR="0" marT="0" marB="0" anchor="ctr">
                    <a:lnL>
                      <a:noFill/>
                    </a:lnL>
                    <a:lnR>
                      <a:noFill/>
                    </a:lnR>
                    <a:lnT>
                      <a:noFill/>
                    </a:lnT>
                    <a:lnB>
                      <a:noFill/>
                    </a:lnB>
                  </a:tcPr>
                </a:tc>
                <a:tc>
                  <a:txBody>
                    <a:bodyPr/>
                    <a:lstStyle/>
                    <a:p>
                      <a:pPr marL="97155" marR="0">
                        <a:lnSpc>
                          <a:spcPct val="115000"/>
                        </a:lnSpc>
                        <a:spcBef>
                          <a:spcPts val="0"/>
                        </a:spcBef>
                        <a:spcAft>
                          <a:spcPts val="0"/>
                        </a:spcAft>
                      </a:pPr>
                      <a:r>
                        <a:rPr lang="en-US" sz="1400" dirty="0">
                          <a:solidFill>
                            <a:srgbClr val="000000"/>
                          </a:solidFill>
                          <a:latin typeface="Times New Roman"/>
                          <a:ea typeface="Times New Roman"/>
                        </a:rPr>
                        <a:t>the billing of customers </a:t>
                      </a:r>
                      <a:endParaRPr lang="en-US" sz="1400" dirty="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27990">
                <a:tc>
                  <a:txBody>
                    <a:bodyPr/>
                    <a:lstStyle/>
                    <a:p>
                      <a:pPr marL="0" marR="0" algn="ctr">
                        <a:lnSpc>
                          <a:spcPct val="115000"/>
                        </a:lnSpc>
                        <a:spcBef>
                          <a:spcPts val="0"/>
                        </a:spcBef>
                        <a:spcAft>
                          <a:spcPts val="0"/>
                        </a:spcAft>
                      </a:pPr>
                      <a:endParaRPr lang="en-US" sz="1200">
                        <a:solidFill>
                          <a:srgbClr val="000000"/>
                        </a:solidFill>
                        <a:latin typeface="Times New Roman"/>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inventory control </a:t>
                      </a:r>
                      <a:endParaRPr lang="en-US" sz="1400" dirty="0">
                        <a:latin typeface="Arial"/>
                        <a:ea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solidFill>
                          <a:srgbClr val="000000"/>
                        </a:solidFill>
                        <a:latin typeface="Times New Roman"/>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4134">
                <a:tc>
                  <a:txBody>
                    <a:bodyPr/>
                    <a:lstStyle/>
                    <a:p>
                      <a:pPr marL="88265" marR="0">
                        <a:lnSpc>
                          <a:spcPct val="115000"/>
                        </a:lnSpc>
                        <a:spcBef>
                          <a:spcPts val="0"/>
                        </a:spcBef>
                        <a:spcAft>
                          <a:spcPts val="0"/>
                        </a:spcAft>
                      </a:pPr>
                      <a:r>
                        <a:rPr lang="en-US" sz="1400" b="1" dirty="0">
                          <a:solidFill>
                            <a:srgbClr val="000000"/>
                          </a:solidFill>
                          <a:latin typeface="Times New Roman"/>
                          <a:ea typeface="Times New Roman"/>
                        </a:rPr>
                        <a:t>Overcome time barriers:</a:t>
                      </a:r>
                      <a:r>
                        <a:rPr lang="en-US" sz="1400" dirty="0">
                          <a:solidFill>
                            <a:srgbClr val="000000"/>
                          </a:solidFill>
                          <a:latin typeface="Times New Roman"/>
                          <a:ea typeface="Times New Roman"/>
                        </a:rPr>
                        <a:t> Provide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AF1DD"/>
                    </a:solidFill>
                  </a:tcPr>
                </a:tc>
                <a:tc>
                  <a:txBody>
                    <a:bodyPr/>
                    <a:lstStyle/>
                    <a:p>
                      <a:pPr marL="103505" marR="0">
                        <a:lnSpc>
                          <a:spcPct val="115000"/>
                        </a:lnSpc>
                        <a:spcBef>
                          <a:spcPts val="0"/>
                        </a:spcBef>
                        <a:spcAft>
                          <a:spcPts val="0"/>
                        </a:spcAft>
                      </a:pPr>
                      <a:r>
                        <a:rPr lang="en-US" sz="1400">
                          <a:solidFill>
                            <a:srgbClr val="000000"/>
                          </a:solidFill>
                          <a:latin typeface="Times New Roman"/>
                          <a:ea typeface="Times New Roman"/>
                        </a:rPr>
                        <a:t>Credit authorization at the point </a:t>
                      </a:r>
                      <a:endParaRPr lang="en-US" sz="1400">
                        <a:latin typeface="Arial"/>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EAF1DD"/>
                    </a:solidFill>
                  </a:tcPr>
                </a:tc>
                <a:tc>
                  <a:txBody>
                    <a:bodyPr/>
                    <a:lstStyle/>
                    <a:p>
                      <a:pPr marL="97155" marR="0">
                        <a:lnSpc>
                          <a:spcPct val="115000"/>
                        </a:lnSpc>
                        <a:spcBef>
                          <a:spcPts val="0"/>
                        </a:spcBef>
                        <a:spcAft>
                          <a:spcPts val="0"/>
                        </a:spcAft>
                      </a:pPr>
                      <a:r>
                        <a:rPr lang="en-US" sz="1400">
                          <a:solidFill>
                            <a:srgbClr val="000000"/>
                          </a:solidFill>
                          <a:latin typeface="Times New Roman"/>
                          <a:ea typeface="Times New Roman"/>
                        </a:rPr>
                        <a:t>Credit inquiries can be made and </a:t>
                      </a:r>
                      <a:endParaRPr lang="en-US" sz="140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AF1DD"/>
                    </a:solidFill>
                  </a:tcPr>
                </a:tc>
                <a:extLst>
                  <a:ext uri="{0D108BD9-81ED-4DB2-BD59-A6C34878D82A}">
                    <a16:rowId xmlns:a16="http://schemas.microsoft.com/office/drawing/2014/main" val="10006"/>
                  </a:ext>
                </a:extLst>
              </a:tr>
              <a:tr h="338825">
                <a:tc>
                  <a:txBody>
                    <a:bodyPr/>
                    <a:lstStyle/>
                    <a:p>
                      <a:pPr marL="88265" marR="0">
                        <a:lnSpc>
                          <a:spcPct val="115000"/>
                        </a:lnSpc>
                        <a:spcBef>
                          <a:spcPts val="0"/>
                        </a:spcBef>
                        <a:spcAft>
                          <a:spcPts val="0"/>
                        </a:spcAft>
                      </a:pPr>
                      <a:r>
                        <a:rPr lang="en-US" sz="1400" dirty="0">
                          <a:solidFill>
                            <a:srgbClr val="000000"/>
                          </a:solidFill>
                          <a:latin typeface="Times New Roman"/>
                          <a:ea typeface="Times New Roman"/>
                        </a:rPr>
                        <a:t>information to remote locations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AF1DD"/>
                    </a:solidFill>
                  </a:tcPr>
                </a:tc>
                <a:tc>
                  <a:txBody>
                    <a:bodyPr/>
                    <a:lstStyle/>
                    <a:p>
                      <a:pPr marL="103505" marR="0">
                        <a:lnSpc>
                          <a:spcPct val="115000"/>
                        </a:lnSpc>
                        <a:spcBef>
                          <a:spcPts val="0"/>
                        </a:spcBef>
                        <a:spcAft>
                          <a:spcPts val="0"/>
                        </a:spcAft>
                      </a:pPr>
                      <a:r>
                        <a:rPr lang="en-US" sz="1400">
                          <a:solidFill>
                            <a:srgbClr val="000000"/>
                          </a:solidFill>
                          <a:latin typeface="Times New Roman"/>
                          <a:ea typeface="Times New Roman"/>
                        </a:rPr>
                        <a:t>of sale using online POS networks </a:t>
                      </a:r>
                      <a:endParaRPr lang="en-US" sz="1400">
                        <a:latin typeface="Arial"/>
                        <a:ea typeface="Times New Roman"/>
                      </a:endParaRPr>
                    </a:p>
                  </a:txBody>
                  <a:tcPr marL="0" marR="0" marT="0" marB="0" anchor="ctr">
                    <a:lnL>
                      <a:noFill/>
                    </a:lnL>
                    <a:lnR>
                      <a:noFill/>
                    </a:lnR>
                    <a:lnT>
                      <a:noFill/>
                    </a:lnT>
                    <a:lnB>
                      <a:noFill/>
                    </a:lnB>
                    <a:solidFill>
                      <a:srgbClr val="EAF1DD"/>
                    </a:solidFill>
                  </a:tcPr>
                </a:tc>
                <a:tc>
                  <a:txBody>
                    <a:bodyPr/>
                    <a:lstStyle/>
                    <a:p>
                      <a:pPr marL="97155" marR="0">
                        <a:lnSpc>
                          <a:spcPct val="115000"/>
                        </a:lnSpc>
                        <a:spcBef>
                          <a:spcPts val="0"/>
                        </a:spcBef>
                        <a:spcAft>
                          <a:spcPts val="0"/>
                        </a:spcAft>
                      </a:pPr>
                      <a:r>
                        <a:rPr lang="en-US" sz="1400">
                          <a:solidFill>
                            <a:srgbClr val="000000"/>
                          </a:solidFill>
                          <a:latin typeface="Times New Roman"/>
                          <a:ea typeface="Times New Roman"/>
                        </a:rPr>
                        <a:t>answered in seconds </a:t>
                      </a:r>
                      <a:endParaRPr lang="en-US" sz="140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AF1DD"/>
                    </a:solidFill>
                  </a:tcPr>
                </a:tc>
                <a:extLst>
                  <a:ext uri="{0D108BD9-81ED-4DB2-BD59-A6C34878D82A}">
                    <a16:rowId xmlns:a16="http://schemas.microsoft.com/office/drawing/2014/main" val="10007"/>
                  </a:ext>
                </a:extLst>
              </a:tr>
              <a:tr h="338825">
                <a:tc>
                  <a:txBody>
                    <a:bodyPr/>
                    <a:lstStyle/>
                    <a:p>
                      <a:pPr marL="88265" marR="0">
                        <a:lnSpc>
                          <a:spcPct val="115000"/>
                        </a:lnSpc>
                        <a:spcBef>
                          <a:spcPts val="0"/>
                        </a:spcBef>
                        <a:spcAft>
                          <a:spcPts val="0"/>
                        </a:spcAft>
                      </a:pPr>
                      <a:r>
                        <a:rPr lang="en-US" sz="1400" dirty="0">
                          <a:solidFill>
                            <a:srgbClr val="000000"/>
                          </a:solidFill>
                          <a:latin typeface="Times New Roman"/>
                          <a:ea typeface="Times New Roman"/>
                        </a:rPr>
                        <a:t>immediately after it is requested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0"/>
                        </a:spcAft>
                      </a:pPr>
                      <a:endParaRPr lang="en-US" sz="1400" dirty="0">
                        <a:solidFill>
                          <a:srgbClr val="000000"/>
                        </a:solidFill>
                        <a:latin typeface="Times New Roman"/>
                        <a:ea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0"/>
                        </a:spcAft>
                      </a:pPr>
                      <a:endParaRPr lang="en-US" sz="1400" dirty="0">
                        <a:solidFill>
                          <a:srgbClr val="000000"/>
                        </a:solidFill>
                        <a:latin typeface="Times New Roman"/>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AF1DD"/>
                    </a:solidFill>
                  </a:tcPr>
                </a:tc>
                <a:extLst>
                  <a:ext uri="{0D108BD9-81ED-4DB2-BD59-A6C34878D82A}">
                    <a16:rowId xmlns:a16="http://schemas.microsoft.com/office/drawing/2014/main" val="10008"/>
                  </a:ext>
                </a:extLst>
              </a:tr>
              <a:tr h="387671">
                <a:tc>
                  <a:txBody>
                    <a:bodyPr/>
                    <a:lstStyle/>
                    <a:p>
                      <a:pPr marL="88265" marR="0">
                        <a:lnSpc>
                          <a:spcPct val="115000"/>
                        </a:lnSpc>
                        <a:spcBef>
                          <a:spcPts val="0"/>
                        </a:spcBef>
                        <a:spcAft>
                          <a:spcPts val="0"/>
                        </a:spcAft>
                      </a:pPr>
                      <a:r>
                        <a:rPr lang="en-US" sz="1400" b="1" dirty="0">
                          <a:solidFill>
                            <a:srgbClr val="000000"/>
                          </a:solidFill>
                          <a:latin typeface="Times New Roman"/>
                          <a:ea typeface="Times New Roman"/>
                        </a:rPr>
                        <a:t>Overcome cost barriers: </a:t>
                      </a:r>
                      <a:r>
                        <a:rPr lang="en-US" sz="1400" dirty="0">
                          <a:solidFill>
                            <a:srgbClr val="000000"/>
                          </a:solidFill>
                          <a:latin typeface="Times New Roman"/>
                          <a:ea typeface="Times New Roman"/>
                        </a:rPr>
                        <a:t>Reduce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Desktop videoconferencing between </a:t>
                      </a:r>
                      <a:endParaRPr lang="en-US" sz="1400" dirty="0">
                        <a:latin typeface="Arial"/>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97155" marR="0">
                        <a:lnSpc>
                          <a:spcPct val="115000"/>
                        </a:lnSpc>
                        <a:spcBef>
                          <a:spcPts val="0"/>
                        </a:spcBef>
                        <a:spcAft>
                          <a:spcPts val="0"/>
                        </a:spcAft>
                      </a:pPr>
                      <a:r>
                        <a:rPr lang="en-US" sz="1400">
                          <a:solidFill>
                            <a:srgbClr val="000000"/>
                          </a:solidFill>
                          <a:latin typeface="Times New Roman"/>
                          <a:ea typeface="Times New Roman"/>
                        </a:rPr>
                        <a:t>Reduces expensive business trips; allows </a:t>
                      </a:r>
                      <a:endParaRPr lang="en-US" sz="140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r h="338825">
                <a:tc>
                  <a:txBody>
                    <a:bodyPr/>
                    <a:lstStyle/>
                    <a:p>
                      <a:pPr marL="88265" marR="0">
                        <a:lnSpc>
                          <a:spcPct val="115000"/>
                        </a:lnSpc>
                        <a:spcBef>
                          <a:spcPts val="0"/>
                        </a:spcBef>
                        <a:spcAft>
                          <a:spcPts val="0"/>
                        </a:spcAft>
                      </a:pPr>
                      <a:r>
                        <a:rPr lang="en-US" sz="1400">
                          <a:solidFill>
                            <a:srgbClr val="000000"/>
                          </a:solidFill>
                          <a:latin typeface="Times New Roman"/>
                          <a:ea typeface="Times New Roman"/>
                        </a:rPr>
                        <a:t>the cost of more traditional means </a:t>
                      </a:r>
                      <a:endParaRPr lang="en-US" sz="140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a company and its business partners </a:t>
                      </a:r>
                      <a:endParaRPr lang="en-US" sz="1400" dirty="0">
                        <a:latin typeface="Arial"/>
                        <a:ea typeface="Times New Roman"/>
                      </a:endParaRPr>
                    </a:p>
                  </a:txBody>
                  <a:tcPr marL="0" marR="0" marT="0" marB="0" anchor="ctr">
                    <a:lnL>
                      <a:noFill/>
                    </a:lnL>
                    <a:lnR>
                      <a:noFill/>
                    </a:lnR>
                    <a:lnT>
                      <a:noFill/>
                    </a:lnT>
                    <a:lnB>
                      <a:noFill/>
                    </a:lnB>
                  </a:tcPr>
                </a:tc>
                <a:tc>
                  <a:txBody>
                    <a:bodyPr/>
                    <a:lstStyle/>
                    <a:p>
                      <a:pPr marL="97155" marR="0">
                        <a:lnSpc>
                          <a:spcPct val="115000"/>
                        </a:lnSpc>
                        <a:spcBef>
                          <a:spcPts val="0"/>
                        </a:spcBef>
                        <a:spcAft>
                          <a:spcPts val="0"/>
                        </a:spcAft>
                      </a:pPr>
                      <a:r>
                        <a:rPr lang="en-US" sz="1400">
                          <a:solidFill>
                            <a:srgbClr val="000000"/>
                          </a:solidFill>
                          <a:latin typeface="Times New Roman"/>
                          <a:ea typeface="Times New Roman"/>
                        </a:rPr>
                        <a:t>customers, suppliers, and employees to </a:t>
                      </a:r>
                      <a:endParaRPr lang="en-US" sz="140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338825">
                <a:tc>
                  <a:txBody>
                    <a:bodyPr/>
                    <a:lstStyle/>
                    <a:p>
                      <a:pPr marL="88265" marR="0">
                        <a:lnSpc>
                          <a:spcPct val="115000"/>
                        </a:lnSpc>
                        <a:spcBef>
                          <a:spcPts val="0"/>
                        </a:spcBef>
                        <a:spcAft>
                          <a:spcPts val="0"/>
                        </a:spcAft>
                      </a:pPr>
                      <a:r>
                        <a:rPr lang="en-US" sz="1400">
                          <a:solidFill>
                            <a:srgbClr val="000000"/>
                          </a:solidFill>
                          <a:latin typeface="Times New Roman"/>
                          <a:ea typeface="Times New Roman"/>
                        </a:rPr>
                        <a:t>of communication </a:t>
                      </a:r>
                      <a:endParaRPr lang="en-US" sz="140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using the Internet, intranets, </a:t>
                      </a:r>
                      <a:endParaRPr lang="en-US" sz="1400" dirty="0">
                        <a:latin typeface="Arial"/>
                        <a:ea typeface="Times New Roman"/>
                      </a:endParaRPr>
                    </a:p>
                  </a:txBody>
                  <a:tcPr marL="0" marR="0" marT="0" marB="0" anchor="ctr">
                    <a:lnL>
                      <a:noFill/>
                    </a:lnL>
                    <a:lnR>
                      <a:noFill/>
                    </a:lnR>
                    <a:lnT>
                      <a:noFill/>
                    </a:lnT>
                    <a:lnB>
                      <a:noFill/>
                    </a:lnB>
                  </a:tcPr>
                </a:tc>
                <a:tc>
                  <a:txBody>
                    <a:bodyPr/>
                    <a:lstStyle/>
                    <a:p>
                      <a:pPr marL="97155" marR="0">
                        <a:lnSpc>
                          <a:spcPct val="115000"/>
                        </a:lnSpc>
                        <a:spcBef>
                          <a:spcPts val="0"/>
                        </a:spcBef>
                        <a:spcAft>
                          <a:spcPts val="0"/>
                        </a:spcAft>
                      </a:pPr>
                      <a:r>
                        <a:rPr lang="en-US" sz="1400" dirty="0">
                          <a:solidFill>
                            <a:srgbClr val="000000"/>
                          </a:solidFill>
                          <a:latin typeface="Times New Roman"/>
                          <a:ea typeface="Times New Roman"/>
                        </a:rPr>
                        <a:t>collaborate, thus improving the quality </a:t>
                      </a:r>
                      <a:endParaRPr lang="en-US" sz="1400" dirty="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427990">
                <a:tc>
                  <a:txBody>
                    <a:bodyPr/>
                    <a:lstStyle/>
                    <a:p>
                      <a:pPr marL="0" marR="0" algn="ctr">
                        <a:lnSpc>
                          <a:spcPct val="115000"/>
                        </a:lnSpc>
                        <a:spcBef>
                          <a:spcPts val="0"/>
                        </a:spcBef>
                        <a:spcAft>
                          <a:spcPts val="0"/>
                        </a:spcAft>
                      </a:pPr>
                      <a:endParaRPr lang="en-US" sz="1400">
                        <a:solidFill>
                          <a:srgbClr val="000000"/>
                        </a:solidFill>
                        <a:latin typeface="Times New Roman"/>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103505" marR="0">
                        <a:lnSpc>
                          <a:spcPct val="115000"/>
                        </a:lnSpc>
                        <a:spcBef>
                          <a:spcPts val="0"/>
                        </a:spcBef>
                        <a:spcAft>
                          <a:spcPts val="0"/>
                        </a:spcAft>
                      </a:pPr>
                      <a:r>
                        <a:rPr lang="en-US" sz="1400">
                          <a:solidFill>
                            <a:srgbClr val="000000"/>
                          </a:solidFill>
                          <a:latin typeface="Times New Roman"/>
                          <a:ea typeface="Times New Roman"/>
                        </a:rPr>
                        <a:t>and extranets </a:t>
                      </a:r>
                      <a:endParaRPr lang="en-US" sz="1400">
                        <a:latin typeface="Arial"/>
                        <a:ea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97155" marR="0">
                        <a:lnSpc>
                          <a:spcPct val="115000"/>
                        </a:lnSpc>
                        <a:spcBef>
                          <a:spcPts val="0"/>
                        </a:spcBef>
                        <a:spcAft>
                          <a:spcPts val="0"/>
                        </a:spcAft>
                      </a:pPr>
                      <a:r>
                        <a:rPr lang="en-US" sz="1400" dirty="0">
                          <a:solidFill>
                            <a:srgbClr val="000000"/>
                          </a:solidFill>
                          <a:latin typeface="Times New Roman"/>
                          <a:ea typeface="Times New Roman"/>
                        </a:rPr>
                        <a:t>of decisions reached </a:t>
                      </a:r>
                      <a:endParaRPr lang="en-US" sz="1400" dirty="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87671">
                <a:tc>
                  <a:txBody>
                    <a:bodyPr/>
                    <a:lstStyle/>
                    <a:p>
                      <a:pPr marL="88265" marR="0">
                        <a:lnSpc>
                          <a:spcPct val="115000"/>
                        </a:lnSpc>
                        <a:spcBef>
                          <a:spcPts val="0"/>
                        </a:spcBef>
                        <a:spcAft>
                          <a:spcPts val="0"/>
                        </a:spcAft>
                      </a:pPr>
                      <a:r>
                        <a:rPr lang="en-US" sz="1400" b="1" dirty="0">
                          <a:solidFill>
                            <a:srgbClr val="000000"/>
                          </a:solidFill>
                          <a:latin typeface="Times New Roman"/>
                          <a:ea typeface="Times New Roman"/>
                        </a:rPr>
                        <a:t>Overcome structural barriers</a:t>
                      </a:r>
                      <a:r>
                        <a:rPr lang="en-US" sz="1400" dirty="0">
                          <a:solidFill>
                            <a:srgbClr val="000000"/>
                          </a:solidFill>
                          <a:latin typeface="Times New Roman"/>
                          <a:ea typeface="Times New Roman"/>
                        </a:rPr>
                        <a:t>: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AF1DD"/>
                    </a:solidFill>
                  </a:tcPr>
                </a:tc>
                <a:tc>
                  <a:txBody>
                    <a:bodyPr/>
                    <a:lstStyle/>
                    <a:p>
                      <a:pPr marL="103505" marR="0">
                        <a:lnSpc>
                          <a:spcPct val="115000"/>
                        </a:lnSpc>
                        <a:spcBef>
                          <a:spcPts val="0"/>
                        </a:spcBef>
                        <a:spcAft>
                          <a:spcPts val="0"/>
                        </a:spcAft>
                      </a:pPr>
                      <a:r>
                        <a:rPr lang="en-US" sz="1400">
                          <a:solidFill>
                            <a:srgbClr val="000000"/>
                          </a:solidFill>
                          <a:latin typeface="Times New Roman"/>
                          <a:ea typeface="Times New Roman"/>
                        </a:rPr>
                        <a:t>Business-to-business electronic </a:t>
                      </a:r>
                      <a:endParaRPr lang="en-US" sz="1400">
                        <a:latin typeface="Arial"/>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EAF1DD"/>
                    </a:solidFill>
                  </a:tcPr>
                </a:tc>
                <a:tc>
                  <a:txBody>
                    <a:bodyPr/>
                    <a:lstStyle/>
                    <a:p>
                      <a:pPr marL="97155" marR="0">
                        <a:lnSpc>
                          <a:spcPct val="115000"/>
                        </a:lnSpc>
                        <a:spcBef>
                          <a:spcPts val="0"/>
                        </a:spcBef>
                        <a:spcAft>
                          <a:spcPts val="0"/>
                        </a:spcAft>
                      </a:pPr>
                      <a:r>
                        <a:rPr lang="en-US" sz="1400">
                          <a:solidFill>
                            <a:srgbClr val="000000"/>
                          </a:solidFill>
                          <a:latin typeface="Times New Roman"/>
                          <a:ea typeface="Times New Roman"/>
                        </a:rPr>
                        <a:t>Fast, convenient services lock in </a:t>
                      </a:r>
                      <a:endParaRPr lang="en-US" sz="140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AF1DD"/>
                    </a:solidFill>
                  </a:tcPr>
                </a:tc>
                <a:extLst>
                  <a:ext uri="{0D108BD9-81ED-4DB2-BD59-A6C34878D82A}">
                    <a16:rowId xmlns:a16="http://schemas.microsoft.com/office/drawing/2014/main" val="10013"/>
                  </a:ext>
                </a:extLst>
              </a:tr>
              <a:tr h="338825">
                <a:tc>
                  <a:txBody>
                    <a:bodyPr/>
                    <a:lstStyle/>
                    <a:p>
                      <a:pPr marL="88265" marR="0">
                        <a:lnSpc>
                          <a:spcPct val="115000"/>
                        </a:lnSpc>
                        <a:spcBef>
                          <a:spcPts val="0"/>
                        </a:spcBef>
                        <a:spcAft>
                          <a:spcPts val="0"/>
                        </a:spcAft>
                      </a:pPr>
                      <a:r>
                        <a:rPr lang="en-US" sz="1400" dirty="0">
                          <a:solidFill>
                            <a:srgbClr val="000000"/>
                          </a:solidFill>
                          <a:latin typeface="Times New Roman"/>
                          <a:ea typeface="Times New Roman"/>
                        </a:rPr>
                        <a:t>Support linkages for competitive </a:t>
                      </a:r>
                      <a:endParaRPr lang="en-US" sz="1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AF1DD"/>
                    </a:solidFill>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commerce websites for transactions </a:t>
                      </a:r>
                      <a:endParaRPr lang="en-US" sz="1400" dirty="0">
                        <a:latin typeface="Arial"/>
                        <a:ea typeface="Times New Roman"/>
                      </a:endParaRPr>
                    </a:p>
                  </a:txBody>
                  <a:tcPr marL="0" marR="0" marT="0" marB="0" anchor="ctr">
                    <a:lnL>
                      <a:noFill/>
                    </a:lnL>
                    <a:lnR>
                      <a:noFill/>
                    </a:lnR>
                    <a:lnT>
                      <a:noFill/>
                    </a:lnT>
                    <a:lnB>
                      <a:noFill/>
                    </a:lnB>
                    <a:solidFill>
                      <a:srgbClr val="EAF1DD"/>
                    </a:solidFill>
                  </a:tcPr>
                </a:tc>
                <a:tc>
                  <a:txBody>
                    <a:bodyPr/>
                    <a:lstStyle/>
                    <a:p>
                      <a:pPr marL="97155" marR="0">
                        <a:lnSpc>
                          <a:spcPct val="115000"/>
                        </a:lnSpc>
                        <a:spcBef>
                          <a:spcPts val="0"/>
                        </a:spcBef>
                        <a:spcAft>
                          <a:spcPts val="0"/>
                        </a:spcAft>
                      </a:pPr>
                      <a:r>
                        <a:rPr lang="en-US" sz="1400">
                          <a:solidFill>
                            <a:srgbClr val="000000"/>
                          </a:solidFill>
                          <a:latin typeface="Times New Roman"/>
                          <a:ea typeface="Times New Roman"/>
                        </a:rPr>
                        <a:t>customers and suppliers </a:t>
                      </a:r>
                      <a:endParaRPr lang="en-US" sz="1400">
                        <a:latin typeface="Arial"/>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AF1DD"/>
                    </a:solidFill>
                  </a:tcPr>
                </a:tc>
                <a:extLst>
                  <a:ext uri="{0D108BD9-81ED-4DB2-BD59-A6C34878D82A}">
                    <a16:rowId xmlns:a16="http://schemas.microsoft.com/office/drawing/2014/main" val="10014"/>
                  </a:ext>
                </a:extLst>
              </a:tr>
              <a:tr h="338825">
                <a:tc>
                  <a:txBody>
                    <a:bodyPr/>
                    <a:lstStyle/>
                    <a:p>
                      <a:pPr marL="88265" marR="0">
                        <a:lnSpc>
                          <a:spcPct val="115000"/>
                        </a:lnSpc>
                        <a:spcBef>
                          <a:spcPts val="0"/>
                        </a:spcBef>
                        <a:spcAft>
                          <a:spcPts val="0"/>
                        </a:spcAft>
                      </a:pPr>
                      <a:r>
                        <a:rPr lang="en-US" sz="1400">
                          <a:solidFill>
                            <a:srgbClr val="000000"/>
                          </a:solidFill>
                          <a:latin typeface="Times New Roman"/>
                          <a:ea typeface="Times New Roman"/>
                        </a:rPr>
                        <a:t>advantage </a:t>
                      </a:r>
                      <a:endParaRPr lang="en-US" sz="140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AF1DD"/>
                    </a:solidFill>
                  </a:tcPr>
                </a:tc>
                <a:tc>
                  <a:txBody>
                    <a:bodyPr/>
                    <a:lstStyle/>
                    <a:p>
                      <a:pPr marL="103505" marR="0">
                        <a:lnSpc>
                          <a:spcPct val="115000"/>
                        </a:lnSpc>
                        <a:spcBef>
                          <a:spcPts val="0"/>
                        </a:spcBef>
                        <a:spcAft>
                          <a:spcPts val="0"/>
                        </a:spcAft>
                      </a:pPr>
                      <a:r>
                        <a:rPr lang="en-US" sz="1400" dirty="0">
                          <a:solidFill>
                            <a:srgbClr val="000000"/>
                          </a:solidFill>
                          <a:latin typeface="Times New Roman"/>
                          <a:ea typeface="Times New Roman"/>
                        </a:rPr>
                        <a:t>with suppliers and customers using </a:t>
                      </a:r>
                      <a:endParaRPr lang="en-US" sz="1400" dirty="0">
                        <a:latin typeface="Arial"/>
                        <a:ea typeface="Times New Roman"/>
                      </a:endParaRPr>
                    </a:p>
                  </a:txBody>
                  <a:tcPr marL="0" marR="0" marT="0" marB="0" anchor="ctr">
                    <a:lnL>
                      <a:noFill/>
                    </a:lnL>
                    <a:lnR>
                      <a:noFill/>
                    </a:lnR>
                    <a:lnT>
                      <a:noFill/>
                    </a:lnT>
                    <a:lnB>
                      <a:noFill/>
                    </a:lnB>
                    <a:solidFill>
                      <a:srgbClr val="EAF1DD"/>
                    </a:solidFill>
                  </a:tcPr>
                </a:tc>
                <a:tc>
                  <a:txBody>
                    <a:bodyPr/>
                    <a:lstStyle/>
                    <a:p>
                      <a:pPr marL="0" marR="0" algn="ctr">
                        <a:lnSpc>
                          <a:spcPct val="115000"/>
                        </a:lnSpc>
                        <a:spcBef>
                          <a:spcPts val="0"/>
                        </a:spcBef>
                        <a:spcAft>
                          <a:spcPts val="0"/>
                        </a:spcAft>
                      </a:pPr>
                      <a:endParaRPr lang="en-US" sz="1400" dirty="0">
                        <a:solidFill>
                          <a:srgbClr val="000000"/>
                        </a:solidFill>
                        <a:latin typeface="Times New Roman"/>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AF1DD"/>
                    </a:solidFill>
                  </a:tcPr>
                </a:tc>
                <a:extLst>
                  <a:ext uri="{0D108BD9-81ED-4DB2-BD59-A6C34878D82A}">
                    <a16:rowId xmlns:a16="http://schemas.microsoft.com/office/drawing/2014/main" val="10015"/>
                  </a:ext>
                </a:extLst>
              </a:tr>
              <a:tr h="503972">
                <a:tc>
                  <a:txBody>
                    <a:bodyPr/>
                    <a:lstStyle/>
                    <a:p>
                      <a:pPr marL="0" marR="0" algn="ctr">
                        <a:lnSpc>
                          <a:spcPct val="115000"/>
                        </a:lnSpc>
                        <a:spcBef>
                          <a:spcPts val="0"/>
                        </a:spcBef>
                        <a:spcAft>
                          <a:spcPts val="0"/>
                        </a:spcAft>
                      </a:pPr>
                      <a:endParaRPr lang="en-US" sz="1400">
                        <a:solidFill>
                          <a:srgbClr val="000000"/>
                        </a:solidFill>
                        <a:latin typeface="Times New Roman"/>
                        <a:ea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AF1DD"/>
                    </a:solidFill>
                  </a:tcPr>
                </a:tc>
                <a:tc>
                  <a:txBody>
                    <a:bodyPr/>
                    <a:lstStyle/>
                    <a:p>
                      <a:pPr marL="103505" marR="0">
                        <a:lnSpc>
                          <a:spcPct val="115000"/>
                        </a:lnSpc>
                        <a:spcBef>
                          <a:spcPts val="0"/>
                        </a:spcBef>
                        <a:spcAft>
                          <a:spcPts val="0"/>
                        </a:spcAft>
                      </a:pPr>
                      <a:r>
                        <a:rPr lang="en-US" sz="1400">
                          <a:solidFill>
                            <a:srgbClr val="000000"/>
                          </a:solidFill>
                          <a:latin typeface="Times New Roman"/>
                          <a:ea typeface="Times New Roman"/>
                        </a:rPr>
                        <a:t>the Internet and extranets </a:t>
                      </a:r>
                      <a:endParaRPr lang="en-US" sz="1400">
                        <a:latin typeface="Arial"/>
                        <a:ea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AF1DD"/>
                    </a:solidFill>
                  </a:tcPr>
                </a:tc>
                <a:tc>
                  <a:txBody>
                    <a:bodyPr/>
                    <a:lstStyle/>
                    <a:p>
                      <a:pPr marL="0" marR="0" algn="ctr">
                        <a:lnSpc>
                          <a:spcPct val="115000"/>
                        </a:lnSpc>
                        <a:spcBef>
                          <a:spcPts val="0"/>
                        </a:spcBef>
                        <a:spcAft>
                          <a:spcPts val="0"/>
                        </a:spcAft>
                      </a:pPr>
                      <a:endParaRPr lang="en-US" sz="1400" dirty="0">
                        <a:solidFill>
                          <a:srgbClr val="000000"/>
                        </a:solidFill>
                        <a:latin typeface="Times New Roman"/>
                        <a:ea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AF1DD"/>
                    </a:solidFill>
                  </a:tcPr>
                </a:tc>
                <a:extLst>
                  <a:ext uri="{0D108BD9-81ED-4DB2-BD59-A6C34878D82A}">
                    <a16:rowId xmlns:a16="http://schemas.microsoft.com/office/drawing/2014/main" val="10016"/>
                  </a:ext>
                </a:extLst>
              </a:tr>
            </a:tbl>
          </a:graphicData>
        </a:graphic>
      </p:graphicFrame>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0"/>
            <a:ext cx="8458200" cy="990600"/>
          </a:xfrm>
        </p:spPr>
        <p:txBody>
          <a:bodyPr>
            <a:normAutofit fontScale="90000"/>
          </a:bodyPr>
          <a:lstStyle/>
          <a:p>
            <a:br>
              <a:rPr lang="en-US" b="1" dirty="0"/>
            </a:br>
            <a:r>
              <a:rPr lang="en-US" sz="4000" b="1" dirty="0"/>
              <a:t>The Internetworked Enterprise</a:t>
            </a:r>
            <a:br>
              <a:rPr lang="en-US" b="1" dirty="0"/>
            </a:br>
            <a:endParaRPr lang="en-US" dirty="0"/>
          </a:p>
        </p:txBody>
      </p:sp>
      <p:sp>
        <p:nvSpPr>
          <p:cNvPr id="7" name="Content Placeholder 6"/>
          <p:cNvSpPr>
            <a:spLocks noGrp="1"/>
          </p:cNvSpPr>
          <p:nvPr>
            <p:ph idx="1"/>
          </p:nvPr>
        </p:nvSpPr>
        <p:spPr>
          <a:xfrm>
            <a:off x="152400" y="990600"/>
            <a:ext cx="8839200" cy="5715000"/>
          </a:xfrm>
        </p:spPr>
        <p:txBody>
          <a:bodyPr>
            <a:normAutofit fontScale="55000" lnSpcReduction="20000"/>
          </a:bodyPr>
          <a:lstStyle/>
          <a:p>
            <a:r>
              <a:rPr lang="en-US" sz="5100" i="1" dirty="0"/>
              <a:t>When computers are networked, two industries - </a:t>
            </a:r>
            <a:r>
              <a:rPr lang="en-US" sz="5100" b="1" i="1" dirty="0"/>
              <a:t>computing</a:t>
            </a:r>
            <a:r>
              <a:rPr lang="en-US" sz="5100" i="1" dirty="0"/>
              <a:t> and </a:t>
            </a:r>
            <a:r>
              <a:rPr lang="en-US" sz="5100" b="1" i="1" dirty="0"/>
              <a:t>communications</a:t>
            </a:r>
            <a:r>
              <a:rPr lang="en-US" sz="5100" i="1" dirty="0"/>
              <a:t> - converge, and the result is vastly more than the sum of the part. </a:t>
            </a:r>
          </a:p>
          <a:p>
            <a:r>
              <a:rPr lang="en-US" sz="5100" i="1" dirty="0"/>
              <a:t>Suddenly, computing applications become available for business-to-business coordination and commerce, and for small as well as large organization. </a:t>
            </a:r>
          </a:p>
          <a:p>
            <a:r>
              <a:rPr lang="en-US" sz="5100" i="1" dirty="0"/>
              <a:t>The global Internet creates a public place without geographic boundaries – </a:t>
            </a:r>
            <a:r>
              <a:rPr lang="en-US" sz="5100" b="1" i="1" dirty="0"/>
              <a:t>cyberspace</a:t>
            </a:r>
            <a:r>
              <a:rPr lang="en-US" sz="5100" i="1" dirty="0"/>
              <a:t> - where ordinary citizens can </a:t>
            </a:r>
          </a:p>
          <a:p>
            <a:pPr lvl="1"/>
            <a:r>
              <a:rPr lang="en-US" sz="4700" i="1" dirty="0"/>
              <a:t>interact, </a:t>
            </a:r>
          </a:p>
          <a:p>
            <a:pPr lvl="1"/>
            <a:r>
              <a:rPr lang="en-US" sz="4700" i="1" dirty="0"/>
              <a:t>publish their ideas, and </a:t>
            </a:r>
          </a:p>
          <a:p>
            <a:pPr lvl="1"/>
            <a:r>
              <a:rPr lang="en-US" sz="4700" i="1" dirty="0"/>
              <a:t>engage in the purchase of goods and service. </a:t>
            </a:r>
          </a:p>
          <a:p>
            <a:r>
              <a:rPr lang="en-US" sz="5100" i="1" dirty="0"/>
              <a:t>In short, the impact of both computing and communications on our society and organizational structures is greatly magnified . </a:t>
            </a:r>
            <a:endParaRPr lang="en-US" sz="5100" dirty="0"/>
          </a:p>
          <a:p>
            <a:endParaRPr lang="en-US"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629400"/>
          </a:xfrm>
        </p:spPr>
        <p:txBody>
          <a:bodyPr>
            <a:normAutofit fontScale="85000" lnSpcReduction="20000"/>
          </a:bodyPr>
          <a:lstStyle/>
          <a:p>
            <a:r>
              <a:rPr lang="en-GB" b="1" dirty="0"/>
              <a:t>Groupware </a:t>
            </a:r>
          </a:p>
          <a:p>
            <a:r>
              <a:rPr lang="en-US" dirty="0"/>
              <a:t>Groupware provides functions and services to support the collaborative activities of work groups.</a:t>
            </a:r>
          </a:p>
          <a:p>
            <a:r>
              <a:rPr lang="en-US" dirty="0"/>
              <a:t>It includes </a:t>
            </a:r>
          </a:p>
          <a:p>
            <a:pPr lvl="1"/>
            <a:r>
              <a:rPr lang="en-US" u="sng" dirty="0"/>
              <a:t>software for information sharing, electronic meetings, scheduling, and e-mail</a:t>
            </a:r>
            <a:r>
              <a:rPr lang="en-US" dirty="0"/>
              <a:t>, and </a:t>
            </a:r>
          </a:p>
          <a:p>
            <a:pPr lvl="1"/>
            <a:r>
              <a:rPr lang="en-US" u="sng" dirty="0"/>
              <a:t>a network to connect the members of the group as they work on their own desktop computers</a:t>
            </a:r>
            <a:r>
              <a:rPr lang="en-US" dirty="0"/>
              <a:t>, often in widely scattered locations.</a:t>
            </a:r>
          </a:p>
          <a:p>
            <a:r>
              <a:rPr lang="en-US" dirty="0"/>
              <a:t>The groupware definition of groups is fluid, allowing users to define the work groups, with multiple group definitions allowed. </a:t>
            </a:r>
          </a:p>
          <a:p>
            <a:r>
              <a:rPr lang="en-US" dirty="0"/>
              <a:t>For example, a manager may define a group of only those people who work for him. A group may be established for all employees dealing with a specific customer. A company-wide group may be established. Of course, an individual will belong to as many of those groups as is appropriate. </a:t>
            </a:r>
            <a:endParaRPr lang="en-GB" dirty="0"/>
          </a:p>
          <a:p>
            <a:endParaRPr lang="en-GB" dirty="0"/>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a:bodyPr>
          <a:lstStyle/>
          <a:p>
            <a:r>
              <a:rPr lang="en-US" dirty="0"/>
              <a:t>Groupware enhances collaboration by allowing the exchange of ideas (in the form of electronic messages) on a given topic. </a:t>
            </a:r>
          </a:p>
          <a:p>
            <a:r>
              <a:rPr lang="en-US" dirty="0"/>
              <a:t>All the messages on that topic will be saved in a group, stamped with the date, time, and author. </a:t>
            </a:r>
          </a:p>
          <a:p>
            <a:r>
              <a:rPr lang="en-US" dirty="0"/>
              <a:t>Any group member can review the ideas of others at any time and add ideas of his or her own. </a:t>
            </a:r>
          </a:p>
          <a:p>
            <a:r>
              <a:rPr lang="en-US" dirty="0"/>
              <a:t>Similarly, individuals can post a document for other members of the group to comment upon or edit. </a:t>
            </a:r>
            <a:endParaRPr lang="en-GB" dirty="0"/>
          </a:p>
          <a:p>
            <a:endParaRPr lang="en-GB"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lstStyle/>
          <a:p>
            <a:r>
              <a:rPr lang="en-US" dirty="0"/>
              <a:t>Members of a group can post requests for help from the group, and any member of the group can respond and can view the responses of other members of the group.</a:t>
            </a:r>
          </a:p>
          <a:p>
            <a:r>
              <a:rPr lang="en-US" dirty="0"/>
              <a:t>Finally, if a group so chooses, the members of that group can store their work notes on the groupware so that all others in the group can see what progress is being made, what problems occur, and what activities are planned.</a:t>
            </a:r>
            <a:endParaRPr lang="en-GB"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692696"/>
            <a:ext cx="8420472" cy="1470025"/>
          </a:xfrm>
        </p:spPr>
        <p:txBody>
          <a:bodyPr>
            <a:normAutofit fontScale="90000"/>
          </a:bodyPr>
          <a:lstStyle/>
          <a:p>
            <a:r>
              <a:rPr lang="en-GB" b="1" dirty="0"/>
              <a:t>NETWORKED ENTERPRISES AND THE INTERNET</a:t>
            </a:r>
            <a:br>
              <a:rPr lang="en-GB" dirty="0"/>
            </a:br>
            <a:endParaRPr lang="en-GB" dirty="0"/>
          </a:p>
        </p:txBody>
      </p:sp>
      <p:sp>
        <p:nvSpPr>
          <p:cNvPr id="3" name="Subtitle 2"/>
          <p:cNvSpPr>
            <a:spLocks noGrp="1"/>
          </p:cNvSpPr>
          <p:nvPr>
            <p:ph type="subTitle" idx="1"/>
          </p:nvPr>
        </p:nvSpPr>
        <p:spPr>
          <a:xfrm>
            <a:off x="457200" y="2133600"/>
            <a:ext cx="8064896" cy="2647528"/>
          </a:xfrm>
        </p:spPr>
        <p:txBody>
          <a:bodyPr>
            <a:normAutofit/>
          </a:bodyPr>
          <a:lstStyle/>
          <a:p>
            <a:pPr algn="l"/>
            <a:r>
              <a:rPr lang="en-GB" sz="3200" dirty="0"/>
              <a:t>2-2.1  Enterprise Networking</a:t>
            </a:r>
          </a:p>
          <a:p>
            <a:pPr algn="l"/>
            <a:r>
              <a:rPr lang="en-GB" sz="3200" dirty="0"/>
              <a:t>2-2.2  The Role of Intranets</a:t>
            </a:r>
          </a:p>
          <a:p>
            <a:pPr algn="l"/>
            <a:r>
              <a:rPr lang="en-GB" sz="3200" dirty="0"/>
              <a:t>2-2.3  The Role of Extranets</a:t>
            </a:r>
          </a:p>
          <a:p>
            <a:pPr algn="l"/>
            <a:r>
              <a:rPr lang="en-GB" sz="3200" dirty="0"/>
              <a:t>2-2.4  The Internet Revolution</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NETWORKED ENTERPRISES AND THE INTERNET </a:t>
            </a:r>
            <a:endParaRPr lang="en-GB" dirty="0"/>
          </a:p>
        </p:txBody>
      </p:sp>
      <p:sp>
        <p:nvSpPr>
          <p:cNvPr id="3" name="Content Placeholder 2"/>
          <p:cNvSpPr>
            <a:spLocks noGrp="1"/>
          </p:cNvSpPr>
          <p:nvPr>
            <p:ph idx="1"/>
          </p:nvPr>
        </p:nvSpPr>
        <p:spPr>
          <a:xfrm>
            <a:off x="179512" y="1600200"/>
            <a:ext cx="8964488" cy="4997152"/>
          </a:xfrm>
        </p:spPr>
        <p:txBody>
          <a:bodyPr>
            <a:normAutofit fontScale="85000" lnSpcReduction="10000"/>
          </a:bodyPr>
          <a:lstStyle/>
          <a:p>
            <a:pPr>
              <a:buNone/>
            </a:pPr>
            <a:r>
              <a:rPr lang="en-GB" b="1" dirty="0"/>
              <a:t>	Enterprise Networking</a:t>
            </a:r>
          </a:p>
          <a:p>
            <a:r>
              <a:rPr lang="en-US" dirty="0"/>
              <a:t>The Information Architecture of an organization may be defined as the particular form that information technology takes in an organization to achieve selected goals. </a:t>
            </a:r>
          </a:p>
          <a:p>
            <a:r>
              <a:rPr lang="en-US" dirty="0"/>
              <a:t>An organization’s information architecture consists of its computer hardware and software, telecommunications links, and data files. </a:t>
            </a:r>
          </a:p>
          <a:p>
            <a:r>
              <a:rPr lang="en-US" dirty="0"/>
              <a:t>In enterprise networking the components of the information architecture are arranged to place more of the organization’s computing power on the desktop and to create networks that link entire enterprises. </a:t>
            </a:r>
            <a:endParaRPr lang="en-GB" dirty="0"/>
          </a:p>
          <a:p>
            <a:endParaRPr lang="en-US" b="1" dirty="0"/>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a:bodyPr>
          <a:lstStyle/>
          <a:p>
            <a:r>
              <a:rPr lang="en-GB" dirty="0"/>
              <a:t>In earlier information systems, mainframes and minicomputers from the same computer manufacturer, using proprietary operating systems, were responsible for most of the firm’s information processing. </a:t>
            </a:r>
          </a:p>
          <a:p>
            <a:r>
              <a:rPr lang="en-GB" dirty="0"/>
              <a:t>Microcomputers and workstations were used independently by individual users or were linked into small localized networks</a:t>
            </a:r>
          </a:p>
          <a:p>
            <a:r>
              <a:rPr lang="en-GB" dirty="0"/>
              <a:t>One can now adopting an enterprise-wide information architecture, by using a mixture of computer hardware supplied by different hardware vendors.</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lnSpcReduction="10000"/>
          </a:bodyPr>
          <a:lstStyle/>
          <a:p>
            <a:r>
              <a:rPr lang="en-GB" dirty="0"/>
              <a:t>Presently, Large, complex databases that need central storage are found on mainframes, minis, or specialized file servers, while smaller databases and parts of large databases are loaded on microcomputers and workstations.</a:t>
            </a:r>
          </a:p>
          <a:p>
            <a:r>
              <a:rPr lang="en-US" dirty="0"/>
              <a:t>The system is a network.</a:t>
            </a:r>
          </a:p>
          <a:p>
            <a:pPr lvl="1"/>
            <a:r>
              <a:rPr lang="en-US" dirty="0"/>
              <a:t> Most consist of multiple networks. </a:t>
            </a:r>
          </a:p>
          <a:p>
            <a:pPr lvl="1"/>
            <a:r>
              <a:rPr lang="en-US" dirty="0"/>
              <a:t>A high-capacity backbone network connects many local area networks and devices and may be connected to many external networks like the Internet.</a:t>
            </a:r>
          </a:p>
          <a:p>
            <a:pPr lvl="1"/>
            <a:r>
              <a:rPr lang="en-US" dirty="0"/>
              <a:t>The linking of separate networks (each of which retains its own identity) into an interconnected network is called internetworking. </a:t>
            </a:r>
            <a:endParaRPr lang="en-GB" dirty="0"/>
          </a:p>
          <a:p>
            <a:endParaRPr lang="en-GB" dirty="0"/>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lnSpcReduction="10000"/>
          </a:bodyPr>
          <a:lstStyle/>
          <a:p>
            <a:pPr>
              <a:buNone/>
            </a:pPr>
            <a:r>
              <a:rPr lang="en-US" b="1" dirty="0"/>
              <a:t>	The Client/Server Model</a:t>
            </a:r>
            <a:endParaRPr lang="en-GB" dirty="0"/>
          </a:p>
          <a:p>
            <a:r>
              <a:rPr lang="en-GB" dirty="0"/>
              <a:t>In enterprise networking, the primary way of delivering computing power to the desk­top is known as the client/server model. </a:t>
            </a:r>
          </a:p>
          <a:p>
            <a:r>
              <a:rPr lang="en-GB" dirty="0"/>
              <a:t>In the client/server model of computing, data and processing power are distributed out into the enterprise rather than being centrally controlled.</a:t>
            </a:r>
          </a:p>
          <a:p>
            <a:r>
              <a:rPr lang="en-GB" dirty="0"/>
              <a:t>Client/server computing splits processing between clients and servers. </a:t>
            </a:r>
          </a:p>
          <a:p>
            <a:r>
              <a:rPr lang="en-GB" dirty="0"/>
              <a:t>Ideally, the user will experience the network as a single system with all functions, both client and server, integrated and accessible. </a:t>
            </a: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a:bodyPr>
          <a:lstStyle/>
          <a:p>
            <a:r>
              <a:rPr lang="en-GB" dirty="0"/>
              <a:t>The user generally interacts directly only with the client portion of the application, typically through a graphical user interface for data input and query a database to retrieve data. </a:t>
            </a:r>
          </a:p>
          <a:p>
            <a:r>
              <a:rPr lang="en-GB" dirty="0"/>
              <a:t>Once the data have been retrieved, the user can analyze and report on them, using fourth-generation packages such as spreadsheets, word processors, and graphics applications available on the client machine on his or her own desktop. </a:t>
            </a: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a:bodyPr>
          <a:lstStyle/>
          <a:p>
            <a:r>
              <a:rPr lang="en-US" dirty="0"/>
              <a:t>The server satisfies some or all of the user’s request for data and/or functionality and might be a supercomputer, mainframe, or another desktop computer. </a:t>
            </a:r>
          </a:p>
          <a:p>
            <a:r>
              <a:rPr lang="en-US" dirty="0"/>
              <a:t>Servers store and process shared data and also perform back-end functions not visible to users, such as managing peripheral devices and controlling access to shared databases. </a:t>
            </a:r>
            <a:endParaRPr lang="en-GB" dirty="0"/>
          </a:p>
          <a:p>
            <a:endParaRPr lang="en-GB"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The Telecommunications Revolution</a:t>
            </a:r>
            <a:endParaRPr lang="en-GB" dirty="0"/>
          </a:p>
        </p:txBody>
      </p:sp>
      <p:sp>
        <p:nvSpPr>
          <p:cNvPr id="3" name="Content Placeholder 2"/>
          <p:cNvSpPr>
            <a:spLocks noGrp="1"/>
          </p:cNvSpPr>
          <p:nvPr>
            <p:ph idx="1"/>
          </p:nvPr>
        </p:nvSpPr>
        <p:spPr>
          <a:xfrm>
            <a:off x="179512" y="1600200"/>
            <a:ext cx="8784976" cy="4925144"/>
          </a:xfrm>
        </p:spPr>
        <p:txBody>
          <a:bodyPr>
            <a:normAutofit lnSpcReduction="10000"/>
          </a:bodyPr>
          <a:lstStyle/>
          <a:p>
            <a:r>
              <a:rPr lang="en-GB" dirty="0"/>
              <a:t>Telecommunications can be defined as the communication (or exchange) of information in any form (voice, data, text, images, audio, video) by electronic means, usually over some distance.</a:t>
            </a:r>
          </a:p>
          <a:p>
            <a:r>
              <a:rPr lang="en-GB" dirty="0"/>
              <a:t>Telecommunications revolution has two components: </a:t>
            </a:r>
          </a:p>
          <a:p>
            <a:pPr lvl="1"/>
            <a:r>
              <a:rPr lang="en-GB" dirty="0"/>
              <a:t>rapid changes in the technology of communications</a:t>
            </a:r>
          </a:p>
          <a:p>
            <a:pPr lvl="1"/>
            <a:r>
              <a:rPr lang="en-GB" dirty="0"/>
              <a:t>important changes in the </a:t>
            </a:r>
            <a:r>
              <a:rPr lang="en-GB" b="1" dirty="0"/>
              <a:t>ownership</a:t>
            </a:r>
            <a:r>
              <a:rPr lang="en-GB" dirty="0"/>
              <a:t>, </a:t>
            </a:r>
            <a:r>
              <a:rPr lang="en-GB" b="1" dirty="0"/>
              <a:t>control</a:t>
            </a:r>
            <a:r>
              <a:rPr lang="en-GB" dirty="0"/>
              <a:t>, and </a:t>
            </a:r>
            <a:r>
              <a:rPr lang="en-GB" b="1" dirty="0"/>
              <a:t>marketing</a:t>
            </a:r>
            <a:r>
              <a:rPr lang="en-GB" dirty="0"/>
              <a:t> of telecommunications services. </a:t>
            </a:r>
          </a:p>
          <a:p>
            <a:endParaRPr lang="en-GB" dirty="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a:bodyPr>
          <a:lstStyle/>
          <a:p>
            <a:r>
              <a:rPr lang="en-US" dirty="0"/>
              <a:t>The client/server model requires that application programs be written as two or more separate software components that run on different machines but that appear to operate as a single application.  </a:t>
            </a:r>
            <a:endParaRPr lang="en-GB" dirty="0"/>
          </a:p>
          <a:p>
            <a:endParaRPr lang="en-GB" dirty="0"/>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a:bodyPr>
          <a:lstStyle/>
          <a:p>
            <a:r>
              <a:rPr lang="en-US" dirty="0"/>
              <a:t>Limitations of the client/server model. </a:t>
            </a:r>
          </a:p>
          <a:p>
            <a:pPr lvl="1"/>
            <a:r>
              <a:rPr lang="en-US" dirty="0"/>
              <a:t>It is difficult to write software that divides processing among clients and servers, although more and more client/server software is commercially available.</a:t>
            </a:r>
          </a:p>
          <a:p>
            <a:pPr lvl="1"/>
            <a:r>
              <a:rPr lang="en-US" dirty="0"/>
              <a:t>A specific server can get bogged down quickly when too many users simultaneously want service.</a:t>
            </a:r>
          </a:p>
          <a:p>
            <a:pPr lvl="1"/>
            <a:r>
              <a:rPr lang="en-US" dirty="0"/>
              <a:t>Microcomputers with independent processing power are more difficult to coordinate and administer on a network.</a:t>
            </a:r>
            <a:endParaRPr lang="en-GB" dirty="0"/>
          </a:p>
          <a:p>
            <a:endParaRPr lang="en-GB" dirty="0"/>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686800" cy="762000"/>
          </a:xfrm>
        </p:spPr>
        <p:txBody>
          <a:bodyPr>
            <a:normAutofit fontScale="90000"/>
          </a:bodyPr>
          <a:lstStyle/>
          <a:p>
            <a:br>
              <a:rPr lang="en-US" b="1" dirty="0"/>
            </a:br>
            <a:r>
              <a:rPr lang="en-US" b="1" dirty="0"/>
              <a:t>The Internet Revolution</a:t>
            </a:r>
            <a:br>
              <a:rPr lang="en-US" dirty="0"/>
            </a:br>
            <a:endParaRPr lang="en-US" dirty="0"/>
          </a:p>
        </p:txBody>
      </p:sp>
      <p:sp>
        <p:nvSpPr>
          <p:cNvPr id="5" name="Content Placeholder 4"/>
          <p:cNvSpPr>
            <a:spLocks noGrp="1"/>
          </p:cNvSpPr>
          <p:nvPr>
            <p:ph idx="1"/>
          </p:nvPr>
        </p:nvSpPr>
        <p:spPr>
          <a:xfrm>
            <a:off x="152400" y="1066800"/>
            <a:ext cx="8839200" cy="5638800"/>
          </a:xfrm>
        </p:spPr>
        <p:txBody>
          <a:bodyPr>
            <a:normAutofit fontScale="92500" lnSpcReduction="20000"/>
          </a:bodyPr>
          <a:lstStyle/>
          <a:p>
            <a:r>
              <a:rPr lang="en-US" dirty="0"/>
              <a:t>The explosive growth of the Internet is a revolutionary phenomenon in computing and telecommunications. </a:t>
            </a:r>
          </a:p>
          <a:p>
            <a:r>
              <a:rPr lang="en-US" dirty="0"/>
              <a:t>The Internet has become the largest and most important network of networks today, and has evolved into a global information superhighway. </a:t>
            </a:r>
          </a:p>
          <a:p>
            <a:r>
              <a:rPr lang="en-US" dirty="0"/>
              <a:t>The Internet is constantly expanding, as more and more businesses and other organizations and their users, computers, and networks join its global web. </a:t>
            </a:r>
          </a:p>
          <a:p>
            <a:r>
              <a:rPr lang="en-US" dirty="0"/>
              <a:t>Thousands of business, educational, and research networks now connect millions of computer systems and users in more than 200 countries to each other.</a:t>
            </a:r>
          </a:p>
          <a:p>
            <a:endParaRPr lang="en-US" dirty="0"/>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380999"/>
          <a:ext cx="8686800" cy="6172200"/>
        </p:xfrm>
        <a:graphic>
          <a:graphicData uri="http://schemas.openxmlformats.org/drawingml/2006/table">
            <a:tbl>
              <a:tblPr/>
              <a:tblGrid>
                <a:gridCol w="21717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71700">
                  <a:extLst>
                    <a:ext uri="{9D8B030D-6E8A-4147-A177-3AD203B41FA5}">
                      <a16:colId xmlns:a16="http://schemas.microsoft.com/office/drawing/2014/main" val="20003"/>
                    </a:ext>
                  </a:extLst>
                </a:gridCol>
              </a:tblGrid>
              <a:tr h="594461">
                <a:tc gridSpan="4">
                  <a:txBody>
                    <a:bodyPr/>
                    <a:lstStyle/>
                    <a:p>
                      <a:pPr algn="ctr">
                        <a:lnSpc>
                          <a:spcPts val="1800"/>
                        </a:lnSpc>
                        <a:spcBef>
                          <a:spcPts val="600"/>
                        </a:spcBef>
                        <a:spcAft>
                          <a:spcPts val="600"/>
                        </a:spcAft>
                      </a:pPr>
                      <a:r>
                        <a:rPr lang="en-GB" sz="2000" b="1" u="sng" dirty="0">
                          <a:solidFill>
                            <a:srgbClr val="0000FF"/>
                          </a:solidFill>
                          <a:latin typeface="Times New Roman"/>
                          <a:ea typeface="Times New Roman"/>
                          <a:cs typeface="Times New Roman"/>
                          <a:hlinkClick r:id="rId2" tooltip="List of countries by number of Internet users"/>
                        </a:rPr>
                        <a:t>Worldwide Internet users</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594461">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 </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nSpc>
                          <a:spcPts val="1800"/>
                        </a:lnSpc>
                        <a:spcBef>
                          <a:spcPts val="600"/>
                        </a:spcBef>
                        <a:spcAft>
                          <a:spcPts val="600"/>
                        </a:spcAft>
                      </a:pPr>
                      <a:r>
                        <a:rPr lang="en-GB" sz="2000" b="1" dirty="0">
                          <a:solidFill>
                            <a:srgbClr val="000000"/>
                          </a:solidFill>
                          <a:latin typeface="Times New Roman"/>
                          <a:ea typeface="Times New Roman"/>
                          <a:cs typeface="Times New Roman"/>
                        </a:rPr>
                        <a:t>2005</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nSpc>
                          <a:spcPts val="1800"/>
                        </a:lnSpc>
                        <a:spcBef>
                          <a:spcPts val="600"/>
                        </a:spcBef>
                        <a:spcAft>
                          <a:spcPts val="600"/>
                        </a:spcAft>
                      </a:pPr>
                      <a:r>
                        <a:rPr lang="en-GB" sz="2000" b="1">
                          <a:solidFill>
                            <a:srgbClr val="000000"/>
                          </a:solidFill>
                          <a:latin typeface="Times New Roman"/>
                          <a:ea typeface="Times New Roman"/>
                          <a:cs typeface="Times New Roman"/>
                        </a:rPr>
                        <a:t>2010</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nSpc>
                          <a:spcPts val="1800"/>
                        </a:lnSpc>
                        <a:spcBef>
                          <a:spcPts val="600"/>
                        </a:spcBef>
                        <a:spcAft>
                          <a:spcPts val="600"/>
                        </a:spcAft>
                      </a:pPr>
                      <a:r>
                        <a:rPr lang="en-GB" sz="2000" b="1">
                          <a:solidFill>
                            <a:srgbClr val="000000"/>
                          </a:solidFill>
                          <a:latin typeface="Times New Roman"/>
                          <a:ea typeface="Times New Roman"/>
                          <a:cs typeface="Times New Roman"/>
                        </a:rPr>
                        <a:t>2014</a:t>
                      </a:r>
                      <a:r>
                        <a:rPr lang="en-GB" sz="2000" baseline="30000">
                          <a:solidFill>
                            <a:srgbClr val="000000"/>
                          </a:solidFill>
                          <a:latin typeface="Times New Roman"/>
                          <a:ea typeface="Times New Roman"/>
                          <a:cs typeface="Times New Roman"/>
                        </a:rPr>
                        <a:t>a</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1"/>
                  </a:ext>
                </a:extLst>
              </a:tr>
              <a:tr h="598752">
                <a:tc>
                  <a:txBody>
                    <a:bodyPr/>
                    <a:lstStyle/>
                    <a:p>
                      <a:pPr algn="r">
                        <a:lnSpc>
                          <a:spcPts val="1800"/>
                        </a:lnSpc>
                        <a:spcBef>
                          <a:spcPts val="600"/>
                        </a:spcBef>
                        <a:spcAft>
                          <a:spcPts val="600"/>
                        </a:spcAft>
                      </a:pPr>
                      <a:r>
                        <a:rPr lang="en-GB" sz="2000" b="1">
                          <a:solidFill>
                            <a:srgbClr val="000000"/>
                          </a:solidFill>
                          <a:latin typeface="Times New Roman"/>
                          <a:ea typeface="Times New Roman"/>
                          <a:cs typeface="Times New Roman"/>
                        </a:rPr>
                        <a:t>World population</a:t>
                      </a:r>
                      <a:r>
                        <a:rPr lang="en-GB" sz="2000" u="sng" baseline="30000">
                          <a:solidFill>
                            <a:srgbClr val="0000FF"/>
                          </a:solidFill>
                          <a:latin typeface="Times New Roman"/>
                          <a:ea typeface="Times New Roman"/>
                          <a:cs typeface="Times New Roman"/>
                          <a:hlinkClick r:id="rId3"/>
                        </a:rPr>
                        <a:t>[3]</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6.5 billion</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6.9 billion</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7.2 billion</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2"/>
                  </a:ext>
                </a:extLst>
              </a:tr>
              <a:tr h="598752">
                <a:tc>
                  <a:txBody>
                    <a:bodyPr/>
                    <a:lstStyle/>
                    <a:p>
                      <a:pPr algn="r">
                        <a:lnSpc>
                          <a:spcPts val="1800"/>
                        </a:lnSpc>
                        <a:spcBef>
                          <a:spcPts val="600"/>
                        </a:spcBef>
                        <a:spcAft>
                          <a:spcPts val="600"/>
                        </a:spcAft>
                      </a:pPr>
                      <a:r>
                        <a:rPr lang="en-GB" sz="2000" b="1">
                          <a:solidFill>
                            <a:srgbClr val="000000"/>
                          </a:solidFill>
                          <a:latin typeface="Times New Roman"/>
                          <a:ea typeface="Times New Roman"/>
                          <a:cs typeface="Times New Roman"/>
                        </a:rPr>
                        <a:t>Not using the Internet</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84%</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70%</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60%</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3"/>
                  </a:ext>
                </a:extLst>
              </a:tr>
              <a:tr h="594461">
                <a:tc>
                  <a:txBody>
                    <a:bodyPr/>
                    <a:lstStyle/>
                    <a:p>
                      <a:pPr algn="r">
                        <a:lnSpc>
                          <a:spcPts val="1800"/>
                        </a:lnSpc>
                        <a:spcBef>
                          <a:spcPts val="600"/>
                        </a:spcBef>
                        <a:spcAft>
                          <a:spcPts val="600"/>
                        </a:spcAft>
                      </a:pPr>
                      <a:r>
                        <a:rPr lang="en-GB" sz="2000" b="1">
                          <a:solidFill>
                            <a:srgbClr val="000000"/>
                          </a:solidFill>
                          <a:latin typeface="Times New Roman"/>
                          <a:ea typeface="Times New Roman"/>
                          <a:cs typeface="Times New Roman"/>
                        </a:rPr>
                        <a:t>Using the Internet</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16%</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30%</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40%</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4"/>
                  </a:ext>
                </a:extLst>
              </a:tr>
              <a:tr h="1063771">
                <a:tc>
                  <a:txBody>
                    <a:bodyPr/>
                    <a:lstStyle/>
                    <a:p>
                      <a:pPr algn="r">
                        <a:lnSpc>
                          <a:spcPts val="1800"/>
                        </a:lnSpc>
                        <a:spcBef>
                          <a:spcPts val="600"/>
                        </a:spcBef>
                        <a:spcAft>
                          <a:spcPts val="600"/>
                        </a:spcAft>
                      </a:pPr>
                      <a:r>
                        <a:rPr lang="en-GB" sz="2000" b="1">
                          <a:solidFill>
                            <a:srgbClr val="000000"/>
                          </a:solidFill>
                          <a:latin typeface="Times New Roman"/>
                          <a:ea typeface="Times New Roman"/>
                          <a:cs typeface="Times New Roman"/>
                        </a:rPr>
                        <a:t>Users in the developing world</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8%</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21%</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32%</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5"/>
                  </a:ext>
                </a:extLst>
              </a:tr>
              <a:tr h="1063771">
                <a:tc>
                  <a:txBody>
                    <a:bodyPr/>
                    <a:lstStyle/>
                    <a:p>
                      <a:pPr algn="r">
                        <a:lnSpc>
                          <a:spcPts val="1800"/>
                        </a:lnSpc>
                        <a:spcBef>
                          <a:spcPts val="600"/>
                        </a:spcBef>
                        <a:spcAft>
                          <a:spcPts val="600"/>
                        </a:spcAft>
                      </a:pPr>
                      <a:r>
                        <a:rPr lang="en-GB" sz="2000" b="1">
                          <a:solidFill>
                            <a:srgbClr val="000000"/>
                          </a:solidFill>
                          <a:latin typeface="Times New Roman"/>
                          <a:ea typeface="Times New Roman"/>
                          <a:cs typeface="Times New Roman"/>
                        </a:rPr>
                        <a:t>Users in the developed world</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51%</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67%</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78%</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6"/>
                  </a:ext>
                </a:extLst>
              </a:tr>
              <a:tr h="1063771">
                <a:tc gridSpan="4">
                  <a:txBody>
                    <a:bodyPr/>
                    <a:lstStyle/>
                    <a:p>
                      <a:pPr algn="r">
                        <a:lnSpc>
                          <a:spcPts val="1800"/>
                        </a:lnSpc>
                        <a:spcBef>
                          <a:spcPts val="600"/>
                        </a:spcBef>
                        <a:spcAft>
                          <a:spcPts val="600"/>
                        </a:spcAft>
                      </a:pPr>
                      <a:r>
                        <a:rPr lang="en-GB" sz="2000" baseline="30000" dirty="0">
                          <a:solidFill>
                            <a:srgbClr val="000000"/>
                          </a:solidFill>
                          <a:latin typeface="Times New Roman"/>
                          <a:ea typeface="Times New Roman"/>
                          <a:cs typeface="Times New Roman"/>
                        </a:rPr>
                        <a:t>a</a:t>
                      </a:r>
                      <a:r>
                        <a:rPr lang="en-GB" sz="2000" dirty="0">
                          <a:solidFill>
                            <a:srgbClr val="000000"/>
                          </a:solidFill>
                          <a:latin typeface="Times New Roman"/>
                          <a:ea typeface="Times New Roman"/>
                          <a:cs typeface="Times New Roman"/>
                        </a:rPr>
                        <a:t> Estimate.</a:t>
                      </a:r>
                      <a:br>
                        <a:rPr lang="en-GB" sz="2000" dirty="0">
                          <a:solidFill>
                            <a:srgbClr val="000000"/>
                          </a:solidFill>
                          <a:latin typeface="Times New Roman"/>
                          <a:ea typeface="Times New Roman"/>
                          <a:cs typeface="Times New Roman"/>
                        </a:rPr>
                      </a:br>
                      <a:r>
                        <a:rPr lang="en-GB" sz="2000" dirty="0">
                          <a:solidFill>
                            <a:srgbClr val="000000"/>
                          </a:solidFill>
                          <a:latin typeface="Times New Roman"/>
                          <a:ea typeface="Times New Roman"/>
                          <a:cs typeface="Times New Roman"/>
                        </a:rPr>
                        <a:t>Source: </a:t>
                      </a:r>
                      <a:r>
                        <a:rPr lang="en-GB" sz="2000" u="sng" dirty="0">
                          <a:solidFill>
                            <a:srgbClr val="0000FF"/>
                          </a:solidFill>
                          <a:latin typeface="Times New Roman"/>
                          <a:ea typeface="Times New Roman"/>
                          <a:cs typeface="Times New Roman"/>
                          <a:hlinkClick r:id="rId4" tooltip="International Telecommunications Union"/>
                        </a:rPr>
                        <a:t>International Telecommunications Union</a:t>
                      </a:r>
                      <a:r>
                        <a:rPr lang="en-GB" sz="2000" dirty="0">
                          <a:solidFill>
                            <a:srgbClr val="000000"/>
                          </a:solidFill>
                          <a:latin typeface="Times New Roman"/>
                          <a:ea typeface="Times New Roman"/>
                          <a:cs typeface="Times New Roman"/>
                        </a:rPr>
                        <a:t>.</a:t>
                      </a:r>
                      <a:r>
                        <a:rPr lang="en-GB" sz="2000" u="sng" baseline="30000" dirty="0">
                          <a:solidFill>
                            <a:srgbClr val="0000FF"/>
                          </a:solidFill>
                          <a:latin typeface="Times New Roman"/>
                          <a:ea typeface="Times New Roman"/>
                          <a:cs typeface="Times New Roman"/>
                          <a:hlinkClick r:id="rId3"/>
                        </a:rPr>
                        <a:t>[4]</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7"/>
                  </a:ext>
                </a:extLst>
              </a:tr>
            </a:tbl>
          </a:graphicData>
        </a:graphic>
      </p:graphicFrame>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 y="304802"/>
          <a:ext cx="8610600" cy="6248396"/>
        </p:xfrm>
        <a:graphic>
          <a:graphicData uri="http://schemas.openxmlformats.org/drawingml/2006/table">
            <a:tbl>
              <a:tblPr/>
              <a:tblGrid>
                <a:gridCol w="2152650">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590644">
                <a:tc gridSpan="4">
                  <a:txBody>
                    <a:bodyPr/>
                    <a:lstStyle/>
                    <a:p>
                      <a:pPr algn="ctr">
                        <a:lnSpc>
                          <a:spcPts val="1800"/>
                        </a:lnSpc>
                        <a:spcBef>
                          <a:spcPts val="600"/>
                        </a:spcBef>
                        <a:spcAft>
                          <a:spcPts val="600"/>
                        </a:spcAft>
                      </a:pPr>
                      <a:r>
                        <a:rPr lang="en-GB" sz="2000" b="1" dirty="0">
                          <a:solidFill>
                            <a:srgbClr val="000000"/>
                          </a:solidFill>
                          <a:latin typeface="Times New Roman"/>
                          <a:ea typeface="Times New Roman"/>
                          <a:cs typeface="Times New Roman"/>
                        </a:rPr>
                        <a:t>Internet users by region</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590644">
                <a:tc>
                  <a:txBody>
                    <a:bodyPr/>
                    <a:lstStyle/>
                    <a:p>
                      <a:pPr algn="r">
                        <a:lnSpc>
                          <a:spcPts val="1800"/>
                        </a:lnSpc>
                        <a:spcBef>
                          <a:spcPts val="600"/>
                        </a:spcBef>
                        <a:spcAft>
                          <a:spcPts val="600"/>
                        </a:spcAft>
                      </a:pPr>
                      <a:r>
                        <a:rPr lang="en-GB" sz="2000" dirty="0">
                          <a:solidFill>
                            <a:srgbClr val="000000"/>
                          </a:solidFill>
                          <a:latin typeface="Times New Roman"/>
                          <a:ea typeface="Times New Roman"/>
                          <a:cs typeface="Times New Roman"/>
                        </a:rPr>
                        <a:t> </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b="1" dirty="0">
                          <a:solidFill>
                            <a:srgbClr val="000000"/>
                          </a:solidFill>
                          <a:latin typeface="Times New Roman"/>
                          <a:ea typeface="Times New Roman"/>
                          <a:cs typeface="Times New Roman"/>
                        </a:rPr>
                        <a:t>2005</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b="1" dirty="0">
                          <a:solidFill>
                            <a:srgbClr val="000000"/>
                          </a:solidFill>
                          <a:latin typeface="Times New Roman"/>
                          <a:ea typeface="Times New Roman"/>
                          <a:cs typeface="Times New Roman"/>
                        </a:rPr>
                        <a:t>2010</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b="1">
                          <a:solidFill>
                            <a:srgbClr val="000000"/>
                          </a:solidFill>
                          <a:latin typeface="Times New Roman"/>
                          <a:ea typeface="Times New Roman"/>
                          <a:cs typeface="Times New Roman"/>
                        </a:rPr>
                        <a:t>2014</a:t>
                      </a:r>
                      <a:r>
                        <a:rPr lang="en-GB" sz="2000" baseline="30000">
                          <a:solidFill>
                            <a:srgbClr val="000000"/>
                          </a:solidFill>
                          <a:latin typeface="Times New Roman"/>
                          <a:ea typeface="Times New Roman"/>
                          <a:cs typeface="Times New Roman"/>
                        </a:rPr>
                        <a:t>a</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1"/>
                  </a:ext>
                </a:extLst>
              </a:tr>
              <a:tr h="590644">
                <a:tc>
                  <a:txBody>
                    <a:bodyPr/>
                    <a:lstStyle/>
                    <a:p>
                      <a:pPr algn="r">
                        <a:lnSpc>
                          <a:spcPts val="1800"/>
                        </a:lnSpc>
                        <a:spcBef>
                          <a:spcPts val="600"/>
                        </a:spcBef>
                        <a:spcAft>
                          <a:spcPts val="600"/>
                        </a:spcAft>
                      </a:pPr>
                      <a:r>
                        <a:rPr lang="en-GB" sz="2000" b="1" dirty="0">
                          <a:solidFill>
                            <a:srgbClr val="000000"/>
                          </a:solidFill>
                          <a:latin typeface="Times New Roman"/>
                          <a:ea typeface="Times New Roman"/>
                          <a:cs typeface="Times New Roman"/>
                        </a:rPr>
                        <a:t>Africa</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      2%      </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      10%      </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      19%      </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2"/>
                  </a:ext>
                </a:extLst>
              </a:tr>
              <a:tr h="590644">
                <a:tc>
                  <a:txBody>
                    <a:bodyPr/>
                    <a:lstStyle/>
                    <a:p>
                      <a:pPr algn="r">
                        <a:lnSpc>
                          <a:spcPts val="1800"/>
                        </a:lnSpc>
                        <a:spcBef>
                          <a:spcPts val="600"/>
                        </a:spcBef>
                        <a:spcAft>
                          <a:spcPts val="600"/>
                        </a:spcAft>
                      </a:pPr>
                      <a:r>
                        <a:rPr lang="en-GB" sz="2000" b="1" dirty="0">
                          <a:solidFill>
                            <a:srgbClr val="000000"/>
                          </a:solidFill>
                          <a:latin typeface="Times New Roman"/>
                          <a:ea typeface="Times New Roman"/>
                          <a:cs typeface="Times New Roman"/>
                        </a:rPr>
                        <a:t>Americas</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36%</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49%</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65%</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3"/>
                  </a:ext>
                </a:extLst>
              </a:tr>
              <a:tr h="590644">
                <a:tc>
                  <a:txBody>
                    <a:bodyPr/>
                    <a:lstStyle/>
                    <a:p>
                      <a:pPr algn="r">
                        <a:lnSpc>
                          <a:spcPts val="1800"/>
                        </a:lnSpc>
                        <a:spcBef>
                          <a:spcPts val="600"/>
                        </a:spcBef>
                        <a:spcAft>
                          <a:spcPts val="600"/>
                        </a:spcAft>
                      </a:pPr>
                      <a:r>
                        <a:rPr lang="en-GB" sz="2000" b="1" dirty="0">
                          <a:solidFill>
                            <a:srgbClr val="000000"/>
                          </a:solidFill>
                          <a:latin typeface="Times New Roman"/>
                          <a:ea typeface="Times New Roman"/>
                          <a:cs typeface="Times New Roman"/>
                        </a:rPr>
                        <a:t>Arab States</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8%</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26%</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41%</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4"/>
                  </a:ext>
                </a:extLst>
              </a:tr>
              <a:tr h="590644">
                <a:tc>
                  <a:txBody>
                    <a:bodyPr/>
                    <a:lstStyle/>
                    <a:p>
                      <a:pPr algn="r">
                        <a:lnSpc>
                          <a:spcPts val="1800"/>
                        </a:lnSpc>
                        <a:spcBef>
                          <a:spcPts val="600"/>
                        </a:spcBef>
                        <a:spcAft>
                          <a:spcPts val="600"/>
                        </a:spcAft>
                      </a:pPr>
                      <a:r>
                        <a:rPr lang="en-GB" sz="2000" b="1" dirty="0">
                          <a:solidFill>
                            <a:srgbClr val="000000"/>
                          </a:solidFill>
                          <a:latin typeface="Times New Roman"/>
                          <a:ea typeface="Times New Roman"/>
                          <a:cs typeface="Times New Roman"/>
                        </a:rPr>
                        <a:t>Asia and Pacific</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9%</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23%</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32%</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5"/>
                  </a:ext>
                </a:extLst>
              </a:tr>
              <a:tr h="1056944">
                <a:tc>
                  <a:txBody>
                    <a:bodyPr/>
                    <a:lstStyle/>
                    <a:p>
                      <a:pPr algn="r">
                        <a:lnSpc>
                          <a:spcPts val="1800"/>
                        </a:lnSpc>
                        <a:spcBef>
                          <a:spcPts val="600"/>
                        </a:spcBef>
                        <a:spcAft>
                          <a:spcPts val="600"/>
                        </a:spcAft>
                      </a:pPr>
                      <a:r>
                        <a:rPr lang="en-GB" sz="2000" b="1" dirty="0">
                          <a:solidFill>
                            <a:srgbClr val="000000"/>
                          </a:solidFill>
                          <a:latin typeface="Times New Roman"/>
                          <a:ea typeface="Times New Roman"/>
                          <a:cs typeface="Times New Roman"/>
                        </a:rPr>
                        <a:t>Commonwealth of</a:t>
                      </a:r>
                      <a:br>
                        <a:rPr lang="en-GB" sz="2000" b="1" dirty="0">
                          <a:solidFill>
                            <a:srgbClr val="000000"/>
                          </a:solidFill>
                          <a:latin typeface="Times New Roman"/>
                          <a:ea typeface="Times New Roman"/>
                          <a:cs typeface="Times New Roman"/>
                        </a:rPr>
                      </a:br>
                      <a:r>
                        <a:rPr lang="en-GB" sz="2000" b="1" dirty="0">
                          <a:solidFill>
                            <a:srgbClr val="000000"/>
                          </a:solidFill>
                          <a:latin typeface="Times New Roman"/>
                          <a:ea typeface="Times New Roman"/>
                          <a:cs typeface="Times New Roman"/>
                        </a:rPr>
                        <a:t>Independent States</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 </a:t>
                      </a:r>
                      <a:br>
                        <a:rPr lang="en-GB" sz="2000">
                          <a:solidFill>
                            <a:srgbClr val="000000"/>
                          </a:solidFill>
                          <a:latin typeface="Times New Roman"/>
                          <a:ea typeface="Times New Roman"/>
                          <a:cs typeface="Times New Roman"/>
                        </a:rPr>
                      </a:br>
                      <a:r>
                        <a:rPr lang="en-GB" sz="2000">
                          <a:solidFill>
                            <a:srgbClr val="000000"/>
                          </a:solidFill>
                          <a:latin typeface="Times New Roman"/>
                          <a:ea typeface="Times New Roman"/>
                          <a:cs typeface="Times New Roman"/>
                        </a:rPr>
                        <a:t>10%</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 </a:t>
                      </a:r>
                      <a:br>
                        <a:rPr lang="en-GB" sz="2000" dirty="0">
                          <a:solidFill>
                            <a:srgbClr val="000000"/>
                          </a:solidFill>
                          <a:latin typeface="Times New Roman"/>
                          <a:ea typeface="Times New Roman"/>
                          <a:cs typeface="Times New Roman"/>
                        </a:rPr>
                      </a:br>
                      <a:r>
                        <a:rPr lang="en-GB" sz="2000" dirty="0">
                          <a:solidFill>
                            <a:srgbClr val="000000"/>
                          </a:solidFill>
                          <a:latin typeface="Times New Roman"/>
                          <a:ea typeface="Times New Roman"/>
                          <a:cs typeface="Times New Roman"/>
                        </a:rPr>
                        <a:t>34%</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a:solidFill>
                            <a:srgbClr val="000000"/>
                          </a:solidFill>
                          <a:latin typeface="Times New Roman"/>
                          <a:ea typeface="Times New Roman"/>
                          <a:cs typeface="Times New Roman"/>
                        </a:rPr>
                        <a:t> </a:t>
                      </a:r>
                      <a:br>
                        <a:rPr lang="en-GB" sz="2000">
                          <a:solidFill>
                            <a:srgbClr val="000000"/>
                          </a:solidFill>
                          <a:latin typeface="Times New Roman"/>
                          <a:ea typeface="Times New Roman"/>
                          <a:cs typeface="Times New Roman"/>
                        </a:rPr>
                      </a:br>
                      <a:r>
                        <a:rPr lang="en-GB" sz="2000">
                          <a:solidFill>
                            <a:srgbClr val="000000"/>
                          </a:solidFill>
                          <a:latin typeface="Times New Roman"/>
                          <a:ea typeface="Times New Roman"/>
                          <a:cs typeface="Times New Roman"/>
                        </a:rPr>
                        <a:t>56%</a:t>
                      </a:r>
                      <a:endParaRPr lang="en-GB" sz="200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6"/>
                  </a:ext>
                </a:extLst>
              </a:tr>
              <a:tr h="590644">
                <a:tc>
                  <a:txBody>
                    <a:bodyPr/>
                    <a:lstStyle/>
                    <a:p>
                      <a:pPr algn="r">
                        <a:lnSpc>
                          <a:spcPts val="1800"/>
                        </a:lnSpc>
                        <a:spcBef>
                          <a:spcPts val="600"/>
                        </a:spcBef>
                        <a:spcAft>
                          <a:spcPts val="600"/>
                        </a:spcAft>
                      </a:pPr>
                      <a:r>
                        <a:rPr lang="en-GB" sz="2000" b="1" dirty="0">
                          <a:solidFill>
                            <a:srgbClr val="000000"/>
                          </a:solidFill>
                          <a:latin typeface="Times New Roman"/>
                          <a:ea typeface="Times New Roman"/>
                          <a:cs typeface="Times New Roman"/>
                        </a:rPr>
                        <a:t>Europe</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46%</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67%</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a:txBody>
                    <a:bodyPr/>
                    <a:lstStyle/>
                    <a:p>
                      <a:pPr algn="ctr">
                        <a:lnSpc>
                          <a:spcPts val="1800"/>
                        </a:lnSpc>
                        <a:spcBef>
                          <a:spcPts val="600"/>
                        </a:spcBef>
                        <a:spcAft>
                          <a:spcPts val="600"/>
                        </a:spcAft>
                      </a:pPr>
                      <a:r>
                        <a:rPr lang="en-GB" sz="2000" dirty="0">
                          <a:solidFill>
                            <a:srgbClr val="000000"/>
                          </a:solidFill>
                          <a:latin typeface="Times New Roman"/>
                          <a:ea typeface="Times New Roman"/>
                          <a:cs typeface="Times New Roman"/>
                        </a:rPr>
                        <a:t>75%</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extLst>
                  <a:ext uri="{0D108BD9-81ED-4DB2-BD59-A6C34878D82A}">
                    <a16:rowId xmlns:a16="http://schemas.microsoft.com/office/drawing/2014/main" val="10007"/>
                  </a:ext>
                </a:extLst>
              </a:tr>
              <a:tr h="1056944">
                <a:tc gridSpan="4">
                  <a:txBody>
                    <a:bodyPr/>
                    <a:lstStyle/>
                    <a:p>
                      <a:pPr algn="r">
                        <a:lnSpc>
                          <a:spcPts val="1800"/>
                        </a:lnSpc>
                        <a:spcBef>
                          <a:spcPts val="600"/>
                        </a:spcBef>
                        <a:spcAft>
                          <a:spcPts val="600"/>
                        </a:spcAft>
                      </a:pPr>
                      <a:r>
                        <a:rPr lang="en-GB" sz="2000" baseline="30000" dirty="0">
                          <a:solidFill>
                            <a:srgbClr val="000000"/>
                          </a:solidFill>
                          <a:latin typeface="Times New Roman"/>
                          <a:ea typeface="Times New Roman"/>
                          <a:cs typeface="Times New Roman"/>
                        </a:rPr>
                        <a:t>a</a:t>
                      </a:r>
                      <a:r>
                        <a:rPr lang="en-GB" sz="2000" dirty="0">
                          <a:solidFill>
                            <a:srgbClr val="000000"/>
                          </a:solidFill>
                          <a:latin typeface="Times New Roman"/>
                          <a:ea typeface="Times New Roman"/>
                          <a:cs typeface="Times New Roman"/>
                        </a:rPr>
                        <a:t> Estimate.</a:t>
                      </a:r>
                      <a:br>
                        <a:rPr lang="en-GB" sz="2000" dirty="0">
                          <a:solidFill>
                            <a:srgbClr val="000000"/>
                          </a:solidFill>
                          <a:latin typeface="Times New Roman"/>
                          <a:ea typeface="Times New Roman"/>
                          <a:cs typeface="Times New Roman"/>
                        </a:rPr>
                      </a:br>
                      <a:r>
                        <a:rPr lang="en-GB" sz="2000" dirty="0">
                          <a:solidFill>
                            <a:srgbClr val="000000"/>
                          </a:solidFill>
                          <a:latin typeface="Times New Roman"/>
                          <a:ea typeface="Times New Roman"/>
                          <a:cs typeface="Times New Roman"/>
                        </a:rPr>
                        <a:t>Source: </a:t>
                      </a:r>
                      <a:r>
                        <a:rPr lang="en-GB" sz="2000" u="sng" dirty="0">
                          <a:solidFill>
                            <a:srgbClr val="0000FF"/>
                          </a:solidFill>
                          <a:latin typeface="Times New Roman"/>
                          <a:ea typeface="Times New Roman"/>
                          <a:cs typeface="Times New Roman"/>
                          <a:hlinkClick r:id="rId2" tooltip="International Telecommunications Union"/>
                        </a:rPr>
                        <a:t>International Telecommunications Union</a:t>
                      </a:r>
                      <a:r>
                        <a:rPr lang="en-GB" sz="2000" dirty="0">
                          <a:solidFill>
                            <a:srgbClr val="000000"/>
                          </a:solidFill>
                          <a:latin typeface="Times New Roman"/>
                          <a:ea typeface="Times New Roman"/>
                          <a:cs typeface="Times New Roman"/>
                        </a:rPr>
                        <a:t>.</a:t>
                      </a:r>
                      <a:r>
                        <a:rPr lang="en-GB" sz="2000" u="sng" baseline="30000" dirty="0">
                          <a:solidFill>
                            <a:srgbClr val="0000FF"/>
                          </a:solidFill>
                          <a:latin typeface="Times New Roman"/>
                          <a:ea typeface="Times New Roman"/>
                          <a:cs typeface="Times New Roman"/>
                          <a:hlinkClick r:id="rId3"/>
                        </a:rPr>
                        <a:t>[4]</a:t>
                      </a:r>
                      <a:endParaRPr lang="en-GB" sz="2000" dirty="0">
                        <a:latin typeface="Calibri"/>
                        <a:ea typeface="Calibri"/>
                        <a:cs typeface="Times New Roman"/>
                      </a:endParaRPr>
                    </a:p>
                  </a:txBody>
                  <a:tcPr marL="30480" marR="30480" marT="30480" marB="30480" anchor="ctr">
                    <a:lnL>
                      <a:noFill/>
                    </a:lnL>
                    <a:lnR>
                      <a:noFill/>
                    </a:lnR>
                    <a:lnT>
                      <a:noFill/>
                    </a:lnT>
                    <a:lnB>
                      <a:noFill/>
                    </a:lnB>
                    <a:solidFill>
                      <a:srgbClr val="F9F9F9"/>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8"/>
                  </a:ext>
                </a:extLst>
              </a:tr>
            </a:tbl>
          </a:graphicData>
        </a:graphic>
      </p:graphicFrame>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le:Internet users per 100 inhabitants ITU.svg">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95400"/>
            <a:ext cx="8305800" cy="4669472"/>
          </a:xfrm>
          <a:prstGeom prst="rect">
            <a:avLst/>
          </a:prstGeom>
          <a:noFill/>
          <a:ln>
            <a:noFill/>
          </a:ln>
        </p:spPr>
      </p:pic>
      <p:sp>
        <p:nvSpPr>
          <p:cNvPr id="5" name="Rectangle 4"/>
          <p:cNvSpPr/>
          <p:nvPr/>
        </p:nvSpPr>
        <p:spPr>
          <a:xfrm>
            <a:off x="914400" y="457200"/>
            <a:ext cx="7467600" cy="584775"/>
          </a:xfrm>
          <a:prstGeom prst="rect">
            <a:avLst/>
          </a:prstGeom>
        </p:spPr>
        <p:txBody>
          <a:bodyPr wrap="square">
            <a:spAutoFit/>
          </a:bodyPr>
          <a:lstStyle/>
          <a:p>
            <a:r>
              <a:rPr lang="en-GB" sz="3200" b="1" dirty="0"/>
              <a:t>Internet users per 100 inhabitants </a:t>
            </a:r>
            <a:endParaRPr lang="en-GB" sz="3200" dirty="0"/>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le:InternetUsersWorldMap.svg">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524000"/>
            <a:ext cx="8229600" cy="4623435"/>
          </a:xfrm>
          <a:prstGeom prst="rect">
            <a:avLst/>
          </a:prstGeom>
          <a:noFill/>
          <a:ln>
            <a:noFill/>
          </a:ln>
        </p:spPr>
      </p:pic>
      <p:sp>
        <p:nvSpPr>
          <p:cNvPr id="7" name="Rectangle 6"/>
          <p:cNvSpPr/>
          <p:nvPr/>
        </p:nvSpPr>
        <p:spPr>
          <a:xfrm>
            <a:off x="838200" y="457200"/>
            <a:ext cx="7239000" cy="707886"/>
          </a:xfrm>
          <a:prstGeom prst="rect">
            <a:avLst/>
          </a:prstGeom>
        </p:spPr>
        <p:txBody>
          <a:bodyPr wrap="square">
            <a:spAutoFit/>
          </a:bodyPr>
          <a:lstStyle/>
          <a:p>
            <a:r>
              <a:rPr lang="en-GB" sz="4000" b="1" dirty="0"/>
              <a:t>Internet Users </a:t>
            </a:r>
            <a:r>
              <a:rPr lang="en-GB" sz="4000" b="1" dirty="0" err="1"/>
              <a:t>WorldMap</a:t>
            </a:r>
            <a:endParaRPr lang="en-GB" sz="4000" dirty="0"/>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fontScale="85000" lnSpcReduction="20000"/>
          </a:bodyPr>
          <a:lstStyle/>
          <a:p>
            <a:r>
              <a:rPr lang="en-US" dirty="0"/>
              <a:t>The Net doesn't have a central computer system or telecommunications center. </a:t>
            </a:r>
          </a:p>
          <a:p>
            <a:r>
              <a:rPr lang="en-US" dirty="0"/>
              <a:t>Instead, each message sent has a unique address code so any Internet server in the network can forward it to its destination. </a:t>
            </a:r>
          </a:p>
          <a:p>
            <a:r>
              <a:rPr lang="en-US" dirty="0"/>
              <a:t>Also, the Internet does not have a headquarters or governing body. </a:t>
            </a:r>
          </a:p>
          <a:p>
            <a:r>
              <a:rPr lang="en-US" dirty="0"/>
              <a:t>International advisory and standards groups of individual and corporate members (such as </a:t>
            </a:r>
          </a:p>
          <a:p>
            <a:pPr lvl="1"/>
            <a:r>
              <a:rPr lang="en-US" dirty="0"/>
              <a:t>the Internet Society (www.isoc.org) and </a:t>
            </a:r>
          </a:p>
          <a:p>
            <a:pPr lvl="1"/>
            <a:r>
              <a:rPr lang="en-US" dirty="0"/>
              <a:t>the World Wide Web Consortium (www.w3.org)), </a:t>
            </a:r>
          </a:p>
          <a:p>
            <a:r>
              <a:rPr lang="en-US" dirty="0"/>
              <a:t>promote use of the Internet and the development of new communications standards. </a:t>
            </a:r>
          </a:p>
          <a:p>
            <a:r>
              <a:rPr lang="en-US" dirty="0"/>
              <a:t>These common standards are the key to the free flow of messages among the widely different computers and networks of the many organizations and Internet service providers (ISPs) in the system. </a:t>
            </a: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52400" y="762005"/>
          <a:ext cx="8991600" cy="5867394"/>
        </p:xfrm>
        <a:graphic>
          <a:graphicData uri="http://schemas.openxmlformats.org/drawingml/2006/table">
            <a:tbl>
              <a:tblPr/>
              <a:tblGrid>
                <a:gridCol w="8991600">
                  <a:extLst>
                    <a:ext uri="{9D8B030D-6E8A-4147-A177-3AD203B41FA5}">
                      <a16:colId xmlns:a16="http://schemas.microsoft.com/office/drawing/2014/main" val="20000"/>
                    </a:ext>
                  </a:extLst>
                </a:gridCol>
              </a:tblGrid>
              <a:tr h="469628">
                <a:tc>
                  <a:txBody>
                    <a:bodyPr/>
                    <a:lstStyle/>
                    <a:p>
                      <a:pPr marL="93980" marR="0">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Surf</a:t>
                      </a:r>
                      <a:r>
                        <a:rPr lang="en-US" sz="1800" dirty="0">
                          <a:solidFill>
                            <a:srgbClr val="000000"/>
                          </a:solidFill>
                          <a:latin typeface="Times New Roman"/>
                          <a:ea typeface="Times New Roman"/>
                        </a:rPr>
                        <a:t>. Point and click your way to thousands of hyperlinked websites and </a:t>
                      </a:r>
                      <a:r>
                        <a:rPr lang="en-US" sz="1800" dirty="0" err="1">
                          <a:solidFill>
                            <a:srgbClr val="000000"/>
                          </a:solidFill>
                          <a:latin typeface="Times New Roman"/>
                          <a:ea typeface="Times New Roman"/>
                        </a:rPr>
                        <a:t>resouxces</a:t>
                      </a:r>
                      <a:r>
                        <a:rPr lang="en-US" sz="1800" dirty="0">
                          <a:solidFill>
                            <a:srgbClr val="000000"/>
                          </a:solidFill>
                          <a:latin typeface="Times New Roman"/>
                          <a:ea typeface="Times New Roman"/>
                        </a:rPr>
                        <a:t> for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AF1DD"/>
                    </a:solidFill>
                  </a:tcPr>
                </a:tc>
                <a:extLst>
                  <a:ext uri="{0D108BD9-81ED-4DB2-BD59-A6C34878D82A}">
                    <a16:rowId xmlns:a16="http://schemas.microsoft.com/office/drawing/2014/main" val="10000"/>
                  </a:ext>
                </a:extLst>
              </a:tr>
              <a:tr h="373243">
                <a:tc>
                  <a:txBody>
                    <a:bodyPr/>
                    <a:lstStyle/>
                    <a:p>
                      <a:pPr marL="194945" marR="0">
                        <a:lnSpc>
                          <a:spcPct val="115000"/>
                        </a:lnSpc>
                        <a:spcBef>
                          <a:spcPts val="0"/>
                        </a:spcBef>
                        <a:spcAft>
                          <a:spcPts val="0"/>
                        </a:spcAft>
                      </a:pPr>
                      <a:r>
                        <a:rPr lang="en-US" sz="1800" dirty="0">
                          <a:solidFill>
                            <a:srgbClr val="000000"/>
                          </a:solidFill>
                          <a:latin typeface="Times New Roman"/>
                          <a:ea typeface="Times New Roman"/>
                        </a:rPr>
                        <a:t>multimedia information, entertainment, or electronic commerce.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AF1DD"/>
                    </a:solidFill>
                  </a:tcPr>
                </a:tc>
                <a:extLst>
                  <a:ext uri="{0D108BD9-81ED-4DB2-BD59-A6C34878D82A}">
                    <a16:rowId xmlns:a16="http://schemas.microsoft.com/office/drawing/2014/main" val="10001"/>
                  </a:ext>
                </a:extLst>
              </a:tr>
              <a:tr h="379882">
                <a:tc>
                  <a:txBody>
                    <a:bodyPr/>
                    <a:lstStyle/>
                    <a:p>
                      <a:pPr marL="93980" marR="0">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E-Mail</a:t>
                      </a:r>
                      <a:r>
                        <a:rPr lang="en-US" sz="1800" dirty="0">
                          <a:solidFill>
                            <a:srgbClr val="000000"/>
                          </a:solidFill>
                          <a:latin typeface="Times New Roman"/>
                          <a:ea typeface="Times New Roman"/>
                        </a:rPr>
                        <a:t>. Use e-mail and instant messaging to exchange electronic messages with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73243">
                <a:tc>
                  <a:txBody>
                    <a:bodyPr/>
                    <a:lstStyle/>
                    <a:p>
                      <a:pPr marL="194945" marR="0">
                        <a:lnSpc>
                          <a:spcPct val="115000"/>
                        </a:lnSpc>
                        <a:spcBef>
                          <a:spcPts val="0"/>
                        </a:spcBef>
                        <a:spcAft>
                          <a:spcPts val="0"/>
                        </a:spcAft>
                      </a:pPr>
                      <a:r>
                        <a:rPr lang="en-US" sz="1800" dirty="0">
                          <a:solidFill>
                            <a:srgbClr val="000000"/>
                          </a:solidFill>
                          <a:latin typeface="Times New Roman"/>
                          <a:ea typeface="Times New Roman"/>
                        </a:rPr>
                        <a:t>colleagues, friends, and other Internet users .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7258">
                <a:tc>
                  <a:txBody>
                    <a:bodyPr/>
                    <a:lstStyle/>
                    <a:p>
                      <a:pPr marL="93980" marR="0">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Discuss</a:t>
                      </a:r>
                      <a:r>
                        <a:rPr lang="en-US" sz="1800" dirty="0">
                          <a:solidFill>
                            <a:srgbClr val="000000"/>
                          </a:solidFill>
                          <a:latin typeface="Times New Roman"/>
                          <a:ea typeface="Times New Roman"/>
                        </a:rPr>
                        <a:t>. Participate in discussion forums of special-interest newsgroups, or hold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AF1DD"/>
                    </a:solidFill>
                  </a:tcPr>
                </a:tc>
                <a:extLst>
                  <a:ext uri="{0D108BD9-81ED-4DB2-BD59-A6C34878D82A}">
                    <a16:rowId xmlns:a16="http://schemas.microsoft.com/office/drawing/2014/main" val="10004"/>
                  </a:ext>
                </a:extLst>
              </a:tr>
              <a:tr h="373243">
                <a:tc>
                  <a:txBody>
                    <a:bodyPr/>
                    <a:lstStyle/>
                    <a:p>
                      <a:pPr marL="194945" marR="0">
                        <a:lnSpc>
                          <a:spcPct val="115000"/>
                        </a:lnSpc>
                        <a:spcBef>
                          <a:spcPts val="0"/>
                        </a:spcBef>
                        <a:spcAft>
                          <a:spcPts val="0"/>
                        </a:spcAft>
                      </a:pPr>
                      <a:r>
                        <a:rPr lang="en-US" sz="1800" dirty="0">
                          <a:solidFill>
                            <a:srgbClr val="000000"/>
                          </a:solidFill>
                          <a:latin typeface="Times New Roman"/>
                          <a:ea typeface="Times New Roman"/>
                        </a:rPr>
                        <a:t>real-time text conversations in website chat rooms.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AF1DD"/>
                    </a:solidFill>
                  </a:tcPr>
                </a:tc>
                <a:extLst>
                  <a:ext uri="{0D108BD9-81ED-4DB2-BD59-A6C34878D82A}">
                    <a16:rowId xmlns:a16="http://schemas.microsoft.com/office/drawing/2014/main" val="10005"/>
                  </a:ext>
                </a:extLst>
              </a:tr>
              <a:tr h="374965">
                <a:tc>
                  <a:txBody>
                    <a:bodyPr/>
                    <a:lstStyle/>
                    <a:p>
                      <a:pPr marL="93980" marR="0">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Publish</a:t>
                      </a:r>
                      <a:r>
                        <a:rPr lang="en-US" sz="1800" dirty="0">
                          <a:solidFill>
                            <a:srgbClr val="000000"/>
                          </a:solidFill>
                          <a:latin typeface="Times New Roman"/>
                          <a:ea typeface="Times New Roman"/>
                        </a:rPr>
                        <a:t>. Post your opinion, subject matter, or creative work to a website or weblog for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r h="373243">
                <a:tc>
                  <a:txBody>
                    <a:bodyPr/>
                    <a:lstStyle/>
                    <a:p>
                      <a:pPr marL="194945" marR="0">
                        <a:lnSpc>
                          <a:spcPct val="115000"/>
                        </a:lnSpc>
                        <a:spcBef>
                          <a:spcPts val="0"/>
                        </a:spcBef>
                        <a:spcAft>
                          <a:spcPts val="0"/>
                        </a:spcAft>
                      </a:pPr>
                      <a:r>
                        <a:rPr lang="en-US" sz="1800">
                          <a:solidFill>
                            <a:srgbClr val="000000"/>
                          </a:solidFill>
                          <a:latin typeface="Times New Roman"/>
                          <a:ea typeface="Times New Roman"/>
                        </a:rPr>
                        <a:t>others to read. </a:t>
                      </a:r>
                      <a:endParaRPr lang="en-US" sz="180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9882">
                <a:tc>
                  <a:txBody>
                    <a:bodyPr/>
                    <a:lstStyle/>
                    <a:p>
                      <a:pPr marL="93980" marR="0">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Buy and Sell</a:t>
                      </a:r>
                      <a:r>
                        <a:rPr lang="en-US" sz="1800" dirty="0">
                          <a:solidFill>
                            <a:srgbClr val="000000"/>
                          </a:solidFill>
                          <a:latin typeface="Times New Roman"/>
                          <a:ea typeface="Times New Roman"/>
                        </a:rPr>
                        <a:t>. You can buy and sell practically anything via e-commerce retailers,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AF1DD"/>
                    </a:solidFill>
                  </a:tcPr>
                </a:tc>
                <a:extLst>
                  <a:ext uri="{0D108BD9-81ED-4DB2-BD59-A6C34878D82A}">
                    <a16:rowId xmlns:a16="http://schemas.microsoft.com/office/drawing/2014/main" val="10008"/>
                  </a:ext>
                </a:extLst>
              </a:tr>
              <a:tr h="373243">
                <a:tc>
                  <a:txBody>
                    <a:bodyPr/>
                    <a:lstStyle/>
                    <a:p>
                      <a:pPr marL="194945" marR="0">
                        <a:lnSpc>
                          <a:spcPct val="115000"/>
                        </a:lnSpc>
                        <a:spcBef>
                          <a:spcPts val="0"/>
                        </a:spcBef>
                        <a:spcAft>
                          <a:spcPts val="0"/>
                        </a:spcAft>
                      </a:pPr>
                      <a:r>
                        <a:rPr lang="en-US" sz="1800" dirty="0">
                          <a:solidFill>
                            <a:srgbClr val="000000"/>
                          </a:solidFill>
                          <a:latin typeface="Times New Roman"/>
                          <a:ea typeface="Times New Roman"/>
                        </a:rPr>
                        <a:t>wholesalers, service providers, and online auctions.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AF1DD"/>
                    </a:solidFill>
                  </a:tcPr>
                </a:tc>
                <a:extLst>
                  <a:ext uri="{0D108BD9-81ED-4DB2-BD59-A6C34878D82A}">
                    <a16:rowId xmlns:a16="http://schemas.microsoft.com/office/drawing/2014/main" val="10009"/>
                  </a:ext>
                </a:extLst>
              </a:tr>
              <a:tr h="387258">
                <a:tc>
                  <a:txBody>
                    <a:bodyPr/>
                    <a:lstStyle/>
                    <a:p>
                      <a:pPr marL="93980" marR="0">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Download</a:t>
                      </a:r>
                      <a:r>
                        <a:rPr lang="en-US" sz="1800" dirty="0">
                          <a:solidFill>
                            <a:srgbClr val="000000"/>
                          </a:solidFill>
                          <a:latin typeface="Times New Roman"/>
                          <a:ea typeface="Times New Roman"/>
                        </a:rPr>
                        <a:t>. Transfer data files, software, reports, articles, pictures, music, videos, and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0"/>
                  </a:ext>
                </a:extLst>
              </a:tr>
              <a:tr h="373243">
                <a:tc>
                  <a:txBody>
                    <a:bodyPr/>
                    <a:lstStyle/>
                    <a:p>
                      <a:pPr marL="194945" marR="0">
                        <a:lnSpc>
                          <a:spcPct val="115000"/>
                        </a:lnSpc>
                        <a:spcBef>
                          <a:spcPts val="0"/>
                        </a:spcBef>
                        <a:spcAft>
                          <a:spcPts val="0"/>
                        </a:spcAft>
                      </a:pPr>
                      <a:r>
                        <a:rPr lang="en-US" sz="1800">
                          <a:solidFill>
                            <a:srgbClr val="000000"/>
                          </a:solidFill>
                          <a:latin typeface="Times New Roman"/>
                          <a:ea typeface="Times New Roman"/>
                        </a:rPr>
                        <a:t>other types of files to your computer system. </a:t>
                      </a:r>
                      <a:endParaRPr lang="en-US" sz="180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93406">
                <a:tc>
                  <a:txBody>
                    <a:bodyPr/>
                    <a:lstStyle/>
                    <a:p>
                      <a:pPr marL="93980" marR="0">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Compute</a:t>
                      </a:r>
                      <a:r>
                        <a:rPr lang="en-US" sz="1800" dirty="0">
                          <a:solidFill>
                            <a:srgbClr val="000000"/>
                          </a:solidFill>
                          <a:latin typeface="Times New Roman"/>
                          <a:ea typeface="Times New Roman"/>
                        </a:rPr>
                        <a:t>. Log on to and use thousands of Internet computer systems around the world.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extLst>
                  <a:ext uri="{0D108BD9-81ED-4DB2-BD59-A6C34878D82A}">
                    <a16:rowId xmlns:a16="http://schemas.microsoft.com/office/drawing/2014/main" val="10012"/>
                  </a:ext>
                </a:extLst>
              </a:tr>
              <a:tr h="374965">
                <a:tc>
                  <a:txBody>
                    <a:bodyPr/>
                    <a:lstStyle/>
                    <a:p>
                      <a:pPr marL="93980" marR="0">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Other Uses</a:t>
                      </a:r>
                      <a:r>
                        <a:rPr lang="en-US" sz="1800" dirty="0">
                          <a:solidFill>
                            <a:srgbClr val="000000"/>
                          </a:solidFill>
                          <a:latin typeface="Times New Roman"/>
                          <a:ea typeface="Times New Roman"/>
                        </a:rPr>
                        <a:t>: Make long-distance phone calls, hold desktop videoconferences, listen to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480692">
                <a:tc>
                  <a:txBody>
                    <a:bodyPr/>
                    <a:lstStyle/>
                    <a:p>
                      <a:pPr marL="194945" marR="0">
                        <a:lnSpc>
                          <a:spcPct val="115000"/>
                        </a:lnSpc>
                        <a:spcBef>
                          <a:spcPts val="0"/>
                        </a:spcBef>
                        <a:spcAft>
                          <a:spcPts val="0"/>
                        </a:spcAft>
                      </a:pPr>
                      <a:r>
                        <a:rPr lang="en-US" sz="1800" dirty="0">
                          <a:solidFill>
                            <a:srgbClr val="000000"/>
                          </a:solidFill>
                          <a:latin typeface="Times New Roman"/>
                          <a:ea typeface="Times New Roman"/>
                        </a:rPr>
                        <a:t>radio programs, watch television, play video games, explore virtual worlds, etc.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7" name="TextBox 6"/>
          <p:cNvSpPr txBox="1"/>
          <p:nvPr/>
        </p:nvSpPr>
        <p:spPr>
          <a:xfrm>
            <a:off x="304800" y="0"/>
            <a:ext cx="8153400" cy="584775"/>
          </a:xfrm>
          <a:prstGeom prst="rect">
            <a:avLst/>
          </a:prstGeom>
          <a:noFill/>
        </p:spPr>
        <p:txBody>
          <a:bodyPr wrap="square" rtlCol="0">
            <a:spAutoFit/>
          </a:bodyPr>
          <a:lstStyle/>
          <a:p>
            <a:pPr algn="ctr"/>
            <a:r>
              <a:rPr lang="en-US" sz="3200" b="1" dirty="0"/>
              <a:t>Popular Uses of the Internet</a:t>
            </a: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629400"/>
          </a:xfrm>
        </p:spPr>
        <p:txBody>
          <a:bodyPr>
            <a:normAutofit fontScale="92500" lnSpcReduction="10000"/>
          </a:bodyPr>
          <a:lstStyle/>
          <a:p>
            <a:pPr>
              <a:buNone/>
            </a:pPr>
            <a:r>
              <a:rPr lang="en-US" b="1" dirty="0"/>
              <a:t>	Business Use of the Internet</a:t>
            </a:r>
            <a:endParaRPr lang="en-US" dirty="0"/>
          </a:p>
          <a:p>
            <a:r>
              <a:rPr lang="en-GB" dirty="0"/>
              <a:t>As the next figure illustrates, business use of the Internet has expanded from an electronic information exchange to a broad platform for strategic business applications. </a:t>
            </a:r>
            <a:endParaRPr lang="en-US" dirty="0"/>
          </a:p>
          <a:p>
            <a:r>
              <a:rPr lang="en-US" dirty="0"/>
              <a:t>Notice how applications like collaboration among business partners, providing customer and vendor support, and electronic commerce have become major business uses of the Internet. </a:t>
            </a:r>
          </a:p>
          <a:p>
            <a:r>
              <a:rPr lang="en-US" dirty="0"/>
              <a:t>Companies are also using Internet technologies for marketing, sales, and customer relationship management applications, as well as cross-functional business applications, and applications in engineering, manufacturing, human resources, and accounting.</a:t>
            </a:r>
          </a:p>
          <a:p>
            <a:endParaRPr lang="en-US"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219200"/>
          </a:xfrm>
        </p:spPr>
        <p:txBody>
          <a:bodyPr>
            <a:normAutofit/>
          </a:bodyPr>
          <a:lstStyle/>
          <a:p>
            <a:r>
              <a:rPr lang="en-GB" sz="3200" b="1" dirty="0"/>
              <a:t>The Merging of Computers and Communications</a:t>
            </a:r>
            <a:endParaRPr lang="en-GB" sz="3200" dirty="0"/>
          </a:p>
        </p:txBody>
      </p:sp>
      <p:sp>
        <p:nvSpPr>
          <p:cNvPr id="3" name="Content Placeholder 2"/>
          <p:cNvSpPr>
            <a:spLocks noGrp="1"/>
          </p:cNvSpPr>
          <p:nvPr>
            <p:ph idx="1"/>
          </p:nvPr>
        </p:nvSpPr>
        <p:spPr>
          <a:xfrm>
            <a:off x="179512" y="2057400"/>
            <a:ext cx="8784976" cy="4467944"/>
          </a:xfrm>
        </p:spPr>
        <p:txBody>
          <a:bodyPr>
            <a:normAutofit/>
          </a:bodyPr>
          <a:lstStyle/>
          <a:p>
            <a:r>
              <a:rPr lang="en-GB" dirty="0"/>
              <a:t>The </a:t>
            </a:r>
            <a:r>
              <a:rPr lang="en-GB" b="1" dirty="0"/>
              <a:t>information superhighway</a:t>
            </a:r>
            <a:r>
              <a:rPr lang="en-GB" dirty="0"/>
              <a:t> is described as high-speed digital telecommunications networks that are </a:t>
            </a:r>
            <a:r>
              <a:rPr lang="en-GB" b="1" dirty="0"/>
              <a:t>national or worldwide in scope </a:t>
            </a:r>
            <a:r>
              <a:rPr lang="en-GB" dirty="0"/>
              <a:t>and </a:t>
            </a:r>
            <a:r>
              <a:rPr lang="en-GB" b="1" dirty="0"/>
              <a:t>accessible by the general public </a:t>
            </a:r>
            <a:r>
              <a:rPr lang="en-GB" dirty="0"/>
              <a:t>rather than restricted to use by members of a specific organization or set of organizations such as a corporation.</a:t>
            </a:r>
          </a:p>
          <a:p>
            <a:endParaRPr lang="en-GB" dirty="0"/>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BHA\Documents\INFORMATION SYSTEMS\INFO SYS SCAN DIAGRAMS\2011-07 (Jul)\scan0001.jpg"/>
          <p:cNvPicPr/>
          <p:nvPr/>
        </p:nvPicPr>
        <p:blipFill>
          <a:blip r:embed="rId2" cstate="print"/>
          <a:srcRect l="833" r="8856" b="3591"/>
          <a:stretch>
            <a:fillRect/>
          </a:stretch>
        </p:blipFill>
        <p:spPr bwMode="auto">
          <a:xfrm>
            <a:off x="228600" y="609600"/>
            <a:ext cx="8686800" cy="5943600"/>
          </a:xfrm>
          <a:prstGeom prst="rect">
            <a:avLst/>
          </a:prstGeom>
          <a:noFill/>
          <a:ln w="9525">
            <a:noFill/>
            <a:miter lim="800000"/>
            <a:headEnd/>
            <a:tailEnd/>
          </a:ln>
        </p:spPr>
      </p:pic>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686800" cy="762000"/>
          </a:xfrm>
        </p:spPr>
        <p:txBody>
          <a:bodyPr>
            <a:normAutofit fontScale="90000"/>
          </a:bodyPr>
          <a:lstStyle/>
          <a:p>
            <a:br>
              <a:rPr lang="en-US" b="1" dirty="0"/>
            </a:br>
            <a:r>
              <a:rPr lang="en-US" b="1" dirty="0"/>
              <a:t>The Business Value of The Internet</a:t>
            </a:r>
            <a:br>
              <a:rPr lang="en-US" dirty="0"/>
            </a:br>
            <a:endParaRPr lang="en-US" dirty="0"/>
          </a:p>
        </p:txBody>
      </p:sp>
      <p:sp>
        <p:nvSpPr>
          <p:cNvPr id="5" name="Content Placeholder 4"/>
          <p:cNvSpPr>
            <a:spLocks noGrp="1"/>
          </p:cNvSpPr>
          <p:nvPr>
            <p:ph idx="1"/>
          </p:nvPr>
        </p:nvSpPr>
        <p:spPr>
          <a:xfrm>
            <a:off x="152400" y="1143000"/>
            <a:ext cx="8839200" cy="5562600"/>
          </a:xfrm>
        </p:spPr>
        <p:txBody>
          <a:bodyPr>
            <a:normAutofit/>
          </a:bodyPr>
          <a:lstStyle/>
          <a:p>
            <a:r>
              <a:rPr lang="en-US" i="1" dirty="0"/>
              <a:t>The Internet provides a synthesis of computing and communication capabilities that adds value to every part of the business cycle. </a:t>
            </a:r>
            <a:endParaRPr lang="en-US" dirty="0"/>
          </a:p>
          <a:p>
            <a:r>
              <a:rPr lang="en-US" dirty="0"/>
              <a:t> </a:t>
            </a:r>
          </a:p>
          <a:p>
            <a:r>
              <a:rPr lang="en-US" dirty="0"/>
              <a:t>What business value do companies derive from their business applications on the Internet? </a:t>
            </a:r>
          </a:p>
          <a:p>
            <a:r>
              <a:rPr lang="en-US" dirty="0"/>
              <a:t>The figure below summarizes how many companies perceive the business value of the Internet for electronic commerce. </a:t>
            </a: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BHA\Documents\INFORMATION SYSTEMS\INFO SYS SCAN DIAGRAMS\2011-07 (Jul)\scan0004.jpg"/>
          <p:cNvPicPr/>
          <p:nvPr/>
        </p:nvPicPr>
        <p:blipFill>
          <a:blip r:embed="rId2" cstate="print"/>
          <a:srcRect/>
          <a:stretch>
            <a:fillRect/>
          </a:stretch>
        </p:blipFill>
        <p:spPr bwMode="auto">
          <a:xfrm>
            <a:off x="1752600" y="762000"/>
            <a:ext cx="5943600" cy="5715000"/>
          </a:xfrm>
          <a:prstGeom prst="rect">
            <a:avLst/>
          </a:prstGeom>
          <a:noFill/>
          <a:ln w="9525">
            <a:noFill/>
            <a:miter lim="800000"/>
            <a:headEnd/>
            <a:tailEnd/>
          </a:ln>
        </p:spPr>
      </p:pic>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r>
              <a:rPr lang="en-US" dirty="0"/>
              <a:t>Substantial cost savings can arise because applications that use the Internet and Internet-based technologies (like intranets and extranets) are typically less expensive to develop, operate, and maintain than traditional systems. For example, American Airlines saves money every time customers use their website instead of their customer support telephone system. </a:t>
            </a:r>
          </a:p>
          <a:p>
            <a:endParaRPr lang="en-US" dirty="0"/>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a:bodyPr>
          <a:lstStyle/>
          <a:p>
            <a:r>
              <a:rPr lang="en-US" dirty="0"/>
              <a:t>Other primary sources of business value include </a:t>
            </a:r>
          </a:p>
          <a:p>
            <a:r>
              <a:rPr lang="en-US" dirty="0"/>
              <a:t>attracting new customers with innovative marketing and products, and </a:t>
            </a:r>
          </a:p>
          <a:p>
            <a:r>
              <a:rPr lang="en-US" dirty="0"/>
              <a:t>retaining present customers with improved customer service and support. </a:t>
            </a:r>
          </a:p>
          <a:p>
            <a:r>
              <a:rPr lang="en-US" dirty="0"/>
              <a:t>Of course, generating revenue through electronic commerce applications is a major source of business value, which we will </a:t>
            </a:r>
            <a:r>
              <a:rPr lang="en-US"/>
              <a:t>discuss latter</a:t>
            </a:r>
            <a:r>
              <a:rPr lang="en-US" dirty="0"/>
              <a:t>. </a:t>
            </a:r>
          </a:p>
          <a:p>
            <a:r>
              <a:rPr lang="en-US" dirty="0"/>
              <a:t>To summarize, most companies are building e-business and e-commerce websites to achieve six major business values: </a:t>
            </a:r>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pPr lvl="0"/>
            <a:r>
              <a:rPr lang="en-US" dirty="0"/>
              <a:t>Generate new revenue from online sales. </a:t>
            </a:r>
          </a:p>
          <a:p>
            <a:pPr lvl="0"/>
            <a:r>
              <a:rPr lang="en-US" dirty="0"/>
              <a:t>Reduce transaction costs through online sales and customer support. </a:t>
            </a:r>
          </a:p>
          <a:p>
            <a:pPr lvl="0"/>
            <a:r>
              <a:rPr lang="en-US" dirty="0"/>
              <a:t>Attract new customers via Web marketing and advertising and online sales. </a:t>
            </a:r>
          </a:p>
          <a:p>
            <a:pPr lvl="0"/>
            <a:r>
              <a:rPr lang="en-US" dirty="0"/>
              <a:t>Increase the loyalty of existing customers via improved Web customer service and support. </a:t>
            </a:r>
          </a:p>
          <a:p>
            <a:pPr lvl="0"/>
            <a:r>
              <a:rPr lang="en-US" dirty="0"/>
              <a:t>Develop new Web-based markets and distribution channels for existing products. </a:t>
            </a:r>
          </a:p>
          <a:p>
            <a:r>
              <a:rPr lang="en-US" dirty="0"/>
              <a:t>Develop new information-based products accessible on the Web </a:t>
            </a:r>
          </a:p>
          <a:p>
            <a:endParaRPr lang="en-US" dirty="0"/>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686800" cy="762000"/>
          </a:xfrm>
        </p:spPr>
        <p:txBody>
          <a:bodyPr>
            <a:normAutofit fontScale="90000"/>
          </a:bodyPr>
          <a:lstStyle/>
          <a:p>
            <a:br>
              <a:rPr lang="en-US" b="1" dirty="0"/>
            </a:br>
            <a:r>
              <a:rPr lang="en-US" b="1" dirty="0"/>
              <a:t>The Role of Intranets</a:t>
            </a:r>
            <a:br>
              <a:rPr lang="en-US" dirty="0"/>
            </a:br>
            <a:endParaRPr lang="en-US" dirty="0"/>
          </a:p>
        </p:txBody>
      </p:sp>
      <p:sp>
        <p:nvSpPr>
          <p:cNvPr id="5" name="Content Placeholder 4"/>
          <p:cNvSpPr>
            <a:spLocks noGrp="1"/>
          </p:cNvSpPr>
          <p:nvPr>
            <p:ph idx="1"/>
          </p:nvPr>
        </p:nvSpPr>
        <p:spPr>
          <a:xfrm>
            <a:off x="152400" y="990600"/>
            <a:ext cx="8839200" cy="5715000"/>
          </a:xfrm>
        </p:spPr>
        <p:txBody>
          <a:bodyPr>
            <a:normAutofit/>
          </a:bodyPr>
          <a:lstStyle/>
          <a:p>
            <a:r>
              <a:rPr lang="en-US" i="1" dirty="0"/>
              <a:t>Many companies have sophisticated and widespread intranets, offering detailed data retrieval, collaboration tools, personalized customer profiles, and links to the Internet. Investing in the intranet, they feel, is as fundamental as Supplying employees with a telephone []. </a:t>
            </a:r>
            <a:endParaRPr lang="en-US" dirty="0"/>
          </a:p>
          <a:p>
            <a:pPr>
              <a:buNone/>
            </a:pPr>
            <a:endParaRPr lang="en-US" dirty="0"/>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a:bodyPr>
          <a:lstStyle/>
          <a:p>
            <a:r>
              <a:rPr lang="en-US" dirty="0"/>
              <a:t>An intranet is a network inside an organization that uses Internet technologies (such as </a:t>
            </a:r>
          </a:p>
          <a:p>
            <a:pPr lvl="1"/>
            <a:r>
              <a:rPr lang="en-US" dirty="0"/>
              <a:t>Web browsers and servers, </a:t>
            </a:r>
          </a:p>
          <a:p>
            <a:pPr lvl="1"/>
            <a:r>
              <a:rPr lang="en-US" dirty="0"/>
              <a:t>TCP/IP network protocols, </a:t>
            </a:r>
          </a:p>
          <a:p>
            <a:pPr lvl="1"/>
            <a:r>
              <a:rPr lang="en-US" dirty="0"/>
              <a:t>HTML hypermedia document publishing and databases, and so on) </a:t>
            </a:r>
          </a:p>
          <a:p>
            <a:pPr>
              <a:buNone/>
            </a:pPr>
            <a:r>
              <a:rPr lang="en-US" dirty="0"/>
              <a:t>	to provide an Internet-like environment within the enterprise for information sharing, communications, collaboration, and the support of business processes. </a:t>
            </a:r>
          </a:p>
          <a:p>
            <a:endParaRPr lang="en-US" dirty="0"/>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r>
              <a:rPr lang="en-US" dirty="0"/>
              <a:t>An intranet is protected by security measures such as passwords, encryption, and firewalls, and thus can be accessed by authorized users through the Internet.</a:t>
            </a:r>
          </a:p>
          <a:p>
            <a:r>
              <a:rPr lang="en-US" dirty="0"/>
              <a:t>A company's intranet can also be accessed through the intranets of customers, suppliers, and other business partners via extranet links.</a:t>
            </a:r>
          </a:p>
          <a:p>
            <a:endParaRPr lang="en-US" dirty="0"/>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a:bodyPr>
          <a:lstStyle/>
          <a:p>
            <a:pPr>
              <a:buNone/>
            </a:pPr>
            <a:r>
              <a:rPr lang="en-US" b="1" dirty="0"/>
              <a:t>	The Business value of Intranets</a:t>
            </a:r>
            <a:endParaRPr lang="en-US" dirty="0"/>
          </a:p>
          <a:p>
            <a:endParaRPr lang="en-US" dirty="0"/>
          </a:p>
          <a:p>
            <a:r>
              <a:rPr lang="en-US" dirty="0"/>
              <a:t>One way that companies organize intranet applications is to group them conceptually into a few user services categories that reflect the basic services that intranets offer to their users.</a:t>
            </a:r>
          </a:p>
          <a:p>
            <a:r>
              <a:rPr lang="en-US" dirty="0"/>
              <a:t>These services are provided by the intranet's portal, browser, and server software, as well as by other system and application software and groupware that are part of a company's intranet software environment. </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92500" lnSpcReduction="20000"/>
          </a:bodyPr>
          <a:lstStyle/>
          <a:p>
            <a:r>
              <a:rPr lang="en-GB" dirty="0"/>
              <a:t> This is a vast web of high-speed digital telecommunications networks delivering </a:t>
            </a:r>
          </a:p>
          <a:p>
            <a:pPr lvl="1"/>
            <a:r>
              <a:rPr lang="en-GB" dirty="0"/>
              <a:t>information, </a:t>
            </a:r>
          </a:p>
          <a:p>
            <a:pPr lvl="1"/>
            <a:r>
              <a:rPr lang="en-GB" dirty="0"/>
              <a:t>education, and </a:t>
            </a:r>
          </a:p>
          <a:p>
            <a:pPr lvl="1"/>
            <a:r>
              <a:rPr lang="en-GB" dirty="0"/>
              <a:t>entertainment services to offices and homes. </a:t>
            </a:r>
          </a:p>
          <a:p>
            <a:r>
              <a:rPr lang="en-GB" dirty="0"/>
              <a:t>has already had profound impact on economic and social life as railroads and interstate highways did in the past. </a:t>
            </a:r>
          </a:p>
          <a:p>
            <a:r>
              <a:rPr lang="en-GB" dirty="0"/>
              <a:t>The concept of the information superhighway involves </a:t>
            </a:r>
          </a:p>
          <a:p>
            <a:pPr lvl="1"/>
            <a:r>
              <a:rPr lang="en-GB" dirty="0"/>
              <a:t>new ways to obtain and disseminate information that virtually eliminate the barriers of time and place. </a:t>
            </a:r>
          </a:p>
          <a:p>
            <a:r>
              <a:rPr lang="en-GB" dirty="0"/>
              <a:t>The most well known and easily the largest </a:t>
            </a:r>
            <a:r>
              <a:rPr lang="en-GB" b="1" dirty="0"/>
              <a:t>implementation</a:t>
            </a:r>
            <a:r>
              <a:rPr lang="en-GB" dirty="0"/>
              <a:t> of this concept, (the information superhighway) is the Internet. </a:t>
            </a:r>
          </a:p>
          <a:p>
            <a:endParaRPr lang="en-GB" dirty="0"/>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r>
              <a:rPr lang="en-US" dirty="0"/>
              <a:t>The next figure illustrates how intranets provide an </a:t>
            </a:r>
            <a:r>
              <a:rPr lang="en-US" i="1" dirty="0"/>
              <a:t>enterprise information portal</a:t>
            </a:r>
            <a:r>
              <a:rPr lang="en-US" dirty="0"/>
              <a:t> that supports </a:t>
            </a:r>
          </a:p>
          <a:p>
            <a:pPr lvl="1"/>
            <a:r>
              <a:rPr lang="en-US" dirty="0"/>
              <a:t>communication and collaboration, </a:t>
            </a:r>
          </a:p>
          <a:p>
            <a:pPr lvl="1"/>
            <a:r>
              <a:rPr lang="en-US" dirty="0"/>
              <a:t>Web publishing, </a:t>
            </a:r>
          </a:p>
          <a:p>
            <a:pPr lvl="1"/>
            <a:r>
              <a:rPr lang="en-US" dirty="0"/>
              <a:t>business operations and management, and </a:t>
            </a:r>
          </a:p>
          <a:p>
            <a:pPr lvl="1"/>
            <a:r>
              <a:rPr lang="en-US" dirty="0"/>
              <a:t>intranet portal management. </a:t>
            </a:r>
          </a:p>
          <a:p>
            <a:r>
              <a:rPr lang="en-US" dirty="0"/>
              <a:t>Notice also how these applications can be integrated with existing IS resources and applications, and extended to customers, suppliers, and business partners via the Internet and extranets.</a:t>
            </a: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BHA\Documents\INFORMATION SYSTEMS\INFO SYS SCAN DIAGRAMS\2011-07 (Jul)\scan0002.jpg"/>
          <p:cNvPicPr/>
          <p:nvPr/>
        </p:nvPicPr>
        <p:blipFill>
          <a:blip r:embed="rId2" cstate="print"/>
          <a:srcRect b="27407"/>
          <a:stretch>
            <a:fillRect/>
          </a:stretch>
        </p:blipFill>
        <p:spPr bwMode="auto">
          <a:xfrm>
            <a:off x="685800" y="228600"/>
            <a:ext cx="7391400" cy="6477000"/>
          </a:xfrm>
          <a:prstGeom prst="rect">
            <a:avLst/>
          </a:prstGeom>
          <a:noFill/>
          <a:ln w="9525">
            <a:noFill/>
            <a:miter lim="800000"/>
            <a:headEnd/>
            <a:tailEnd/>
          </a:ln>
        </p:spPr>
      </p:pic>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lnSpcReduction="10000"/>
          </a:bodyPr>
          <a:lstStyle/>
          <a:p>
            <a:r>
              <a:rPr lang="en-US" b="1" dirty="0"/>
              <a:t>Communications and Collaboration</a:t>
            </a:r>
            <a:r>
              <a:rPr lang="en-US" dirty="0"/>
              <a:t>. </a:t>
            </a:r>
          </a:p>
          <a:p>
            <a:r>
              <a:rPr lang="en-US" dirty="0"/>
              <a:t>Intranets can significantly improve communications and collaboration within an enterprise. For example, you can use your intranet browser and your PC or NC workstation to send and receive e-mail, voicemail, paging, and faxes to communicate with others within your organization, and externally through the Internet and extranets. </a:t>
            </a:r>
          </a:p>
          <a:p>
            <a:r>
              <a:rPr lang="en-US" dirty="0"/>
              <a:t>You can also use intranet groupware features to improve team and project collaboration with services such as discussion groups, chat rooms, and audio- and videoconferencing. </a:t>
            </a:r>
          </a:p>
          <a:p>
            <a:endParaRPr lang="en-US" dirty="0"/>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a:bodyPr>
          <a:lstStyle/>
          <a:p>
            <a:r>
              <a:rPr lang="en-US" b="1" dirty="0"/>
              <a:t>Web Publishing</a:t>
            </a:r>
            <a:r>
              <a:rPr lang="en-US" dirty="0"/>
              <a:t>. The advantages of developing and publishing hyperlinked multi­media documents to hypermedia databases accessible on World Wide Web servers has moved to corporate intranets. </a:t>
            </a:r>
          </a:p>
          <a:p>
            <a:r>
              <a:rPr lang="en-US" dirty="0"/>
              <a:t>The comparative ease, attractiveness, and lower cost of publishing and accessing multimedia business information internally via intranet web­sites have been the primary reasons for the explosive growth in the use of intranets in business.</a:t>
            </a:r>
          </a:p>
          <a:p>
            <a:endParaRPr lang="en-US" dirty="0"/>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r>
              <a:rPr lang="en-US" dirty="0"/>
              <a:t> For example, information products as varied as company newsletters, technical drawings, and product catalogs can be published in a variety of ways, including hypermedia Web pages, e-mail, and net broadcasting, and as part of in-house business applications. </a:t>
            </a:r>
          </a:p>
          <a:p>
            <a:r>
              <a:rPr lang="en-US" dirty="0"/>
              <a:t>Intranet software browsers, servers, and search engines can help you easily navigate and locate the business information you need.</a:t>
            </a:r>
          </a:p>
          <a:p>
            <a:endParaRPr lang="en-US" dirty="0"/>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629400"/>
          </a:xfrm>
        </p:spPr>
        <p:txBody>
          <a:bodyPr>
            <a:normAutofit fontScale="92500" lnSpcReduction="10000"/>
          </a:bodyPr>
          <a:lstStyle/>
          <a:p>
            <a:r>
              <a:rPr lang="en-US" b="1" dirty="0"/>
              <a:t>Business Operations and Management</a:t>
            </a:r>
            <a:r>
              <a:rPr lang="en-US" dirty="0"/>
              <a:t>. Intranets have moved beyond merely making hypermedia information available on Web servers, or pushing it to users via net broadcasting.</a:t>
            </a:r>
          </a:p>
          <a:p>
            <a:r>
              <a:rPr lang="en-US" dirty="0"/>
              <a:t>Intranets are also being used as the platform for developing and deploying critical business applications to support business operations and managerial decision making across the internetworked enterprise.</a:t>
            </a:r>
          </a:p>
          <a:p>
            <a:r>
              <a:rPr lang="en-US" dirty="0"/>
              <a:t>For example, many companies are developing custom applications like order processing, inventory control, sales management, and enterprise information portals that can be implemented on intranets, extranets, and the Internet. </a:t>
            </a:r>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r>
              <a:rPr lang="en-US" dirty="0"/>
              <a:t>Many of these applications are designed to interface with, and access, existing company databases and legacy systems. The software for such business uses is then installed on intranet Web servers. Employees within the company, or external business partners, can access and run such applications using Web browsers from anywhere on the network whenever needed. </a:t>
            </a:r>
          </a:p>
          <a:p>
            <a:endParaRPr lang="en-US" dirty="0"/>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lstStyle/>
          <a:p>
            <a:pPr>
              <a:buNone/>
            </a:pPr>
            <a:r>
              <a:rPr lang="en-US" sz="3600" b="1" dirty="0"/>
              <a:t>	The Role of Extranets</a:t>
            </a:r>
            <a:endParaRPr lang="en-US" sz="3600" dirty="0"/>
          </a:p>
          <a:p>
            <a:r>
              <a:rPr lang="en-US" i="1" dirty="0"/>
              <a:t>As businesses continue to use open Internet technologies [extranets] to improve communication with customers and partners, they can gain many competitive advantages along the way – </a:t>
            </a:r>
          </a:p>
          <a:p>
            <a:pPr lvl="1"/>
            <a:r>
              <a:rPr lang="en-US" i="1" dirty="0"/>
              <a:t>in product development, </a:t>
            </a:r>
          </a:p>
          <a:p>
            <a:pPr lvl="1"/>
            <a:r>
              <a:rPr lang="en-US" i="1" dirty="0"/>
              <a:t>cost savings, </a:t>
            </a:r>
          </a:p>
          <a:p>
            <a:pPr lvl="1"/>
            <a:r>
              <a:rPr lang="en-US" i="1" dirty="0"/>
              <a:t>marketing, </a:t>
            </a:r>
          </a:p>
          <a:p>
            <a:pPr lvl="1"/>
            <a:r>
              <a:rPr lang="en-US" i="1" dirty="0"/>
              <a:t>distribution, and </a:t>
            </a:r>
          </a:p>
          <a:p>
            <a:pPr lvl="1"/>
            <a:r>
              <a:rPr lang="en-US" i="1" dirty="0"/>
              <a:t>leveraging their partnerships</a:t>
            </a:r>
            <a:endParaRPr lang="en-US" dirty="0"/>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fontScale="85000" lnSpcReduction="10000"/>
          </a:bodyPr>
          <a:lstStyle/>
          <a:p>
            <a:r>
              <a:rPr lang="en-US" dirty="0"/>
              <a:t>As we have explained earlier, extranets are network links that use Internet technologies to interconnect the intranet of a business with the intranets of its customers, suppliers, or other business partners. </a:t>
            </a:r>
          </a:p>
          <a:p>
            <a:r>
              <a:rPr lang="en-US" dirty="0"/>
              <a:t>Companies can establish direct private network links between themselves, or create private secure Internet links between them called </a:t>
            </a:r>
            <a:r>
              <a:rPr lang="en-US" i="1" dirty="0"/>
              <a:t>virtual private networks. </a:t>
            </a:r>
          </a:p>
          <a:p>
            <a:r>
              <a:rPr lang="en-US" dirty="0"/>
              <a:t>Or a company can use the unsecured Internet as the extranet link between its intranet and consumers and others, but rely on encryption of sensitive data and its own firewall systems to provide adequate security. </a:t>
            </a:r>
          </a:p>
          <a:p>
            <a:r>
              <a:rPr lang="en-US" dirty="0"/>
              <a:t>Thus, extranets enable customers, suppliers, consultants, subcontractors, business prospects, and others to access selected intranet websites and other company databases. See figure on next page. </a:t>
            </a:r>
          </a:p>
          <a:p>
            <a:endParaRPr lang="en-US" dirty="0"/>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BHA\AppData\Local\Microsoft\Windows\Temporary Internet Files\Content.Word\scan0003.jpg"/>
          <p:cNvPicPr/>
          <p:nvPr/>
        </p:nvPicPr>
        <p:blipFill>
          <a:blip r:embed="rId2" cstate="print"/>
          <a:srcRect t="13333" r="-565"/>
          <a:stretch>
            <a:fillRect/>
          </a:stretch>
        </p:blipFill>
        <p:spPr bwMode="auto">
          <a:xfrm>
            <a:off x="228600" y="304800"/>
            <a:ext cx="8534400" cy="6172200"/>
          </a:xfrm>
          <a:prstGeom prst="rect">
            <a:avLst/>
          </a:prstGeom>
          <a:noFill/>
          <a:ln w="9525">
            <a:noFill/>
            <a:miter lim="800000"/>
            <a:headEnd/>
            <a:tailEnd/>
          </a:ln>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lnSpcReduction="10000"/>
          </a:bodyPr>
          <a:lstStyle/>
          <a:p>
            <a:r>
              <a:rPr lang="en-GB" dirty="0"/>
              <a:t> Another aspect of the information superhighway is the </a:t>
            </a:r>
            <a:r>
              <a:rPr lang="en-GB" b="1" dirty="0"/>
              <a:t>national computing network</a:t>
            </a:r>
            <a:r>
              <a:rPr lang="en-GB" dirty="0"/>
              <a:t> proposed by the U.S. federal government. </a:t>
            </a:r>
          </a:p>
          <a:p>
            <a:r>
              <a:rPr lang="en-GB" dirty="0"/>
              <a:t>It is envisioned that this network will link </a:t>
            </a:r>
          </a:p>
          <a:p>
            <a:pPr lvl="1"/>
            <a:r>
              <a:rPr lang="en-GB" dirty="0"/>
              <a:t>universities, </a:t>
            </a:r>
          </a:p>
          <a:p>
            <a:pPr lvl="1"/>
            <a:r>
              <a:rPr lang="en-GB" dirty="0"/>
              <a:t>research </a:t>
            </a:r>
            <a:r>
              <a:rPr lang="en-GB" dirty="0" err="1"/>
              <a:t>centers</a:t>
            </a:r>
            <a:r>
              <a:rPr lang="en-GB" dirty="0"/>
              <a:t>, </a:t>
            </a:r>
          </a:p>
          <a:p>
            <a:pPr lvl="1"/>
            <a:r>
              <a:rPr lang="en-GB" dirty="0"/>
              <a:t>libraries, </a:t>
            </a:r>
          </a:p>
          <a:p>
            <a:pPr lvl="1"/>
            <a:r>
              <a:rPr lang="en-GB" dirty="0"/>
              <a:t>hospitals, and </a:t>
            </a:r>
          </a:p>
          <a:p>
            <a:pPr lvl="1"/>
            <a:r>
              <a:rPr lang="en-GB" dirty="0"/>
              <a:t>other institutions </a:t>
            </a:r>
          </a:p>
          <a:p>
            <a:r>
              <a:rPr lang="en-GB" dirty="0"/>
              <a:t>that need to exchange vast amounts of information while being accessible in homes and schools. </a:t>
            </a: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fontScale="85000" lnSpcReduction="10000"/>
          </a:bodyPr>
          <a:lstStyle/>
          <a:p>
            <a:pPr>
              <a:buNone/>
            </a:pPr>
            <a:r>
              <a:rPr lang="en-US" b="1" dirty="0"/>
              <a:t>	The Business Value of Extranets</a:t>
            </a:r>
            <a:endParaRPr lang="en-US" dirty="0"/>
          </a:p>
          <a:p>
            <a:r>
              <a:rPr lang="en-US" dirty="0"/>
              <a:t>The business value of extranets is derived from several factors. </a:t>
            </a:r>
          </a:p>
          <a:p>
            <a:pPr lvl="1"/>
            <a:r>
              <a:rPr lang="en-US" dirty="0"/>
              <a:t>First, the Web browser technology of extranets makes customer and supplier access of intranet resources a lot easier and faster than previous business methods. </a:t>
            </a:r>
          </a:p>
          <a:p>
            <a:pPr lvl="1"/>
            <a:r>
              <a:rPr lang="en-US" dirty="0"/>
              <a:t>Second, extranets enable a company to offer new kinds of interactive </a:t>
            </a:r>
            <a:r>
              <a:rPr lang="en-US" dirty="0" err="1"/>
              <a:t>Web­enabled</a:t>
            </a:r>
            <a:r>
              <a:rPr lang="en-US" dirty="0"/>
              <a:t> services to their business partners. </a:t>
            </a:r>
          </a:p>
          <a:p>
            <a:r>
              <a:rPr lang="en-US" dirty="0"/>
              <a:t>Thus, extranets are another way that a business can build and strengthen strategic relationships with its customers and suppliers. </a:t>
            </a:r>
          </a:p>
          <a:p>
            <a:r>
              <a:rPr lang="en-US" dirty="0"/>
              <a:t>They can also, enable and improve collaboration by a business with its customers and other business partners. </a:t>
            </a:r>
          </a:p>
          <a:p>
            <a:r>
              <a:rPr lang="en-US" dirty="0"/>
              <a:t>Extranets facilitate an online, interactive product development, marketing, and customer-focused process that can bring better-designed products to market faster.</a:t>
            </a:r>
          </a:p>
          <a:p>
            <a:endParaRPr 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86800" cy="5303838"/>
          </a:xfrm>
        </p:spPr>
        <p:txBody>
          <a:bodyPr>
            <a:normAutofit fontScale="85000" lnSpcReduction="20000"/>
          </a:bodyPr>
          <a:lstStyle/>
          <a:p>
            <a:r>
              <a:rPr lang="en-US" b="1" dirty="0"/>
              <a:t>Industry Trends</a:t>
            </a:r>
            <a:endParaRPr lang="en-GB" dirty="0"/>
          </a:p>
          <a:p>
            <a:r>
              <a:rPr lang="en-GB" dirty="0"/>
              <a:t>Telecommunications was a monopoly of either the state or a regulated private firm.</a:t>
            </a:r>
          </a:p>
          <a:p>
            <a:r>
              <a:rPr lang="en-GB" dirty="0"/>
              <a:t>In the United States, American Telephone and Telegraph (AT&amp;T) was the largest regulated monopoly, providing virtually all telecom services.</a:t>
            </a:r>
          </a:p>
          <a:p>
            <a:r>
              <a:rPr lang="en-GB" dirty="0"/>
              <a:t>Monopoly ended in 1984  leading to</a:t>
            </a:r>
          </a:p>
          <a:p>
            <a:pPr lvl="1"/>
            <a:r>
              <a:rPr lang="en-GB" dirty="0"/>
              <a:t>Widening of the market for new telecommunications technologies and devices, </a:t>
            </a:r>
          </a:p>
          <a:p>
            <a:pPr lvl="1"/>
            <a:r>
              <a:rPr lang="en-GB" dirty="0"/>
              <a:t>cheaper long-distance service</a:t>
            </a:r>
          </a:p>
          <a:p>
            <a:pPr lvl="1"/>
            <a:r>
              <a:rPr lang="en-GB" dirty="0"/>
              <a:t>telephone answering equipment, cellular telephones, and private satellite services. </a:t>
            </a:r>
          </a:p>
          <a:p>
            <a:r>
              <a:rPr lang="en-GB" dirty="0"/>
              <a:t>AT&amp;T itself started marketing computing services and computing equipment. </a:t>
            </a:r>
          </a:p>
          <a:p>
            <a:endParaRPr lang="en-GB" dirty="0"/>
          </a:p>
        </p:txBody>
      </p:sp>
      <p:sp>
        <p:nvSpPr>
          <p:cNvPr id="5" name="Title 2"/>
          <p:cNvSpPr>
            <a:spLocks noGrp="1"/>
          </p:cNvSpPr>
          <p:nvPr>
            <p:ph type="title"/>
          </p:nvPr>
        </p:nvSpPr>
        <p:spPr>
          <a:xfrm>
            <a:off x="304800" y="228600"/>
            <a:ext cx="8686800" cy="1066800"/>
          </a:xfrm>
        </p:spPr>
        <p:txBody>
          <a:bodyPr>
            <a:normAutofit/>
          </a:bodyPr>
          <a:lstStyle/>
          <a:p>
            <a:r>
              <a:rPr lang="en-US" b="1" dirty="0"/>
              <a:t>Trends in Telecommunications</a:t>
            </a:r>
            <a:endParaRPr lang="en-GB"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381000"/>
            <a:ext cx="8686800" cy="6248400"/>
          </a:xfrm>
        </p:spPr>
        <p:txBody>
          <a:bodyPr>
            <a:normAutofit lnSpcReduction="10000"/>
          </a:bodyPr>
          <a:lstStyle/>
          <a:p>
            <a:r>
              <a:rPr lang="en-US" dirty="0"/>
              <a:t>The competitive arena for telecommunications service has changed dramatically in many countries in recent years. </a:t>
            </a:r>
          </a:p>
          <a:p>
            <a:r>
              <a:rPr lang="en-US" dirty="0"/>
              <a:t>The telecommunications industry has changed from government-regulated monopolies to a deregulated market with fiercely competitive suppliers of telecommunications services.</a:t>
            </a:r>
          </a:p>
          <a:p>
            <a:r>
              <a:rPr lang="en-US" dirty="0"/>
              <a:t> Numerous companies now offer businesses and consumers a choice of everything from </a:t>
            </a:r>
          </a:p>
          <a:p>
            <a:pPr lvl="1"/>
            <a:r>
              <a:rPr lang="en-US" dirty="0"/>
              <a:t>local and global telephone services to </a:t>
            </a:r>
          </a:p>
          <a:p>
            <a:pPr lvl="1"/>
            <a:r>
              <a:rPr lang="en-US" dirty="0"/>
              <a:t>communications satellite channels, </a:t>
            </a:r>
          </a:p>
          <a:p>
            <a:pPr lvl="1"/>
            <a:r>
              <a:rPr lang="en-US" dirty="0"/>
              <a:t>mobile radio, cable TV, cellular phone services, and Internet access.</a:t>
            </a:r>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6059</TotalTime>
  <Words>4875</Words>
  <Application>Microsoft Office PowerPoint</Application>
  <PresentationFormat>On-screen Show (4:3)</PresentationFormat>
  <Paragraphs>421</Paragraphs>
  <Slides>70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Franklin Gothic Book</vt:lpstr>
      <vt:lpstr>Franklin Gothic Medium</vt:lpstr>
      <vt:lpstr>Times New Roman</vt:lpstr>
      <vt:lpstr>Wingdings 2</vt:lpstr>
      <vt:lpstr>Trek</vt:lpstr>
      <vt:lpstr>TELECOMMUNICATIONS IN THE INTER-NETWORKED ENTERPRISE </vt:lpstr>
      <vt:lpstr>NETWORKED ENTERPRISES AND THE INTERNET </vt:lpstr>
      <vt:lpstr> The Internetworked Enterprise </vt:lpstr>
      <vt:lpstr>The Telecommunications Revolution</vt:lpstr>
      <vt:lpstr>The Merging of Computers and Communications</vt:lpstr>
      <vt:lpstr>PowerPoint Presentation</vt:lpstr>
      <vt:lpstr>PowerPoint Presentation</vt:lpstr>
      <vt:lpstr>Trends in Telecommunications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Business Value of Telecommunications Networks </vt:lpstr>
      <vt:lpstr>PowerPoint Presentation</vt:lpstr>
      <vt:lpstr>PowerPoint Presentation</vt:lpstr>
      <vt:lpstr>PowerPoint Presentation</vt:lpstr>
      <vt:lpstr>PowerPoint Presentation</vt:lpstr>
      <vt:lpstr>PowerPoint Presentation</vt:lpstr>
      <vt:lpstr>NETWORKED ENTERPRISES AND THE INTERNET </vt:lpstr>
      <vt:lpstr>NETWORKED ENTERPRISES AND THE INTERNET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Internet Revolution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Business Value of The Internet </vt:lpstr>
      <vt:lpstr>PowerPoint Presentation</vt:lpstr>
      <vt:lpstr>PowerPoint Presentation</vt:lpstr>
      <vt:lpstr>PowerPoint Presentation</vt:lpstr>
      <vt:lpstr>PowerPoint Presentation</vt:lpstr>
      <vt:lpstr> The Role of Intranets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Internetworked Enterprise </dc:title>
  <dc:creator>Computer Science Dept</dc:creator>
  <cp:lastModifiedBy>K A PABBI</cp:lastModifiedBy>
  <cp:revision>74</cp:revision>
  <dcterms:created xsi:type="dcterms:W3CDTF">2010-02-21T21:49:45Z</dcterms:created>
  <dcterms:modified xsi:type="dcterms:W3CDTF">2025-05-28T18:34:44Z</dcterms:modified>
</cp:coreProperties>
</file>