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19" r:id="rId2"/>
    <p:sldId id="257" r:id="rId3"/>
    <p:sldId id="494" r:id="rId4"/>
    <p:sldId id="393" r:id="rId5"/>
    <p:sldId id="395" r:id="rId6"/>
    <p:sldId id="480" r:id="rId7"/>
    <p:sldId id="495" r:id="rId8"/>
    <p:sldId id="394" r:id="rId9"/>
    <p:sldId id="463" r:id="rId10"/>
    <p:sldId id="482" r:id="rId11"/>
    <p:sldId id="397" r:id="rId12"/>
    <p:sldId id="398" r:id="rId13"/>
    <p:sldId id="499" r:id="rId14"/>
    <p:sldId id="496" r:id="rId15"/>
    <p:sldId id="466" r:id="rId16"/>
    <p:sldId id="483" r:id="rId17"/>
    <p:sldId id="500" r:id="rId18"/>
    <p:sldId id="400" r:id="rId19"/>
    <p:sldId id="468" r:id="rId20"/>
    <p:sldId id="497" r:id="rId21"/>
    <p:sldId id="498" r:id="rId22"/>
    <p:sldId id="390" r:id="rId23"/>
    <p:sldId id="39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873" autoAdjust="0"/>
    <p:restoredTop sz="94595" autoAdjust="0"/>
  </p:normalViewPr>
  <p:slideViewPr>
    <p:cSldViewPr>
      <p:cViewPr varScale="1">
        <p:scale>
          <a:sx n="76" d="100"/>
          <a:sy n="76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3D7093F-F6C6-4C07-9291-6A14A5BC46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28CBD0A-9FC5-4252-943C-FB6D306DA5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38DDE-8A01-46FB-84D1-98B2387681FC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85B05F-AA24-48C7-9AE0-8A03AD27A36E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2E8BD1-E2D4-44B4-8A30-CB21964FED12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5B788-86E5-4EC5-A1E6-1A334A36EE85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5F984-6613-43C0-8194-59C9F46BAA95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B6FC0-8210-4F12-A331-85B03EACC495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8F9A3-0D73-4E2C-A600-AD4E9F030A07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8A228C-C0FF-4E5C-876F-BC89BD911D95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6E02D-C39B-48A4-962F-0663F8C9C8B6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3BABD9-228E-4CF2-A357-37FE6A146FE7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7F3AE-3626-4018-BA9E-70880E14938A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253FC-AD33-47E1-A7D4-972A2C8680BD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4B3E49-9A5D-4EA6-8940-583E46B71E7D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AAFE9-2A42-45AD-BC4A-58E9BD753107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46FB1-C203-404E-97C8-67B11673032F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9D8209-0ABF-4400-A94A-78AFABC6532A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06DD4E-9626-4A59-A609-4F80A2F1E97C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4CBC18-A2A1-4678-BDE1-6536C5495EDA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3D26B-2BC6-42C4-BDE8-752E369F0B5D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BA7F1E-9072-44A6-BC0F-D0778CCBBAA3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6C71E-DBF1-485D-9418-53236CEC574A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4E5EB-6FE6-4698-9146-12C69E0D0280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EF3E4-8619-4DBD-9498-06714A34C8C9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FA8C2247-4851-4327-9ECB-47B001DB5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6A098-8BD6-4BA9-80F1-4A210CF21E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A28E8-AE08-410C-833A-E300C1AD56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5D9F5-C06B-48C0-83C1-D182C38BB7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71752-97F8-404F-A63A-A36B3DB0F2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DD87C-8B50-443A-9CAF-9448B84AE4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045CE-4FDA-4EBE-8A0D-7751331A6B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BB2E-C4D5-4058-B3E7-C8844C8C4A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503EB-8444-4557-813E-12A756717C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FB52A-CB0F-48EF-AA08-77F1A5B05C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7CE97-B4C1-452F-83BD-607C520369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222222"/>
                </a:solidFill>
                <a:latin typeface="+mn-lt"/>
              </a:defRPr>
            </a:lvl1pPr>
          </a:lstStyle>
          <a:p>
            <a:pPr>
              <a:defRPr/>
            </a:pPr>
            <a:fld id="{DAC8AAB3-DEEA-46BA-BECF-7DAAF39492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IT </a:t>
            </a:r>
            <a:r>
              <a:rPr lang="en-US" sz="3600" b="1" dirty="0" smtClean="0"/>
              <a:t>Security and Penetration Testing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b="0" i="1" smtClean="0"/>
              <a:t>Chapter 1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b="0" i="1" smtClean="0"/>
              <a:t>Ethics of Hacking and Cracking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15A536-E9F1-4488-85FE-D3885A11E9D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Hacker Motivations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smtClean="0"/>
              <a:t>Curiosity</a:t>
            </a:r>
          </a:p>
          <a:p>
            <a:pPr eaLnBrk="1" hangingPunct="1"/>
            <a:r>
              <a:rPr lang="en-US" smtClean="0"/>
              <a:t>Love of puzzles</a:t>
            </a:r>
          </a:p>
          <a:p>
            <a:pPr eaLnBrk="1" hangingPunct="1"/>
            <a:r>
              <a:rPr lang="en-US" smtClean="0"/>
              <a:t>Desire for recognition or fame</a:t>
            </a:r>
          </a:p>
          <a:p>
            <a:pPr eaLnBrk="1" hangingPunct="1"/>
            <a:r>
              <a:rPr lang="en-US" smtClean="0"/>
              <a:t>Revenge</a:t>
            </a:r>
          </a:p>
          <a:p>
            <a:pPr eaLnBrk="1" hangingPunct="1"/>
            <a:r>
              <a:rPr lang="en-US" smtClean="0"/>
              <a:t>Financial gain</a:t>
            </a:r>
          </a:p>
          <a:p>
            <a:pPr eaLnBrk="1" hangingPunct="1"/>
            <a:r>
              <a:rPr lang="en-US" smtClean="0"/>
              <a:t>Patriotism or politics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D1E409-1692-42CE-A520-6E911A4DF8E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Ethical Hacking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Ethics are the principles of conduct that govern individuals, groups, and professions</a:t>
            </a:r>
          </a:p>
          <a:p>
            <a:pPr eaLnBrk="1" hangingPunct="1"/>
            <a:r>
              <a:rPr lang="en-US" smtClean="0"/>
              <a:t>Without a published code of ethics, it is difficult to gain public trust for a profession</a:t>
            </a:r>
          </a:p>
          <a:p>
            <a:pPr eaLnBrk="1" hangingPunct="1"/>
            <a:r>
              <a:rPr lang="en-US" b="1" smtClean="0"/>
              <a:t>Network security</a:t>
            </a:r>
            <a:r>
              <a:rPr lang="en-US" smtClean="0"/>
              <a:t> is emerging from a chaotic set of conflicting ethics</a:t>
            </a:r>
          </a:p>
          <a:p>
            <a:pPr eaLnBrk="1" hangingPunct="1"/>
            <a:r>
              <a:rPr lang="en-US" smtClean="0"/>
              <a:t>Separating the ethical hacker from the unethical cracker</a:t>
            </a:r>
          </a:p>
          <a:p>
            <a:pPr lvl="1" eaLnBrk="1" hangingPunct="1"/>
            <a:r>
              <a:rPr lang="en-US" smtClean="0"/>
              <a:t>Will allow security professionals to present the benefits of their profession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F592AD-9080-4102-A6DA-C638B2E0741D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Evolution of Hacking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smtClean="0"/>
              <a:t>The modern concept of hacking began in the late 1950s</a:t>
            </a:r>
          </a:p>
          <a:p>
            <a:pPr lvl="1" eaLnBrk="1" hangingPunct="1"/>
            <a:r>
              <a:rPr lang="en-US" smtClean="0"/>
              <a:t>Students at the Massachusetts Institute of Technology started using their access to the MIT mainframe</a:t>
            </a:r>
          </a:p>
          <a:p>
            <a:pPr lvl="2" eaLnBrk="1" hangingPunct="1"/>
            <a:r>
              <a:rPr lang="en-US" smtClean="0"/>
              <a:t>To work on new languages</a:t>
            </a:r>
          </a:p>
          <a:p>
            <a:pPr eaLnBrk="1" hangingPunct="1"/>
            <a:r>
              <a:rPr lang="en-US" smtClean="0"/>
              <a:t>First password hacks were a response to the Compatible Time Sharing System (CTSS)</a:t>
            </a:r>
          </a:p>
          <a:p>
            <a:pPr lvl="1" eaLnBrk="1" hangingPunct="1"/>
            <a:r>
              <a:rPr lang="en-US" smtClean="0"/>
              <a:t>Developed in the early 1960s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9A8183E-0847-4605-BE85-F5BE3288857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Evolution of Hacking (continued)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smtClean="0"/>
              <a:t>In the 1970s phone phreaks used </a:t>
            </a:r>
            <a:r>
              <a:rPr lang="en-US" b="1" smtClean="0"/>
              <a:t>phreaking</a:t>
            </a:r>
            <a:r>
              <a:rPr lang="en-US" smtClean="0"/>
              <a:t> to access telephone networks</a:t>
            </a:r>
          </a:p>
          <a:p>
            <a:pPr lvl="1" eaLnBrk="1" hangingPunct="1"/>
            <a:r>
              <a:rPr lang="en-US" smtClean="0"/>
              <a:t>To make free calls from payphones</a:t>
            </a:r>
          </a:p>
          <a:p>
            <a:pPr eaLnBrk="1" hangingPunct="1"/>
            <a:r>
              <a:rPr lang="en-US" smtClean="0"/>
              <a:t>In the 1980s</a:t>
            </a:r>
          </a:p>
          <a:p>
            <a:pPr lvl="1" eaLnBrk="1" hangingPunct="1"/>
            <a:r>
              <a:rPr lang="en-US" b="1" smtClean="0"/>
              <a:t>War dialers</a:t>
            </a:r>
            <a:r>
              <a:rPr lang="en-US" smtClean="0"/>
              <a:t> were developed to search for open modems</a:t>
            </a:r>
          </a:p>
          <a:p>
            <a:pPr lvl="1" eaLnBrk="1" hangingPunct="1"/>
            <a:r>
              <a:rPr lang="en-US" smtClean="0"/>
              <a:t>Personal computer prices dropped and users became more common</a:t>
            </a:r>
          </a:p>
          <a:p>
            <a:pPr lvl="1" eaLnBrk="1" hangingPunct="1"/>
            <a:r>
              <a:rPr lang="en-US" smtClean="0"/>
              <a:t>Hacker communities also grew</a:t>
            </a:r>
          </a:p>
          <a:p>
            <a:pPr lvl="1" eaLnBrk="1" hangingPunct="1"/>
            <a:r>
              <a:rPr lang="en-US" smtClean="0"/>
              <a:t>Viruses, worms, and Trojans started appearing in 1988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3FF01F-FF0C-482A-B352-4E9B64DB2791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Evolution of Hacking (continued)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smtClean="0"/>
              <a:t>Antisocial actions of crackers and script kiddies made it difficult to defend the original concept of hacking</a:t>
            </a:r>
          </a:p>
          <a:p>
            <a:pPr lvl="1" eaLnBrk="1" hangingPunct="1"/>
            <a:r>
              <a:rPr lang="en-US" smtClean="0"/>
              <a:t>“Computer hacker” describes computer experts with malicious intent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26F0C6-359D-4436-B2B3-F616B90611F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Ethics and Issues of Information Technology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smtClean="0"/>
              <a:t>There is a need for ethics within the hacking profession</a:t>
            </a:r>
          </a:p>
          <a:p>
            <a:pPr eaLnBrk="1" hangingPunct="1"/>
            <a:r>
              <a:rPr lang="en-US" smtClean="0"/>
              <a:t>There is currently no national certification standard for computer security professionals</a:t>
            </a:r>
          </a:p>
          <a:p>
            <a:pPr lvl="1" eaLnBrk="1" hangingPunct="1"/>
            <a:r>
              <a:rPr lang="en-US" smtClean="0"/>
              <a:t>Certificates available denote skill levels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99CCFC-3695-4CA3-A704-C07A19216857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Vendor-Neutral Security Certifications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smtClean="0"/>
              <a:t>Security certificates and issuing bodies</a:t>
            </a:r>
          </a:p>
          <a:p>
            <a:pPr lvl="1" eaLnBrk="1" hangingPunct="1"/>
            <a:r>
              <a:rPr lang="en-US" smtClean="0"/>
              <a:t>CompTIA Security+™ Certification</a:t>
            </a:r>
          </a:p>
          <a:p>
            <a:pPr lvl="1" eaLnBrk="1" hangingPunct="1"/>
            <a:r>
              <a:rPr lang="en-US" smtClean="0"/>
              <a:t>Global Information Assurance Certification (GIAC), Security Administration Certifications</a:t>
            </a:r>
          </a:p>
          <a:p>
            <a:pPr lvl="1" eaLnBrk="1" hangingPunct="1"/>
            <a:r>
              <a:rPr lang="en-US" smtClean="0"/>
              <a:t>ISC2 Certifications</a:t>
            </a:r>
          </a:p>
          <a:p>
            <a:pPr lvl="1" eaLnBrk="1" hangingPunct="1"/>
            <a:r>
              <a:rPr lang="en-US" smtClean="0"/>
              <a:t>Associate of (ISC)</a:t>
            </a:r>
            <a:r>
              <a:rPr lang="en-US" baseline="30000" smtClean="0"/>
              <a:t>2</a:t>
            </a:r>
          </a:p>
          <a:p>
            <a:pPr lvl="1" eaLnBrk="1" hangingPunct="1"/>
            <a:r>
              <a:rPr lang="en-US" smtClean="0"/>
              <a:t>SSCP Examination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C64478-B654-4D14-A9D0-E5D9D02FC2F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Vendor-Neutral Security Certifications (continued)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smtClean="0"/>
              <a:t>Security certificates and issuing bodies (continued)</a:t>
            </a:r>
          </a:p>
          <a:p>
            <a:pPr lvl="1" eaLnBrk="1" hangingPunct="1"/>
            <a:r>
              <a:rPr lang="fr-FR" smtClean="0"/>
              <a:t>CAP Examination</a:t>
            </a:r>
          </a:p>
          <a:p>
            <a:pPr lvl="1" eaLnBrk="1" hangingPunct="1"/>
            <a:r>
              <a:rPr lang="fr-FR" smtClean="0"/>
              <a:t>CISSP Examination</a:t>
            </a:r>
          </a:p>
          <a:p>
            <a:pPr lvl="1" eaLnBrk="1" hangingPunct="1"/>
            <a:r>
              <a:rPr lang="fr-FR" smtClean="0"/>
              <a:t>CISSP Concentrations</a:t>
            </a:r>
          </a:p>
          <a:p>
            <a:pPr lvl="1" eaLnBrk="1" hangingPunct="1"/>
            <a:r>
              <a:rPr lang="en-US" smtClean="0"/>
              <a:t>EC-Council Certifications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F91CE5-5073-4650-BFF2-26B8A226BDAE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Vendor-Specific Security Certificates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572000"/>
          </a:xfrm>
        </p:spPr>
        <p:txBody>
          <a:bodyPr/>
          <a:lstStyle/>
          <a:p>
            <a:pPr eaLnBrk="1" hangingPunct="1"/>
            <a:r>
              <a:rPr lang="en-US" smtClean="0"/>
              <a:t>There are almost as many vendor-specific certificates as there are network vendors</a:t>
            </a:r>
          </a:p>
          <a:p>
            <a:pPr eaLnBrk="1" hangingPunct="1"/>
            <a:r>
              <a:rPr lang="en-US" smtClean="0"/>
              <a:t>Cisco’s CCNA, and Microsoft’s MSCE</a:t>
            </a:r>
          </a:p>
          <a:p>
            <a:pPr lvl="1" eaLnBrk="1" hangingPunct="1"/>
            <a:r>
              <a:rPr lang="en-US" smtClean="0"/>
              <a:t>Useful to newcomers to the network security industry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3BD2F8-199E-4FC9-B6F7-793565271386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Needs to Be Secured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smtClean="0"/>
              <a:t>Protection of data provided to organizations or stored on personal computers is a high priority</a:t>
            </a:r>
          </a:p>
          <a:p>
            <a:pPr eaLnBrk="1" hangingPunct="1"/>
            <a:r>
              <a:rPr lang="en-US" smtClean="0"/>
              <a:t>Some crackers break into systems to utilize what they consider wasted computer energy</a:t>
            </a:r>
          </a:p>
          <a:p>
            <a:pPr eaLnBrk="1" hangingPunct="1"/>
            <a:r>
              <a:rPr lang="en-US" smtClean="0"/>
              <a:t>Using bandwidth without permission may seem harmless</a:t>
            </a:r>
          </a:p>
          <a:p>
            <a:pPr lvl="1" eaLnBrk="1" hangingPunct="1"/>
            <a:r>
              <a:rPr lang="en-US" smtClean="0"/>
              <a:t>But it is a crime, in addition to being unethical</a:t>
            </a:r>
          </a:p>
          <a:p>
            <a:pPr eaLnBrk="1" hangingPunct="1"/>
            <a:r>
              <a:rPr lang="en-US" smtClean="0"/>
              <a:t>Many hackers find it tempting to copy, download, and use proprietary software and other copyrighted 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7379A7-762D-4566-BEE3-FD0441B87DC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smtClean="0"/>
              <a:t>Understand how the act of unethical computer hacking is a crime</a:t>
            </a:r>
          </a:p>
          <a:p>
            <a:pPr eaLnBrk="1" hangingPunct="1"/>
            <a:r>
              <a:rPr lang="en-US" smtClean="0"/>
              <a:t>Classify and identify groups and classes of hackers</a:t>
            </a:r>
          </a:p>
          <a:p>
            <a:pPr eaLnBrk="1" hangingPunct="1"/>
            <a:r>
              <a:rPr lang="en-US" smtClean="0"/>
              <a:t>Distinguish the rationale for various types of hackers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EBB18D-B106-4F2B-ACF7-76D93679341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Needs to Be Secured (continued)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smtClean="0"/>
              <a:t>Ethical Issues of Hacking</a:t>
            </a:r>
          </a:p>
          <a:p>
            <a:pPr lvl="1" eaLnBrk="1" hangingPunct="1"/>
            <a:r>
              <a:rPr lang="en-US" smtClean="0"/>
              <a:t>Professional hackers have a responsibility to society</a:t>
            </a:r>
          </a:p>
          <a:p>
            <a:pPr lvl="2" eaLnBrk="1" hangingPunct="1"/>
            <a:r>
              <a:rPr lang="en-US" smtClean="0"/>
              <a:t>Their activities should help to build and improve upon existing technology</a:t>
            </a:r>
          </a:p>
          <a:p>
            <a:pPr lvl="2" eaLnBrk="1" hangingPunct="1"/>
            <a:r>
              <a:rPr lang="en-US" smtClean="0"/>
              <a:t>They should use their skills and interests as opportunities to learn and to teach</a:t>
            </a:r>
          </a:p>
          <a:p>
            <a:pPr lvl="1" eaLnBrk="1" hangingPunct="1"/>
            <a:r>
              <a:rPr lang="en-US" smtClean="0"/>
              <a:t>Ethical hacker</a:t>
            </a:r>
          </a:p>
          <a:p>
            <a:pPr lvl="2" eaLnBrk="1" hangingPunct="1"/>
            <a:r>
              <a:rPr lang="en-US" smtClean="0"/>
              <a:t>A security professional who applies his or her hacking skills for defensive purposes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D9347C-14D3-4403-AD61-62D0A9C682D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Needs to Be Secured (continued)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en-US" smtClean="0"/>
              <a:t>Ethical Hacking and System Security</a:t>
            </a:r>
          </a:p>
          <a:p>
            <a:pPr lvl="1" eaLnBrk="1" hangingPunct="1"/>
            <a:r>
              <a:rPr lang="en-US" smtClean="0"/>
              <a:t>Some companies prefer to pay an ethical hacker to discover their systems’ weaknesses and security gaps</a:t>
            </a:r>
          </a:p>
          <a:p>
            <a:pPr lvl="1" eaLnBrk="1" hangingPunct="1"/>
            <a:r>
              <a:rPr lang="en-US" smtClean="0"/>
              <a:t>Ethical hackers work to protect all areas of information technology</a:t>
            </a:r>
          </a:p>
          <a:p>
            <a:pPr lvl="1" eaLnBrk="1" hangingPunct="1"/>
            <a:r>
              <a:rPr lang="en-US" smtClean="0"/>
              <a:t>Hackers must have experience in software engineering, network engineering, and system security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3882887-8F52-48BB-BA0F-D439792F809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eaLnBrk="1" hangingPunct="1"/>
            <a:r>
              <a:rPr lang="en-US" smtClean="0"/>
              <a:t>Computer cracking is illegally hacking into a computer system without the permission of the system’s owner</a:t>
            </a:r>
          </a:p>
          <a:p>
            <a:pPr eaLnBrk="1" hangingPunct="1"/>
            <a:r>
              <a:rPr lang="en-US" smtClean="0"/>
              <a:t>Hackers are commonly thought of in two groups: White Hat and Black Hat</a:t>
            </a:r>
          </a:p>
          <a:p>
            <a:pPr eaLnBrk="1" hangingPunct="1"/>
            <a:r>
              <a:rPr lang="en-US" smtClean="0"/>
              <a:t>Nine major profiles of hackers</a:t>
            </a:r>
          </a:p>
          <a:p>
            <a:pPr eaLnBrk="1" hangingPunct="1"/>
            <a:r>
              <a:rPr lang="en-US" smtClean="0"/>
              <a:t>The techniques used by ethical and malicious hackers are similar</a:t>
            </a:r>
          </a:p>
          <a:p>
            <a:pPr eaLnBrk="1" hangingPunct="1"/>
            <a:r>
              <a:rPr lang="en-US" smtClean="0"/>
              <a:t>Hackers may be motivated by curiosity, puzzles, fame, revenge, money, or patriotism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1ED05F-A1B5-4226-842A-E05E28903B5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572000"/>
          </a:xfrm>
        </p:spPr>
        <p:txBody>
          <a:bodyPr/>
          <a:lstStyle/>
          <a:p>
            <a:pPr eaLnBrk="1" hangingPunct="1"/>
            <a:r>
              <a:rPr lang="en-US" smtClean="0"/>
              <a:t>The modern concept of hacking began in the late 1950s</a:t>
            </a:r>
          </a:p>
          <a:p>
            <a:pPr eaLnBrk="1" hangingPunct="1"/>
            <a:r>
              <a:rPr lang="en-US" smtClean="0"/>
              <a:t>While there are several vendor-neutral and vendor-specific certifications available to computer security professionals, there is no national certification standard</a:t>
            </a:r>
          </a:p>
          <a:p>
            <a:pPr eaLnBrk="1" hangingPunct="1"/>
            <a:r>
              <a:rPr lang="en-US" smtClean="0"/>
              <a:t>Professional security experts, technologists, and hackers must develop a public code of ethics</a:t>
            </a:r>
          </a:p>
          <a:p>
            <a:pPr eaLnBrk="1" hangingPunct="1"/>
            <a:r>
              <a:rPr lang="en-US" smtClean="0"/>
              <a:t>An ethical hacker is a security professional who applies hacking skills for defensive purposes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D59369-F38C-40A1-BC6B-4D9335FF3F0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(continued)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smtClean="0"/>
              <a:t>Understand and determine differences in information warfare</a:t>
            </a:r>
          </a:p>
          <a:p>
            <a:pPr eaLnBrk="1" hangingPunct="1"/>
            <a:r>
              <a:rPr lang="en-US" smtClean="0"/>
              <a:t>Understand how computer hacking originated and its evolution</a:t>
            </a:r>
          </a:p>
          <a:p>
            <a:pPr eaLnBrk="1" hangingPunct="1"/>
            <a:r>
              <a:rPr lang="en-US" smtClean="0"/>
              <a:t>Recognize the importance of ethical hacking and the issues involved in hacker ethics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5EE112-90F9-40DA-9F68-4112EA94A8D8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pPr eaLnBrk="1" hangingPunct="1"/>
            <a:r>
              <a:rPr lang="en-US" smtClean="0"/>
              <a:t>The Impact of Unethical Hacking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 eaLnBrk="1" hangingPunct="1"/>
            <a:r>
              <a:rPr lang="en-US" smtClean="0"/>
              <a:t>Computer </a:t>
            </a:r>
            <a:r>
              <a:rPr lang="en-US" b="1" smtClean="0"/>
              <a:t>cracking</a:t>
            </a:r>
          </a:p>
          <a:p>
            <a:pPr lvl="1" eaLnBrk="1" hangingPunct="1"/>
            <a:r>
              <a:rPr lang="en-US" smtClean="0"/>
              <a:t>Term for illegally hacking into a computer system without the permission of the system’s owner</a:t>
            </a:r>
          </a:p>
          <a:p>
            <a:pPr eaLnBrk="1" hangingPunct="1"/>
            <a:r>
              <a:rPr lang="en-US" smtClean="0"/>
              <a:t>Despite the motivations of computer </a:t>
            </a:r>
            <a:r>
              <a:rPr lang="en-US" b="1" smtClean="0"/>
              <a:t>crackers</a:t>
            </a:r>
          </a:p>
          <a:p>
            <a:pPr lvl="1" eaLnBrk="1" hangingPunct="1"/>
            <a:r>
              <a:rPr lang="en-US" smtClean="0"/>
              <a:t>Cracking a system is a crime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5B99D5-5935-49F0-A3F9-65226E2B64A9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pPr eaLnBrk="1" hangingPunct="1"/>
            <a:r>
              <a:rPr lang="en-US" smtClean="0"/>
              <a:t>Hacker Communities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pPr eaLnBrk="1" hangingPunct="1"/>
            <a:r>
              <a:rPr lang="en-US" smtClean="0"/>
              <a:t>Two ways commonly used to categorize </a:t>
            </a:r>
            <a:r>
              <a:rPr lang="en-US" b="1" smtClean="0"/>
              <a:t>hackers</a:t>
            </a:r>
          </a:p>
          <a:p>
            <a:pPr lvl="1" eaLnBrk="1" hangingPunct="1"/>
            <a:r>
              <a:rPr lang="en-US" smtClean="0"/>
              <a:t>White Hat good hackers vs. Black Hat bad hackers</a:t>
            </a:r>
          </a:p>
          <a:p>
            <a:pPr lvl="1" eaLnBrk="1" hangingPunct="1"/>
            <a:r>
              <a:rPr lang="en-US" smtClean="0"/>
              <a:t>Based loosely on psychological profiling</a:t>
            </a:r>
            <a:endParaRPr lang="en-US" b="1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4A9E900-0F8F-4E44-AC01-B49396BA32BA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pPr eaLnBrk="1" hangingPunct="1"/>
            <a:r>
              <a:rPr lang="en-US" smtClean="0"/>
              <a:t>Hat Categories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343400"/>
          </a:xfrm>
        </p:spPr>
        <p:txBody>
          <a:bodyPr/>
          <a:lstStyle/>
          <a:p>
            <a:pPr eaLnBrk="1" hangingPunct="1"/>
            <a:r>
              <a:rPr lang="en-US" smtClean="0"/>
              <a:t>White Hat/Black Hat model</a:t>
            </a:r>
          </a:p>
          <a:p>
            <a:pPr lvl="1" eaLnBrk="1" hangingPunct="1"/>
            <a:r>
              <a:rPr lang="en-US" smtClean="0"/>
              <a:t>White hats represent the “good guys”</a:t>
            </a:r>
          </a:p>
          <a:p>
            <a:pPr lvl="1" eaLnBrk="1" hangingPunct="1"/>
            <a:r>
              <a:rPr lang="en-US" smtClean="0"/>
              <a:t>Black hats represent the “bad guys”</a:t>
            </a:r>
          </a:p>
          <a:p>
            <a:pPr eaLnBrk="1" hangingPunct="1"/>
            <a:r>
              <a:rPr lang="en-US" smtClean="0"/>
              <a:t>Everything the good guys do is right, legal, and justified</a:t>
            </a:r>
          </a:p>
          <a:p>
            <a:pPr eaLnBrk="1" hangingPunct="1"/>
            <a:r>
              <a:rPr lang="en-US" smtClean="0"/>
              <a:t>“Gray Hat” hackers</a:t>
            </a:r>
          </a:p>
          <a:p>
            <a:pPr lvl="1" eaLnBrk="1" hangingPunct="1"/>
            <a:r>
              <a:rPr lang="en-US" smtClean="0"/>
              <a:t>Evidence that the dichotomy of good and evil is NOT a very good fit to the real world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80BF174-9937-4002-A02A-226A85CB7DB2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295400"/>
          </a:xfrm>
        </p:spPr>
        <p:txBody>
          <a:bodyPr/>
          <a:lstStyle/>
          <a:p>
            <a:pPr eaLnBrk="1" hangingPunct="1"/>
            <a:r>
              <a:rPr lang="en-US" smtClean="0"/>
              <a:t>Hat Categories (continued)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/>
          <a:stretch>
            <a:fillRect/>
          </a:stretch>
        </p:blipFill>
        <p:spPr bwMode="auto">
          <a:xfrm>
            <a:off x="808038" y="1524000"/>
            <a:ext cx="75279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158B82-36C9-4FA1-BD22-81C0A4C1A07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Hacker Profiling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smtClean="0"/>
              <a:t>Hacking requires that the practitioner be intimately familiar with the techniques of the perpetrator</a:t>
            </a:r>
          </a:p>
          <a:p>
            <a:pPr lvl="1" eaLnBrk="1" hangingPunct="1"/>
            <a:r>
              <a:rPr lang="en-US" smtClean="0"/>
              <a:t>Or opponent</a:t>
            </a:r>
          </a:p>
          <a:p>
            <a:pPr eaLnBrk="1" hangingPunct="1"/>
            <a:r>
              <a:rPr lang="en-US" smtClean="0"/>
              <a:t>Reading and techniques used by both ethical and malicious hackers are identical</a:t>
            </a:r>
          </a:p>
          <a:p>
            <a:pPr eaLnBrk="1" hangingPunct="1"/>
            <a:r>
              <a:rPr lang="en-US" smtClean="0"/>
              <a:t>Profile of a hacker is multifaceted</a:t>
            </a:r>
          </a:p>
          <a:p>
            <a:pPr eaLnBrk="1" hangingPunct="1"/>
            <a:r>
              <a:rPr lang="en-US" smtClean="0"/>
              <a:t>Black Hat Briefings convention</a:t>
            </a:r>
          </a:p>
          <a:p>
            <a:pPr lvl="1" eaLnBrk="1" hangingPunct="1"/>
            <a:r>
              <a:rPr lang="en-US" smtClean="0"/>
              <a:t>Highlights breaking security research submitted by leading corporate professionals, government experts, and members of the underground hacking community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Security and Penetration Testing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0CB5F2-4466-468C-9952-16A54177321F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lum bright="-10000"/>
          </a:blip>
          <a:srcRect/>
          <a:stretch>
            <a:fillRect/>
          </a:stretch>
        </p:blipFill>
        <p:spPr bwMode="auto">
          <a:xfrm>
            <a:off x="668338" y="381000"/>
            <a:ext cx="780732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Microsoft PowerPoint</Application>
  <PresentationFormat>On-screen Show (4:3)</PresentationFormat>
  <Paragraphs>182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IT Security and Penetration Testing</vt:lpstr>
      <vt:lpstr>Objectives</vt:lpstr>
      <vt:lpstr>Objectives (continued)</vt:lpstr>
      <vt:lpstr>The Impact of Unethical Hacking</vt:lpstr>
      <vt:lpstr>Hacker Communities</vt:lpstr>
      <vt:lpstr>Hat Categories</vt:lpstr>
      <vt:lpstr>Hat Categories (continued)</vt:lpstr>
      <vt:lpstr>Hacker Profiling</vt:lpstr>
      <vt:lpstr>Slide 9</vt:lpstr>
      <vt:lpstr>Hacker Motivations</vt:lpstr>
      <vt:lpstr>Ethical Hacking</vt:lpstr>
      <vt:lpstr>Evolution of Hacking</vt:lpstr>
      <vt:lpstr>Evolution of Hacking (continued)</vt:lpstr>
      <vt:lpstr>Evolution of Hacking (continued)</vt:lpstr>
      <vt:lpstr>Ethics and Issues of Information Technology</vt:lpstr>
      <vt:lpstr>Vendor-Neutral Security Certifications</vt:lpstr>
      <vt:lpstr>Vendor-Neutral Security Certifications (continued)</vt:lpstr>
      <vt:lpstr>Vendor-Specific Security Certificates</vt:lpstr>
      <vt:lpstr>What Needs to Be Secured</vt:lpstr>
      <vt:lpstr>What Needs to Be Secured (continued)</vt:lpstr>
      <vt:lpstr>What Needs to Be Secured (continued)</vt:lpstr>
      <vt:lpstr>Summary</vt:lpstr>
      <vt:lpstr>Summary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357</cp:revision>
  <dcterms:created xsi:type="dcterms:W3CDTF">2002-09-27T23:29:22Z</dcterms:created>
  <dcterms:modified xsi:type="dcterms:W3CDTF">2015-12-08T01:04:17Z</dcterms:modified>
</cp:coreProperties>
</file>