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CA" sz="36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Click to edit the outline text format</a:t>
            </a:r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2c3e50"/>
                </a:solidFill>
                <a:latin typeface="Source Sans Pro"/>
              </a:rPr>
              <a:t>Second Outline Level</a:t>
            </a:r>
            <a:endParaRPr b="0" lang="en-CA" sz="2800" spc="-1" strike="noStrike">
              <a:solidFill>
                <a:srgbClr val="2c3e50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2c3e50"/>
                </a:solidFill>
                <a:latin typeface="Source Sans Pro"/>
              </a:rPr>
              <a:t>Third Outline Level</a:t>
            </a:r>
            <a:endParaRPr b="0" lang="en-CA" sz="2400" spc="-1" strike="noStrike">
              <a:solidFill>
                <a:srgbClr val="2c3e50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2c3e50"/>
                </a:solidFill>
                <a:latin typeface="Source Sans Pro"/>
              </a:rPr>
              <a:t>Fourth Outline Level</a:t>
            </a:r>
            <a:endParaRPr b="0" lang="en-CA" sz="2000" spc="-1" strike="noStrike">
              <a:solidFill>
                <a:srgbClr val="2c3e50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2c3e50"/>
                </a:solidFill>
                <a:latin typeface="Source Sans Pro"/>
              </a:rPr>
              <a:t>Fifth Outline Level</a:t>
            </a:r>
            <a:endParaRPr b="0" lang="en-CA" sz="2000" spc="-1" strike="noStrike">
              <a:solidFill>
                <a:srgbClr val="2c3e50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2c3e50"/>
                </a:solidFill>
                <a:latin typeface="Source Sans Pro"/>
              </a:rPr>
              <a:t>Sixth Outline Level</a:t>
            </a:r>
            <a:endParaRPr b="0" lang="en-CA" sz="2000" spc="-1" strike="noStrike">
              <a:solidFill>
                <a:srgbClr val="2c3e50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2c3e50"/>
                </a:solidFill>
                <a:latin typeface="Source Sans Pro"/>
              </a:rPr>
              <a:t>Seventh Outline Level</a:t>
            </a:r>
            <a:endParaRPr b="0" lang="en-CA" sz="20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CA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CA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CA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A5763BF1-B929-457D-8425-C67575B56F0A}" type="slidenum">
              <a:rPr b="1" lang="en-CA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CA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0080000" cy="5040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r>
              <a:rPr b="1" lang="en-CA" sz="36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876"/>
              </a:spcAft>
            </a:pPr>
            <a:r>
              <a:rPr b="0" lang="en-CA" sz="20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en-CA" sz="20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</a:pPr>
            <a:r>
              <a:rPr b="0" lang="en-CA" sz="20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en-CA" sz="20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</a:pPr>
            <a:r>
              <a:rPr b="0" lang="en-CA" sz="20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en-CA" sz="20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</a:pPr>
            <a:r>
              <a:rPr b="0" lang="en-CA" sz="20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en-CA" sz="20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</a:pPr>
            <a:r>
              <a:rPr b="0" lang="en-CA" sz="20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en-CA" sz="20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</a:pPr>
            <a:r>
              <a:rPr b="0" lang="en-CA" sz="20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en-CA" sz="20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</a:pPr>
            <a:r>
              <a:rPr b="0" lang="en-CA" sz="20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en-CA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CA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CA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CA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0B7A5673-F950-47E0-8D9E-C5CF48D2337C}" type="slidenum">
              <a:rPr b="1" lang="en-CA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CA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520000" y="2520000"/>
            <a:ext cx="5040000" cy="2520000"/>
          </a:xfrm>
          <a:prstGeom prst="wedgeRectCallout">
            <a:avLst>
              <a:gd name="adj1" fmla="val -42740"/>
              <a:gd name="adj2" fmla="val 114189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r>
              <a:rPr b="1" lang="en-CA" sz="3600" spc="-1" strike="noStrike">
                <a:solidFill>
                  <a:srgbClr val="2c3e50"/>
                </a:solidFill>
                <a:latin typeface="Source Sans Pro Black"/>
              </a:rPr>
              <a:t>Click to edit the title text format</a:t>
            </a:r>
            <a:endParaRPr b="1" lang="en-CA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876"/>
              </a:spcAft>
            </a:pPr>
            <a:r>
              <a:rPr b="0" lang="en-CA" sz="20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en-CA" sz="20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</a:pPr>
            <a:r>
              <a:rPr b="0" lang="en-CA" sz="20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en-CA" sz="20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</a:pPr>
            <a:r>
              <a:rPr b="0" lang="en-CA" sz="20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en-CA" sz="20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</a:pPr>
            <a:r>
              <a:rPr b="0" lang="en-CA" sz="20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en-CA" sz="20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</a:pPr>
            <a:r>
              <a:rPr b="0" lang="en-CA" sz="20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en-CA" sz="20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</a:pPr>
            <a:r>
              <a:rPr b="0" lang="en-CA" sz="20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en-CA" sz="20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</a:pPr>
            <a:r>
              <a:rPr b="0" lang="en-CA" sz="20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en-CA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CA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CA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CA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50E4AF85-66EA-47CA-AE05-8346CD898821}" type="slidenum">
              <a:rPr b="1" lang="en-CA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CA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60000" y="378000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algn="ctr"/>
            <a:r>
              <a:rPr b="1" lang="en-CA" sz="3600" spc="-1" strike="noStrike">
                <a:solidFill>
                  <a:srgbClr val="ffffff"/>
                </a:solidFill>
                <a:latin typeface="Source Sans Pro Black"/>
              </a:rPr>
              <a:t>Kotlin for Android</a:t>
            </a:r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60000" y="5220000"/>
            <a:ext cx="9360000" cy="19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2200" spc="-1" strike="noStrike">
                <a:solidFill>
                  <a:srgbClr val="ffffff"/>
                </a:solidFill>
                <a:latin typeface="Source Sans Pro"/>
              </a:rPr>
              <a:t>A suitable replacement to Java for Android at Heritage College?</a:t>
            </a:r>
            <a:endParaRPr b="0" lang="en-CA" sz="2200" spc="-1" strike="noStrike">
              <a:solidFill>
                <a:srgbClr val="ffffff"/>
              </a:solidFill>
              <a:latin typeface="Source Sans Pro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3712680" y="1012680"/>
            <a:ext cx="2767320" cy="2767320"/>
          </a:xfrm>
          <a:prstGeom prst="rect">
            <a:avLst/>
          </a:prstGeom>
          <a:ln>
            <a:noFill/>
          </a:ln>
          <a:effectLst>
            <a:outerShdw dist="107932" dir="2700000">
              <a:srgbClr val="808080">
                <a:alpha val="30000"/>
              </a:srgbClr>
            </a:outerShdw>
          </a:effectLst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CA" sz="3600" spc="-1" strike="noStrike">
                <a:solidFill>
                  <a:srgbClr val="ffffff"/>
                </a:solidFill>
                <a:latin typeface="Source Sans Pro Black"/>
              </a:rPr>
              <a:t>Android Specific Examples</a:t>
            </a:r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1944000" y="2736000"/>
            <a:ext cx="6028920" cy="437760"/>
          </a:xfrm>
          <a:prstGeom prst="rect">
            <a:avLst/>
          </a:prstGeom>
          <a:ln>
            <a:noFill/>
          </a:ln>
        </p:spPr>
      </p:pic>
      <p:sp>
        <p:nvSpPr>
          <p:cNvPr id="157" name="TextShape 2"/>
          <p:cNvSpPr txBox="1"/>
          <p:nvPr/>
        </p:nvSpPr>
        <p:spPr>
          <a:xfrm>
            <a:off x="3010680" y="1732320"/>
            <a:ext cx="382932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CA" sz="1800" spc="-1" strike="noStrike">
                <a:latin typeface="Source Sans Pro"/>
              </a:rPr>
              <a:t>Changing the text of a TextView</a:t>
            </a:r>
            <a:endParaRPr b="0" lang="en-CA" sz="1800" spc="-1" strike="noStrike">
              <a:latin typeface="Source Sans Pro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4592160" y="2164320"/>
            <a:ext cx="66384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CA" sz="1800" spc="-1" strike="noStrike">
                <a:latin typeface="Source Sans Pro"/>
              </a:rPr>
              <a:t>Java</a:t>
            </a:r>
            <a:endParaRPr b="0" lang="en-CA" sz="1800" spc="-1" strike="noStrike">
              <a:latin typeface="Source Sans Pro"/>
            </a:endParaRPr>
          </a:p>
        </p:txBody>
      </p:sp>
      <p:sp>
        <p:nvSpPr>
          <p:cNvPr id="159" name="TextShape 4"/>
          <p:cNvSpPr txBox="1"/>
          <p:nvPr/>
        </p:nvSpPr>
        <p:spPr>
          <a:xfrm>
            <a:off x="4320000" y="5400000"/>
            <a:ext cx="7200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TextShape 5"/>
          <p:cNvSpPr txBox="1"/>
          <p:nvPr/>
        </p:nvSpPr>
        <p:spPr>
          <a:xfrm>
            <a:off x="4464000" y="3384000"/>
            <a:ext cx="82224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CA" sz="1800" spc="-1" strike="noStrike">
                <a:latin typeface="Source Sans Pro"/>
              </a:rPr>
              <a:t>Kotlin</a:t>
            </a:r>
            <a:endParaRPr b="0" lang="en-CA" sz="1800" spc="-1" strike="noStrike">
              <a:latin typeface="Source Sans Pro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3240000" y="3885120"/>
            <a:ext cx="3580920" cy="21888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3"/>
          <a:stretch/>
        </p:blipFill>
        <p:spPr>
          <a:xfrm>
            <a:off x="1512000" y="1690200"/>
            <a:ext cx="7128000" cy="5437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0" dur="indefinite" restart="never" nodeType="tmRoot">
          <p:childTnLst>
            <p:seq>
              <p:cTn id="51" nodeType="mainSeq">
                <p:childTnLst>
                  <p:par>
                    <p:cTn id="52" fill="freeze">
                      <p:stCondLst>
                        <p:cond delay="0"/>
                      </p:stCondLst>
                      <p:childTnLst>
                        <p:par>
                          <p:cTn id="53" fill="freeze">
                            <p:stCondLst>
                              <p:cond delay="0"/>
                            </p:stCondLst>
                            <p:childTnLst>
                              <p:par>
                                <p:cTn id="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freeze">
                      <p:stCondLst>
                        <p:cond delay="indefinite"/>
                      </p:stCondLst>
                      <p:childTnLst>
                        <p:par>
                          <p:cTn id="58" fill="freeze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freeze">
                      <p:stCondLst>
                        <p:cond delay="indefinite"/>
                      </p:stCondLst>
                      <p:childTnLst>
                        <p:par>
                          <p:cTn id="63" fill="freeze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freeze">
                      <p:stCondLst>
                        <p:cond delay="indefinite"/>
                      </p:stCondLst>
                      <p:childTnLst>
                        <p:par>
                          <p:cTn id="71" fill="freeze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CA" sz="3600" spc="-1" strike="noStrike">
                <a:solidFill>
                  <a:srgbClr val="ffffff"/>
                </a:solidFill>
                <a:latin typeface="Source Sans Pro Black"/>
              </a:rPr>
              <a:t>Android Specific Examples</a:t>
            </a:r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648000" y="1872000"/>
            <a:ext cx="7001640" cy="489600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2700000" y="2700000"/>
            <a:ext cx="4680000" cy="21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algn="ctr"/>
            <a:r>
              <a:rPr b="1" lang="en-CA" sz="3600" spc="-1" strike="noStrike">
                <a:solidFill>
                  <a:srgbClr val="2c3e50"/>
                </a:solidFill>
                <a:latin typeface="Source Sans Pro Black"/>
              </a:rPr>
              <a:t>The Cost of Kotlin</a:t>
            </a:r>
            <a:endParaRPr b="1" lang="en-CA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CA" sz="3600" spc="-1" strike="noStrike">
                <a:solidFill>
                  <a:srgbClr val="ffffff"/>
                </a:solidFill>
                <a:latin typeface="Source Sans Pro Black"/>
              </a:rPr>
              <a:t>The (Monetary) Cost of Kotlin</a:t>
            </a:r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Open sourced under the Apache 2.0 license</a:t>
            </a:r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Boasts usability with </a:t>
            </a:r>
            <a:r>
              <a:rPr b="1" i="1" lang="en-CA" sz="3200" spc="-1" strike="noStrike">
                <a:solidFill>
                  <a:srgbClr val="2c3e50"/>
                </a:solidFill>
                <a:latin typeface="Source Sans Pro Semibold"/>
              </a:rPr>
              <a:t>any</a:t>
            </a: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 Java IDE</a:t>
            </a:r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2c3e50"/>
                </a:solidFill>
                <a:latin typeface="Source Sans Pro"/>
              </a:rPr>
              <a:t>In reality, not </a:t>
            </a:r>
            <a:r>
              <a:rPr b="0" i="1" lang="en-CA" sz="2800" spc="-1" strike="noStrike">
                <a:solidFill>
                  <a:srgbClr val="2c3e50"/>
                </a:solidFill>
                <a:latin typeface="Source Sans Pro"/>
              </a:rPr>
              <a:t>integrated</a:t>
            </a:r>
            <a:r>
              <a:rPr b="0" lang="en-CA" sz="2800" spc="-1" strike="noStrike">
                <a:solidFill>
                  <a:srgbClr val="2c3e50"/>
                </a:solidFill>
                <a:latin typeface="Source Sans Pro"/>
              </a:rPr>
              <a:t> with all Java IDE’s</a:t>
            </a:r>
            <a:endParaRPr b="0" lang="en-CA" sz="2800" spc="-1" strike="noStrike">
              <a:solidFill>
                <a:srgbClr val="2c3e5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2c3e50"/>
                </a:solidFill>
                <a:latin typeface="Source Sans Pro"/>
              </a:rPr>
              <a:t>Stand-alone command line compiler can be used with any text editing program/IDE</a:t>
            </a:r>
            <a:endParaRPr b="0" lang="en-CA" sz="2800" spc="-1" strike="noStrike">
              <a:solidFill>
                <a:srgbClr val="2c3e50"/>
              </a:solidFill>
              <a:latin typeface="Source Sans Pro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Several free supported Java IDE’s:</a:t>
            </a:r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2c3e50"/>
                </a:solidFill>
                <a:latin typeface="Source Sans Pro"/>
              </a:rPr>
              <a:t>Eclipse (With a free plug-in)</a:t>
            </a:r>
            <a:endParaRPr b="0" lang="en-CA" sz="2800" spc="-1" strike="noStrike">
              <a:solidFill>
                <a:srgbClr val="2c3e5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2c3e50"/>
                </a:solidFill>
                <a:latin typeface="Source Sans Pro"/>
              </a:rPr>
              <a:t>Android Studio 3.0 / IntelliJ IDEA Community</a:t>
            </a:r>
            <a:endParaRPr b="0" lang="en-CA" sz="2800" spc="-1" strike="noStrike">
              <a:solidFill>
                <a:srgbClr val="2c3e50"/>
              </a:solidFill>
              <a:latin typeface="Source Sans Pro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No monetary cost required</a:t>
            </a:r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CA" sz="3600" spc="-1" strike="noStrike">
                <a:solidFill>
                  <a:srgbClr val="ffffff"/>
                </a:solidFill>
                <a:latin typeface="Source Sans Pro Black"/>
              </a:rPr>
              <a:t>The (Performance) Cost of Kotlin</a:t>
            </a:r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Specific situations have an increased execution time:</a:t>
            </a:r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2c3e50"/>
                </a:solidFill>
                <a:latin typeface="Source Sans Pro"/>
              </a:rPr>
              <a:t>Spread operation execution time doubled</a:t>
            </a:r>
            <a:endParaRPr b="0" lang="en-CA" sz="2800" spc="-1" strike="noStrike">
              <a:solidFill>
                <a:srgbClr val="2c3e5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2c3e50"/>
                </a:solidFill>
                <a:latin typeface="Source Sans Pro"/>
              </a:rPr>
              <a:t>Delegate properties increased by 10%</a:t>
            </a:r>
            <a:endParaRPr b="0" lang="en-CA" sz="2800" spc="-1" strike="noStrike">
              <a:solidFill>
                <a:srgbClr val="2c3e5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2c3e50"/>
                </a:solidFill>
                <a:latin typeface="Input"/>
              </a:rPr>
              <a:t>forEach</a:t>
            </a:r>
            <a:r>
              <a:rPr b="0" lang="en-CA" sz="2800" spc="-1" strike="noStrike">
                <a:solidFill>
                  <a:srgbClr val="2c3e50"/>
                </a:solidFill>
                <a:latin typeface="Source Sans Pro"/>
              </a:rPr>
              <a:t> loop increased by </a:t>
            </a:r>
            <a:r>
              <a:rPr b="1" lang="en-CA" sz="2800" spc="-1" strike="noStrike">
                <a:solidFill>
                  <a:srgbClr val="2c3e50"/>
                </a:solidFill>
                <a:latin typeface="Source Sans Pro"/>
              </a:rPr>
              <a:t>300%</a:t>
            </a:r>
            <a:endParaRPr b="0" lang="en-CA" sz="2800" spc="-1" strike="noStrike">
              <a:solidFill>
                <a:srgbClr val="2c3e50"/>
              </a:solidFill>
              <a:latin typeface="Source Sans Pro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Occurs on both the JVM and ART</a:t>
            </a:r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Full compilation times increased by 10% to 15% with Kotlin</a:t>
            </a:r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Partial compilation time faster on average with Kotlin</a:t>
            </a:r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2c3e50"/>
                </a:solidFill>
                <a:latin typeface="Source Sans Pro"/>
              </a:rPr>
              <a:t>Arguably is more common than full compilation</a:t>
            </a:r>
            <a:endParaRPr b="0" lang="en-CA" sz="2800" spc="-1" strike="noStrike">
              <a:solidFill>
                <a:srgbClr val="2c3e50"/>
              </a:solidFill>
              <a:latin typeface="Source Sans Pro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Is the more terse syntax worth possible performance loss?</a:t>
            </a:r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2700000" y="2700000"/>
            <a:ext cx="4680000" cy="21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algn="ctr"/>
            <a:r>
              <a:rPr b="1" lang="en-CA" sz="3600" spc="-1" strike="noStrike">
                <a:solidFill>
                  <a:srgbClr val="2c3e50"/>
                </a:solidFill>
                <a:latin typeface="Source Sans Pro Black"/>
              </a:rPr>
              <a:t>Documentation Availability</a:t>
            </a:r>
            <a:endParaRPr b="1" lang="en-CA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CA" sz="3600" spc="-1" strike="noStrike">
                <a:solidFill>
                  <a:srgbClr val="ffffff"/>
                </a:solidFill>
                <a:latin typeface="Source Sans Pro Black"/>
              </a:rPr>
              <a:t>Documentation Availability</a:t>
            </a:r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Both Kotlin and Java have a large repository of official documentation available online</a:t>
            </a:r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Because of it’s age and wide enterprise usage, Java has an expansive library of community documentation</a:t>
            </a:r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Inversely, Kotlin has yet to build up community documentation that is anywhere near as large</a:t>
            </a:r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CA" sz="3600" spc="-1" strike="noStrike">
                <a:solidFill>
                  <a:srgbClr val="ffffff"/>
                </a:solidFill>
                <a:latin typeface="Source Sans Pro Black"/>
              </a:rPr>
              <a:t>Documentation Availability*</a:t>
            </a:r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1320120" y="2160000"/>
            <a:ext cx="2711880" cy="165600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>
                <a:alpha val="30000"/>
              </a:srgbClr>
            </a:outerShdw>
          </a:effectLst>
        </p:spPr>
      </p:pic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5220720" y="2167200"/>
            <a:ext cx="2699280" cy="157680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>
                <a:alpha val="30000"/>
              </a:srgbClr>
            </a:outerShdw>
          </a:effectLst>
        </p:spPr>
      </p:pic>
      <p:pic>
        <p:nvPicPr>
          <p:cNvPr id="176" name="" descr=""/>
          <p:cNvPicPr/>
          <p:nvPr/>
        </p:nvPicPr>
        <p:blipFill>
          <a:blip r:embed="rId3"/>
          <a:stretch/>
        </p:blipFill>
        <p:spPr>
          <a:xfrm>
            <a:off x="1456920" y="4092120"/>
            <a:ext cx="2863080" cy="159588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>
                <a:alpha val="30000"/>
              </a:srgbClr>
            </a:outerShdw>
          </a:effectLst>
        </p:spPr>
      </p:pic>
      <p:pic>
        <p:nvPicPr>
          <p:cNvPr id="177" name="" descr=""/>
          <p:cNvPicPr/>
          <p:nvPr/>
        </p:nvPicPr>
        <p:blipFill>
          <a:blip r:embed="rId4"/>
          <a:stretch/>
        </p:blipFill>
        <p:spPr>
          <a:xfrm>
            <a:off x="5166360" y="4104000"/>
            <a:ext cx="3257640" cy="158400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>
                <a:alpha val="30000"/>
              </a:srgbClr>
            </a:outerShdw>
          </a:effectLst>
        </p:spPr>
      </p:pic>
      <p:sp>
        <p:nvSpPr>
          <p:cNvPr id="178" name="TextShape 2"/>
          <p:cNvSpPr txBox="1"/>
          <p:nvPr/>
        </p:nvSpPr>
        <p:spPr>
          <a:xfrm>
            <a:off x="6480000" y="6768000"/>
            <a:ext cx="2856960" cy="36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CA" sz="1800" spc="-1" strike="noStrike">
                <a:solidFill>
                  <a:srgbClr val="666666"/>
                </a:solidFill>
                <a:latin typeface="Source Sans Pro"/>
              </a:rPr>
              <a:t>*As of March 11</a:t>
            </a:r>
            <a:r>
              <a:rPr b="0" lang="en-CA" sz="1800" spc="-1" strike="noStrike" baseline="101000">
                <a:solidFill>
                  <a:srgbClr val="666666"/>
                </a:solidFill>
                <a:latin typeface="Source Sans Pro"/>
              </a:rPr>
              <a:t>th</a:t>
            </a:r>
            <a:r>
              <a:rPr b="0" lang="en-CA" sz="1800" spc="-1" strike="noStrike">
                <a:solidFill>
                  <a:srgbClr val="666666"/>
                </a:solidFill>
                <a:latin typeface="Source Sans Pro"/>
              </a:rPr>
              <a:t>, 2018</a:t>
            </a:r>
            <a:endParaRPr b="0" lang="en-CA" sz="1800" spc="-1" strike="noStrike">
              <a:latin typeface="Source Sans Pro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432000" y="6077520"/>
            <a:ext cx="409896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CA" sz="2600" spc="-1" strike="noStrike">
                <a:latin typeface="Source Sans Pro"/>
              </a:rPr>
              <a:t>Difference of 1,378,135</a:t>
            </a:r>
            <a:endParaRPr b="0" lang="en-CA" sz="2600" spc="-1" strike="noStrike">
              <a:latin typeface="Source Sans Pro"/>
            </a:endParaRPr>
          </a:p>
        </p:txBody>
      </p:sp>
      <p:sp>
        <p:nvSpPr>
          <p:cNvPr id="180" name="TextShape 4"/>
          <p:cNvSpPr txBox="1"/>
          <p:nvPr/>
        </p:nvSpPr>
        <p:spPr>
          <a:xfrm>
            <a:off x="4784400" y="6077520"/>
            <a:ext cx="378360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CA" sz="2600" spc="-1" strike="noStrike">
                <a:latin typeface="Source Sans Pro"/>
              </a:rPr>
              <a:t>Difference of 200,089</a:t>
            </a:r>
            <a:endParaRPr b="0" lang="en-CA" sz="2600" spc="-1" strike="noStrike">
              <a:latin typeface="Source Sans Pro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700000" y="2700000"/>
            <a:ext cx="4680000" cy="21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algn="ctr"/>
            <a:r>
              <a:rPr b="1" lang="en-CA" sz="3600" spc="-1" strike="noStrike">
                <a:solidFill>
                  <a:srgbClr val="2c3e50"/>
                </a:solidFill>
                <a:latin typeface="Source Sans Pro Black"/>
              </a:rPr>
              <a:t>Staying Power</a:t>
            </a:r>
            <a:endParaRPr b="1" lang="en-CA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CA" sz="3600" spc="-1" strike="noStrike">
                <a:solidFill>
                  <a:srgbClr val="ffffff"/>
                </a:solidFill>
                <a:latin typeface="Source Sans Pro Black"/>
              </a:rPr>
              <a:t>Kotlin’s Staying Power</a:t>
            </a:r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End of 2017 reports by Stack Overflow and GitHub show that Kotlin’s popularity has yet to grow to mainstream levels</a:t>
            </a:r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Software development company Realm’s 2017 Q4 believes that Kotlin will rise to 50% market share by the end of 2018</a:t>
            </a:r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CA" sz="3600" spc="-1" strike="noStrike">
                <a:solidFill>
                  <a:srgbClr val="ffffff"/>
                </a:solidFill>
                <a:latin typeface="Source Sans Pro Black"/>
              </a:rPr>
              <a:t>Agenda</a:t>
            </a:r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What is Kotlin?</a:t>
            </a:r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Java Syntax vs Kotlin Syntax</a:t>
            </a:r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The (Monetary) Cost of Kotlin</a:t>
            </a:r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The (Performance) Cost of Kotlin</a:t>
            </a:r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Documentation Availability</a:t>
            </a:r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Kotlin’s Staying Power</a:t>
            </a:r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Kotlin and the Job Market</a:t>
            </a:r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Conclusion</a:t>
            </a:r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CA" sz="3600" spc="-1" strike="noStrike">
                <a:solidFill>
                  <a:srgbClr val="ffffff"/>
                </a:solidFill>
                <a:latin typeface="Source Sans Pro Black"/>
              </a:rPr>
              <a:t>Kotlin’s Staying Power</a:t>
            </a:r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246240" y="1800000"/>
            <a:ext cx="3425760" cy="521244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>
                <a:alpha val="30000"/>
              </a:srgbClr>
            </a:outerShdw>
          </a:effectLst>
        </p:spPr>
      </p:pic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3888000" y="1872000"/>
            <a:ext cx="6006600" cy="443772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>
                <a:alpha val="30000"/>
              </a:srgbClr>
            </a:outerShdw>
          </a:effectLst>
        </p:spPr>
      </p:pic>
      <p:sp>
        <p:nvSpPr>
          <p:cNvPr id="187" name="TextShape 2"/>
          <p:cNvSpPr txBox="1"/>
          <p:nvPr/>
        </p:nvSpPr>
        <p:spPr>
          <a:xfrm>
            <a:off x="1872000" y="6700320"/>
            <a:ext cx="190728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CA" sz="1800" spc="-1" strike="noStrike">
                <a:latin typeface="Source Sans Pro"/>
              </a:rPr>
              <a:t>Stack Overflow</a:t>
            </a:r>
            <a:endParaRPr b="0" lang="en-CA" sz="1800" spc="-1" strike="noStrike">
              <a:latin typeface="Source Sans Pro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6624000" y="5976000"/>
            <a:ext cx="97308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CA" sz="1800" spc="-1" strike="noStrike">
                <a:latin typeface="Source Sans Pro"/>
              </a:rPr>
              <a:t>GitHub</a:t>
            </a:r>
            <a:endParaRPr b="0" lang="en-CA" sz="1800" spc="-1" strike="noStrike">
              <a:latin typeface="Source Sans Pro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CA" sz="3600" spc="-1" strike="noStrike">
                <a:solidFill>
                  <a:srgbClr val="ffffff"/>
                </a:solidFill>
                <a:latin typeface="Source Sans Pro Black"/>
              </a:rPr>
              <a:t>Kotlin’s Staying Power</a:t>
            </a:r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360" y="1584000"/>
            <a:ext cx="10079640" cy="2809080"/>
          </a:xfrm>
          <a:prstGeom prst="rect">
            <a:avLst/>
          </a:prstGeom>
          <a:ln>
            <a:noFill/>
          </a:ln>
        </p:spPr>
      </p:pic>
      <p:sp>
        <p:nvSpPr>
          <p:cNvPr id="191" name="TextShape 2"/>
          <p:cNvSpPr txBox="1"/>
          <p:nvPr/>
        </p:nvSpPr>
        <p:spPr>
          <a:xfrm>
            <a:off x="2736720" y="4396320"/>
            <a:ext cx="475128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CA" sz="1800" spc="-1" strike="noStrike">
                <a:latin typeface="Source Sans Pro"/>
              </a:rPr>
              <a:t>Realm Q4 Trend Report Kotlin projection</a:t>
            </a:r>
            <a:endParaRPr b="0" lang="en-CA" sz="1800" spc="-1" strike="noStrike">
              <a:latin typeface="Source Sans Pro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2700000" y="2700000"/>
            <a:ext cx="4680000" cy="21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algn="ctr"/>
            <a:r>
              <a:rPr b="1" lang="en-CA" sz="3600" spc="-1" strike="noStrike">
                <a:solidFill>
                  <a:srgbClr val="2c3e50"/>
                </a:solidFill>
                <a:latin typeface="Source Sans Pro Black"/>
              </a:rPr>
              <a:t>Kotlin and the Job Market</a:t>
            </a:r>
            <a:endParaRPr b="1" lang="en-CA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CA" sz="3600" spc="-1" strike="noStrike">
                <a:solidFill>
                  <a:srgbClr val="ffffff"/>
                </a:solidFill>
                <a:latin typeface="Source Sans Pro Black"/>
              </a:rPr>
              <a:t>Kotlin and the Job Market</a:t>
            </a:r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In the Outaouais area, very little Kotlin jobs are available</a:t>
            </a:r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i="1" lang="en-CA" sz="3200" spc="-1" strike="noStrike">
                <a:solidFill>
                  <a:srgbClr val="2c3e50"/>
                </a:solidFill>
                <a:latin typeface="Source Sans Pro Semibold"/>
              </a:rPr>
              <a:t>Indeed</a:t>
            </a: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 has only three jobs looking for Kotlin experience*</a:t>
            </a:r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2c3e50"/>
                </a:solidFill>
                <a:latin typeface="Source Sans Pro"/>
              </a:rPr>
              <a:t>Only one job was for a developing a Kotlin application</a:t>
            </a:r>
            <a:endParaRPr b="0" lang="en-CA" sz="2800" spc="-1" strike="noStrike">
              <a:solidFill>
                <a:srgbClr val="2c3e50"/>
              </a:solidFill>
              <a:latin typeface="Source Sans Pro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Government of Canada </a:t>
            </a:r>
            <a:r>
              <a:rPr b="1" i="1" lang="en-CA" sz="3200" spc="-1" strike="noStrike">
                <a:solidFill>
                  <a:srgbClr val="2c3e50"/>
                </a:solidFill>
                <a:latin typeface="Source Sans Pro Semibold"/>
              </a:rPr>
              <a:t>Job Bank</a:t>
            </a: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 shows </a:t>
            </a:r>
            <a:r>
              <a:rPr b="1" i="1" lang="en-CA" sz="3200" spc="-1" strike="noStrike">
                <a:solidFill>
                  <a:srgbClr val="2c3e50"/>
                </a:solidFill>
                <a:latin typeface="Source Sans Pro Semibold"/>
              </a:rPr>
              <a:t>no</a:t>
            </a:r>
            <a:r>
              <a:rPr b="0" lang="en-CA" sz="32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jobs looking for Kotlin experience*</a:t>
            </a:r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6480000" y="6768000"/>
            <a:ext cx="2856960" cy="36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CA" sz="1800" spc="-1" strike="noStrike">
                <a:solidFill>
                  <a:srgbClr val="666666"/>
                </a:solidFill>
                <a:latin typeface="Source Sans Pro"/>
              </a:rPr>
              <a:t>*As of March 11</a:t>
            </a:r>
            <a:r>
              <a:rPr b="0" lang="en-CA" sz="1800" spc="-1" strike="noStrike" baseline="101000">
                <a:solidFill>
                  <a:srgbClr val="666666"/>
                </a:solidFill>
                <a:latin typeface="Source Sans Pro"/>
              </a:rPr>
              <a:t>th</a:t>
            </a:r>
            <a:r>
              <a:rPr b="0" lang="en-CA" sz="1800" spc="-1" strike="noStrike">
                <a:solidFill>
                  <a:srgbClr val="666666"/>
                </a:solidFill>
                <a:latin typeface="Source Sans Pro"/>
              </a:rPr>
              <a:t>, 2018</a:t>
            </a:r>
            <a:endParaRPr b="0" lang="en-CA" sz="1800" spc="-1" strike="noStrike">
              <a:latin typeface="Source Sans Pro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2700000" y="2700000"/>
            <a:ext cx="4680000" cy="21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algn="ctr"/>
            <a:r>
              <a:rPr b="1" lang="en-CA" sz="3600" spc="-1" strike="noStrike">
                <a:solidFill>
                  <a:srgbClr val="2c3e50"/>
                </a:solidFill>
                <a:latin typeface="Source Sans Pro Black"/>
              </a:rPr>
              <a:t>Conclusion</a:t>
            </a:r>
            <a:endParaRPr b="1" lang="en-CA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CA" sz="3600" spc="-1" strike="noStrike">
                <a:solidFill>
                  <a:srgbClr val="ffffff"/>
                </a:solidFill>
                <a:latin typeface="Source Sans Pro Black"/>
              </a:rPr>
              <a:t>Conclusion</a:t>
            </a:r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Kotlin is an extremely efficient way to write Android applications</a:t>
            </a:r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Performance loss exists, but may be worth the decrease in development time</a:t>
            </a:r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Documentation is available, but community support is currently low due to it’s infancy</a:t>
            </a:r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Is not as popular as other Java alternatives, but is estimated to increase by 2018</a:t>
            </a:r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Local job opportunities are scarce, however that will change if popularity increases</a:t>
            </a:r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CA" sz="3600" spc="-1" strike="noStrike">
                <a:solidFill>
                  <a:srgbClr val="ffffff"/>
                </a:solidFill>
                <a:latin typeface="Source Sans Pro Black"/>
              </a:rPr>
              <a:t>Conclusion</a:t>
            </a:r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While Kotlin is a fantastic language for Android development, at this time Kotlin does not enhance a students chance of becoming employed after graduation. Because of this, Kotlin should not become the official language for Android at Heritage College. If Kotlin should rise to become a dominant Android language, then a serious consideration for Kotlin should be made.  </a:t>
            </a:r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2700000" y="2700000"/>
            <a:ext cx="4680000" cy="21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algn="ctr"/>
            <a:r>
              <a:rPr b="1" lang="en-CA" sz="3600" spc="-1" strike="noStrike">
                <a:solidFill>
                  <a:srgbClr val="2c3e50"/>
                </a:solidFill>
                <a:latin typeface="Source Sans Pro Black"/>
              </a:rPr>
              <a:t>What is Kotlin?</a:t>
            </a:r>
            <a:endParaRPr b="1" lang="en-CA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CA" sz="3600" spc="-1" strike="noStrike">
                <a:solidFill>
                  <a:srgbClr val="ffffff"/>
                </a:solidFill>
                <a:latin typeface="Source Sans Pro Black"/>
              </a:rPr>
              <a:t>What is Kotlin?</a:t>
            </a:r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Programming language created by JetBrains (ReSharper, WebStorm, PhpStorm, and more)</a:t>
            </a:r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Developed because they felt no other Java alternative was appropriate for their work</a:t>
            </a:r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Can be used in several environments:</a:t>
            </a:r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2c3e50"/>
                </a:solidFill>
                <a:latin typeface="Source Sans Pro"/>
              </a:rPr>
              <a:t>The </a:t>
            </a:r>
            <a:r>
              <a:rPr b="1" lang="en-CA" sz="2800" spc="-1" strike="noStrike">
                <a:solidFill>
                  <a:srgbClr val="2c3e50"/>
                </a:solidFill>
                <a:latin typeface="Source Sans Pro"/>
              </a:rPr>
              <a:t>Java Virtual Machine</a:t>
            </a:r>
            <a:r>
              <a:rPr b="0" lang="en-CA" sz="2800" spc="-1" strike="noStrike">
                <a:solidFill>
                  <a:srgbClr val="2c3e50"/>
                </a:solidFill>
                <a:latin typeface="Source Sans Pro"/>
              </a:rPr>
              <a:t> (JVM)</a:t>
            </a:r>
            <a:endParaRPr b="0" lang="en-CA" sz="2800" spc="-1" strike="noStrike">
              <a:solidFill>
                <a:srgbClr val="2c3e5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1" lang="en-CA" sz="2800" spc="-1" strike="noStrike">
                <a:solidFill>
                  <a:srgbClr val="2c3e50"/>
                </a:solidFill>
                <a:latin typeface="Source Sans Pro"/>
              </a:rPr>
              <a:t>Android</a:t>
            </a:r>
            <a:r>
              <a:rPr b="0" lang="en-CA" sz="2800" spc="-1" strike="noStrike">
                <a:solidFill>
                  <a:srgbClr val="2c3e50"/>
                </a:solidFill>
                <a:latin typeface="Source Sans Pro"/>
              </a:rPr>
              <a:t>, via the Android Runtime (ART)</a:t>
            </a:r>
            <a:endParaRPr b="0" lang="en-CA" sz="2800" spc="-1" strike="noStrike">
              <a:solidFill>
                <a:srgbClr val="2c3e5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2c3e50"/>
                </a:solidFill>
                <a:latin typeface="Source Sans Pro"/>
              </a:rPr>
              <a:t>The </a:t>
            </a:r>
            <a:r>
              <a:rPr b="1" lang="en-CA" sz="2800" spc="-1" strike="noStrike">
                <a:solidFill>
                  <a:srgbClr val="2c3e50"/>
                </a:solidFill>
                <a:latin typeface="Source Sans Pro"/>
              </a:rPr>
              <a:t>Browser</a:t>
            </a:r>
            <a:r>
              <a:rPr b="0" lang="en-CA" sz="2800" spc="-1" strike="noStrike">
                <a:solidFill>
                  <a:srgbClr val="2c3e50"/>
                </a:solidFill>
                <a:latin typeface="Source Sans Pro"/>
              </a:rPr>
              <a:t>, via transpiling to JavaScript</a:t>
            </a:r>
            <a:endParaRPr b="0" lang="en-CA" sz="2800" spc="-1" strike="noStrike">
              <a:solidFill>
                <a:srgbClr val="2c3e5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2c3e50"/>
                </a:solidFill>
                <a:latin typeface="Source Sans Pro"/>
              </a:rPr>
              <a:t>Compiled to </a:t>
            </a:r>
            <a:r>
              <a:rPr b="1" lang="en-CA" sz="2800" spc="-1" strike="noStrike">
                <a:solidFill>
                  <a:srgbClr val="2c3e50"/>
                </a:solidFill>
                <a:latin typeface="Source Sans Pro"/>
              </a:rPr>
              <a:t>native</a:t>
            </a:r>
            <a:r>
              <a:rPr b="0" lang="en-CA" sz="2800" spc="-1" strike="noStrike">
                <a:solidFill>
                  <a:srgbClr val="2c3e50"/>
                </a:solidFill>
                <a:latin typeface="Source Sans Pro"/>
              </a:rPr>
              <a:t> binaries</a:t>
            </a:r>
            <a:endParaRPr b="0" lang="en-CA" sz="2800" spc="-1" strike="noStrike">
              <a:solidFill>
                <a:srgbClr val="2c3e50"/>
              </a:solidFill>
              <a:latin typeface="Source Sans Pro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Boasts being both more concise and safe than Java</a:t>
            </a:r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2700000" y="2700000"/>
            <a:ext cx="4680000" cy="21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algn="ctr"/>
            <a:r>
              <a:rPr b="1" lang="en-CA" sz="3600" spc="-1" strike="noStrike">
                <a:solidFill>
                  <a:srgbClr val="2c3e50"/>
                </a:solidFill>
                <a:latin typeface="Source Sans Pro Black"/>
              </a:rPr>
              <a:t>Java Syntax </a:t>
            </a:r>
            <a:br/>
            <a:r>
              <a:rPr b="1" lang="en-CA" sz="3600" spc="-1" strike="noStrike">
                <a:solidFill>
                  <a:srgbClr val="2c3e50"/>
                </a:solidFill>
                <a:latin typeface="Source Sans Pro Black"/>
              </a:rPr>
              <a:t>vs</a:t>
            </a:r>
            <a:br/>
            <a:r>
              <a:rPr b="1" lang="en-CA" sz="3600" spc="-1" strike="noStrike">
                <a:solidFill>
                  <a:srgbClr val="2c3e50"/>
                </a:solidFill>
                <a:latin typeface="Source Sans Pro Black"/>
              </a:rPr>
              <a:t>Kotlin Syntax</a:t>
            </a:r>
            <a:endParaRPr b="1" lang="en-CA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CA" sz="3600" spc="-1" strike="noStrike">
                <a:solidFill>
                  <a:srgbClr val="ffffff"/>
                </a:solidFill>
                <a:latin typeface="Source Sans Pro Black"/>
              </a:rPr>
              <a:t>Java Syntax vs Kotlin Syntax</a:t>
            </a:r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The most obvious difference between Java and Kotlin</a:t>
            </a:r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Kotlin chooses to make </a:t>
            </a:r>
            <a:r>
              <a:rPr b="1" i="1" lang="en-CA" sz="3200" spc="-1" strike="noStrike">
                <a:solidFill>
                  <a:srgbClr val="2c3e50"/>
                </a:solidFill>
                <a:latin typeface="Source Sans Pro Semibold"/>
              </a:rPr>
              <a:t>assumptions</a:t>
            </a: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, rather than expect the developer to be </a:t>
            </a:r>
            <a:r>
              <a:rPr b="1" i="1" lang="en-CA" sz="3200" spc="-1" strike="noStrike">
                <a:solidFill>
                  <a:srgbClr val="2c3e50"/>
                </a:solidFill>
                <a:latin typeface="Source Sans Pro Semibold"/>
              </a:rPr>
              <a:t>explicit</a:t>
            </a:r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Drastically reduces the amount of </a:t>
            </a:r>
            <a:r>
              <a:rPr b="1" i="1" lang="en-CA" sz="3200" spc="-1" strike="noStrike">
                <a:solidFill>
                  <a:srgbClr val="2c3e50"/>
                </a:solidFill>
                <a:latin typeface="Source Sans Pro Semibold"/>
              </a:rPr>
              <a:t>boilerplate </a:t>
            </a: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code that Java is infamous for</a:t>
            </a:r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Introduces new concepts that are not yet in/have only recently been added to Java:</a:t>
            </a:r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2c3e50"/>
                </a:solidFill>
                <a:latin typeface="Source Sans Pro"/>
              </a:rPr>
              <a:t>Lambda functions</a:t>
            </a:r>
            <a:endParaRPr b="0" lang="en-CA" sz="2800" spc="-1" strike="noStrike">
              <a:solidFill>
                <a:srgbClr val="2c3e5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2c3e50"/>
                </a:solidFill>
                <a:latin typeface="Source Sans Pro"/>
              </a:rPr>
              <a:t>Higher-order functions</a:t>
            </a:r>
            <a:endParaRPr b="0" lang="en-CA" sz="2800" spc="-1" strike="noStrike">
              <a:solidFill>
                <a:srgbClr val="2c3e5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2c3e50"/>
                </a:solidFill>
                <a:latin typeface="Source Sans Pro"/>
              </a:rPr>
              <a:t>Safe-call operator</a:t>
            </a:r>
            <a:endParaRPr b="0" lang="en-CA" sz="2800" spc="-1" strike="noStrike">
              <a:solidFill>
                <a:srgbClr val="2c3e5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2c3e50"/>
                </a:solidFill>
                <a:latin typeface="Source Sans Pro"/>
              </a:rPr>
              <a:t>Extension methods</a:t>
            </a:r>
            <a:endParaRPr b="0" lang="en-CA" sz="2800" spc="-1" strike="noStrike">
              <a:solidFill>
                <a:srgbClr val="2c3e50"/>
              </a:solidFill>
              <a:latin typeface="Source Sans Pro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Official plug-ins improve Android specific syntax</a:t>
            </a:r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CA" sz="3600" spc="-1" strike="noStrike">
                <a:solidFill>
                  <a:srgbClr val="ffffff"/>
                </a:solidFill>
                <a:latin typeface="Source Sans Pro Black"/>
              </a:rPr>
              <a:t>Generic Java Class Example</a:t>
            </a:r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3050640" y="84240"/>
            <a:ext cx="3933360" cy="7295760"/>
          </a:xfrm>
          <a:prstGeom prst="rect">
            <a:avLst/>
          </a:prstGeom>
          <a:ln>
            <a:noFill/>
          </a:ln>
          <a:effectLst>
            <a:outerShdw dist="107932" dir="2700000">
              <a:srgbClr val="808080">
                <a:alpha val="30000"/>
              </a:srgbClr>
            </a:outerShdw>
          </a:effectLst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237960" y="350640"/>
            <a:ext cx="2930040" cy="801360"/>
          </a:xfrm>
          <a:prstGeom prst="rect">
            <a:avLst/>
          </a:prstGeom>
          <a:ln>
            <a:noFill/>
          </a:ln>
          <a:effectLst>
            <a:outerShdw dist="107932" dir="2700000">
              <a:srgbClr val="808080">
                <a:alpha val="30000"/>
              </a:srgbClr>
            </a:outerShdw>
          </a:effectLst>
        </p:spPr>
      </p:pic>
      <p:pic>
        <p:nvPicPr>
          <p:cNvPr id="142" name="" descr=""/>
          <p:cNvPicPr/>
          <p:nvPr/>
        </p:nvPicPr>
        <p:blipFill>
          <a:blip r:embed="rId3"/>
          <a:stretch/>
        </p:blipFill>
        <p:spPr>
          <a:xfrm>
            <a:off x="4536000" y="1879200"/>
            <a:ext cx="5400360" cy="856800"/>
          </a:xfrm>
          <a:prstGeom prst="rect">
            <a:avLst/>
          </a:prstGeom>
          <a:ln>
            <a:noFill/>
          </a:ln>
          <a:effectLst>
            <a:outerShdw dist="107932" dir="2700000">
              <a:srgbClr val="808080">
                <a:alpha val="30000"/>
              </a:srgbClr>
            </a:outerShdw>
          </a:effectLst>
        </p:spPr>
      </p:pic>
      <p:pic>
        <p:nvPicPr>
          <p:cNvPr id="143" name="" descr=""/>
          <p:cNvPicPr/>
          <p:nvPr/>
        </p:nvPicPr>
        <p:blipFill>
          <a:blip r:embed="rId4"/>
          <a:stretch/>
        </p:blipFill>
        <p:spPr>
          <a:xfrm>
            <a:off x="144000" y="3384000"/>
            <a:ext cx="4905000" cy="1466640"/>
          </a:xfrm>
          <a:prstGeom prst="rect">
            <a:avLst/>
          </a:prstGeom>
          <a:ln>
            <a:noFill/>
          </a:ln>
          <a:effectLst>
            <a:outerShdw dist="107932" dir="2700000">
              <a:srgbClr val="808080">
                <a:alpha val="30000"/>
              </a:srgbClr>
            </a:outerShdw>
          </a:effectLst>
        </p:spPr>
      </p:pic>
      <p:pic>
        <p:nvPicPr>
          <p:cNvPr id="144" name="" descr=""/>
          <p:cNvPicPr/>
          <p:nvPr/>
        </p:nvPicPr>
        <p:blipFill>
          <a:blip r:embed="rId5"/>
          <a:stretch/>
        </p:blipFill>
        <p:spPr>
          <a:xfrm>
            <a:off x="5405400" y="5695200"/>
            <a:ext cx="4314600" cy="856800"/>
          </a:xfrm>
          <a:prstGeom prst="rect">
            <a:avLst/>
          </a:prstGeom>
          <a:ln>
            <a:noFill/>
          </a:ln>
          <a:effectLst>
            <a:outerShdw dist="107932" dir="2700000">
              <a:srgbClr val="808080">
                <a:alpha val="30000"/>
              </a:srgbClr>
            </a:outerShdw>
          </a:effectLst>
        </p:spPr>
      </p:pic>
    </p:spTree>
  </p:cSld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7" dur="12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freeze">
                      <p:stCondLst>
                        <p:cond delay="indefinite"/>
                      </p:stCondLst>
                      <p:childTnLst>
                        <p:par>
                          <p:cTn id="9" fill="freeze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freeze">
                      <p:stCondLst>
                        <p:cond delay="indefinite"/>
                      </p:stCondLst>
                      <p:childTnLst>
                        <p:par>
                          <p:cTn id="14" fill="freeze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freeze">
                      <p:stCondLst>
                        <p:cond delay="indefinite"/>
                      </p:stCondLst>
                      <p:childTnLst>
                        <p:par>
                          <p:cTn id="19" fill="freeze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freeze">
                      <p:stCondLst>
                        <p:cond delay="indefinite"/>
                      </p:stCondLst>
                      <p:childTnLst>
                        <p:par>
                          <p:cTn id="24" fill="freeze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CA" sz="3600" spc="-1" strike="noStrike">
                <a:solidFill>
                  <a:srgbClr val="ffffff"/>
                </a:solidFill>
                <a:latin typeface="Source Sans Pro Black"/>
              </a:rPr>
              <a:t>Kotlin Class Example</a:t>
            </a:r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360000" y="4680000"/>
            <a:ext cx="9360000" cy="23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Only 92 characters, can fit on one line</a:t>
            </a:r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Handles getters, setters, </a:t>
            </a:r>
            <a:r>
              <a:rPr b="1" lang="en-CA" sz="3200" spc="-1" strike="noStrike">
                <a:solidFill>
                  <a:srgbClr val="2c3e50"/>
                </a:solidFill>
                <a:latin typeface="Input"/>
              </a:rPr>
              <a:t>equals()</a:t>
            </a: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, </a:t>
            </a:r>
            <a:r>
              <a:rPr b="1" lang="en-CA" sz="3200" spc="-1" strike="noStrike">
                <a:solidFill>
                  <a:srgbClr val="2c3e50"/>
                </a:solidFill>
                <a:latin typeface="Input"/>
              </a:rPr>
              <a:t>hashCode()</a:t>
            </a: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, </a:t>
            </a:r>
            <a:r>
              <a:rPr b="1" lang="en-CA" sz="3200" spc="-1" strike="noStrike">
                <a:solidFill>
                  <a:srgbClr val="2c3e50"/>
                </a:solidFill>
                <a:latin typeface="Input"/>
              </a:rPr>
              <a:t>toString()</a:t>
            </a:r>
            <a:r>
              <a:rPr b="1" lang="en-CA" sz="3200" spc="-1" strike="noStrike">
                <a:solidFill>
                  <a:srgbClr val="2c3e50"/>
                </a:solidFill>
                <a:latin typeface="Source Sans Pro Semibold"/>
              </a:rPr>
              <a:t>, and </a:t>
            </a:r>
            <a:r>
              <a:rPr b="1" lang="en-CA" sz="3200" spc="-1" strike="noStrike">
                <a:solidFill>
                  <a:srgbClr val="2c3e50"/>
                </a:solidFill>
                <a:latin typeface="Input"/>
              </a:rPr>
              <a:t>copy()</a:t>
            </a:r>
            <a:endParaRPr b="1" lang="en-CA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1584000" y="2448720"/>
            <a:ext cx="6912000" cy="143928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>
                <a:alpha val="30000"/>
              </a:srgbClr>
            </a:outerShdw>
          </a:effectLst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CA" sz="3600" spc="-1" strike="noStrike">
                <a:solidFill>
                  <a:srgbClr val="ffffff"/>
                </a:solidFill>
                <a:latin typeface="Source Sans Pro Black"/>
              </a:rPr>
              <a:t>Hello World Comparison</a:t>
            </a:r>
            <a:endParaRPr b="1" lang="en-CA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2952000" y="4602600"/>
            <a:ext cx="3714480" cy="108540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>
                <a:alpha val="30000"/>
              </a:srgbClr>
            </a:outerShdw>
          </a:effectLst>
        </p:spPr>
      </p:pic>
      <p:sp>
        <p:nvSpPr>
          <p:cNvPr id="150" name="TextShape 2"/>
          <p:cNvSpPr txBox="1"/>
          <p:nvPr/>
        </p:nvSpPr>
        <p:spPr>
          <a:xfrm>
            <a:off x="3896280" y="5764320"/>
            <a:ext cx="179172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en-CA" sz="1800" spc="-1" strike="noStrike">
                <a:latin typeface="Source Sans Pro"/>
              </a:rPr>
              <a:t>94 Characters</a:t>
            </a:r>
            <a:endParaRPr b="0" lang="en-CA" sz="1800" spc="-1" strike="noStrike">
              <a:latin typeface="Source Sans Pro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2592000" y="2389680"/>
            <a:ext cx="4543200" cy="106632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>
                <a:alpha val="30000"/>
              </a:srgbClr>
            </a:outerShdw>
          </a:effectLst>
        </p:spPr>
      </p:pic>
      <p:sp>
        <p:nvSpPr>
          <p:cNvPr id="152" name="TextShape 3"/>
          <p:cNvSpPr txBox="1"/>
          <p:nvPr/>
        </p:nvSpPr>
        <p:spPr>
          <a:xfrm>
            <a:off x="3823560" y="3532320"/>
            <a:ext cx="193644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en-CA" sz="1800" spc="-1" strike="noStrike">
                <a:latin typeface="Source Sans Pro"/>
              </a:rPr>
              <a:t>117 Characters</a:t>
            </a:r>
            <a:endParaRPr b="0" lang="en-CA" sz="1800" spc="-1" strike="noStrike">
              <a:latin typeface="Source Sans Pro"/>
            </a:endParaRPr>
          </a:p>
        </p:txBody>
      </p:sp>
      <p:sp>
        <p:nvSpPr>
          <p:cNvPr id="153" name="TextShape 4"/>
          <p:cNvSpPr txBox="1"/>
          <p:nvPr/>
        </p:nvSpPr>
        <p:spPr>
          <a:xfrm>
            <a:off x="4464000" y="1872000"/>
            <a:ext cx="825480" cy="44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en-CA" sz="2400" spc="-1" strike="noStrike">
                <a:latin typeface="Source Sans Pro"/>
              </a:rPr>
              <a:t>Java</a:t>
            </a:r>
            <a:endParaRPr b="0" lang="en-CA" sz="2400" spc="-1" strike="noStrike">
              <a:latin typeface="Source Sans Pro"/>
            </a:endParaRPr>
          </a:p>
        </p:txBody>
      </p:sp>
      <p:sp>
        <p:nvSpPr>
          <p:cNvPr id="154" name="TextShape 5"/>
          <p:cNvSpPr txBox="1"/>
          <p:nvPr/>
        </p:nvSpPr>
        <p:spPr>
          <a:xfrm>
            <a:off x="4252680" y="4090680"/>
            <a:ext cx="1034280" cy="44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en-CA" sz="2400" spc="-1" strike="noStrike">
                <a:latin typeface="Source Sans Pro"/>
              </a:rPr>
              <a:t>Kotlin</a:t>
            </a:r>
            <a:endParaRPr b="0" lang="en-CA" sz="2400" spc="-1" strike="noStrike">
              <a:latin typeface="Source Sans Pro"/>
            </a:endParaRPr>
          </a:p>
        </p:txBody>
      </p:sp>
    </p:spTree>
  </p:cSld>
  <p:timing>
    <p:tnLst>
      <p:par>
        <p:cTn id="28" dur="indefinite" restart="never" nodeType="tmRoot">
          <p:childTnLst>
            <p:seq>
              <p:cTn id="29" nodeType="mainSeq">
                <p:childTnLst>
                  <p:par>
                    <p:cTn id="30" fill="freeze">
                      <p:stCondLst>
                        <p:cond delay="indefinite"/>
                      </p:stCondLst>
                      <p:childTnLst>
                        <p:par>
                          <p:cTn id="31" fill="freeze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freeze">
                      <p:stCondLst>
                        <p:cond delay="indefinite"/>
                      </p:stCondLst>
                      <p:childTnLst>
                        <p:par>
                          <p:cTn id="42" fill="freeze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</TotalTime>
  <Application>LibreOffice/5.4.6.2$Linux_X86_64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2018-03-18T15:41:29Z</dcterms:created>
  <dc:creator/>
  <dc:description/>
  <dc:language>en-CA</dc:language>
  <cp:lastModifiedBy/>
  <dcterms:modified xsi:type="dcterms:W3CDTF">2018-03-20T17:01:58Z</dcterms:modified>
  <cp:revision>54</cp:revision>
  <dc:subject/>
  <dc:title/>
</cp:coreProperties>
</file>