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8" r:id="rId1"/>
  </p:sldMasterIdLst>
  <p:notesMasterIdLst>
    <p:notesMasterId r:id="rId6"/>
  </p:notesMasterIdLst>
  <p:sldIdLst>
    <p:sldId id="289" r:id="rId2"/>
    <p:sldId id="258" r:id="rId3"/>
    <p:sldId id="259" r:id="rId4"/>
    <p:sldId id="299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74AB"/>
    <a:srgbClr val="5F5CA2"/>
    <a:srgbClr val="04A597"/>
    <a:srgbClr val="67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2336A-B697-47DE-BAE7-B06D98964B09}" type="datetimeFigureOut">
              <a:rPr lang="es-PE" smtClean="0"/>
              <a:t>29/04/2025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707A2-DE59-42C1-8C63-B3B4E1A142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27449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374F6-97E0-8027-B4E9-C5C9D7BE2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83E108-A8C6-01EF-FF95-BABB4B00F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7FBF51-840A-F4E5-D1C7-C3C6DF5F2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2B5A0-3F89-4493-9982-7969016745C5}" type="datetime1">
              <a:rPr lang="es-PE" smtClean="0"/>
              <a:t>29/04/2025</a:t>
            </a:fld>
            <a:endParaRPr lang="es-PE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6FECA7-E76A-CA02-C97B-A174ABAB3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Efecto de la luz en la germinación de trigo (Triticum aestivum L.): un enfoque experimental</a:t>
            </a:r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57D581-4BBE-5C23-5B37-367FFDBC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5D39-ABF2-421A-A49D-D1890B74CF6F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3197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803EC-A229-27B2-9EB6-B878AAE24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5B2E86C-9041-4ADD-F079-4CD3F3D5C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0AFBC0-931A-D0FD-EF06-0F3946BB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E63C-5BA6-4B5E-9B44-76BE67C44B0F}" type="datetime1">
              <a:rPr lang="es-PE" smtClean="0"/>
              <a:t>29/04/2025</a:t>
            </a:fld>
            <a:endParaRPr lang="es-PE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4708CD-A873-B701-AC81-675EF7AA2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Efecto de la luz en la germinación de trigo (Triticum aestivum L.): un enfoque experimental</a:t>
            </a:r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DA1B3D-B019-F971-D051-104A145E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5D39-ABF2-421A-A49D-D1890B74CF6F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5247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4DC4348-E1FC-86F4-DEB4-7F1C39BC0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D4B10-A304-FCBB-B269-90C6C7B27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79BD71-7A09-BBE4-F488-FF6CD2DF1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A6D2-2B49-4590-84E1-8BDCAF3B437A}" type="datetime1">
              <a:rPr lang="es-PE" smtClean="0"/>
              <a:t>29/04/2025</a:t>
            </a:fld>
            <a:endParaRPr lang="es-PE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829155-9618-D44C-D69E-89FC1C117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Efecto de la luz en la germinación de trigo (Triticum aestivum L.): un enfoque experimental</a:t>
            </a:r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03842A-5573-519F-C5CA-AEE5F500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5D39-ABF2-421A-A49D-D1890B74CF6F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62951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5E850-3DD8-97FA-9B55-D779624B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0F7688-3FB0-B1E9-0D1A-BEC199470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217C4F-E62E-0B4A-66E0-F2BBF14D0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CFD9-1DD0-4AB8-9CDF-6A5F5C7959C2}" type="datetime1">
              <a:rPr lang="es-PE" smtClean="0"/>
              <a:t>29/04/2025</a:t>
            </a:fld>
            <a:endParaRPr lang="es-PE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CF3C10-13A8-0977-AD32-B452F9F48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Efecto de la luz en la germinación de trigo (Triticum aestivum L.): un enfoque experimental</a:t>
            </a:r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BC5E32-AFA4-9A77-60FA-DA56255C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5D39-ABF2-421A-A49D-D1890B74CF6F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3357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C76442-40FA-5D98-4BF3-4ED58A42D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57DECD-069D-C34B-865C-AA6567EB9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F9170E-F5B1-571C-00CC-7A1A57248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8F16-A6BD-4E91-B9B3-C77B54FC5129}" type="datetime1">
              <a:rPr lang="es-PE" smtClean="0"/>
              <a:t>29/04/2025</a:t>
            </a:fld>
            <a:endParaRPr lang="es-PE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C7B3A4-3BE2-5F63-A4A7-D8EF7B8F4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Efecto de la luz en la germinación de trigo (Triticum aestivum L.): un enfoque experimental</a:t>
            </a:r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3F898E-982D-3CA5-D49E-6B73884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5D39-ABF2-421A-A49D-D1890B74CF6F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9058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5A95A-3F10-DEC7-B62A-9A3FE456D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A5411F-7E83-8B18-DC5F-74AB97EF3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4B98E9-429E-0054-6CBE-AEC745224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649ACB-A93C-31E0-0441-ED21EA17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CCF2-1E35-4F39-8EE0-3936528976F1}" type="datetime1">
              <a:rPr lang="es-PE" smtClean="0"/>
              <a:t>29/04/2025</a:t>
            </a:fld>
            <a:endParaRPr lang="es-PE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AB3330-C3B0-A210-DCDB-2BA29DCD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Efecto de la luz en la germinación de trigo (Triticum aestivum L.): un enfoque experimental</a:t>
            </a:r>
            <a:endParaRPr lang="es-PE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6478F7-404F-9243-1B85-D30172DA3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5D39-ABF2-421A-A49D-D1890B74CF6F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1628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F5706-040E-1433-5565-36BF59E2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21486A-E121-0110-B176-9DA824934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A0C0053-ED3B-839A-BAFF-FC33682EB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C89E53B-ACE7-1ADC-8A06-1A4CF9334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D91B2A4-973E-C951-71E2-37FD6A35AF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964475C-EC9A-AFD5-E401-773B9D12E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744F-D552-41AA-B163-920BB6D99505}" type="datetime1">
              <a:rPr lang="es-PE" smtClean="0"/>
              <a:t>29/04/2025</a:t>
            </a:fld>
            <a:endParaRPr lang="es-PE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A3D636E-BCC0-A340-D9E9-23939F330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Efecto de la luz en la germinación de trigo (Triticum aestivum L.): un enfoque experimental</a:t>
            </a:r>
            <a:endParaRPr lang="es-PE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369B607-C5FB-B13F-9A37-3829BD2FC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5D39-ABF2-421A-A49D-D1890B74CF6F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282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2BE5D-752E-14BE-56F9-39425A21A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C2B4364-B0C2-3E87-E04F-DDCF6D96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A9BA-96DB-42E3-91EA-C457DF522684}" type="datetime1">
              <a:rPr lang="es-PE" smtClean="0"/>
              <a:t>29/04/2025</a:t>
            </a:fld>
            <a:endParaRPr lang="es-PE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F611AA-F6D5-2CC3-5685-96F704DFB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Efecto de la luz en la germinación de trigo (Triticum aestivum L.): un enfoque experimental</a:t>
            </a:r>
            <a:endParaRPr lang="es-PE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B239136-DD75-5332-6CDD-ABE9EFDF4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5D39-ABF2-421A-A49D-D1890B74CF6F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1097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19A9F32-52FD-9254-6846-AF679628B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D221-6DDE-477F-B759-04BC5B072B88}" type="datetime1">
              <a:rPr lang="es-PE" smtClean="0"/>
              <a:t>29/04/2025</a:t>
            </a:fld>
            <a:endParaRPr lang="es-PE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4D5BDD5-779C-323E-F5B0-73885CCD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Efecto de la luz en la germinación de trigo (Triticum aestivum L.): un enfoque experimental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1F2A82-4EEA-868A-6205-2A997723D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5D39-ABF2-421A-A49D-D1890B74CF6F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5009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FE1D6-7750-18DB-AB82-B2EE1B493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CE87E8-0C1D-8D56-85A5-3FC8C746F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6491F7-69C2-7020-0959-0A6912FCC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D53D32-ADE4-766F-1871-469543633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45DF-3B3F-4C36-9427-E96F7DE135D6}" type="datetime1">
              <a:rPr lang="es-PE" smtClean="0"/>
              <a:t>29/04/2025</a:t>
            </a:fld>
            <a:endParaRPr lang="es-PE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C9E059-5E69-88BA-B2AB-B1C4ED277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Efecto de la luz en la germinación de trigo (Triticum aestivum L.): un enfoque experimental</a:t>
            </a:r>
            <a:endParaRPr lang="es-PE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B259FA-31BD-2269-544C-0EB5451F7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5D39-ABF2-421A-A49D-D1890B74CF6F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39460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36E21-1430-2172-E2BF-9DCC9EC18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64C837C-1471-7D4F-A865-C812F82B37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A3E8F5-47D1-3CB2-9B12-495D0D195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FE1362-DAB1-73B8-21AD-C8EE605C7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C599-2CBD-4A2A-B5F2-070C711C44DE}" type="datetime1">
              <a:rPr lang="es-PE" smtClean="0"/>
              <a:t>29/04/2025</a:t>
            </a:fld>
            <a:endParaRPr lang="es-PE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5A1FDB-690B-2456-8FFE-936E5BDEB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Efecto de la luz en la germinación de trigo (Triticum aestivum L.): un enfoque experimental</a:t>
            </a:r>
            <a:endParaRPr lang="es-PE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EFA636-3E2F-D06F-E6DB-44A8F08C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5D39-ABF2-421A-A49D-D1890B74CF6F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6657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3933CE5-F763-71E3-EF64-AF5F951F3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00A4E3-6103-C925-84BA-0AC08D03D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8225AE-88CD-6F3D-1F89-101F59C91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67591-BF26-45EA-B453-FB9E2C4CD4E1}" type="datetime1">
              <a:rPr lang="es-PE" smtClean="0"/>
              <a:t>29/04/2025</a:t>
            </a:fld>
            <a:endParaRPr lang="es-PE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0E5592-10AE-9971-34B1-AD2EF35F1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/>
              <a:t>Efecto de la luz en la germinación de trigo (Triticum aestivum L.): un enfoque experimental</a:t>
            </a:r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DE25A2-EAC5-8CDE-B627-4E6C5EE42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75D39-ABF2-421A-A49D-D1890B74CF6F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43946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7620984821@untrm.edu.pe2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F107D8C-00FC-75C9-522D-2D3C9CDBD0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2696"/>
            <a:ext cx="12204357" cy="2937476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645553E1-30F3-EF6D-2129-35B0D4B95C58}"/>
              </a:ext>
            </a:extLst>
          </p:cNvPr>
          <p:cNvSpPr txBox="1">
            <a:spLocks/>
          </p:cNvSpPr>
          <p:nvPr/>
        </p:nvSpPr>
        <p:spPr>
          <a:xfrm>
            <a:off x="726177" y="2063465"/>
            <a:ext cx="10942845" cy="7535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MONITOREO DE </a:t>
            </a:r>
            <a:r>
              <a:rPr lang="es-ES" sz="28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Spodoptera spp. </a:t>
            </a:r>
            <a:r>
              <a:rPr lang="es-ES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EN MAÍZ CON TRAMPAS CASERAS, LUZ FOTOVOLTAICA Y ATRAYENTES EN CHACHAPOYAS, AMAZONAS.</a:t>
            </a:r>
            <a:endParaRPr lang="es-PE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4" name="Picture 2" descr="Logotipo - UNTRM">
            <a:extLst>
              <a:ext uri="{FF2B5EF4-FFF2-40B4-BE49-F238E27FC236}">
                <a16:creationId xmlns:a16="http://schemas.microsoft.com/office/drawing/2014/main" id="{337FACEE-9E5A-3BF7-0505-A295A8628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67" y="171207"/>
            <a:ext cx="3250005" cy="956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5029641-7C49-EB72-AE63-D5398591C38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9146"/>
            <a:ext cx="12192000" cy="43133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7BDCB3F-B194-3530-0823-61A4697BC3FA}"/>
              </a:ext>
            </a:extLst>
          </p:cNvPr>
          <p:cNvSpPr txBox="1"/>
          <p:nvPr/>
        </p:nvSpPr>
        <p:spPr>
          <a:xfrm>
            <a:off x="11209745" y="5794795"/>
            <a:ext cx="677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/>
              <a:t>2024</a:t>
            </a:r>
            <a:endParaRPr lang="es-PE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B9658F8-BE87-44EB-9AA9-DA7B7AED7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7727" y="132307"/>
            <a:ext cx="1109355" cy="1227565"/>
          </a:xfrm>
          <a:prstGeom prst="rect">
            <a:avLst/>
          </a:prstGeom>
        </p:spPr>
      </p:pic>
      <p:sp>
        <p:nvSpPr>
          <p:cNvPr id="17" name="Marcador de fecha 16">
            <a:extLst>
              <a:ext uri="{FF2B5EF4-FFF2-40B4-BE49-F238E27FC236}">
                <a16:creationId xmlns:a16="http://schemas.microsoft.com/office/drawing/2014/main" id="{89A889D8-25A7-43E0-8409-7BB84285CA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6572" y="6325354"/>
            <a:ext cx="2923082" cy="365125"/>
          </a:xfrm>
        </p:spPr>
        <p:txBody>
          <a:bodyPr/>
          <a:lstStyle/>
          <a:p>
            <a:fld id="{BF008430-D29B-4036-92CA-39ED10C0C6A0}" type="datetime1">
              <a:rPr lang="es-PE" sz="14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29/04/2025</a:t>
            </a:fld>
            <a:endParaRPr lang="es-PE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4269CB74-19AC-4E84-B903-FAAF51ABA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5942" y="6320691"/>
            <a:ext cx="7848602" cy="365125"/>
          </a:xfrm>
        </p:spPr>
        <p:txBody>
          <a:bodyPr/>
          <a:lstStyle/>
          <a:p>
            <a:r>
              <a:rPr lang="es-E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Monitoreo de Spodoptera spp. en maíz con trampas caseras, luz fotovoltaica y atrayentes en Chachapoyas, Amazonas.</a:t>
            </a:r>
            <a:endParaRPr lang="es-P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18" name="Marcador de número de diapositiva 17">
            <a:extLst>
              <a:ext uri="{FF2B5EF4-FFF2-40B4-BE49-F238E27FC236}">
                <a16:creationId xmlns:a16="http://schemas.microsoft.com/office/drawing/2014/main" id="{DA43E4FC-562B-441E-93D9-B41847063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001" y="6282172"/>
            <a:ext cx="2923082" cy="365125"/>
          </a:xfrm>
        </p:spPr>
        <p:txBody>
          <a:bodyPr/>
          <a:lstStyle/>
          <a:p>
            <a:fld id="{3EC7F81E-29E0-4D23-92E9-9A334C8D50B4}" type="slidenum">
              <a:rPr lang="es-PE" sz="16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s-PE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4A274104-2DDF-478D-88A5-3013093AAB1E}"/>
              </a:ext>
            </a:extLst>
          </p:cNvPr>
          <p:cNvSpPr txBox="1">
            <a:spLocks/>
          </p:cNvSpPr>
          <p:nvPr/>
        </p:nvSpPr>
        <p:spPr>
          <a:xfrm>
            <a:off x="8441989" y="4956579"/>
            <a:ext cx="3510113" cy="1034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s-P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Román Peña, </a:t>
            </a:r>
            <a:r>
              <a:rPr 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Lleyner</a:t>
            </a:r>
            <a:endParaRPr lang="es-PE" sz="20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uadroTexto 18">
            <a:extLst>
              <a:ext uri="{FF2B5EF4-FFF2-40B4-BE49-F238E27FC236}">
                <a16:creationId xmlns:a16="http://schemas.microsoft.com/office/drawing/2014/main" id="{A6D32821-D76A-47CB-A043-74A51A9739B6}"/>
              </a:ext>
            </a:extLst>
          </p:cNvPr>
          <p:cNvSpPr txBox="1"/>
          <p:nvPr/>
        </p:nvSpPr>
        <p:spPr>
          <a:xfrm>
            <a:off x="241924" y="4795521"/>
            <a:ext cx="759335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Curso de Tesis 1, Facultad de Ingeniería y ciencias agrarias, Universidad Nacional Toribio Rodríguez de Mendoza (UNTRM), Perú. </a:t>
            </a:r>
          </a:p>
          <a:p>
            <a:pPr algn="just"/>
            <a:endParaRPr lang="es-MX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*Autor de correspondencia:</a:t>
            </a:r>
            <a:r>
              <a:rPr lang="es-P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7620984821</a:t>
            </a:r>
            <a:r>
              <a:rPr lang="es-P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@untrm.edu.pe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BBBC1BFD-99DC-4DB8-8F7A-3CC1876F333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891" y="384303"/>
            <a:ext cx="2903383" cy="1062728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C2D9194A-31D3-40D1-9614-7D6F967ECF44}"/>
              </a:ext>
            </a:extLst>
          </p:cNvPr>
          <p:cNvSpPr/>
          <p:nvPr/>
        </p:nvSpPr>
        <p:spPr>
          <a:xfrm>
            <a:off x="7720535" y="3742760"/>
            <a:ext cx="4030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Georgia" panose="02040502050405020303" pitchFamily="18" charset="0"/>
                <a:cs typeface="Segoe UI" panose="020B0502040204020203" pitchFamily="34" charset="0"/>
              </a:rPr>
              <a:t>Docente: FLAVIO LOZANO ISLA</a:t>
            </a:r>
          </a:p>
        </p:txBody>
      </p:sp>
    </p:spTree>
    <p:extLst>
      <p:ext uri="{BB962C8B-B14F-4D97-AF65-F5344CB8AC3E}">
        <p14:creationId xmlns:p14="http://schemas.microsoft.com/office/powerpoint/2010/main" val="183678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D402531-0593-5CD0-9B78-9B55B16E6D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9400"/>
            <a:ext cx="12192000" cy="431333"/>
          </a:xfrm>
          <a:prstGeom prst="rect">
            <a:avLst/>
          </a:prstGeom>
        </p:spPr>
      </p:pic>
      <p:sp>
        <p:nvSpPr>
          <p:cNvPr id="53" name="CuadroTexto 52">
            <a:extLst>
              <a:ext uri="{FF2B5EF4-FFF2-40B4-BE49-F238E27FC236}">
                <a16:creationId xmlns:a16="http://schemas.microsoft.com/office/drawing/2014/main" id="{BA3B302A-DE38-4E6A-950B-74C1890723B4}"/>
              </a:ext>
            </a:extLst>
          </p:cNvPr>
          <p:cNvSpPr txBox="1"/>
          <p:nvPr/>
        </p:nvSpPr>
        <p:spPr>
          <a:xfrm>
            <a:off x="-766483" y="593935"/>
            <a:ext cx="89198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95350" algn="ctr">
              <a:spcBef>
                <a:spcPts val="2525"/>
              </a:spcBef>
              <a:spcAft>
                <a:spcPts val="0"/>
              </a:spcAft>
            </a:pPr>
            <a:r>
              <a:rPr lang="es-ES" sz="3200" b="1" spc="-10" dirty="0">
                <a:solidFill>
                  <a:srgbClr val="678D4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I. PROBLEMA DE LA INVESTIGACIÓN</a:t>
            </a:r>
            <a:endParaRPr lang="es-PE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EDB296CE-9551-4134-8544-FD05E69DD0FE}"/>
              </a:ext>
            </a:extLst>
          </p:cNvPr>
          <p:cNvCxnSpPr>
            <a:cxnSpLocks/>
          </p:cNvCxnSpPr>
          <p:nvPr/>
        </p:nvCxnSpPr>
        <p:spPr>
          <a:xfrm flipV="1">
            <a:off x="369794" y="1178710"/>
            <a:ext cx="7501218" cy="1559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6E616C0-381E-CC01-89C4-F7636793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08430-D29B-4036-92CA-39ED10C0C6A0}" type="datetime1">
              <a:rPr lang="es-PE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29/04/2025</a:t>
            </a:fld>
            <a:endParaRPr lang="es-PE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B24FF9D-84FC-12A6-39D7-51023B932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6375" y="6562165"/>
            <a:ext cx="7978589" cy="159310"/>
          </a:xfrm>
        </p:spPr>
        <p:txBody>
          <a:bodyPr/>
          <a:lstStyle/>
          <a:p>
            <a:r>
              <a:rPr lang="es-E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Monitoreo de Spodoptera spp. en maíz con trampas caseras, luz fotovoltaica y atrayentes en Chachapoyas, Amazonas.</a:t>
            </a:r>
            <a:endParaRPr lang="es-P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endParaRPr>
          </a:p>
          <a:p>
            <a:endParaRPr lang="es-PE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DB18617-A9C3-A17E-DC88-97917F696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8263" y="6372503"/>
            <a:ext cx="2743200" cy="365125"/>
          </a:xfrm>
        </p:spPr>
        <p:txBody>
          <a:bodyPr/>
          <a:lstStyle/>
          <a:p>
            <a:fld id="{87D75D39-ABF2-421A-A49D-D1890B74CF6F}" type="slidenum">
              <a:rPr lang="es-PE" sz="16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s-PE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B7241B9-63A1-4F15-BAC0-8C23FAB177F5}"/>
              </a:ext>
            </a:extLst>
          </p:cNvPr>
          <p:cNvSpPr/>
          <p:nvPr/>
        </p:nvSpPr>
        <p:spPr>
          <a:xfrm>
            <a:off x="369794" y="1543112"/>
            <a:ext cx="7052982" cy="3254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>
              <a:lnSpc>
                <a:spcPct val="150000"/>
              </a:lnSpc>
              <a:spcAft>
                <a:spcPts val="800"/>
              </a:spcAft>
            </a:pPr>
            <a:r>
              <a:rPr lang="es-PE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¿Cuál es la efectividad del monitoreo de </a:t>
            </a:r>
            <a:r>
              <a:rPr lang="es-PE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Spodoptera spp.</a:t>
            </a:r>
            <a:r>
              <a:rPr lang="es-PE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 maíz utilizando trampas caseras con luz fotovoltaica y atrayentes en   Chachapoyas, Amazonas, para reducir los daños en los cultivos?</a:t>
            </a:r>
            <a:endParaRPr lang="es-PE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DCB771F-5252-4385-9B66-4698AE4C8E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544" t="15621" r="3544" b="4361"/>
          <a:stretch/>
        </p:blipFill>
        <p:spPr>
          <a:xfrm>
            <a:off x="7745506" y="886322"/>
            <a:ext cx="4205957" cy="50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27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0005CF7D-B297-6DB0-01CB-14A8910C2F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9146"/>
            <a:ext cx="12192000" cy="43133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6FE02B4-0C46-4F8F-95ED-10A87E0C0F36}"/>
              </a:ext>
            </a:extLst>
          </p:cNvPr>
          <p:cNvSpPr txBox="1"/>
          <p:nvPr/>
        </p:nvSpPr>
        <p:spPr>
          <a:xfrm>
            <a:off x="1890620" y="615405"/>
            <a:ext cx="305434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1" spc="-10" dirty="0">
                <a:solidFill>
                  <a:srgbClr val="678D4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II. OBJETIVOS</a:t>
            </a:r>
          </a:p>
          <a:p>
            <a:endParaRPr lang="es-PE" sz="32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29BBD8D-9FE3-43E3-863D-69142883F3E1}"/>
              </a:ext>
            </a:extLst>
          </p:cNvPr>
          <p:cNvSpPr txBox="1"/>
          <p:nvPr/>
        </p:nvSpPr>
        <p:spPr>
          <a:xfrm>
            <a:off x="5970097" y="4402390"/>
            <a:ext cx="52988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000"/>
              </a:spcBef>
            </a:pPr>
            <a:r>
              <a:rPr lang="es-ES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s-ES" dirty="0"/>
              <a:t>Comparar la eficiencia de diferentes tratamientos de trampas (con y sin luz, con atrayente alimenticio o feromonas) en la captura de adultos de </a:t>
            </a:r>
            <a:r>
              <a:rPr lang="es-ES" i="1" dirty="0"/>
              <a:t>Spodoptera spp.</a:t>
            </a:r>
            <a:r>
              <a:rPr lang="es-ES" dirty="0"/>
              <a:t> en cultivos de maíz.</a:t>
            </a:r>
            <a:endParaRPr lang="es-E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C06041-7FF4-DA37-2677-81671F87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486" y="6320457"/>
            <a:ext cx="2743200" cy="365125"/>
          </a:xfrm>
        </p:spPr>
        <p:txBody>
          <a:bodyPr/>
          <a:lstStyle/>
          <a:p>
            <a:fld id="{6D6938E2-E32A-4AE3-A240-0183F91F0C71}" type="datetime1">
              <a:rPr lang="es-PE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29/04/2025</a:t>
            </a:fld>
            <a:endParaRPr lang="es-PE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24057BE-190A-9EE4-8A43-30C0AD9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24886" y="6320457"/>
            <a:ext cx="4114800" cy="365125"/>
          </a:xfrm>
        </p:spPr>
        <p:txBody>
          <a:bodyPr/>
          <a:lstStyle/>
          <a:p>
            <a:r>
              <a:rPr lang="es-MX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Efecto de la luz en la germinación de trigo (Triticum aestivum L.): un enfoque experimental</a:t>
            </a:r>
            <a:endParaRPr lang="es-PE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79FD6C-E41C-B025-3E57-F275AD30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7391" y="6292249"/>
            <a:ext cx="2743200" cy="365125"/>
          </a:xfrm>
        </p:spPr>
        <p:txBody>
          <a:bodyPr/>
          <a:lstStyle/>
          <a:p>
            <a:fld id="{87D75D39-ABF2-421A-A49D-D1890B74CF6F}" type="slidenum">
              <a:rPr lang="es-PE" sz="16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s-PE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E8EEB121-5F7D-8768-0F54-2ECF0F96CB51}"/>
              </a:ext>
            </a:extLst>
          </p:cNvPr>
          <p:cNvCxnSpPr/>
          <p:nvPr/>
        </p:nvCxnSpPr>
        <p:spPr>
          <a:xfrm>
            <a:off x="739588" y="1196788"/>
            <a:ext cx="5356412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129E17B1-9830-A0C9-1942-4BA91D6BCEDD}"/>
              </a:ext>
            </a:extLst>
          </p:cNvPr>
          <p:cNvSpPr/>
          <p:nvPr/>
        </p:nvSpPr>
        <p:spPr>
          <a:xfrm>
            <a:off x="376519" y="1971076"/>
            <a:ext cx="4186516" cy="3990434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A9B3FC0-C26A-751A-A545-FACD301ABE79}"/>
              </a:ext>
            </a:extLst>
          </p:cNvPr>
          <p:cNvSpPr txBox="1"/>
          <p:nvPr/>
        </p:nvSpPr>
        <p:spPr>
          <a:xfrm>
            <a:off x="923030" y="2407215"/>
            <a:ext cx="307595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spc="-10" dirty="0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OBJETIVO GENERAL</a:t>
            </a:r>
          </a:p>
          <a:p>
            <a:pPr algn="just"/>
            <a:endParaRPr lang="es-ES" b="0" i="0" u="none" strike="noStrike" spc="-1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Monitorear las poblaciones de las especies de </a:t>
            </a:r>
            <a:r>
              <a:rPr lang="es-E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Spodoptera spp. </a:t>
            </a: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una plantación de maíz mediante el uso de trampas </a:t>
            </a:r>
            <a:r>
              <a:rPr lang="es-E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alimentadascon</a:t>
            </a: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luz fotovoltaica en combinación con feromona.</a:t>
            </a:r>
            <a:endParaRPr lang="es-E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ACB25830-7D08-5C18-23DE-AF6904E671BB}"/>
              </a:ext>
            </a:extLst>
          </p:cNvPr>
          <p:cNvSpPr/>
          <p:nvPr/>
        </p:nvSpPr>
        <p:spPr>
          <a:xfrm>
            <a:off x="3818569" y="2466910"/>
            <a:ext cx="180414" cy="190267"/>
          </a:xfrm>
          <a:prstGeom prst="ellipse">
            <a:avLst/>
          </a:prstGeom>
          <a:solidFill>
            <a:srgbClr val="04A597"/>
          </a:solidFill>
          <a:ln>
            <a:solidFill>
              <a:srgbClr val="04A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7BFF5938-F0E4-4A2B-BE71-32EC4A4760C5}"/>
              </a:ext>
            </a:extLst>
          </p:cNvPr>
          <p:cNvSpPr/>
          <p:nvPr/>
        </p:nvSpPr>
        <p:spPr>
          <a:xfrm>
            <a:off x="4249270" y="3592421"/>
            <a:ext cx="180414" cy="190267"/>
          </a:xfrm>
          <a:prstGeom prst="ellipse">
            <a:avLst/>
          </a:prstGeom>
          <a:solidFill>
            <a:srgbClr val="3E74AB"/>
          </a:solidFill>
          <a:ln>
            <a:solidFill>
              <a:srgbClr val="3E74A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028148C-D6C7-EF16-90A9-FB10175CC4D6}"/>
              </a:ext>
            </a:extLst>
          </p:cNvPr>
          <p:cNvSpPr/>
          <p:nvPr/>
        </p:nvSpPr>
        <p:spPr>
          <a:xfrm>
            <a:off x="3818569" y="4681832"/>
            <a:ext cx="180414" cy="190267"/>
          </a:xfrm>
          <a:prstGeom prst="ellipse">
            <a:avLst/>
          </a:prstGeom>
          <a:solidFill>
            <a:srgbClr val="5F5CA2"/>
          </a:solidFill>
          <a:ln>
            <a:solidFill>
              <a:srgbClr val="5F5CA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A9151DEC-ACFA-F074-CF75-2D7CA24F11BB}"/>
              </a:ext>
            </a:extLst>
          </p:cNvPr>
          <p:cNvCxnSpPr>
            <a:stCxn id="22" idx="6"/>
          </p:cNvCxnSpPr>
          <p:nvPr/>
        </p:nvCxnSpPr>
        <p:spPr>
          <a:xfrm flipV="1">
            <a:off x="3998983" y="2562043"/>
            <a:ext cx="1031314" cy="1"/>
          </a:xfrm>
          <a:prstGeom prst="line">
            <a:avLst/>
          </a:prstGeom>
          <a:ln>
            <a:solidFill>
              <a:srgbClr val="04A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625C1BBC-C65E-54D6-FDD0-8AC6983DC336}"/>
              </a:ext>
            </a:extLst>
          </p:cNvPr>
          <p:cNvCxnSpPr>
            <a:cxnSpLocks/>
            <a:stCxn id="23" idx="6"/>
          </p:cNvCxnSpPr>
          <p:nvPr/>
        </p:nvCxnSpPr>
        <p:spPr>
          <a:xfrm flipV="1">
            <a:off x="4429684" y="3687553"/>
            <a:ext cx="598862" cy="2"/>
          </a:xfrm>
          <a:prstGeom prst="line">
            <a:avLst/>
          </a:prstGeom>
          <a:ln>
            <a:solidFill>
              <a:srgbClr val="3E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B5265288-402A-759E-00C9-27671113260A}"/>
              </a:ext>
            </a:extLst>
          </p:cNvPr>
          <p:cNvCxnSpPr/>
          <p:nvPr/>
        </p:nvCxnSpPr>
        <p:spPr>
          <a:xfrm flipV="1">
            <a:off x="3998983" y="4776965"/>
            <a:ext cx="1031314" cy="1"/>
          </a:xfrm>
          <a:prstGeom prst="line">
            <a:avLst/>
          </a:prstGeom>
          <a:ln>
            <a:solidFill>
              <a:srgbClr val="5F5C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>
            <a:extLst>
              <a:ext uri="{FF2B5EF4-FFF2-40B4-BE49-F238E27FC236}">
                <a16:creationId xmlns:a16="http://schemas.microsoft.com/office/drawing/2014/main" id="{E37C7264-0E78-7A21-4742-7C712B4BDAEA}"/>
              </a:ext>
            </a:extLst>
          </p:cNvPr>
          <p:cNvSpPr/>
          <p:nvPr/>
        </p:nvSpPr>
        <p:spPr>
          <a:xfrm>
            <a:off x="5139227" y="2240234"/>
            <a:ext cx="622301" cy="643613"/>
          </a:xfrm>
          <a:prstGeom prst="ellipse">
            <a:avLst/>
          </a:prstGeom>
          <a:solidFill>
            <a:srgbClr val="04A597"/>
          </a:solidFill>
          <a:ln>
            <a:solidFill>
              <a:srgbClr val="04A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D7356300-594C-3800-1A3B-686818FC2821}"/>
              </a:ext>
            </a:extLst>
          </p:cNvPr>
          <p:cNvSpPr/>
          <p:nvPr/>
        </p:nvSpPr>
        <p:spPr>
          <a:xfrm>
            <a:off x="5082404" y="2175649"/>
            <a:ext cx="735948" cy="772785"/>
          </a:xfrm>
          <a:prstGeom prst="ellipse">
            <a:avLst/>
          </a:prstGeom>
          <a:noFill/>
          <a:ln>
            <a:solidFill>
              <a:srgbClr val="04A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10E1CA17-C384-AACF-D31C-019C21A34770}"/>
              </a:ext>
            </a:extLst>
          </p:cNvPr>
          <p:cNvSpPr/>
          <p:nvPr/>
        </p:nvSpPr>
        <p:spPr>
          <a:xfrm>
            <a:off x="5139227" y="3393854"/>
            <a:ext cx="622301" cy="643613"/>
          </a:xfrm>
          <a:prstGeom prst="ellipse">
            <a:avLst/>
          </a:prstGeom>
          <a:solidFill>
            <a:srgbClr val="3E74AB"/>
          </a:solidFill>
          <a:ln>
            <a:solidFill>
              <a:srgbClr val="3E74A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E7FEC286-51D3-A60F-FAB4-15D4DF048D2B}"/>
              </a:ext>
            </a:extLst>
          </p:cNvPr>
          <p:cNvSpPr/>
          <p:nvPr/>
        </p:nvSpPr>
        <p:spPr>
          <a:xfrm>
            <a:off x="5082404" y="3339027"/>
            <a:ext cx="735948" cy="772785"/>
          </a:xfrm>
          <a:prstGeom prst="ellipse">
            <a:avLst/>
          </a:prstGeom>
          <a:noFill/>
          <a:ln>
            <a:solidFill>
              <a:srgbClr val="3E74A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F789D239-0A90-C2AF-1321-DC8C3CECC567}"/>
              </a:ext>
            </a:extLst>
          </p:cNvPr>
          <p:cNvSpPr/>
          <p:nvPr/>
        </p:nvSpPr>
        <p:spPr>
          <a:xfrm>
            <a:off x="5139227" y="4360025"/>
            <a:ext cx="622301" cy="643613"/>
          </a:xfrm>
          <a:prstGeom prst="ellipse">
            <a:avLst/>
          </a:prstGeom>
          <a:solidFill>
            <a:srgbClr val="5F5CA2"/>
          </a:solidFill>
          <a:ln>
            <a:solidFill>
              <a:srgbClr val="5F5CA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71CAFD49-0D45-F31D-DED6-66F510A3690B}"/>
              </a:ext>
            </a:extLst>
          </p:cNvPr>
          <p:cNvSpPr/>
          <p:nvPr/>
        </p:nvSpPr>
        <p:spPr>
          <a:xfrm>
            <a:off x="5082404" y="4295440"/>
            <a:ext cx="735948" cy="772785"/>
          </a:xfrm>
          <a:prstGeom prst="ellipse">
            <a:avLst/>
          </a:prstGeom>
          <a:noFill/>
          <a:ln>
            <a:solidFill>
              <a:srgbClr val="5F5CA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46989C1B-AA2F-F208-AE17-80F42E17B1F7}"/>
              </a:ext>
            </a:extLst>
          </p:cNvPr>
          <p:cNvSpPr txBox="1"/>
          <p:nvPr/>
        </p:nvSpPr>
        <p:spPr>
          <a:xfrm>
            <a:off x="7247034" y="1362183"/>
            <a:ext cx="305434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ES" b="1" spc="-10" dirty="0">
                <a:latin typeface="Times New Roman" panose="02020603050405020304" pitchFamily="18" charset="0"/>
              </a:rPr>
              <a:t>OBJETIVOS ESPECÌFICOS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0D7C955-F978-F411-5B25-66811188BF52}"/>
              </a:ext>
            </a:extLst>
          </p:cNvPr>
          <p:cNvSpPr txBox="1"/>
          <p:nvPr/>
        </p:nvSpPr>
        <p:spPr>
          <a:xfrm>
            <a:off x="5970098" y="2098145"/>
            <a:ext cx="53564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 la captura de adultos de </a:t>
            </a:r>
            <a:r>
              <a:rPr lang="es-E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Spodoptera spp. </a:t>
            </a: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utilizando trampas caseras con combinaciones de luz fotovoltaica y distintos atrayentes (feromonas y mezcla piña-melaza).</a:t>
            </a:r>
            <a:endParaRPr lang="es-ES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DAB6A956-832D-CE9E-F0BF-77FAF8E4A8A4}"/>
              </a:ext>
            </a:extLst>
          </p:cNvPr>
          <p:cNvSpPr txBox="1"/>
          <p:nvPr/>
        </p:nvSpPr>
        <p:spPr>
          <a:xfrm>
            <a:off x="5970098" y="3280693"/>
            <a:ext cx="52988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000"/>
              </a:spcBef>
            </a:pPr>
            <a:r>
              <a:rPr lang="es-E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Caracterizar morfológicamente los ejemplares adultos de </a:t>
            </a:r>
            <a:r>
              <a:rPr lang="es-E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Spodoptera spp. </a:t>
            </a: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capturados a nivel de género.</a:t>
            </a:r>
            <a:endParaRPr lang="es-ES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868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E5FEFF-27F8-466E-B45D-558139299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0227-7BB2-49D8-91E6-652400A400A2}" type="datetime1">
              <a:rPr lang="es-PE" smtClean="0"/>
              <a:t>29/04/2025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3EDF57-5842-414F-A9D6-93F96D1EB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894F4E-7F99-45AC-B67F-DC2FBF4A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7F81E-29E0-4D23-92E9-9A334C8D50B4}" type="slidenum">
              <a:rPr lang="es-PE" smtClean="0"/>
              <a:t>4</a:t>
            </a:fld>
            <a:endParaRPr lang="es-PE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AFB5763-BCE1-43D7-9C92-596192F669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28" r="17983"/>
          <a:stretch/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808291A4-CB4A-4F80-92A6-64E2E45456DA}"/>
              </a:ext>
            </a:extLst>
          </p:cNvPr>
          <p:cNvGrpSpPr/>
          <p:nvPr/>
        </p:nvGrpSpPr>
        <p:grpSpPr>
          <a:xfrm>
            <a:off x="1843767" y="679207"/>
            <a:ext cx="3250005" cy="956805"/>
            <a:chOff x="319767" y="171207"/>
            <a:chExt cx="3250005" cy="956805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9D9090B0-EC0E-49E1-97DD-1869C6C0FB1E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801"/>
            <a:stretch/>
          </p:blipFill>
          <p:spPr bwMode="auto">
            <a:xfrm>
              <a:off x="1320800" y="171207"/>
              <a:ext cx="2248972" cy="956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Logotipo - UNTRM">
              <a:extLst>
                <a:ext uri="{FF2B5EF4-FFF2-40B4-BE49-F238E27FC236}">
                  <a16:creationId xmlns:a16="http://schemas.microsoft.com/office/drawing/2014/main" id="{C72DDAFE-C891-4C76-A1A2-60D4219665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199"/>
            <a:stretch/>
          </p:blipFill>
          <p:spPr bwMode="auto">
            <a:xfrm>
              <a:off x="319767" y="171207"/>
              <a:ext cx="1001033" cy="956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9FF2E388-05E4-474B-B57F-2317166377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9567" y="528312"/>
            <a:ext cx="1001033" cy="11077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BA2D85A-4DB1-4D1F-9F9E-BD015589E5D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392" y="780230"/>
            <a:ext cx="2082682" cy="762326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CA141841-5411-484D-AC06-ED17A434BF92}"/>
              </a:ext>
            </a:extLst>
          </p:cNvPr>
          <p:cNvSpPr txBox="1"/>
          <p:nvPr/>
        </p:nvSpPr>
        <p:spPr>
          <a:xfrm>
            <a:off x="3330895" y="2947342"/>
            <a:ext cx="49952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¡GRACIAS!</a:t>
            </a:r>
          </a:p>
        </p:txBody>
      </p:sp>
    </p:spTree>
    <p:extLst>
      <p:ext uri="{BB962C8B-B14F-4D97-AF65-F5344CB8AC3E}">
        <p14:creationId xmlns:p14="http://schemas.microsoft.com/office/powerpoint/2010/main" val="31993893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718</TotalTime>
  <Words>289</Words>
  <Application>Microsoft Office PowerPoint</Application>
  <PresentationFormat>Panorámica</PresentationFormat>
  <Paragraphs>30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Georgia</vt:lpstr>
      <vt:lpstr>Segoe UI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MAGALY</dc:creator>
  <cp:lastModifiedBy>ASUS</cp:lastModifiedBy>
  <cp:revision>33</cp:revision>
  <dcterms:created xsi:type="dcterms:W3CDTF">2025-04-26T13:28:14Z</dcterms:created>
  <dcterms:modified xsi:type="dcterms:W3CDTF">2025-04-29T18:13:52Z</dcterms:modified>
</cp:coreProperties>
</file>