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6" r:id="rId6"/>
    <p:sldId id="276" r:id="rId7"/>
    <p:sldId id="272" r:id="rId8"/>
    <p:sldId id="259" r:id="rId9"/>
    <p:sldId id="267" r:id="rId10"/>
    <p:sldId id="261" r:id="rId11"/>
    <p:sldId id="262" r:id="rId12"/>
    <p:sldId id="271" r:id="rId13"/>
    <p:sldId id="268" r:id="rId14"/>
    <p:sldId id="274" r:id="rId15"/>
    <p:sldId id="263" r:id="rId16"/>
    <p:sldId id="269" r:id="rId17"/>
    <p:sldId id="273" r:id="rId18"/>
    <p:sldId id="275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0"/>
    <p:restoredTop sz="93961"/>
  </p:normalViewPr>
  <p:slideViewPr>
    <p:cSldViewPr snapToGrid="0" snapToObjects="1">
      <p:cViewPr varScale="1">
        <p:scale>
          <a:sx n="61" d="100"/>
          <a:sy n="61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FF02-F721-7848-8D85-5015B0493F1D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E7F16-0BD2-D047-9CFF-0A84637FC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4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gamma implies the class of this support vector will have influence on deciding the class of the vector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the distance between them is large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gamma is large, then variance is small implying the support vector does not have wide-spread influence. Technically speaking, large gamma leads to high bias and low variance models, and vice-versa.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the decision surface smooth, while a high </a:t>
            </a:r>
            <a:r>
              <a:rPr lang="en-US" altLang="zh-CN" dirty="0" smtClean="0"/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by giving the model freedom to select more samples as support vectors.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consideration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Logisti</a:t>
            </a:r>
            <a:r>
              <a:rPr kumimoji="1" lang="en-US" altLang="zh-CN" baseline="0" dirty="0" smtClean="0"/>
              <a:t>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regression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widely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07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97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1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3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0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15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846" y="1589651"/>
            <a:ext cx="10316308" cy="239221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Labradoodle or Fried Chicken?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9287"/>
            <a:ext cx="9144000" cy="1051560"/>
          </a:xfrm>
        </p:spPr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</a:p>
          <a:p>
            <a:r>
              <a:rPr kumimoji="1" lang="en-US" altLang="zh-CN" dirty="0" smtClean="0"/>
              <a:t>Han Cui, </a:t>
            </a:r>
            <a:r>
              <a:rPr kumimoji="1" lang="en-US" altLang="zh-CN" dirty="0" err="1" smtClean="0"/>
              <a:t>Jiwen</a:t>
            </a:r>
            <a:r>
              <a:rPr kumimoji="1" lang="en-US" altLang="zh-CN" dirty="0" smtClean="0"/>
              <a:t> You, </a:t>
            </a:r>
            <a:r>
              <a:rPr kumimoji="1" lang="en-US" altLang="zh-CN" dirty="0" err="1" smtClean="0"/>
              <a:t>Jingjing</a:t>
            </a:r>
            <a:r>
              <a:rPr kumimoji="1" lang="en-US" altLang="zh-CN" dirty="0" smtClean="0"/>
              <a:t> Feng, </a:t>
            </a:r>
            <a:r>
              <a:rPr kumimoji="1" lang="en-US" altLang="zh-CN" dirty="0" err="1" smtClean="0"/>
              <a:t>Yaqing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Xie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Kanghui</a:t>
            </a:r>
            <a:r>
              <a:rPr kumimoji="1" lang="en-US" altLang="zh-CN" dirty="0" smtClean="0"/>
              <a:t> Jiang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40883" cy="405079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Kernel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Gaussian radial basis </a:t>
            </a:r>
            <a:r>
              <a:rPr kumimoji="1" lang="en-US" altLang="zh-CN" dirty="0" smtClean="0"/>
              <a:t>function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Gamma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parameter of a Gaussian </a:t>
            </a:r>
            <a:r>
              <a:rPr lang="en-US" altLang="zh-CN" dirty="0" smtClean="0"/>
              <a:t>Kernel</a:t>
            </a:r>
            <a:endParaRPr lang="en-US" altLang="zh-CN" dirty="0"/>
          </a:p>
          <a:p>
            <a:pPr lvl="1"/>
            <a:r>
              <a:rPr lang="en-US" altLang="zh-CN" dirty="0" smtClean="0"/>
              <a:t>(0.0001,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0.01)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Trade </a:t>
            </a:r>
            <a:r>
              <a:rPr lang="en-US" altLang="zh-CN" dirty="0"/>
              <a:t>off misclassification of training examples against </a:t>
            </a:r>
            <a:r>
              <a:rPr lang="en-US" altLang="zh-CN" dirty="0" smtClean="0"/>
              <a:t>the </a:t>
            </a:r>
            <a:r>
              <a:rPr lang="en-US" altLang="zh-CN" dirty="0"/>
              <a:t>decision surface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(0.01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0.1,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50,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500)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b="2176"/>
          <a:stretch/>
        </p:blipFill>
        <p:spPr>
          <a:xfrm>
            <a:off x="3137095" y="3063826"/>
            <a:ext cx="3339709" cy="50936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80233"/>
              </p:ext>
            </p:extLst>
          </p:nvPr>
        </p:nvGraphicFramePr>
        <p:xfrm>
          <a:off x="2035048" y="5457952"/>
          <a:ext cx="812800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9640"/>
                <a:gridCol w="1228726"/>
                <a:gridCol w="1928811"/>
                <a:gridCol w="2165225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058401" cy="1609344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SIFT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+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PCA</a:t>
            </a:r>
            <a:r>
              <a:rPr kumimoji="1" lang="zh-CN" altLang="en-US" sz="4400" dirty="0"/>
              <a:t> </a:t>
            </a:r>
            <a:r>
              <a:rPr kumimoji="1" lang="en-US" altLang="zh-CN" sz="4400" dirty="0" smtClean="0"/>
              <a:t>+Logistic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Regression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tochastic </a:t>
            </a:r>
            <a:r>
              <a:rPr lang="en-US" altLang="zh-CN" dirty="0"/>
              <a:t>G</a:t>
            </a:r>
            <a:r>
              <a:rPr lang="en-US" altLang="zh-CN" dirty="0" smtClean="0"/>
              <a:t>radient Descent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(SGD)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</a:p>
          <a:p>
            <a:r>
              <a:rPr lang="en-US" altLang="zh-CN" dirty="0" smtClean="0"/>
              <a:t>SGD: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 </a:t>
            </a:r>
            <a:r>
              <a:rPr lang="en-US" altLang="zh-CN" dirty="0"/>
              <a:t>approach to discriminative learning of linear classifiers under convex loss functions such as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52161"/>
              </p:ext>
            </p:extLst>
          </p:nvPr>
        </p:nvGraphicFramePr>
        <p:xfrm>
          <a:off x="2035047" y="4304601"/>
          <a:ext cx="8128000" cy="7388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680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65%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10267"/>
            <a:ext cx="10058400" cy="4461933"/>
          </a:xfrm>
        </p:spPr>
        <p:txBody>
          <a:bodyPr/>
          <a:lstStyle/>
          <a:p>
            <a:r>
              <a:rPr lang="en-US" altLang="zh-CN" b="1" dirty="0" err="1"/>
              <a:t>Xgboost</a:t>
            </a:r>
            <a:r>
              <a:rPr lang="en-US" altLang="zh-CN" dirty="0"/>
              <a:t> is short for </a:t>
            </a:r>
            <a:r>
              <a:rPr lang="en-US" altLang="zh-CN" dirty="0" err="1"/>
              <a:t>e</a:t>
            </a:r>
            <a:r>
              <a:rPr lang="en-US" altLang="zh-CN" b="1" dirty="0" err="1"/>
              <a:t>X</a:t>
            </a:r>
            <a:r>
              <a:rPr lang="en-US" altLang="zh-CN" dirty="0" err="1"/>
              <a:t>treme</a:t>
            </a:r>
            <a:r>
              <a:rPr lang="en-US" altLang="zh-CN" dirty="0"/>
              <a:t> </a:t>
            </a:r>
            <a:r>
              <a:rPr lang="en-US" altLang="zh-CN" b="1" dirty="0"/>
              <a:t>G</a:t>
            </a:r>
            <a:r>
              <a:rPr lang="en-US" altLang="zh-CN" dirty="0"/>
              <a:t>radient </a:t>
            </a:r>
            <a:r>
              <a:rPr lang="en-US" altLang="zh-CN" b="1" dirty="0"/>
              <a:t>Boost</a:t>
            </a:r>
            <a:r>
              <a:rPr lang="en-US" altLang="zh-CN" dirty="0"/>
              <a:t>ing </a:t>
            </a:r>
            <a:r>
              <a:rPr lang="en-US" altLang="zh-CN" dirty="0" smtClean="0"/>
              <a:t>package</a:t>
            </a:r>
            <a:endParaRPr lang="en-US" altLang="zh-CN" dirty="0"/>
          </a:p>
          <a:p>
            <a:r>
              <a:rPr lang="en-US" altLang="zh-CN" dirty="0"/>
              <a:t>It is generally over 10 times faster than the classical </a:t>
            </a:r>
            <a:r>
              <a:rPr lang="en-US" altLang="zh-CN" dirty="0" err="1" smtClean="0"/>
              <a:t>gbm</a:t>
            </a:r>
            <a:endParaRPr lang="en-US" altLang="zh-CN" dirty="0" smtClean="0"/>
          </a:p>
          <a:p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pPr lvl="1"/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eta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max_delta_step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subsample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sclae_pos_weight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75545"/>
              </p:ext>
            </p:extLst>
          </p:nvPr>
        </p:nvGraphicFramePr>
        <p:xfrm>
          <a:off x="584535" y="5011526"/>
          <a:ext cx="11029025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3454"/>
                <a:gridCol w="1014412"/>
                <a:gridCol w="1385888"/>
                <a:gridCol w="1428752"/>
                <a:gridCol w="1271585"/>
                <a:gridCol w="1243013"/>
                <a:gridCol w="1600206"/>
                <a:gridCol w="1046269"/>
                <a:gridCol w="122544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</a:t>
                      </a:r>
                      <a:endParaRPr lang="zh-CN" altLang="en-US" sz="18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max_</a:t>
                      </a:r>
                    </a:p>
                    <a:p>
                      <a:r>
                        <a:rPr lang="en-US" altLang="zh-CN" i="1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max_delta</a:t>
                      </a:r>
                      <a:endParaRPr lang="en-US" altLang="zh-CN" i="1" dirty="0" smtClean="0"/>
                    </a:p>
                    <a:p>
                      <a:r>
                        <a:rPr lang="en-US" altLang="zh-CN" i="1" dirty="0" smtClean="0"/>
                        <a:t>_step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sclae_pos</a:t>
                      </a:r>
                      <a:endParaRPr lang="en-US" altLang="zh-CN" i="1" dirty="0" smtClean="0"/>
                    </a:p>
                    <a:p>
                      <a:r>
                        <a:rPr lang="en-US" altLang="zh-CN" i="1" dirty="0" smtClean="0"/>
                        <a:t>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min_child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24113"/>
              </p:ext>
            </p:extLst>
          </p:nvPr>
        </p:nvGraphicFramePr>
        <p:xfrm>
          <a:off x="1069975" y="2120900"/>
          <a:ext cx="988079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6213"/>
                <a:gridCol w="2957512"/>
                <a:gridCol w="2719745"/>
                <a:gridCol w="1487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folds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(Bernoulli)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(Ada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boost)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Vector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(no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cross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validation)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71.3%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727988" y="4805917"/>
            <a:ext cx="474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SIFT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+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PCA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+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Xgboost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Advanced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Model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Feature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Extraction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Convolutional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Network</a:t>
            </a:r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Package: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nolearn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lasagne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caffe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Nolearn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asagne</a:t>
            </a:r>
            <a:r>
              <a:rPr kumimoji="1" lang="en-US" altLang="zh-CN" dirty="0" smtClean="0"/>
              <a:t> </a:t>
            </a:r>
          </a:p>
          <a:p>
            <a:pPr lvl="1"/>
            <a:r>
              <a:rPr kumimoji="1" lang="en-US" altLang="zh-CN" dirty="0"/>
              <a:t>CNN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dropout1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dropout2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Extracted: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polling2</a:t>
            </a:r>
          </a:p>
          <a:p>
            <a:pPr lvl="1"/>
            <a:r>
              <a:rPr kumimoji="1" lang="en-US" altLang="zh-CN" dirty="0" smtClean="0"/>
              <a:t>Result: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  <a:p>
            <a:pPr lvl="1"/>
            <a:endParaRPr kumimoji="1" lang="en-US" altLang="zh-CN" dirty="0"/>
          </a:p>
          <a:p>
            <a:pPr marL="182880" lvl="1">
              <a:spcBef>
                <a:spcPts val="1200"/>
              </a:spcBef>
            </a:pPr>
            <a:r>
              <a:rPr kumimoji="1" lang="en-US" altLang="zh-CN" sz="2000" dirty="0" err="1" smtClean="0"/>
              <a:t>Caffe</a:t>
            </a:r>
            <a:r>
              <a:rPr kumimoji="1" lang="en-US" altLang="zh-CN" sz="2000" dirty="0" smtClean="0"/>
              <a:t>:</a:t>
            </a:r>
          </a:p>
          <a:p>
            <a:pPr marL="457200" lvl="2">
              <a:spcBef>
                <a:spcPts val="1200"/>
              </a:spcBef>
            </a:pP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onv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3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Feature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Extraction</a:t>
            </a:r>
            <a:endParaRPr kumimoji="1"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" y="3062627"/>
            <a:ext cx="2418491" cy="262043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55" y="2463239"/>
            <a:ext cx="3851574" cy="3819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4" y="2463239"/>
            <a:ext cx="3851574" cy="38192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6000" y="191346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Norm1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03180" y="191346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Conv3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695" y="239363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C00000"/>
                </a:solidFill>
              </a:rPr>
              <a:t>Caffe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Feature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Extraction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endParaRPr kumimoji="1" lang="zh-CN" altLang="en-US" sz="4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34862"/>
              </p:ext>
            </p:extLst>
          </p:nvPr>
        </p:nvGraphicFramePr>
        <p:xfrm>
          <a:off x="778669" y="1707072"/>
          <a:ext cx="10640757" cy="4847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4648"/>
                <a:gridCol w="1589019"/>
                <a:gridCol w="1844400"/>
                <a:gridCol w="2596345"/>
                <a:gridCol w="2596345"/>
              </a:tblGrid>
              <a:tr h="1172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(around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10mins)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Selected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PCA: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Explanation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Logistic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Regression</a:t>
                      </a:r>
                    </a:p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  <a:p>
                      <a:pPr algn="ctr"/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Folds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CV)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69984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nb-N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83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nb-N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Xgboost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/>
              <a:t>8</a:t>
            </a:r>
            <a:r>
              <a:rPr kumimoji="1" lang="en-US" altLang="zh-CN" dirty="0" smtClean="0"/>
              <a:t>5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accuracy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Scraping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14074"/>
              </p:ext>
            </p:extLst>
          </p:nvPr>
        </p:nvGraphicFramePr>
        <p:xfrm>
          <a:off x="2069084" y="4146804"/>
          <a:ext cx="8059928" cy="2336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3928"/>
                <a:gridCol w="2032000"/>
                <a:gridCol w="2032000"/>
                <a:gridCol w="2032000"/>
              </a:tblGrid>
              <a:tr h="48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Accuracy: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71.3%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Accuracy: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86.5%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6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Try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models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Caffe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Feature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dataset</a:t>
            </a:r>
          </a:p>
          <a:p>
            <a:r>
              <a:rPr kumimoji="1" lang="en-US" altLang="zh-CN" sz="2400" dirty="0" smtClean="0"/>
              <a:t>Find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similarities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among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pictures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which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misclassified</a:t>
            </a:r>
          </a:p>
          <a:p>
            <a:r>
              <a:rPr kumimoji="1" lang="en-US" altLang="zh-CN" sz="2400" dirty="0" smtClean="0"/>
              <a:t>Consider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overfitting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problem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7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Feature: 2000*5000 SIFT data set</a:t>
            </a:r>
          </a:p>
          <a:p>
            <a:r>
              <a:rPr kumimoji="1" lang="en-US" altLang="zh-CN" dirty="0" smtClean="0"/>
              <a:t>Model: Gradient Boosting Machine</a:t>
            </a:r>
          </a:p>
          <a:p>
            <a:r>
              <a:rPr kumimoji="1" lang="en-US" altLang="zh-CN" dirty="0" smtClean="0"/>
              <a:t>Default Parameter Setting: </a:t>
            </a:r>
          </a:p>
          <a:p>
            <a:pPr lvl="1"/>
            <a:r>
              <a:rPr kumimoji="1" lang="en-US" altLang="zh-CN" dirty="0" smtClean="0"/>
              <a:t>Interaction.depth &lt;-  6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.trees</a:t>
            </a:r>
            <a:r>
              <a:rPr kumimoji="1" lang="en-US" altLang="zh-CN" dirty="0" smtClean="0"/>
              <a:t> &lt;- 1000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hrinkage &lt;- 0.01</a:t>
            </a:r>
          </a:p>
          <a:p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(1600 training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r>
              <a:rPr kumimoji="1" lang="en-US" altLang="zh-CN" dirty="0" smtClean="0"/>
              <a:t>Accuracy (400 testing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72.3%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Feature Selection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Feature Selection Methods:</a:t>
            </a:r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Variance Cut off Value: remove the features with low variance</a:t>
            </a:r>
          </a:p>
          <a:p>
            <a:r>
              <a:rPr kumimoji="1" lang="en-US" altLang="zh-CN" dirty="0" smtClean="0"/>
              <a:t>Principle Component Analysis</a:t>
            </a:r>
          </a:p>
          <a:p>
            <a:r>
              <a:rPr kumimoji="1" lang="en-US" altLang="zh-CN" dirty="0" smtClean="0"/>
              <a:t>Random Forest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00168"/>
              </p:ext>
            </p:extLst>
          </p:nvPr>
        </p:nvGraphicFramePr>
        <p:xfrm>
          <a:off x="826789" y="3868615"/>
          <a:ext cx="10544517" cy="2671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6411"/>
                <a:gridCol w="3052689"/>
                <a:gridCol w="1237957"/>
                <a:gridCol w="2293034"/>
                <a:gridCol w="2044426"/>
              </a:tblGrid>
              <a:tr h="6115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Criteria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</a:p>
                    <a:p>
                      <a:r>
                        <a:rPr lang="en-US" altLang="zh-CN" dirty="0" smtClean="0"/>
                        <a:t>(1600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</a:p>
                    <a:p>
                      <a:r>
                        <a:rPr lang="en-US" altLang="zh-CN" dirty="0" smtClean="0"/>
                        <a:t>(400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testing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</a:tr>
              <a:tr h="6701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Cut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than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nb-NO" altLang="zh-CN" dirty="0" smtClean="0"/>
                        <a:t>0.5e-6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1968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  <a:tr h="7214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 action="ppaction://hlinksldjump"/>
                        </a:rPr>
                        <a:t>Keep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90%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of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the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total</a:t>
                      </a:r>
                      <a:r>
                        <a:rPr lang="zh-CN" altLang="en-US" baseline="0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2" action="ppaction://hlinksldjump"/>
                        </a:rPr>
                        <a:t>variance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Roughly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72%</a:t>
                      </a:r>
                      <a:endParaRPr lang="zh-CN" altLang="en-US" dirty="0"/>
                    </a:p>
                  </a:txBody>
                  <a:tcPr/>
                </a:tc>
              </a:tr>
              <a:tr h="3882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 action="ppaction://hlinksldjump"/>
                        </a:rPr>
                        <a:t>Select</a:t>
                      </a:r>
                      <a:r>
                        <a:rPr lang="zh-CN" altLang="en-US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3" action="ppaction://hlinksldjump"/>
                        </a:rPr>
                        <a:t>features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based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on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their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importance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(13mins)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" action="ppaction://hlinkshowjump?jump=previousslide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40" y="717451"/>
            <a:ext cx="6816929" cy="5234428"/>
          </a:xfrm>
        </p:spPr>
      </p:pic>
    </p:spTree>
    <p:extLst>
      <p:ext uri="{BB962C8B-B14F-4D97-AF65-F5344CB8AC3E}">
        <p14:creationId xmlns:p14="http://schemas.microsoft.com/office/powerpoint/2010/main" val="270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703385"/>
            <a:ext cx="6809956" cy="5229074"/>
          </a:xfrm>
        </p:spPr>
      </p:pic>
    </p:spTree>
    <p:extLst>
      <p:ext uri="{BB962C8B-B14F-4D97-AF65-F5344CB8AC3E}">
        <p14:creationId xmlns:p14="http://schemas.microsoft.com/office/powerpoint/2010/main" val="118318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</a:p>
          <a:p>
            <a:r>
              <a:rPr kumimoji="1" lang="en-US" altLang="zh-CN" dirty="0" smtClean="0"/>
              <a:t>SVM</a:t>
            </a:r>
          </a:p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</a:p>
          <a:p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response</a:t>
            </a:r>
          </a:p>
          <a:p>
            <a:pPr lvl="1"/>
            <a:r>
              <a:rPr lang="en-US" altLang="zh-CN" dirty="0" smtClean="0"/>
              <a:t>Bernoulli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 function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Adaboost</a:t>
            </a:r>
            <a:r>
              <a:rPr lang="en-US" altLang="zh-CN" dirty="0"/>
              <a:t> loss </a:t>
            </a:r>
            <a:r>
              <a:rPr lang="en-US" altLang="zh-CN" dirty="0" smtClean="0"/>
              <a:t>function</a:t>
            </a:r>
          </a:p>
          <a:p>
            <a:pPr lvl="1"/>
            <a:endParaRPr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Tree</a:t>
            </a:r>
          </a:p>
          <a:p>
            <a:r>
              <a:rPr kumimoji="1" lang="en-US" altLang="zh-CN" dirty="0" smtClean="0"/>
              <a:t>Shrinkage: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expansion</a:t>
            </a:r>
          </a:p>
          <a:p>
            <a:r>
              <a:rPr kumimoji="1" lang="en-US" altLang="zh-CN" dirty="0" err="1" smtClean="0"/>
              <a:t>Interaction.depth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 maximum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splits</a:t>
            </a:r>
            <a:endParaRPr lang="en-US" altLang="zh-CN" dirty="0"/>
          </a:p>
          <a:p>
            <a:r>
              <a:rPr kumimoji="1" lang="en-US" altLang="zh-CN" dirty="0" err="1"/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iterations 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2726268"/>
            <a:ext cx="3297764" cy="599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3772161"/>
            <a:ext cx="2357966" cy="4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(Bernoulli)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/>
              <a:t>Distribution: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Bernoulli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logistic regression for 0-1 </a:t>
            </a:r>
            <a:r>
              <a:rPr lang="en-US" altLang="zh-CN" dirty="0" smtClean="0"/>
              <a:t>outcomes)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(0.0001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0.0005,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 </a:t>
            </a:r>
            <a:r>
              <a:rPr lang="en-US" altLang="zh-CN" dirty="0" smtClean="0"/>
              <a:t>(500,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4000)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19793"/>
              </p:ext>
            </p:extLst>
          </p:nvPr>
        </p:nvGraphicFramePr>
        <p:xfrm>
          <a:off x="999508" y="4724400"/>
          <a:ext cx="1019908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265"/>
                <a:gridCol w="2312527"/>
                <a:gridCol w="1328738"/>
                <a:gridCol w="1571851"/>
                <a:gridCol w="1964856"/>
                <a:gridCol w="164684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Adaboost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r>
              <a:rPr kumimoji="1" lang="en-US" altLang="zh-CN" dirty="0"/>
              <a:t>Distribution:</a:t>
            </a:r>
            <a:r>
              <a:rPr kumimoji="1"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adaboost</a:t>
            </a:r>
            <a:r>
              <a:rPr lang="en-US" altLang="zh-CN" dirty="0"/>
              <a:t>" </a:t>
            </a:r>
            <a:r>
              <a:rPr lang="en-US" altLang="zh-CN" dirty="0" smtClean="0"/>
              <a:t>(exponential </a:t>
            </a:r>
            <a:r>
              <a:rPr lang="en-US" altLang="zh-CN" dirty="0"/>
              <a:t>loss for 0-1 outcomes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(0.0005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0.05)</a:t>
            </a:r>
            <a:endParaRPr kumimoji="1" lang="en-US" altLang="zh-CN" dirty="0"/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(500,</a:t>
            </a:r>
            <a:r>
              <a:rPr lang="zh-CN" altLang="en-US" dirty="0"/>
              <a:t> </a:t>
            </a:r>
            <a:r>
              <a:rPr lang="en-US" altLang="zh-CN" dirty="0"/>
              <a:t>1000,</a:t>
            </a:r>
            <a:r>
              <a:rPr lang="zh-CN" altLang="en-US" dirty="0"/>
              <a:t> </a:t>
            </a:r>
            <a:r>
              <a:rPr lang="en-US" altLang="zh-CN" dirty="0"/>
              <a:t>1500,</a:t>
            </a:r>
            <a:r>
              <a:rPr lang="zh-CN" altLang="en-US" dirty="0"/>
              <a:t> </a:t>
            </a:r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4000)</a:t>
            </a:r>
          </a:p>
          <a:p>
            <a:pPr marL="27432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50620"/>
              </p:ext>
            </p:extLst>
          </p:nvPr>
        </p:nvGraphicFramePr>
        <p:xfrm>
          <a:off x="999508" y="4724402"/>
          <a:ext cx="10199083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265"/>
                <a:gridCol w="2326815"/>
                <a:gridCol w="1228726"/>
                <a:gridCol w="1657576"/>
                <a:gridCol w="1964856"/>
                <a:gridCol w="164684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2787</TotalTime>
  <Words>887</Words>
  <Application>Microsoft Macintosh PowerPoint</Application>
  <PresentationFormat>宽屏</PresentationFormat>
  <Paragraphs>305</Paragraphs>
  <Slides>19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Calibri</vt:lpstr>
      <vt:lpstr>DengXian</vt:lpstr>
      <vt:lpstr>Georgia</vt:lpstr>
      <vt:lpstr>Rockwell Extra Bold</vt:lpstr>
      <vt:lpstr>Trebuchet MS</vt:lpstr>
      <vt:lpstr>Wingdings</vt:lpstr>
      <vt:lpstr>方正舒体</vt:lpstr>
      <vt:lpstr>华文新魏</vt:lpstr>
      <vt:lpstr>木活字</vt:lpstr>
      <vt:lpstr>Labradoodle or Fried Chicken? </vt:lpstr>
      <vt:lpstr>SIFT + GBM</vt:lpstr>
      <vt:lpstr>SIFT + Feature Selection + GBM</vt:lpstr>
      <vt:lpstr>PowerPoint 演示文稿</vt:lpstr>
      <vt:lpstr>PowerPoint 演示文稿</vt:lpstr>
      <vt:lpstr>Model Construction</vt:lpstr>
      <vt:lpstr>Gradient Boosting Machine</vt:lpstr>
      <vt:lpstr>SIFT + PCA + GBM (Bernoulli)</vt:lpstr>
      <vt:lpstr>SIFT + PCA + GBM (Adaboost)</vt:lpstr>
      <vt:lpstr>SIFT + PCA + SVM</vt:lpstr>
      <vt:lpstr>SIFT + PCA +Logistic Regression</vt:lpstr>
      <vt:lpstr>SIFT + PCA + Xgboost</vt:lpstr>
      <vt:lpstr>Base Model</vt:lpstr>
      <vt:lpstr>Advanced Model – Feature Extraction</vt:lpstr>
      <vt:lpstr>Advanced Model – Feature Extraction</vt:lpstr>
      <vt:lpstr>Advanced Model</vt:lpstr>
      <vt:lpstr>Model Testing</vt:lpstr>
      <vt:lpstr>Summary</vt:lpstr>
      <vt:lpstr>Future Improvement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Labradoodle or Fried Chicken? </dc:title>
  <dc:creator>YouJiwen</dc:creator>
  <cp:lastModifiedBy>YouJiwen</cp:lastModifiedBy>
  <cp:revision>96</cp:revision>
  <dcterms:created xsi:type="dcterms:W3CDTF">2016-10-30T20:24:08Z</dcterms:created>
  <dcterms:modified xsi:type="dcterms:W3CDTF">2016-11-02T21:08:51Z</dcterms:modified>
</cp:coreProperties>
</file>