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5" r:id="rId4"/>
    <p:sldId id="303" r:id="rId5"/>
    <p:sldId id="288" r:id="rId6"/>
    <p:sldId id="298" r:id="rId7"/>
    <p:sldId id="310" r:id="rId8"/>
    <p:sldId id="312" r:id="rId9"/>
    <p:sldId id="265" r:id="rId10"/>
    <p:sldId id="277" r:id="rId11"/>
    <p:sldId id="314" r:id="rId12"/>
    <p:sldId id="315" r:id="rId13"/>
    <p:sldId id="308" r:id="rId14"/>
    <p:sldId id="311" r:id="rId15"/>
    <p:sldId id="268" r:id="rId16"/>
    <p:sldId id="269" r:id="rId17"/>
    <p:sldId id="267" r:id="rId18"/>
    <p:sldId id="309" r:id="rId19"/>
    <p:sldId id="316" r:id="rId20"/>
    <p:sldId id="304" r:id="rId21"/>
    <p:sldId id="285"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5973EC24-8589-4B26-8A1C-8CDBAE4796C6}">
          <p14:sldIdLst>
            <p14:sldId id="256"/>
            <p14:sldId id="257"/>
            <p14:sldId id="295"/>
            <p14:sldId id="303"/>
            <p14:sldId id="288"/>
            <p14:sldId id="298"/>
            <p14:sldId id="310"/>
            <p14:sldId id="312"/>
            <p14:sldId id="265"/>
            <p14:sldId id="277"/>
            <p14:sldId id="314"/>
            <p14:sldId id="315"/>
            <p14:sldId id="308"/>
            <p14:sldId id="311"/>
            <p14:sldId id="268"/>
            <p14:sldId id="269"/>
            <p14:sldId id="267"/>
            <p14:sldId id="309"/>
            <p14:sldId id="316"/>
            <p14:sldId id="30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55" autoAdjust="0"/>
    <p:restoredTop sz="95256" autoAdjust="0"/>
  </p:normalViewPr>
  <p:slideViewPr>
    <p:cSldViewPr snapToGrid="0">
      <p:cViewPr varScale="1">
        <p:scale>
          <a:sx n="108" d="100"/>
          <a:sy n="108" d="100"/>
        </p:scale>
        <p:origin x="232" y="352"/>
      </p:cViewPr>
      <p:guideLst/>
    </p:cSldViewPr>
  </p:slideViewPr>
  <p:outlineViewPr>
    <p:cViewPr>
      <p:scale>
        <a:sx n="33" d="100"/>
        <a:sy n="33" d="100"/>
      </p:scale>
      <p:origin x="0" y="-9485"/>
    </p:cViewPr>
  </p:outlineViewPr>
  <p:notesTextViewPr>
    <p:cViewPr>
      <p:scale>
        <a:sx n="1" d="1"/>
        <a:sy n="1" d="1"/>
      </p:scale>
      <p:origin x="0" y="0"/>
    </p:cViewPr>
  </p:notesTextViewPr>
  <p:sorterViewPr>
    <p:cViewPr>
      <p:scale>
        <a:sx n="100" d="100"/>
        <a:sy n="100" d="100"/>
      </p:scale>
      <p:origin x="0" y="-3379"/>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6696-03AE-4B23-899C-B88BEE1F5F8B}" type="datetimeFigureOut">
              <a:rPr lang="zh-TW" altLang="en-US" smtClean="0"/>
              <a:t>2022/6/17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B3676-4A36-4846-8806-B5B9642E2ABA}" type="slidenum">
              <a:rPr lang="zh-TW" altLang="en-US" smtClean="0"/>
              <a:t>‹#›</a:t>
            </a:fld>
            <a:endParaRPr lang="zh-TW" altLang="en-US"/>
          </a:p>
        </p:txBody>
      </p:sp>
    </p:spTree>
    <p:extLst>
      <p:ext uri="{BB962C8B-B14F-4D97-AF65-F5344CB8AC3E}">
        <p14:creationId xmlns:p14="http://schemas.microsoft.com/office/powerpoint/2010/main" val="190137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1</a:t>
            </a:fld>
            <a:endParaRPr lang="zh-TW" altLang="en-US"/>
          </a:p>
        </p:txBody>
      </p:sp>
    </p:spTree>
    <p:extLst>
      <p:ext uri="{BB962C8B-B14F-4D97-AF65-F5344CB8AC3E}">
        <p14:creationId xmlns:p14="http://schemas.microsoft.com/office/powerpoint/2010/main" val="342030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Tumor burden Refers to the number of cancer cells, the size of a tumor, or the amount of cancer in the body. </a:t>
            </a:r>
            <a:endParaRPr lang="zh-TW" altLang="en-US" dirty="0"/>
          </a:p>
          <a:p>
            <a:r>
              <a:rPr lang="en-US" altLang="zh-TW" sz="1200" b="0" i="0" kern="1200" dirty="0">
                <a:solidFill>
                  <a:schemeClr val="tx1"/>
                </a:solidFill>
                <a:effectLst/>
                <a:latin typeface="+mn-lt"/>
                <a:ea typeface="+mn-ea"/>
                <a:cs typeface="+mn-cs"/>
              </a:rPr>
              <a:t>A type of clinical trial that tests how well a new drug or other substance works in patients who have different types of cancer that all have the same mutation or biomarker.</a:t>
            </a:r>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4</a:t>
            </a:fld>
            <a:endParaRPr lang="zh-TW" altLang="en-US"/>
          </a:p>
        </p:txBody>
      </p:sp>
    </p:spTree>
    <p:extLst>
      <p:ext uri="{BB962C8B-B14F-4D97-AF65-F5344CB8AC3E}">
        <p14:creationId xmlns:p14="http://schemas.microsoft.com/office/powerpoint/2010/main" val="63417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Checkpoint proteins, such as PD-L1 on tumor cells and PD-1 on T cells, help keep immune responses in check.</a:t>
            </a:r>
          </a:p>
          <a:p>
            <a:r>
              <a:rPr lang="en-US" altLang="zh-TW" dirty="0"/>
              <a:t>The binding of PD-L1 to PD-1 keeps T cells from killing tumor cells. </a:t>
            </a:r>
          </a:p>
          <a:p>
            <a:r>
              <a:rPr lang="en-US" altLang="zh-TW" dirty="0"/>
              <a:t>Blocking the binding of PD-L1 to PD-1 with an immune checkpoint inhibitor allows the T cells to kill tumor cells.</a:t>
            </a:r>
          </a:p>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6</a:t>
            </a:fld>
            <a:endParaRPr lang="zh-TW" altLang="en-US"/>
          </a:p>
        </p:txBody>
      </p:sp>
    </p:spTree>
    <p:extLst>
      <p:ext uri="{BB962C8B-B14F-4D97-AF65-F5344CB8AC3E}">
        <p14:creationId xmlns:p14="http://schemas.microsoft.com/office/powerpoint/2010/main" val="17991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In words, equation (1) states that the change in tumor volume over time is due to the intrinsic growth of the tumor, reduced by the kill rate of cancer cells due to immunotherapy treatment, which is dependent on the ratio of initial tumor cells to immune cells, the number of immune cells required to kill one tumor cell and the efficacy of immune cell activation.</a:t>
            </a:r>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7</a:t>
            </a:fld>
            <a:endParaRPr lang="zh-TW" altLang="en-US"/>
          </a:p>
        </p:txBody>
      </p:sp>
    </p:spTree>
    <p:extLst>
      <p:ext uri="{BB962C8B-B14F-4D97-AF65-F5344CB8AC3E}">
        <p14:creationId xmlns:p14="http://schemas.microsoft.com/office/powerpoint/2010/main" val="372165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Checkpoint proteins, such as PD-L1 on tumor cells and PD-1 on T cells, help keep immune responses in check.</a:t>
            </a:r>
          </a:p>
          <a:p>
            <a:r>
              <a:rPr lang="en-US" altLang="zh-TW" dirty="0"/>
              <a:t>The binding of PD-L1 to PD-1 keeps T cells from killing tumor cells. </a:t>
            </a:r>
          </a:p>
          <a:p>
            <a:r>
              <a:rPr lang="en-US" altLang="zh-TW" dirty="0"/>
              <a:t>Blocking the binding of PD-L1 to PD-1 with an immune checkpoint inhibitor allows the T cells to kill tumor cells.</a:t>
            </a:r>
          </a:p>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11</a:t>
            </a:fld>
            <a:endParaRPr lang="zh-TW" altLang="en-US"/>
          </a:p>
        </p:txBody>
      </p:sp>
    </p:spTree>
    <p:extLst>
      <p:ext uri="{BB962C8B-B14F-4D97-AF65-F5344CB8AC3E}">
        <p14:creationId xmlns:p14="http://schemas.microsoft.com/office/powerpoint/2010/main" val="216381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Checkpoint proteins, such as PD-L1 on tumor cells and PD-1 on T cells, help keep immune responses in check.</a:t>
            </a:r>
          </a:p>
          <a:p>
            <a:r>
              <a:rPr lang="en-US" altLang="zh-TW" dirty="0"/>
              <a:t>The binding of PD-L1 to PD-1 keeps T cells from killing tumor cells. </a:t>
            </a:r>
          </a:p>
          <a:p>
            <a:r>
              <a:rPr lang="en-US" altLang="zh-TW" dirty="0"/>
              <a:t>Blocking the binding of PD-L1 to PD-1 with an immune checkpoint inhibitor allows the T cells to kill tumor cells.</a:t>
            </a:r>
          </a:p>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12</a:t>
            </a:fld>
            <a:endParaRPr lang="zh-TW" altLang="en-US"/>
          </a:p>
        </p:txBody>
      </p:sp>
    </p:spTree>
    <p:extLst>
      <p:ext uri="{BB962C8B-B14F-4D97-AF65-F5344CB8AC3E}">
        <p14:creationId xmlns:p14="http://schemas.microsoft.com/office/powerpoint/2010/main" val="377982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Through making the substitutions.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19</a:t>
            </a:fld>
            <a:endParaRPr lang="zh-TW" altLang="en-US"/>
          </a:p>
        </p:txBody>
      </p:sp>
    </p:spTree>
    <p:extLst>
      <p:ext uri="{BB962C8B-B14F-4D97-AF65-F5344CB8AC3E}">
        <p14:creationId xmlns:p14="http://schemas.microsoft.com/office/powerpoint/2010/main" val="260081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Through making the substitutions.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409B3676-4A36-4846-8806-B5B9642E2ABA}" type="slidenum">
              <a:rPr lang="zh-TW" altLang="en-US" smtClean="0"/>
              <a:t>20</a:t>
            </a:fld>
            <a:endParaRPr lang="zh-TW" altLang="en-US"/>
          </a:p>
        </p:txBody>
      </p:sp>
    </p:spTree>
    <p:extLst>
      <p:ext uri="{BB962C8B-B14F-4D97-AF65-F5344CB8AC3E}">
        <p14:creationId xmlns:p14="http://schemas.microsoft.com/office/powerpoint/2010/main" val="77971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7360A7-D875-4B9D-8038-54862EA82B3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B55BA73-B1C2-44AE-BAE7-018583A29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AA08DB9-F91C-4487-AECD-654C4D6FBFEB}"/>
              </a:ext>
            </a:extLst>
          </p:cNvPr>
          <p:cNvSpPr>
            <a:spLocks noGrp="1"/>
          </p:cNvSpPr>
          <p:nvPr>
            <p:ph type="dt" sz="half" idx="10"/>
          </p:nvPr>
        </p:nvSpPr>
        <p:spPr/>
        <p:txBody>
          <a:bodyPr/>
          <a:lstStyle/>
          <a:p>
            <a:fld id="{66D3A7E3-9493-4E77-9593-18BF2D596A0D}"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C436C6C3-912E-4573-A820-3B24E26A419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102B88-859D-4322-9E36-874FE0C0D79A}"/>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375389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C3E867-4106-4091-B4BA-D77E5A4D148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9B56C3C-52F3-43B1-ABAD-40DDBB688C55}"/>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2A2A783-D793-4399-955B-DF2CE8B50196}"/>
              </a:ext>
            </a:extLst>
          </p:cNvPr>
          <p:cNvSpPr>
            <a:spLocks noGrp="1"/>
          </p:cNvSpPr>
          <p:nvPr>
            <p:ph type="dt" sz="half" idx="10"/>
          </p:nvPr>
        </p:nvSpPr>
        <p:spPr/>
        <p:txBody>
          <a:bodyPr/>
          <a:lstStyle/>
          <a:p>
            <a:fld id="{E65FA3F8-748D-4658-9ACA-09570039E742}"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68CF6E18-8115-48CD-BD5C-4D0BA91D58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1BD212A-5E8B-467C-B81C-81D8C5261DB5}"/>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55099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8004E19-DDAE-445B-9F92-F274C908A0C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84E83CF-7DFB-4D1A-AA76-6D1F5CCFD40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B27A07-1BDF-4820-AB71-C10BD4B87A0B}"/>
              </a:ext>
            </a:extLst>
          </p:cNvPr>
          <p:cNvSpPr>
            <a:spLocks noGrp="1"/>
          </p:cNvSpPr>
          <p:nvPr>
            <p:ph type="dt" sz="half" idx="10"/>
          </p:nvPr>
        </p:nvSpPr>
        <p:spPr/>
        <p:txBody>
          <a:bodyPr/>
          <a:lstStyle/>
          <a:p>
            <a:fld id="{E7AB9033-74B1-4399-84DC-63382F5FDAB9}"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9BB9B432-3F1A-4007-A7D6-8C54642E23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02BFFD-A33F-4CD8-ADD8-E015630C0211}"/>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60964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F33AB7-A0D0-469B-8D82-C79DD0B4D2E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6D6148C-934C-404E-AE0A-96D9E64DCC5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03CACE-1667-42A7-AE8A-2D5FD2161088}"/>
              </a:ext>
            </a:extLst>
          </p:cNvPr>
          <p:cNvSpPr>
            <a:spLocks noGrp="1"/>
          </p:cNvSpPr>
          <p:nvPr>
            <p:ph type="dt" sz="half" idx="10"/>
          </p:nvPr>
        </p:nvSpPr>
        <p:spPr/>
        <p:txBody>
          <a:bodyPr/>
          <a:lstStyle/>
          <a:p>
            <a:fld id="{4721B09F-C31E-41FE-A4B0-CCE5A10FBF63}"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95D928E6-4906-45F8-B471-56AFB5A8AF4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D519A6-981C-4BCE-AE1D-99CBDD5737BD}"/>
              </a:ext>
            </a:extLst>
          </p:cNvPr>
          <p:cNvSpPr>
            <a:spLocks noGrp="1"/>
          </p:cNvSpPr>
          <p:nvPr>
            <p:ph type="sldNum" sz="quarter" idx="12"/>
          </p:nvPr>
        </p:nvSpPr>
        <p:spPr>
          <a:xfrm>
            <a:off x="9097108" y="6356350"/>
            <a:ext cx="2743200" cy="365125"/>
          </a:xfrm>
        </p:spPr>
        <p:txBody>
          <a:bodyPr/>
          <a:lstStyle>
            <a:lvl1pPr algn="r">
              <a:defRPr sz="1600" b="0">
                <a:solidFill>
                  <a:schemeClr val="tx1">
                    <a:lumMod val="95000"/>
                    <a:lumOff val="5000"/>
                  </a:schemeClr>
                </a:solidFill>
              </a:defRPr>
            </a:lvl1pPr>
          </a:lstStyle>
          <a:p>
            <a:fld id="{8A34EEAE-05E5-427D-88DF-E5EAA4F2D2B2}" type="slidenum">
              <a:rPr lang="zh-TW" altLang="en-US" smtClean="0"/>
              <a:pPr/>
              <a:t>‹#›</a:t>
            </a:fld>
            <a:endParaRPr lang="zh-TW" altLang="en-US" dirty="0"/>
          </a:p>
        </p:txBody>
      </p:sp>
    </p:spTree>
    <p:extLst>
      <p:ext uri="{BB962C8B-B14F-4D97-AF65-F5344CB8AC3E}">
        <p14:creationId xmlns:p14="http://schemas.microsoft.com/office/powerpoint/2010/main" val="159958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47E922-AB52-4231-B06E-A9337E64B0B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09F10E9-9060-4CD7-ADFB-B478E3F37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38E916-2891-454D-89FB-C2476DEF3C0E}"/>
              </a:ext>
            </a:extLst>
          </p:cNvPr>
          <p:cNvSpPr>
            <a:spLocks noGrp="1"/>
          </p:cNvSpPr>
          <p:nvPr>
            <p:ph type="dt" sz="half" idx="10"/>
          </p:nvPr>
        </p:nvSpPr>
        <p:spPr/>
        <p:txBody>
          <a:bodyPr/>
          <a:lstStyle/>
          <a:p>
            <a:fld id="{B81392B5-C098-420C-82C8-219ED3D9A602}"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DF78A7E8-68B5-49DC-9239-95628F2BB1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0A033D9-3D8F-4F19-984F-FC9F672EB69A}"/>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118864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2AD34-A864-4488-AEB4-CC5325C9882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120327F-EA55-4671-B8A8-495471248FC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C234886-C487-4AAE-9046-B0B15C974B5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6A0A0EB-BBED-4A3A-963C-E941247905C7}"/>
              </a:ext>
            </a:extLst>
          </p:cNvPr>
          <p:cNvSpPr>
            <a:spLocks noGrp="1"/>
          </p:cNvSpPr>
          <p:nvPr>
            <p:ph type="dt" sz="half" idx="10"/>
          </p:nvPr>
        </p:nvSpPr>
        <p:spPr/>
        <p:txBody>
          <a:bodyPr/>
          <a:lstStyle/>
          <a:p>
            <a:fld id="{5080A0E3-CF19-4627-B1D4-EBCCF12FAE6B}" type="datetime1">
              <a:rPr lang="zh-TW" altLang="en-US" smtClean="0"/>
              <a:t>2022/6/17</a:t>
            </a:fld>
            <a:endParaRPr lang="zh-TW" altLang="en-US"/>
          </a:p>
        </p:txBody>
      </p:sp>
      <p:sp>
        <p:nvSpPr>
          <p:cNvPr id="6" name="頁尾版面配置區 5">
            <a:extLst>
              <a:ext uri="{FF2B5EF4-FFF2-40B4-BE49-F238E27FC236}">
                <a16:creationId xmlns:a16="http://schemas.microsoft.com/office/drawing/2014/main" id="{B788FC7A-2332-4E35-9B5A-B2FD2D579B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A41B40-4F20-41ED-A448-F9BC3844E07A}"/>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116237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6039B-1128-4E76-AC2F-309B092B347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181A737-6654-4265-9F4A-875F0AFFF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73D6716-FE0A-421B-9D70-960F8B438A5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25FEA8B-D4C2-416C-BBD6-5BBE9C84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FF5CF9A-3772-4DA0-84D1-1FCFF5D6634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FFB77F8-AD56-4C5B-9A4B-99039D1A4F58}"/>
              </a:ext>
            </a:extLst>
          </p:cNvPr>
          <p:cNvSpPr>
            <a:spLocks noGrp="1"/>
          </p:cNvSpPr>
          <p:nvPr>
            <p:ph type="dt" sz="half" idx="10"/>
          </p:nvPr>
        </p:nvSpPr>
        <p:spPr/>
        <p:txBody>
          <a:bodyPr/>
          <a:lstStyle/>
          <a:p>
            <a:fld id="{532D85C8-9F43-4E9C-95CD-EC45A5DE27C5}" type="datetime1">
              <a:rPr lang="zh-TW" altLang="en-US" smtClean="0"/>
              <a:t>2022/6/17</a:t>
            </a:fld>
            <a:endParaRPr lang="zh-TW" altLang="en-US"/>
          </a:p>
        </p:txBody>
      </p:sp>
      <p:sp>
        <p:nvSpPr>
          <p:cNvPr id="8" name="頁尾版面配置區 7">
            <a:extLst>
              <a:ext uri="{FF2B5EF4-FFF2-40B4-BE49-F238E27FC236}">
                <a16:creationId xmlns:a16="http://schemas.microsoft.com/office/drawing/2014/main" id="{A5623A6B-3B62-4F57-86C8-06B3C2D3104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6C3DF78-22B3-450A-812B-3CE9407000F4}"/>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28638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47F1D6-CB90-460A-80C5-C51B57DF288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787A64C-7D02-4A00-8EE1-471CC5D249CA}"/>
              </a:ext>
            </a:extLst>
          </p:cNvPr>
          <p:cNvSpPr>
            <a:spLocks noGrp="1"/>
          </p:cNvSpPr>
          <p:nvPr>
            <p:ph type="dt" sz="half" idx="10"/>
          </p:nvPr>
        </p:nvSpPr>
        <p:spPr/>
        <p:txBody>
          <a:bodyPr/>
          <a:lstStyle/>
          <a:p>
            <a:fld id="{29B840D5-4E61-4AC1-AF7D-7C795ADE2F8A}" type="datetime1">
              <a:rPr lang="zh-TW" altLang="en-US" smtClean="0"/>
              <a:t>2022/6/17</a:t>
            </a:fld>
            <a:endParaRPr lang="zh-TW" altLang="en-US"/>
          </a:p>
        </p:txBody>
      </p:sp>
      <p:sp>
        <p:nvSpPr>
          <p:cNvPr id="4" name="頁尾版面配置區 3">
            <a:extLst>
              <a:ext uri="{FF2B5EF4-FFF2-40B4-BE49-F238E27FC236}">
                <a16:creationId xmlns:a16="http://schemas.microsoft.com/office/drawing/2014/main" id="{3D3A7810-9465-4D20-A896-71FACAC5D3A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7B4751D-F812-4A58-8B38-84A330FD0A58}"/>
              </a:ext>
            </a:extLst>
          </p:cNvPr>
          <p:cNvSpPr>
            <a:spLocks noGrp="1"/>
          </p:cNvSpPr>
          <p:nvPr>
            <p:ph type="sldNum" sz="quarter" idx="12"/>
          </p:nvPr>
        </p:nvSpPr>
        <p:spPr>
          <a:xfrm>
            <a:off x="9138920" y="6356350"/>
            <a:ext cx="2743200" cy="365125"/>
          </a:xfrm>
        </p:spPr>
        <p:txBody>
          <a:bodyPr/>
          <a:lstStyle>
            <a:lvl1pPr>
              <a:defRPr sz="1600">
                <a:solidFill>
                  <a:schemeClr val="tx1"/>
                </a:solidFill>
              </a:defRPr>
            </a:lvl1pPr>
          </a:lstStyle>
          <a:p>
            <a:fld id="{8A34EEAE-05E5-427D-88DF-E5EAA4F2D2B2}" type="slidenum">
              <a:rPr lang="zh-TW" altLang="en-US" smtClean="0"/>
              <a:pPr/>
              <a:t>‹#›</a:t>
            </a:fld>
            <a:endParaRPr lang="zh-TW" altLang="en-US" dirty="0"/>
          </a:p>
        </p:txBody>
      </p:sp>
    </p:spTree>
    <p:extLst>
      <p:ext uri="{BB962C8B-B14F-4D97-AF65-F5344CB8AC3E}">
        <p14:creationId xmlns:p14="http://schemas.microsoft.com/office/powerpoint/2010/main" val="224530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A1AF735-8BE8-4A0A-B656-10548884EB08}"/>
              </a:ext>
            </a:extLst>
          </p:cNvPr>
          <p:cNvSpPr>
            <a:spLocks noGrp="1"/>
          </p:cNvSpPr>
          <p:nvPr>
            <p:ph type="dt" sz="half" idx="10"/>
          </p:nvPr>
        </p:nvSpPr>
        <p:spPr/>
        <p:txBody>
          <a:bodyPr/>
          <a:lstStyle/>
          <a:p>
            <a:fld id="{43A6977A-60EF-4DE0-9097-26030891D80E}" type="datetime1">
              <a:rPr lang="zh-TW" altLang="en-US" smtClean="0"/>
              <a:t>2022/6/17</a:t>
            </a:fld>
            <a:endParaRPr lang="zh-TW" altLang="en-US"/>
          </a:p>
        </p:txBody>
      </p:sp>
      <p:sp>
        <p:nvSpPr>
          <p:cNvPr id="3" name="頁尾版面配置區 2">
            <a:extLst>
              <a:ext uri="{FF2B5EF4-FFF2-40B4-BE49-F238E27FC236}">
                <a16:creationId xmlns:a16="http://schemas.microsoft.com/office/drawing/2014/main" id="{23A2705C-38F4-4511-A8AC-AE74C5207E0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17F257-03D6-4F5B-8944-00C44C5FB758}"/>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303376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DE4616-E560-4B94-AF1A-AFEB5EE116E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1E54C34-D77E-403B-9BE1-F08152609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B63543D-09B0-479F-9A48-E0FA33EF3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F836B61-F44A-432D-B2A7-955D7E645D37}"/>
              </a:ext>
            </a:extLst>
          </p:cNvPr>
          <p:cNvSpPr>
            <a:spLocks noGrp="1"/>
          </p:cNvSpPr>
          <p:nvPr>
            <p:ph type="dt" sz="half" idx="10"/>
          </p:nvPr>
        </p:nvSpPr>
        <p:spPr/>
        <p:txBody>
          <a:bodyPr/>
          <a:lstStyle/>
          <a:p>
            <a:fld id="{F61C9AC9-6B86-4815-A957-A88F955F53CD}" type="datetime1">
              <a:rPr lang="zh-TW" altLang="en-US" smtClean="0"/>
              <a:t>2022/6/17</a:t>
            </a:fld>
            <a:endParaRPr lang="zh-TW" altLang="en-US"/>
          </a:p>
        </p:txBody>
      </p:sp>
      <p:sp>
        <p:nvSpPr>
          <p:cNvPr id="6" name="頁尾版面配置區 5">
            <a:extLst>
              <a:ext uri="{FF2B5EF4-FFF2-40B4-BE49-F238E27FC236}">
                <a16:creationId xmlns:a16="http://schemas.microsoft.com/office/drawing/2014/main" id="{1D3CBAD9-7285-4900-829F-DC0CB742590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F5395B-24FE-47D1-B491-BF059C2CDA49}"/>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415677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D8451-7316-4ACE-AD7E-F3D7E2D473F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DB4E718-9BF2-4E58-912F-ECAD2575E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A65A225-7CC1-4887-B687-49F8CD03E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D99F3A1-51A1-4BA7-A052-B15A4C19FD38}"/>
              </a:ext>
            </a:extLst>
          </p:cNvPr>
          <p:cNvSpPr>
            <a:spLocks noGrp="1"/>
          </p:cNvSpPr>
          <p:nvPr>
            <p:ph type="dt" sz="half" idx="10"/>
          </p:nvPr>
        </p:nvSpPr>
        <p:spPr/>
        <p:txBody>
          <a:bodyPr/>
          <a:lstStyle/>
          <a:p>
            <a:fld id="{590919AB-2298-4277-ADE8-99F5C213634A}" type="datetime1">
              <a:rPr lang="zh-TW" altLang="en-US" smtClean="0"/>
              <a:t>2022/6/17</a:t>
            </a:fld>
            <a:endParaRPr lang="zh-TW" altLang="en-US"/>
          </a:p>
        </p:txBody>
      </p:sp>
      <p:sp>
        <p:nvSpPr>
          <p:cNvPr id="6" name="頁尾版面配置區 5">
            <a:extLst>
              <a:ext uri="{FF2B5EF4-FFF2-40B4-BE49-F238E27FC236}">
                <a16:creationId xmlns:a16="http://schemas.microsoft.com/office/drawing/2014/main" id="{49BAF25F-E9B1-4A77-A910-B6092DD4DB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00B0A5E-68E0-46B1-B04F-C0A2E0A7B5E0}"/>
              </a:ext>
            </a:extLst>
          </p:cNvPr>
          <p:cNvSpPr>
            <a:spLocks noGrp="1"/>
          </p:cNvSpPr>
          <p:nvPr>
            <p:ph type="sldNum" sz="quarter" idx="12"/>
          </p:nvPr>
        </p:nvSpPr>
        <p:spPr/>
        <p:txBody>
          <a:body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248003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2074B6-05A7-4BA4-9AFE-09B7BB0E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51BB03B-2FA6-4106-8C60-9AD207EEE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297FD2-3825-427A-A5F3-F9CDF6650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378EA-4D75-4A84-B175-64BD896B0A66}" type="datetime1">
              <a:rPr lang="zh-TW" altLang="en-US" smtClean="0"/>
              <a:t>2022/6/17</a:t>
            </a:fld>
            <a:endParaRPr lang="zh-TW" altLang="en-US"/>
          </a:p>
        </p:txBody>
      </p:sp>
      <p:sp>
        <p:nvSpPr>
          <p:cNvPr id="5" name="頁尾版面配置區 4">
            <a:extLst>
              <a:ext uri="{FF2B5EF4-FFF2-40B4-BE49-F238E27FC236}">
                <a16:creationId xmlns:a16="http://schemas.microsoft.com/office/drawing/2014/main" id="{04206A3C-E489-48F5-9F0A-B28D1FECC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90F55DD-B17E-4381-9A7A-0A8CED2C1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4EEAE-05E5-427D-88DF-E5EAA4F2D2B2}" type="slidenum">
              <a:rPr lang="zh-TW" altLang="en-US" smtClean="0"/>
              <a:t>‹#›</a:t>
            </a:fld>
            <a:endParaRPr lang="zh-TW" altLang="en-US"/>
          </a:p>
        </p:txBody>
      </p:sp>
    </p:spTree>
    <p:extLst>
      <p:ext uri="{BB962C8B-B14F-4D97-AF65-F5344CB8AC3E}">
        <p14:creationId xmlns:p14="http://schemas.microsoft.com/office/powerpoint/2010/main" val="3421422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8D8921-9183-488C-927E-D936E8FEAD17}"/>
              </a:ext>
            </a:extLst>
          </p:cNvPr>
          <p:cNvSpPr>
            <a:spLocks noGrp="1"/>
          </p:cNvSpPr>
          <p:nvPr>
            <p:ph type="ctrTitle"/>
          </p:nvPr>
        </p:nvSpPr>
        <p:spPr>
          <a:xfrm>
            <a:off x="1524000" y="1543469"/>
            <a:ext cx="9667164" cy="1501054"/>
          </a:xfrm>
        </p:spPr>
        <p:txBody>
          <a:bodyPr>
            <a:normAutofit/>
          </a:bodyPr>
          <a:lstStyle/>
          <a:p>
            <a:r>
              <a:rPr lang="en-US" altLang="zh-TW" sz="4200" dirty="0"/>
              <a:t>Mathematical modeling of COVID-19 in 14.8 million individuals in Bahia, Brazil</a:t>
            </a:r>
            <a:endParaRPr lang="zh-TW" altLang="en-US" sz="4200" dirty="0"/>
          </a:p>
        </p:txBody>
      </p:sp>
      <p:sp>
        <p:nvSpPr>
          <p:cNvPr id="3" name="副標題 2">
            <a:extLst>
              <a:ext uri="{FF2B5EF4-FFF2-40B4-BE49-F238E27FC236}">
                <a16:creationId xmlns:a16="http://schemas.microsoft.com/office/drawing/2014/main" id="{A82FD3CF-8D08-4269-AD91-9CC741979C82}"/>
              </a:ext>
            </a:extLst>
          </p:cNvPr>
          <p:cNvSpPr>
            <a:spLocks noGrp="1"/>
          </p:cNvSpPr>
          <p:nvPr>
            <p:ph type="subTitle" idx="1"/>
          </p:nvPr>
        </p:nvSpPr>
        <p:spPr>
          <a:xfrm>
            <a:off x="5225143" y="5250872"/>
            <a:ext cx="6113417" cy="1393763"/>
          </a:xfrm>
        </p:spPr>
        <p:txBody>
          <a:bodyPr>
            <a:normAutofit/>
          </a:bodyPr>
          <a:lstStyle/>
          <a:p>
            <a:pPr algn="r"/>
            <a:r>
              <a:rPr lang="en-US" altLang="zh-TW" dirty="0"/>
              <a:t>Presenter: Ching-Shun Wu</a:t>
            </a:r>
          </a:p>
          <a:p>
            <a:pPr algn="r"/>
            <a:r>
              <a:rPr lang="en-US" altLang="zh-TW" dirty="0"/>
              <a:t>Group Member: Yu-Heng Lin</a:t>
            </a:r>
          </a:p>
          <a:p>
            <a:pPr algn="r"/>
            <a:r>
              <a:rPr lang="en-US" altLang="zh-TW" dirty="0"/>
              <a:t>Instructor: An-Chi Wei</a:t>
            </a:r>
          </a:p>
          <a:p>
            <a:pPr algn="r"/>
            <a:endParaRPr lang="zh-TW" altLang="en-US" dirty="0"/>
          </a:p>
        </p:txBody>
      </p:sp>
      <p:cxnSp>
        <p:nvCxnSpPr>
          <p:cNvPr id="4" name="直線接點 3">
            <a:extLst>
              <a:ext uri="{FF2B5EF4-FFF2-40B4-BE49-F238E27FC236}">
                <a16:creationId xmlns:a16="http://schemas.microsoft.com/office/drawing/2014/main" id="{33674B84-CE59-4C08-9495-5CAEB28FFF4F}"/>
              </a:ext>
            </a:extLst>
          </p:cNvPr>
          <p:cNvCxnSpPr/>
          <p:nvPr/>
        </p:nvCxnSpPr>
        <p:spPr>
          <a:xfrm>
            <a:off x="0" y="4831269"/>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投影片編號版面配置區 5">
            <a:extLst>
              <a:ext uri="{FF2B5EF4-FFF2-40B4-BE49-F238E27FC236}">
                <a16:creationId xmlns:a16="http://schemas.microsoft.com/office/drawing/2014/main" id="{F7AEBAE7-A711-4A15-B709-BB6FE276EBF1}"/>
              </a:ext>
            </a:extLst>
          </p:cNvPr>
          <p:cNvSpPr>
            <a:spLocks noGrp="1"/>
          </p:cNvSpPr>
          <p:nvPr>
            <p:ph type="sldNum" sz="quarter" idx="12"/>
          </p:nvPr>
        </p:nvSpPr>
        <p:spPr>
          <a:xfrm>
            <a:off x="9088120" y="6356350"/>
            <a:ext cx="2743200" cy="365125"/>
          </a:xfrm>
        </p:spPr>
        <p:txBody>
          <a:bodyPr/>
          <a:lstStyle/>
          <a:p>
            <a:fld id="{8A34EEAE-05E5-427D-88DF-E5EAA4F2D2B2}" type="slidenum">
              <a:rPr lang="zh-TW" altLang="en-US" sz="1600" smtClean="0">
                <a:solidFill>
                  <a:schemeClr val="tx1"/>
                </a:solidFill>
              </a:rPr>
              <a:t>1</a:t>
            </a:fld>
            <a:endParaRPr lang="zh-TW" altLang="en-US" sz="1600" dirty="0">
              <a:solidFill>
                <a:schemeClr val="tx1"/>
              </a:solidFill>
            </a:endParaRPr>
          </a:p>
        </p:txBody>
      </p:sp>
      <p:sp>
        <p:nvSpPr>
          <p:cNvPr id="5" name="文字方塊 4">
            <a:extLst>
              <a:ext uri="{FF2B5EF4-FFF2-40B4-BE49-F238E27FC236}">
                <a16:creationId xmlns:a16="http://schemas.microsoft.com/office/drawing/2014/main" id="{46ADC649-6C3C-49C1-AE09-9876970EEBE9}"/>
              </a:ext>
            </a:extLst>
          </p:cNvPr>
          <p:cNvSpPr txBox="1"/>
          <p:nvPr/>
        </p:nvSpPr>
        <p:spPr>
          <a:xfrm>
            <a:off x="1335963" y="3697043"/>
            <a:ext cx="9855201" cy="830997"/>
          </a:xfrm>
          <a:prstGeom prst="rect">
            <a:avLst/>
          </a:prstGeom>
          <a:noFill/>
        </p:spPr>
        <p:txBody>
          <a:bodyPr wrap="square" rtlCol="0">
            <a:spAutoFit/>
          </a:bodyPr>
          <a:lstStyle/>
          <a:p>
            <a:pPr algn="ctr"/>
            <a:r>
              <a:rPr lang="en-US" altLang="zh-TW" sz="1600" dirty="0"/>
              <a:t>Juliane F. Oliveira, Daniel C. P. Jorge, Rafael V. </a:t>
            </a:r>
            <a:r>
              <a:rPr lang="en-US" altLang="zh-TW" sz="1600" dirty="0" err="1"/>
              <a:t>Veiga</a:t>
            </a:r>
            <a:r>
              <a:rPr lang="en-US" altLang="zh-TW" sz="1600" dirty="0"/>
              <a:t>, Moreno S. Rodrigues, Matheus F. </a:t>
            </a:r>
            <a:r>
              <a:rPr lang="en-US" altLang="zh-TW" sz="1600" dirty="0" err="1"/>
              <a:t>Torquato</a:t>
            </a:r>
            <a:r>
              <a:rPr lang="en-US" altLang="zh-TW" sz="1600" dirty="0"/>
              <a:t>, Nivea B. da Silva, </a:t>
            </a:r>
            <a:r>
              <a:rPr lang="en-US" altLang="zh-TW" sz="1600" dirty="0" err="1"/>
              <a:t>Rosemeire</a:t>
            </a:r>
            <a:r>
              <a:rPr lang="en-US" altLang="zh-TW" sz="1600" dirty="0"/>
              <a:t> L. </a:t>
            </a:r>
            <a:r>
              <a:rPr lang="en-US" altLang="zh-TW" sz="1600" dirty="0" err="1"/>
              <a:t>Fiaccone</a:t>
            </a:r>
            <a:r>
              <a:rPr lang="en-US" altLang="zh-TW" sz="1600" dirty="0"/>
              <a:t>, Luciana L. </a:t>
            </a:r>
            <a:r>
              <a:rPr lang="en-US" altLang="zh-TW" sz="1600" dirty="0" err="1"/>
              <a:t>Cardim</a:t>
            </a:r>
            <a:r>
              <a:rPr lang="en-US" altLang="zh-TW" sz="1600" dirty="0"/>
              <a:t>, Felipe A. C. Pereira, </a:t>
            </a:r>
            <a:r>
              <a:rPr lang="en-US" altLang="zh-TW" sz="1600" dirty="0" err="1"/>
              <a:t>Caio</a:t>
            </a:r>
            <a:r>
              <a:rPr lang="en-US" altLang="zh-TW" sz="1600" dirty="0"/>
              <a:t> P. de Castro, </a:t>
            </a:r>
            <a:r>
              <a:rPr lang="en-US" altLang="zh-TW" sz="1600" dirty="0" err="1"/>
              <a:t>Aureliano</a:t>
            </a:r>
            <a:r>
              <a:rPr lang="en-US" altLang="zh-TW" sz="1600" dirty="0"/>
              <a:t> S. S. Paiva, Alan A. S. </a:t>
            </a:r>
            <a:r>
              <a:rPr lang="en-US" altLang="zh-TW" sz="1600" dirty="0" err="1"/>
              <a:t>Amad</a:t>
            </a:r>
            <a:r>
              <a:rPr lang="en-US" altLang="zh-TW" sz="1600" dirty="0"/>
              <a:t>, Ernesto A. B. F. Lima, Diego S. Souza, </a:t>
            </a:r>
            <a:r>
              <a:rPr lang="en-US" altLang="zh-TW" sz="1600" dirty="0" err="1"/>
              <a:t>Suani</a:t>
            </a:r>
            <a:r>
              <a:rPr lang="en-US" altLang="zh-TW" sz="1600" dirty="0"/>
              <a:t> T. R. </a:t>
            </a:r>
            <a:r>
              <a:rPr lang="en-US" altLang="zh-TW" sz="1600" dirty="0" err="1"/>
              <a:t>Pinho</a:t>
            </a:r>
            <a:r>
              <a:rPr lang="en-US" altLang="zh-TW" sz="1600" dirty="0"/>
              <a:t>, Pablo Ivan P. Ramos &amp; Roberto F. S. Andrade </a:t>
            </a:r>
            <a:endParaRPr lang="zh-TW" altLang="en-US" sz="1600" dirty="0"/>
          </a:p>
        </p:txBody>
      </p:sp>
    </p:spTree>
    <p:extLst>
      <p:ext uri="{BB962C8B-B14F-4D97-AF65-F5344CB8AC3E}">
        <p14:creationId xmlns:p14="http://schemas.microsoft.com/office/powerpoint/2010/main" val="10350053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CD36CAA-520E-4598-864E-764DE98FE256}"/>
              </a:ext>
            </a:extLst>
          </p:cNvPr>
          <p:cNvSpPr>
            <a:spLocks noGrp="1"/>
          </p:cNvSpPr>
          <p:nvPr>
            <p:ph idx="1"/>
          </p:nvPr>
        </p:nvSpPr>
        <p:spPr>
          <a:xfrm>
            <a:off x="960228" y="3024742"/>
            <a:ext cx="10515600" cy="1364377"/>
          </a:xfrm>
        </p:spPr>
        <p:txBody>
          <a:bodyPr>
            <a:normAutofit/>
          </a:bodyPr>
          <a:lstStyle/>
          <a:p>
            <a:pPr marL="0" indent="0" algn="ctr">
              <a:buNone/>
            </a:pPr>
            <a:r>
              <a:rPr lang="en-US" altLang="zh-TW" sz="4500" dirty="0"/>
              <a:t>Results</a:t>
            </a:r>
            <a:endParaRPr lang="zh-TW" altLang="en-US" sz="4500" dirty="0"/>
          </a:p>
        </p:txBody>
      </p:sp>
      <p:sp>
        <p:nvSpPr>
          <p:cNvPr id="4" name="投影片編號版面配置區 3">
            <a:extLst>
              <a:ext uri="{FF2B5EF4-FFF2-40B4-BE49-F238E27FC236}">
                <a16:creationId xmlns:a16="http://schemas.microsoft.com/office/drawing/2014/main" id="{C46F2BAD-4B50-42F1-8DAB-C36516AE5B28}"/>
              </a:ext>
            </a:extLst>
          </p:cNvPr>
          <p:cNvSpPr>
            <a:spLocks noGrp="1"/>
          </p:cNvSpPr>
          <p:nvPr>
            <p:ph type="sldNum" sz="quarter" idx="12"/>
          </p:nvPr>
        </p:nvSpPr>
        <p:spPr/>
        <p:txBody>
          <a:bodyPr/>
          <a:lstStyle/>
          <a:p>
            <a:fld id="{8A34EEAE-05E5-427D-88DF-E5EAA4F2D2B2}" type="slidenum">
              <a:rPr lang="zh-TW" altLang="en-US" smtClean="0"/>
              <a:pPr/>
              <a:t>10</a:t>
            </a:fld>
            <a:endParaRPr lang="zh-TW" altLang="en-US" dirty="0"/>
          </a:p>
        </p:txBody>
      </p:sp>
      <p:cxnSp>
        <p:nvCxnSpPr>
          <p:cNvPr id="5" name="直線接點 4">
            <a:extLst>
              <a:ext uri="{FF2B5EF4-FFF2-40B4-BE49-F238E27FC236}">
                <a16:creationId xmlns:a16="http://schemas.microsoft.com/office/drawing/2014/main" id="{EBC6F0C2-D1C7-42F3-9C98-5E914836BA43}"/>
              </a:ext>
            </a:extLst>
          </p:cNvPr>
          <p:cNvCxnSpPr/>
          <p:nvPr/>
        </p:nvCxnSpPr>
        <p:spPr>
          <a:xfrm>
            <a:off x="0" y="4176436"/>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A85FEEA2-7F04-4985-B33B-30F6BA6F31D5}"/>
              </a:ext>
            </a:extLst>
          </p:cNvPr>
          <p:cNvCxnSpPr/>
          <p:nvPr/>
        </p:nvCxnSpPr>
        <p:spPr>
          <a:xfrm>
            <a:off x="1695635"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212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2EEA32-80B6-4E5F-91EF-A7D2C95EC436}"/>
              </a:ext>
            </a:extLst>
          </p:cNvPr>
          <p:cNvSpPr>
            <a:spLocks noGrp="1"/>
          </p:cNvSpPr>
          <p:nvPr>
            <p:ph type="title"/>
          </p:nvPr>
        </p:nvSpPr>
        <p:spPr/>
        <p:txBody>
          <a:bodyPr/>
          <a:lstStyle/>
          <a:p>
            <a:r>
              <a:rPr lang="en-US" altLang="zh-TW" dirty="0"/>
              <a:t>Result - </a:t>
            </a:r>
            <a:r>
              <a:rPr lang="en-US" altLang="zh-TW" sz="3200" b="1" dirty="0"/>
              <a:t>The impact of social distancing and government intervention on disease transmission</a:t>
            </a:r>
            <a:endParaRPr lang="zh-TW" altLang="en-US" sz="4000" dirty="0"/>
          </a:p>
        </p:txBody>
      </p:sp>
      <p:sp>
        <p:nvSpPr>
          <p:cNvPr id="3" name="內容版面配置區 2">
            <a:extLst>
              <a:ext uri="{FF2B5EF4-FFF2-40B4-BE49-F238E27FC236}">
                <a16:creationId xmlns:a16="http://schemas.microsoft.com/office/drawing/2014/main" id="{6621BF97-F505-48C8-80CF-2B8FF3E6C5C2}"/>
              </a:ext>
            </a:extLst>
          </p:cNvPr>
          <p:cNvSpPr>
            <a:spLocks noGrp="1"/>
          </p:cNvSpPr>
          <p:nvPr>
            <p:ph idx="1"/>
          </p:nvPr>
        </p:nvSpPr>
        <p:spPr>
          <a:xfrm>
            <a:off x="838200" y="1825625"/>
            <a:ext cx="10260106" cy="4351338"/>
          </a:xfrm>
        </p:spPr>
        <p:txBody>
          <a:bodyPr>
            <a:normAutofit/>
          </a:bodyPr>
          <a:lstStyle/>
          <a:p>
            <a:pPr algn="just"/>
            <a:r>
              <a:rPr lang="en-US" altLang="zh-TW" dirty="0"/>
              <a:t>This is the figure which shows </a:t>
            </a:r>
            <a:r>
              <a:rPr lang="en-US" altLang="zh-TW" dirty="0">
                <a:solidFill>
                  <a:srgbClr val="FF0000"/>
                </a:solidFill>
              </a:rPr>
              <a:t>projection of the number of cases </a:t>
            </a:r>
            <a:r>
              <a:rPr lang="en-US" altLang="zh-TW" dirty="0"/>
              <a:t>with a changing transmission rate.</a:t>
            </a:r>
          </a:p>
          <a:p>
            <a:r>
              <a:rPr lang="en-US" altLang="zh-TW" dirty="0"/>
              <a:t>(a) in Bahia; (b) in Salvador, and (c) in the remaining 416 cities.</a:t>
            </a:r>
            <a:endParaRPr lang="zh-TW" altLang="en-US" dirty="0"/>
          </a:p>
        </p:txBody>
      </p:sp>
      <p:sp>
        <p:nvSpPr>
          <p:cNvPr id="4" name="投影片編號版面配置區 3">
            <a:extLst>
              <a:ext uri="{FF2B5EF4-FFF2-40B4-BE49-F238E27FC236}">
                <a16:creationId xmlns:a16="http://schemas.microsoft.com/office/drawing/2014/main" id="{82B74ED2-1B3D-4859-9408-61541D841368}"/>
              </a:ext>
            </a:extLst>
          </p:cNvPr>
          <p:cNvSpPr>
            <a:spLocks noGrp="1"/>
          </p:cNvSpPr>
          <p:nvPr>
            <p:ph type="sldNum" sz="quarter" idx="12"/>
          </p:nvPr>
        </p:nvSpPr>
        <p:spPr/>
        <p:txBody>
          <a:bodyPr/>
          <a:lstStyle/>
          <a:p>
            <a:fld id="{8A34EEAE-05E5-427D-88DF-E5EAA4F2D2B2}" type="slidenum">
              <a:rPr lang="zh-TW" altLang="en-US" smtClean="0"/>
              <a:pPr/>
              <a:t>11</a:t>
            </a:fld>
            <a:endParaRPr lang="zh-TW" altLang="en-US" dirty="0"/>
          </a:p>
        </p:txBody>
      </p:sp>
      <p:cxnSp>
        <p:nvCxnSpPr>
          <p:cNvPr id="5" name="直線接點 4">
            <a:extLst>
              <a:ext uri="{FF2B5EF4-FFF2-40B4-BE49-F238E27FC236}">
                <a16:creationId xmlns:a16="http://schemas.microsoft.com/office/drawing/2014/main" id="{2A0DE23D-A16C-401B-B60A-7904B1665B3B}"/>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1C56FD0-64BB-45C3-A64D-B231F11DB120}"/>
              </a:ext>
            </a:extLst>
          </p:cNvPr>
          <p:cNvSpPr txBox="1"/>
          <p:nvPr/>
        </p:nvSpPr>
        <p:spPr>
          <a:xfrm>
            <a:off x="218364" y="6486335"/>
            <a:ext cx="8362482" cy="338554"/>
          </a:xfrm>
          <a:prstGeom prst="rect">
            <a:avLst/>
          </a:prstGeom>
          <a:noFill/>
        </p:spPr>
        <p:txBody>
          <a:bodyPr wrap="none" rtlCol="0">
            <a:spAutoFit/>
          </a:bodyPr>
          <a:lstStyle/>
          <a:p>
            <a:r>
              <a:rPr lang="en-US" altLang="zh-TW" sz="1600" dirty="0">
                <a:solidFill>
                  <a:schemeClr val="accent1">
                    <a:lumMod val="75000"/>
                  </a:schemeClr>
                </a:solidFill>
              </a:rPr>
              <a:t>https://www.cancer.gov/publications/dictionaries/cancer-terms/def/immune-checkpoint-inhibitor</a:t>
            </a:r>
            <a:endParaRPr lang="zh-TW" altLang="en-US" sz="1600" dirty="0">
              <a:solidFill>
                <a:schemeClr val="accent1">
                  <a:lumMod val="75000"/>
                </a:schemeClr>
              </a:solidFill>
            </a:endParaRPr>
          </a:p>
        </p:txBody>
      </p:sp>
      <p:pic>
        <p:nvPicPr>
          <p:cNvPr id="8" name="圖片 7">
            <a:extLst>
              <a:ext uri="{FF2B5EF4-FFF2-40B4-BE49-F238E27FC236}">
                <a16:creationId xmlns:a16="http://schemas.microsoft.com/office/drawing/2014/main" id="{E2A901CB-74F6-471A-25FF-217F850226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299" y="3744539"/>
            <a:ext cx="2751002" cy="1798317"/>
          </a:xfrm>
          <a:prstGeom prst="rect">
            <a:avLst/>
          </a:prstGeom>
        </p:spPr>
      </p:pic>
      <p:pic>
        <p:nvPicPr>
          <p:cNvPr id="9" name="圖片 8">
            <a:extLst>
              <a:ext uri="{FF2B5EF4-FFF2-40B4-BE49-F238E27FC236}">
                <a16:creationId xmlns:a16="http://schemas.microsoft.com/office/drawing/2014/main" id="{3FF33FD9-A9C3-AAE5-D9A3-EB20C1909F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424" y="3744539"/>
            <a:ext cx="2733657" cy="1798317"/>
          </a:xfrm>
          <a:prstGeom prst="rect">
            <a:avLst/>
          </a:prstGeom>
        </p:spPr>
      </p:pic>
      <p:pic>
        <p:nvPicPr>
          <p:cNvPr id="10" name="圖片 9">
            <a:extLst>
              <a:ext uri="{FF2B5EF4-FFF2-40B4-BE49-F238E27FC236}">
                <a16:creationId xmlns:a16="http://schemas.microsoft.com/office/drawing/2014/main" id="{009A1B7E-CC71-FEAE-6AA2-FBDEB5FD01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67204" y="3757960"/>
            <a:ext cx="2758261" cy="1798317"/>
          </a:xfrm>
          <a:prstGeom prst="rect">
            <a:avLst/>
          </a:prstGeom>
        </p:spPr>
      </p:pic>
    </p:spTree>
    <p:extLst>
      <p:ext uri="{BB962C8B-B14F-4D97-AF65-F5344CB8AC3E}">
        <p14:creationId xmlns:p14="http://schemas.microsoft.com/office/powerpoint/2010/main" val="8946555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2EEA32-80B6-4E5F-91EF-A7D2C95EC436}"/>
              </a:ext>
            </a:extLst>
          </p:cNvPr>
          <p:cNvSpPr>
            <a:spLocks noGrp="1"/>
          </p:cNvSpPr>
          <p:nvPr>
            <p:ph type="title"/>
          </p:nvPr>
        </p:nvSpPr>
        <p:spPr/>
        <p:txBody>
          <a:bodyPr>
            <a:normAutofit/>
          </a:bodyPr>
          <a:lstStyle/>
          <a:p>
            <a:r>
              <a:rPr lang="en-US" altLang="zh-TW" dirty="0"/>
              <a:t>Result - </a:t>
            </a:r>
            <a:r>
              <a:rPr lang="en-US" altLang="zh-TW" sz="3600" dirty="0"/>
              <a:t>Real-time modeling</a:t>
            </a:r>
            <a:endParaRPr lang="zh-TW" altLang="en-US" sz="4000" dirty="0"/>
          </a:p>
        </p:txBody>
      </p:sp>
      <p:sp>
        <p:nvSpPr>
          <p:cNvPr id="3" name="內容版面配置區 2">
            <a:extLst>
              <a:ext uri="{FF2B5EF4-FFF2-40B4-BE49-F238E27FC236}">
                <a16:creationId xmlns:a16="http://schemas.microsoft.com/office/drawing/2014/main" id="{6621BF97-F505-48C8-80CF-2B8FF3E6C5C2}"/>
              </a:ext>
            </a:extLst>
          </p:cNvPr>
          <p:cNvSpPr>
            <a:spLocks noGrp="1"/>
          </p:cNvSpPr>
          <p:nvPr>
            <p:ph idx="1"/>
          </p:nvPr>
        </p:nvSpPr>
        <p:spPr>
          <a:xfrm>
            <a:off x="838200" y="1825625"/>
            <a:ext cx="10260106" cy="4351338"/>
          </a:xfrm>
        </p:spPr>
        <p:txBody>
          <a:bodyPr>
            <a:normAutofit/>
          </a:bodyPr>
          <a:lstStyle/>
          <a:p>
            <a:pPr algn="just"/>
            <a:r>
              <a:rPr lang="en-US" altLang="zh-TW" sz="2400" dirty="0"/>
              <a:t>Using the latest epidemiological data, the authors were able to compare the original predictions of the SEIIHURD model with COVID-19 in Bahia.</a:t>
            </a:r>
          </a:p>
          <a:p>
            <a:pPr algn="just"/>
            <a:r>
              <a:rPr lang="en-US" altLang="zh-TW" sz="2400" dirty="0"/>
              <a:t>The original model's 30-day forecast (calibrated on May 4, 2020) predicted the number of reported cases, deaths, and ICU needs well, with actual values ​​falling within the confidence intervals of the authors' predictions</a:t>
            </a:r>
            <a:endParaRPr lang="zh-TW" altLang="en-US" sz="2400" dirty="0"/>
          </a:p>
        </p:txBody>
      </p:sp>
      <p:sp>
        <p:nvSpPr>
          <p:cNvPr id="4" name="投影片編號版面配置區 3">
            <a:extLst>
              <a:ext uri="{FF2B5EF4-FFF2-40B4-BE49-F238E27FC236}">
                <a16:creationId xmlns:a16="http://schemas.microsoft.com/office/drawing/2014/main" id="{82B74ED2-1B3D-4859-9408-61541D841368}"/>
              </a:ext>
            </a:extLst>
          </p:cNvPr>
          <p:cNvSpPr>
            <a:spLocks noGrp="1"/>
          </p:cNvSpPr>
          <p:nvPr>
            <p:ph type="sldNum" sz="quarter" idx="12"/>
          </p:nvPr>
        </p:nvSpPr>
        <p:spPr/>
        <p:txBody>
          <a:bodyPr/>
          <a:lstStyle/>
          <a:p>
            <a:fld id="{8A34EEAE-05E5-427D-88DF-E5EAA4F2D2B2}" type="slidenum">
              <a:rPr lang="zh-TW" altLang="en-US" smtClean="0"/>
              <a:pPr/>
              <a:t>12</a:t>
            </a:fld>
            <a:endParaRPr lang="zh-TW" altLang="en-US" dirty="0"/>
          </a:p>
        </p:txBody>
      </p:sp>
      <p:cxnSp>
        <p:nvCxnSpPr>
          <p:cNvPr id="5" name="直線接點 4">
            <a:extLst>
              <a:ext uri="{FF2B5EF4-FFF2-40B4-BE49-F238E27FC236}">
                <a16:creationId xmlns:a16="http://schemas.microsoft.com/office/drawing/2014/main" id="{2A0DE23D-A16C-401B-B60A-7904B1665B3B}"/>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1C56FD0-64BB-45C3-A64D-B231F11DB120}"/>
              </a:ext>
            </a:extLst>
          </p:cNvPr>
          <p:cNvSpPr txBox="1"/>
          <p:nvPr/>
        </p:nvSpPr>
        <p:spPr>
          <a:xfrm>
            <a:off x="218364" y="6486335"/>
            <a:ext cx="8362482" cy="338554"/>
          </a:xfrm>
          <a:prstGeom prst="rect">
            <a:avLst/>
          </a:prstGeom>
          <a:noFill/>
        </p:spPr>
        <p:txBody>
          <a:bodyPr wrap="none" rtlCol="0">
            <a:spAutoFit/>
          </a:bodyPr>
          <a:lstStyle/>
          <a:p>
            <a:r>
              <a:rPr lang="en-US" altLang="zh-TW" sz="1600" dirty="0">
                <a:solidFill>
                  <a:schemeClr val="accent1">
                    <a:lumMod val="75000"/>
                  </a:schemeClr>
                </a:solidFill>
              </a:rPr>
              <a:t>https://www.cancer.gov/publications/dictionaries/cancer-terms/def/immune-checkpoint-inhibitor</a:t>
            </a:r>
            <a:endParaRPr lang="zh-TW" altLang="en-US" sz="1600" dirty="0">
              <a:solidFill>
                <a:schemeClr val="accent1">
                  <a:lumMod val="75000"/>
                </a:schemeClr>
              </a:solidFill>
            </a:endParaRPr>
          </a:p>
        </p:txBody>
      </p:sp>
      <p:pic>
        <p:nvPicPr>
          <p:cNvPr id="1026" name="圖片 20">
            <a:extLst>
              <a:ext uri="{FF2B5EF4-FFF2-40B4-BE49-F238E27FC236}">
                <a16:creationId xmlns:a16="http://schemas.microsoft.com/office/drawing/2014/main" id="{0BDFAF87-6AC0-4B40-9213-BFC6A7A77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3" y="3997632"/>
            <a:ext cx="54102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21">
            <a:extLst>
              <a:ext uri="{FF2B5EF4-FFF2-40B4-BE49-F238E27FC236}">
                <a16:creationId xmlns:a16="http://schemas.microsoft.com/office/drawing/2014/main" id="{B862863A-2CEF-4547-A46D-45602E6B0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253" y="3997632"/>
            <a:ext cx="5478463" cy="21034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D921024-E37F-4C85-A8E8-988B4D9B8C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Rectangle 4">
            <a:extLst>
              <a:ext uri="{FF2B5EF4-FFF2-40B4-BE49-F238E27FC236}">
                <a16:creationId xmlns:a16="http://schemas.microsoft.com/office/drawing/2014/main" id="{766AC4A1-17FC-43BC-A5D7-AAA9952E6E07}"/>
              </a:ext>
            </a:extLst>
          </p:cNvPr>
          <p:cNvSpPr>
            <a:spLocks noChangeArrowheads="1"/>
          </p:cNvSpPr>
          <p:nvPr/>
        </p:nvSpPr>
        <p:spPr bwMode="auto">
          <a:xfrm>
            <a:off x="0" y="2536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5">
            <a:extLst>
              <a:ext uri="{FF2B5EF4-FFF2-40B4-BE49-F238E27FC236}">
                <a16:creationId xmlns:a16="http://schemas.microsoft.com/office/drawing/2014/main" id="{CD1D29EA-C6D5-48C1-AB27-AF5773D7ECFC}"/>
              </a:ext>
            </a:extLst>
          </p:cNvPr>
          <p:cNvSpPr>
            <a:spLocks noChangeArrowheads="1"/>
          </p:cNvSpPr>
          <p:nvPr/>
        </p:nvSpPr>
        <p:spPr bwMode="auto">
          <a:xfrm>
            <a:off x="0" y="464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25355289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CD36CAA-520E-4598-864E-764DE98FE256}"/>
              </a:ext>
            </a:extLst>
          </p:cNvPr>
          <p:cNvSpPr>
            <a:spLocks noGrp="1"/>
          </p:cNvSpPr>
          <p:nvPr>
            <p:ph idx="1"/>
          </p:nvPr>
        </p:nvSpPr>
        <p:spPr>
          <a:xfrm>
            <a:off x="960228" y="3024742"/>
            <a:ext cx="10515600" cy="1364377"/>
          </a:xfrm>
        </p:spPr>
        <p:txBody>
          <a:bodyPr>
            <a:normAutofit/>
          </a:bodyPr>
          <a:lstStyle/>
          <a:p>
            <a:pPr marL="0" indent="0" algn="ctr">
              <a:buNone/>
            </a:pPr>
            <a:r>
              <a:rPr lang="en-US" altLang="zh-TW" sz="4500" dirty="0"/>
              <a:t>Simulations</a:t>
            </a:r>
            <a:endParaRPr lang="zh-TW" altLang="en-US" sz="4500" dirty="0"/>
          </a:p>
        </p:txBody>
      </p:sp>
      <p:sp>
        <p:nvSpPr>
          <p:cNvPr id="4" name="投影片編號版面配置區 3">
            <a:extLst>
              <a:ext uri="{FF2B5EF4-FFF2-40B4-BE49-F238E27FC236}">
                <a16:creationId xmlns:a16="http://schemas.microsoft.com/office/drawing/2014/main" id="{C46F2BAD-4B50-42F1-8DAB-C36516AE5B28}"/>
              </a:ext>
            </a:extLst>
          </p:cNvPr>
          <p:cNvSpPr>
            <a:spLocks noGrp="1"/>
          </p:cNvSpPr>
          <p:nvPr>
            <p:ph type="sldNum" sz="quarter" idx="12"/>
          </p:nvPr>
        </p:nvSpPr>
        <p:spPr/>
        <p:txBody>
          <a:bodyPr/>
          <a:lstStyle/>
          <a:p>
            <a:fld id="{8A34EEAE-05E5-427D-88DF-E5EAA4F2D2B2}" type="slidenum">
              <a:rPr lang="zh-TW" altLang="en-US" smtClean="0"/>
              <a:pPr/>
              <a:t>13</a:t>
            </a:fld>
            <a:endParaRPr lang="zh-TW" altLang="en-US" dirty="0"/>
          </a:p>
        </p:txBody>
      </p:sp>
      <p:cxnSp>
        <p:nvCxnSpPr>
          <p:cNvPr id="5" name="直線接點 4">
            <a:extLst>
              <a:ext uri="{FF2B5EF4-FFF2-40B4-BE49-F238E27FC236}">
                <a16:creationId xmlns:a16="http://schemas.microsoft.com/office/drawing/2014/main" id="{EBC6F0C2-D1C7-42F3-9C98-5E914836BA43}"/>
              </a:ext>
            </a:extLst>
          </p:cNvPr>
          <p:cNvCxnSpPr/>
          <p:nvPr/>
        </p:nvCxnSpPr>
        <p:spPr>
          <a:xfrm>
            <a:off x="0" y="4176436"/>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A85FEEA2-7F04-4985-B33B-30F6BA6F31D5}"/>
              </a:ext>
            </a:extLst>
          </p:cNvPr>
          <p:cNvCxnSpPr/>
          <p:nvPr/>
        </p:nvCxnSpPr>
        <p:spPr>
          <a:xfrm>
            <a:off x="1695635"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9172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4E3CD-A358-491F-868B-C25E65B940AD}"/>
              </a:ext>
            </a:extLst>
          </p:cNvPr>
          <p:cNvSpPr>
            <a:spLocks noGrp="1"/>
          </p:cNvSpPr>
          <p:nvPr>
            <p:ph type="title"/>
          </p:nvPr>
        </p:nvSpPr>
        <p:spPr/>
        <p:txBody>
          <a:bodyPr/>
          <a:lstStyle/>
          <a:p>
            <a:r>
              <a:rPr lang="en-US" altLang="zh-TW" dirty="0"/>
              <a:t>Simulation-</a:t>
            </a:r>
            <a:r>
              <a:rPr lang="en-US" altLang="zh-TW" b="1" dirty="0"/>
              <a:t> </a:t>
            </a:r>
            <a:r>
              <a:rPr lang="en-US" altLang="zh-TW" sz="3600" dirty="0"/>
              <a:t>Particle swarm optimization</a:t>
            </a:r>
            <a:endParaRPr lang="zh-TW" altLang="en-US" dirty="0"/>
          </a:p>
        </p:txBody>
      </p:sp>
      <p:pic>
        <p:nvPicPr>
          <p:cNvPr id="6" name="內容版面配置區 5">
            <a:extLst>
              <a:ext uri="{FF2B5EF4-FFF2-40B4-BE49-F238E27FC236}">
                <a16:creationId xmlns:a16="http://schemas.microsoft.com/office/drawing/2014/main" id="{698F24D7-F6E3-83E3-42B8-CC9F7DDAA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273" y="4113353"/>
            <a:ext cx="4559960" cy="2379522"/>
          </a:xfrm>
        </p:spPr>
      </p:pic>
      <p:cxnSp>
        <p:nvCxnSpPr>
          <p:cNvPr id="4" name="直線接點 3">
            <a:extLst>
              <a:ext uri="{FF2B5EF4-FFF2-40B4-BE49-F238E27FC236}">
                <a16:creationId xmlns:a16="http://schemas.microsoft.com/office/drawing/2014/main" id="{DB37A0E6-6193-4028-917C-E12431F046BB}"/>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內容版面配置區 2">
            <a:extLst>
              <a:ext uri="{FF2B5EF4-FFF2-40B4-BE49-F238E27FC236}">
                <a16:creationId xmlns:a16="http://schemas.microsoft.com/office/drawing/2014/main" id="{0A0C819D-0319-7B07-4B81-EF0961F209BB}"/>
              </a:ext>
            </a:extLst>
          </p:cNvPr>
          <p:cNvSpPr txBox="1">
            <a:spLocks/>
          </p:cNvSpPr>
          <p:nvPr/>
        </p:nvSpPr>
        <p:spPr>
          <a:xfrm>
            <a:off x="838200" y="1825625"/>
            <a:ext cx="102601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dirty="0"/>
              <a:t>PSO is a random search algorithm originally developed to </a:t>
            </a:r>
            <a:r>
              <a:rPr lang="en-US" altLang="zh-TW" dirty="0">
                <a:solidFill>
                  <a:srgbClr val="FF0000"/>
                </a:solidFill>
              </a:rPr>
              <a:t>graphically</a:t>
            </a:r>
            <a:r>
              <a:rPr lang="en-US" altLang="zh-TW" dirty="0"/>
              <a:t> analogize the graceful and unpredictable movements of flocks of </a:t>
            </a:r>
            <a:r>
              <a:rPr lang="en-US" altLang="zh-TW" dirty="0">
                <a:solidFill>
                  <a:srgbClr val="FF0000"/>
                </a:solidFill>
              </a:rPr>
              <a:t>birds</a:t>
            </a:r>
            <a:r>
              <a:rPr lang="en-US" altLang="zh-TW" dirty="0"/>
              <a:t>. PSO can effectively search for problems with </a:t>
            </a:r>
            <a:r>
              <a:rPr lang="en-US" altLang="zh-TW" dirty="0">
                <a:solidFill>
                  <a:srgbClr val="FF0000"/>
                </a:solidFill>
              </a:rPr>
              <a:t>huge solution space and find candidate solutions without knowing too much problem information</a:t>
            </a:r>
            <a:r>
              <a:rPr lang="en-US" altLang="zh-TW" dirty="0"/>
              <a:t>, but at the same time, it does not guarantee that the best solution it finds is the real best solution. </a:t>
            </a:r>
            <a:endParaRPr lang="zh-TW" altLang="en-US" dirty="0"/>
          </a:p>
        </p:txBody>
      </p:sp>
    </p:spTree>
    <p:extLst>
      <p:ext uri="{BB962C8B-B14F-4D97-AF65-F5344CB8AC3E}">
        <p14:creationId xmlns:p14="http://schemas.microsoft.com/office/powerpoint/2010/main" val="14200532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4E3CD-A358-491F-868B-C25E65B940AD}"/>
              </a:ext>
            </a:extLst>
          </p:cNvPr>
          <p:cNvSpPr>
            <a:spLocks noGrp="1"/>
          </p:cNvSpPr>
          <p:nvPr>
            <p:ph type="title"/>
          </p:nvPr>
        </p:nvSpPr>
        <p:spPr/>
        <p:txBody>
          <a:bodyPr/>
          <a:lstStyle/>
          <a:p>
            <a:r>
              <a:rPr lang="en-US" altLang="zh-TW" dirty="0"/>
              <a:t>Simulation-</a:t>
            </a:r>
            <a:r>
              <a:rPr lang="en-US" altLang="zh-TW" b="1" dirty="0"/>
              <a:t> </a:t>
            </a:r>
            <a:r>
              <a:rPr lang="en-US" altLang="zh-TW" sz="3600" dirty="0"/>
              <a:t>Reproduce original model</a:t>
            </a:r>
            <a:endParaRPr lang="zh-TW" altLang="en-US" dirty="0"/>
          </a:p>
        </p:txBody>
      </p:sp>
      <p:pic>
        <p:nvPicPr>
          <p:cNvPr id="7" name="圖片 6">
            <a:extLst>
              <a:ext uri="{FF2B5EF4-FFF2-40B4-BE49-F238E27FC236}">
                <a16:creationId xmlns:a16="http://schemas.microsoft.com/office/drawing/2014/main" id="{C6E16A59-1FD9-4F37-B25B-377A30C963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94" y="3141229"/>
            <a:ext cx="4814656" cy="3035734"/>
          </a:xfrm>
          <a:prstGeom prst="rect">
            <a:avLst/>
          </a:prstGeom>
          <a:noFill/>
          <a:ln>
            <a:noFill/>
          </a:ln>
        </p:spPr>
      </p:pic>
      <p:pic>
        <p:nvPicPr>
          <p:cNvPr id="8" name="圖片 7">
            <a:extLst>
              <a:ext uri="{FF2B5EF4-FFF2-40B4-BE49-F238E27FC236}">
                <a16:creationId xmlns:a16="http://schemas.microsoft.com/office/drawing/2014/main" id="{111555D3-AFAF-44BE-A7A4-0C7DE4631E4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141229"/>
            <a:ext cx="4814656" cy="3035734"/>
          </a:xfrm>
          <a:prstGeom prst="rect">
            <a:avLst/>
          </a:prstGeom>
          <a:noFill/>
          <a:ln>
            <a:noFill/>
          </a:ln>
        </p:spPr>
      </p:pic>
      <p:cxnSp>
        <p:nvCxnSpPr>
          <p:cNvPr id="5" name="直線接點 4">
            <a:extLst>
              <a:ext uri="{FF2B5EF4-FFF2-40B4-BE49-F238E27FC236}">
                <a16:creationId xmlns:a16="http://schemas.microsoft.com/office/drawing/2014/main" id="{58781B3A-C029-4FBA-B9C0-EF50EA09AABE}"/>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內容版面配置區 2">
            <a:extLst>
              <a:ext uri="{FF2B5EF4-FFF2-40B4-BE49-F238E27FC236}">
                <a16:creationId xmlns:a16="http://schemas.microsoft.com/office/drawing/2014/main" id="{74C51A24-F3C3-CF8D-0539-6FFA43BC020A}"/>
              </a:ext>
            </a:extLst>
          </p:cNvPr>
          <p:cNvSpPr>
            <a:spLocks noGrp="1"/>
          </p:cNvSpPr>
          <p:nvPr>
            <p:ph idx="1"/>
          </p:nvPr>
        </p:nvSpPr>
        <p:spPr>
          <a:xfrm>
            <a:off x="838200" y="1825625"/>
            <a:ext cx="10260106" cy="4351338"/>
          </a:xfrm>
        </p:spPr>
        <p:txBody>
          <a:bodyPr>
            <a:normAutofit/>
          </a:bodyPr>
          <a:lstStyle/>
          <a:p>
            <a:r>
              <a:rPr lang="en-US" altLang="zh-TW" dirty="0"/>
              <a:t>This is the figure which shows cumulative infected cases and deaths cases in </a:t>
            </a:r>
            <a:r>
              <a:rPr lang="en-US" altLang="zh-TW" dirty="0">
                <a:solidFill>
                  <a:srgbClr val="FF0000"/>
                </a:solidFill>
              </a:rPr>
              <a:t>Bahia</a:t>
            </a:r>
            <a:r>
              <a:rPr lang="en-US" altLang="zh-TW" dirty="0"/>
              <a:t>.</a:t>
            </a:r>
          </a:p>
          <a:p>
            <a:endParaRPr lang="zh-TW" altLang="en-US" dirty="0"/>
          </a:p>
        </p:txBody>
      </p:sp>
    </p:spTree>
    <p:extLst>
      <p:ext uri="{BB962C8B-B14F-4D97-AF65-F5344CB8AC3E}">
        <p14:creationId xmlns:p14="http://schemas.microsoft.com/office/powerpoint/2010/main" val="14998228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4E3CD-A358-491F-868B-C25E65B940AD}"/>
              </a:ext>
            </a:extLst>
          </p:cNvPr>
          <p:cNvSpPr>
            <a:spLocks noGrp="1"/>
          </p:cNvSpPr>
          <p:nvPr>
            <p:ph type="title"/>
          </p:nvPr>
        </p:nvSpPr>
        <p:spPr/>
        <p:txBody>
          <a:bodyPr/>
          <a:lstStyle/>
          <a:p>
            <a:r>
              <a:rPr lang="en-US" altLang="zh-TW" dirty="0"/>
              <a:t>Simulation-</a:t>
            </a:r>
            <a:r>
              <a:rPr lang="en-US" altLang="zh-TW" b="1" dirty="0"/>
              <a:t> </a:t>
            </a:r>
            <a:r>
              <a:rPr lang="en-US" altLang="zh-TW" sz="3600" dirty="0"/>
              <a:t>Reproduce original model</a:t>
            </a:r>
            <a:endParaRPr lang="zh-TW" altLang="en-US" dirty="0"/>
          </a:p>
        </p:txBody>
      </p:sp>
      <p:pic>
        <p:nvPicPr>
          <p:cNvPr id="5" name="圖片 4">
            <a:extLst>
              <a:ext uri="{FF2B5EF4-FFF2-40B4-BE49-F238E27FC236}">
                <a16:creationId xmlns:a16="http://schemas.microsoft.com/office/drawing/2014/main" id="{69EBA3B6-FAD8-4109-9CE2-2605D58B071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278399"/>
            <a:ext cx="4725787" cy="2898564"/>
          </a:xfrm>
          <a:prstGeom prst="rect">
            <a:avLst/>
          </a:prstGeom>
          <a:noFill/>
          <a:ln>
            <a:noFill/>
          </a:ln>
        </p:spPr>
      </p:pic>
      <p:pic>
        <p:nvPicPr>
          <p:cNvPr id="6" name="圖片 5">
            <a:extLst>
              <a:ext uri="{FF2B5EF4-FFF2-40B4-BE49-F238E27FC236}">
                <a16:creationId xmlns:a16="http://schemas.microsoft.com/office/drawing/2014/main" id="{9EFC4A94-9F8D-4A3E-BD4D-9B52B18AF8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198883"/>
            <a:ext cx="4725787" cy="3057596"/>
          </a:xfrm>
          <a:prstGeom prst="rect">
            <a:avLst/>
          </a:prstGeom>
          <a:noFill/>
          <a:ln>
            <a:noFill/>
          </a:ln>
        </p:spPr>
      </p:pic>
      <p:cxnSp>
        <p:nvCxnSpPr>
          <p:cNvPr id="7" name="直線接點 6">
            <a:extLst>
              <a:ext uri="{FF2B5EF4-FFF2-40B4-BE49-F238E27FC236}">
                <a16:creationId xmlns:a16="http://schemas.microsoft.com/office/drawing/2014/main" id="{456B0B4C-8CEC-4D3D-A63B-AE6E743E3893}"/>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內容版面配置區 2">
            <a:extLst>
              <a:ext uri="{FF2B5EF4-FFF2-40B4-BE49-F238E27FC236}">
                <a16:creationId xmlns:a16="http://schemas.microsoft.com/office/drawing/2014/main" id="{E90BA428-AA3D-B9E4-DABE-CF26F87B9C84}"/>
              </a:ext>
            </a:extLst>
          </p:cNvPr>
          <p:cNvSpPr>
            <a:spLocks noGrp="1"/>
          </p:cNvSpPr>
          <p:nvPr>
            <p:ph idx="1"/>
          </p:nvPr>
        </p:nvSpPr>
        <p:spPr>
          <a:xfrm>
            <a:off x="838200" y="1825625"/>
            <a:ext cx="10260106" cy="4351338"/>
          </a:xfrm>
        </p:spPr>
        <p:txBody>
          <a:bodyPr>
            <a:normAutofit/>
          </a:bodyPr>
          <a:lstStyle/>
          <a:p>
            <a:r>
              <a:rPr lang="en-US" altLang="zh-TW" dirty="0"/>
              <a:t>This is the figure which shows cumulative infected cases and deaths cases in </a:t>
            </a:r>
            <a:r>
              <a:rPr lang="en-US" altLang="zh-TW" dirty="0">
                <a:solidFill>
                  <a:srgbClr val="FF0000"/>
                </a:solidFill>
              </a:rPr>
              <a:t>Salvador.</a:t>
            </a:r>
          </a:p>
          <a:p>
            <a:endParaRPr lang="zh-TW" altLang="en-US" dirty="0"/>
          </a:p>
        </p:txBody>
      </p:sp>
    </p:spTree>
    <p:extLst>
      <p:ext uri="{BB962C8B-B14F-4D97-AF65-F5344CB8AC3E}">
        <p14:creationId xmlns:p14="http://schemas.microsoft.com/office/powerpoint/2010/main" val="32808613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4E3CD-A358-491F-868B-C25E65B940AD}"/>
              </a:ext>
            </a:extLst>
          </p:cNvPr>
          <p:cNvSpPr>
            <a:spLocks noGrp="1"/>
          </p:cNvSpPr>
          <p:nvPr>
            <p:ph type="title"/>
          </p:nvPr>
        </p:nvSpPr>
        <p:spPr/>
        <p:txBody>
          <a:bodyPr/>
          <a:lstStyle/>
          <a:p>
            <a:r>
              <a:rPr lang="en-US" altLang="zh-TW" dirty="0"/>
              <a:t>Simulation-</a:t>
            </a:r>
            <a:r>
              <a:rPr lang="en-US" altLang="zh-TW" b="1" dirty="0"/>
              <a:t> </a:t>
            </a:r>
            <a:r>
              <a:rPr lang="en-US" altLang="zh-TW" sz="3600" dirty="0"/>
              <a:t>Reproduce original model</a:t>
            </a:r>
            <a:endParaRPr lang="zh-TW" altLang="en-US" dirty="0"/>
          </a:p>
        </p:txBody>
      </p:sp>
      <p:pic>
        <p:nvPicPr>
          <p:cNvPr id="4" name="內容版面配置區 3">
            <a:extLst>
              <a:ext uri="{FF2B5EF4-FFF2-40B4-BE49-F238E27FC236}">
                <a16:creationId xmlns:a16="http://schemas.microsoft.com/office/drawing/2014/main" id="{D7EFB94C-3F00-4258-80A0-286A5B91BCB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2969" y="3429000"/>
            <a:ext cx="4128577" cy="2329453"/>
          </a:xfrm>
          <a:prstGeom prst="rect">
            <a:avLst/>
          </a:prstGeom>
          <a:noFill/>
          <a:ln>
            <a:noFill/>
          </a:ln>
        </p:spPr>
      </p:pic>
      <p:pic>
        <p:nvPicPr>
          <p:cNvPr id="5" name="圖片 4">
            <a:extLst>
              <a:ext uri="{FF2B5EF4-FFF2-40B4-BE49-F238E27FC236}">
                <a16:creationId xmlns:a16="http://schemas.microsoft.com/office/drawing/2014/main" id="{FE7DF44E-3A58-40D0-9232-3430E13AFA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8253" y="3428999"/>
            <a:ext cx="4474347" cy="2329453"/>
          </a:xfrm>
          <a:prstGeom prst="rect">
            <a:avLst/>
          </a:prstGeom>
          <a:noFill/>
          <a:ln>
            <a:noFill/>
          </a:ln>
        </p:spPr>
      </p:pic>
      <p:cxnSp>
        <p:nvCxnSpPr>
          <p:cNvPr id="6" name="直線接點 5">
            <a:extLst>
              <a:ext uri="{FF2B5EF4-FFF2-40B4-BE49-F238E27FC236}">
                <a16:creationId xmlns:a16="http://schemas.microsoft.com/office/drawing/2014/main" id="{1693484A-DBED-40FD-8FE4-82C8AEB065D0}"/>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內容版面配置區 2">
            <a:extLst>
              <a:ext uri="{FF2B5EF4-FFF2-40B4-BE49-F238E27FC236}">
                <a16:creationId xmlns:a16="http://schemas.microsoft.com/office/drawing/2014/main" id="{F132F8A4-17AA-D246-4382-7AECB158BDE3}"/>
              </a:ext>
            </a:extLst>
          </p:cNvPr>
          <p:cNvSpPr txBox="1">
            <a:spLocks/>
          </p:cNvSpPr>
          <p:nvPr/>
        </p:nvSpPr>
        <p:spPr>
          <a:xfrm>
            <a:off x="604834" y="1817893"/>
            <a:ext cx="1026010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This is the figure which shows cumulative infected cases and deaths cases in rest interior cities.</a:t>
            </a:r>
          </a:p>
          <a:p>
            <a:endParaRPr lang="zh-TW" altLang="en-US" dirty="0"/>
          </a:p>
        </p:txBody>
      </p:sp>
    </p:spTree>
    <p:extLst>
      <p:ext uri="{BB962C8B-B14F-4D97-AF65-F5344CB8AC3E}">
        <p14:creationId xmlns:p14="http://schemas.microsoft.com/office/powerpoint/2010/main" val="36427849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CD36CAA-520E-4598-864E-764DE98FE256}"/>
              </a:ext>
            </a:extLst>
          </p:cNvPr>
          <p:cNvSpPr>
            <a:spLocks noGrp="1"/>
          </p:cNvSpPr>
          <p:nvPr>
            <p:ph idx="1"/>
          </p:nvPr>
        </p:nvSpPr>
        <p:spPr>
          <a:xfrm>
            <a:off x="960228" y="3024742"/>
            <a:ext cx="10515600" cy="1364377"/>
          </a:xfrm>
        </p:spPr>
        <p:txBody>
          <a:bodyPr>
            <a:normAutofit/>
          </a:bodyPr>
          <a:lstStyle/>
          <a:p>
            <a:pPr marL="0" indent="0" algn="ctr">
              <a:buNone/>
            </a:pPr>
            <a:r>
              <a:rPr lang="en-US" altLang="zh-TW" sz="4500" dirty="0"/>
              <a:t>Discussion</a:t>
            </a:r>
            <a:endParaRPr lang="zh-TW" altLang="en-US" sz="4500" dirty="0"/>
          </a:p>
        </p:txBody>
      </p:sp>
      <p:sp>
        <p:nvSpPr>
          <p:cNvPr id="4" name="投影片編號版面配置區 3">
            <a:extLst>
              <a:ext uri="{FF2B5EF4-FFF2-40B4-BE49-F238E27FC236}">
                <a16:creationId xmlns:a16="http://schemas.microsoft.com/office/drawing/2014/main" id="{C46F2BAD-4B50-42F1-8DAB-C36516AE5B28}"/>
              </a:ext>
            </a:extLst>
          </p:cNvPr>
          <p:cNvSpPr>
            <a:spLocks noGrp="1"/>
          </p:cNvSpPr>
          <p:nvPr>
            <p:ph type="sldNum" sz="quarter" idx="12"/>
          </p:nvPr>
        </p:nvSpPr>
        <p:spPr/>
        <p:txBody>
          <a:bodyPr/>
          <a:lstStyle/>
          <a:p>
            <a:fld id="{8A34EEAE-05E5-427D-88DF-E5EAA4F2D2B2}" type="slidenum">
              <a:rPr lang="zh-TW" altLang="en-US" smtClean="0"/>
              <a:pPr/>
              <a:t>18</a:t>
            </a:fld>
            <a:endParaRPr lang="zh-TW" altLang="en-US" dirty="0"/>
          </a:p>
        </p:txBody>
      </p:sp>
      <p:cxnSp>
        <p:nvCxnSpPr>
          <p:cNvPr id="5" name="直線接點 4">
            <a:extLst>
              <a:ext uri="{FF2B5EF4-FFF2-40B4-BE49-F238E27FC236}">
                <a16:creationId xmlns:a16="http://schemas.microsoft.com/office/drawing/2014/main" id="{EBC6F0C2-D1C7-42F3-9C98-5E914836BA43}"/>
              </a:ext>
            </a:extLst>
          </p:cNvPr>
          <p:cNvCxnSpPr/>
          <p:nvPr/>
        </p:nvCxnSpPr>
        <p:spPr>
          <a:xfrm>
            <a:off x="0" y="4176436"/>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A85FEEA2-7F04-4985-B33B-30F6BA6F31D5}"/>
              </a:ext>
            </a:extLst>
          </p:cNvPr>
          <p:cNvCxnSpPr/>
          <p:nvPr/>
        </p:nvCxnSpPr>
        <p:spPr>
          <a:xfrm>
            <a:off x="1695635"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820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投影片編號版面配置區 21">
            <a:extLst>
              <a:ext uri="{FF2B5EF4-FFF2-40B4-BE49-F238E27FC236}">
                <a16:creationId xmlns:a16="http://schemas.microsoft.com/office/drawing/2014/main" id="{E4FC9712-5572-4A96-9D1A-00D96391D94C}"/>
              </a:ext>
            </a:extLst>
          </p:cNvPr>
          <p:cNvSpPr>
            <a:spLocks noGrp="1"/>
          </p:cNvSpPr>
          <p:nvPr>
            <p:ph type="sldNum" sz="quarter" idx="12"/>
          </p:nvPr>
        </p:nvSpPr>
        <p:spPr>
          <a:xfrm>
            <a:off x="9080532" y="6472213"/>
            <a:ext cx="2743200" cy="365125"/>
          </a:xfrm>
        </p:spPr>
        <p:txBody>
          <a:bodyPr/>
          <a:lstStyle/>
          <a:p>
            <a:fld id="{8A34EEAE-05E5-427D-88DF-E5EAA4F2D2B2}" type="slidenum">
              <a:rPr lang="zh-TW" altLang="en-US" smtClean="0"/>
              <a:t>19</a:t>
            </a:fld>
            <a:endParaRPr lang="zh-TW" altLang="en-US"/>
          </a:p>
        </p:txBody>
      </p:sp>
      <p:cxnSp>
        <p:nvCxnSpPr>
          <p:cNvPr id="9" name="直線接點 8">
            <a:extLst>
              <a:ext uri="{FF2B5EF4-FFF2-40B4-BE49-F238E27FC236}">
                <a16:creationId xmlns:a16="http://schemas.microsoft.com/office/drawing/2014/main" id="{C4548808-3F38-4D9F-BE8D-7C3B29252925}"/>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標題 1">
            <a:extLst>
              <a:ext uri="{FF2B5EF4-FFF2-40B4-BE49-F238E27FC236}">
                <a16:creationId xmlns:a16="http://schemas.microsoft.com/office/drawing/2014/main" id="{B4E5B419-5DE6-47EC-9764-CC1163B0C83E}"/>
              </a:ext>
            </a:extLst>
          </p:cNvPr>
          <p:cNvSpPr>
            <a:spLocks noGrp="1"/>
          </p:cNvSpPr>
          <p:nvPr>
            <p:ph type="title"/>
          </p:nvPr>
        </p:nvSpPr>
        <p:spPr>
          <a:xfrm>
            <a:off x="838200" y="365125"/>
            <a:ext cx="10515600" cy="1325563"/>
          </a:xfrm>
        </p:spPr>
        <p:txBody>
          <a:bodyPr/>
          <a:lstStyle/>
          <a:p>
            <a:r>
              <a:rPr lang="en-US" altLang="zh-TW" dirty="0"/>
              <a:t>Discussion– </a:t>
            </a:r>
            <a:r>
              <a:rPr lang="en-US" altLang="zh-TW" sz="4000" dirty="0"/>
              <a:t>Comparison</a:t>
            </a:r>
            <a:endParaRPr lang="zh-TW" altLang="en-US" sz="4000" dirty="0"/>
          </a:p>
        </p:txBody>
      </p:sp>
      <p:pic>
        <p:nvPicPr>
          <p:cNvPr id="7" name="圖片 6">
            <a:extLst>
              <a:ext uri="{FF2B5EF4-FFF2-40B4-BE49-F238E27FC236}">
                <a16:creationId xmlns:a16="http://schemas.microsoft.com/office/drawing/2014/main" id="{57015A99-008B-3E06-AF87-EE5ED6051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4" y="2247545"/>
            <a:ext cx="11429051" cy="3166683"/>
          </a:xfrm>
          <a:prstGeom prst="rect">
            <a:avLst/>
          </a:prstGeom>
        </p:spPr>
      </p:pic>
    </p:spTree>
    <p:extLst>
      <p:ext uri="{BB962C8B-B14F-4D97-AF65-F5344CB8AC3E}">
        <p14:creationId xmlns:p14="http://schemas.microsoft.com/office/powerpoint/2010/main" val="24707924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FA30A-4911-4970-A559-BA2DC725948E}"/>
              </a:ext>
            </a:extLst>
          </p:cNvPr>
          <p:cNvSpPr>
            <a:spLocks noGrp="1"/>
          </p:cNvSpPr>
          <p:nvPr>
            <p:ph type="title"/>
          </p:nvPr>
        </p:nvSpPr>
        <p:spPr/>
        <p:txBody>
          <a:bodyPr/>
          <a:lstStyle/>
          <a:p>
            <a:r>
              <a:rPr lang="en-US" altLang="zh-TW" dirty="0"/>
              <a:t>Outline</a:t>
            </a:r>
            <a:endParaRPr lang="zh-TW" altLang="en-US" dirty="0"/>
          </a:p>
        </p:txBody>
      </p:sp>
      <p:cxnSp>
        <p:nvCxnSpPr>
          <p:cNvPr id="5" name="直線接點 4">
            <a:extLst>
              <a:ext uri="{FF2B5EF4-FFF2-40B4-BE49-F238E27FC236}">
                <a16:creationId xmlns:a16="http://schemas.microsoft.com/office/drawing/2014/main" id="{83F4B1AB-6163-4890-87D4-545F123E08A1}"/>
              </a:ext>
            </a:extLst>
          </p:cNvPr>
          <p:cNvCxnSpPr/>
          <p:nvPr/>
        </p:nvCxnSpPr>
        <p:spPr>
          <a:xfrm>
            <a:off x="0" y="1690688"/>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投影片編號版面配置區 5">
            <a:extLst>
              <a:ext uri="{FF2B5EF4-FFF2-40B4-BE49-F238E27FC236}">
                <a16:creationId xmlns:a16="http://schemas.microsoft.com/office/drawing/2014/main" id="{797AE716-ABCE-4696-B30B-9A78E17CCD8F}"/>
              </a:ext>
            </a:extLst>
          </p:cNvPr>
          <p:cNvSpPr>
            <a:spLocks noGrp="1"/>
          </p:cNvSpPr>
          <p:nvPr>
            <p:ph type="sldNum" sz="quarter" idx="12"/>
          </p:nvPr>
        </p:nvSpPr>
        <p:spPr/>
        <p:txBody>
          <a:bodyPr/>
          <a:lstStyle/>
          <a:p>
            <a:fld id="{8A34EEAE-05E5-427D-88DF-E5EAA4F2D2B2}" type="slidenum">
              <a:rPr lang="zh-TW" altLang="en-US" smtClean="0"/>
              <a:t>2</a:t>
            </a:fld>
            <a:endParaRPr lang="zh-TW" altLang="en-US"/>
          </a:p>
        </p:txBody>
      </p:sp>
      <p:sp>
        <p:nvSpPr>
          <p:cNvPr id="8" name="內容版面配置區 2">
            <a:extLst>
              <a:ext uri="{FF2B5EF4-FFF2-40B4-BE49-F238E27FC236}">
                <a16:creationId xmlns:a16="http://schemas.microsoft.com/office/drawing/2014/main" id="{751F86B5-004B-45A2-804C-E8D446E419E7}"/>
              </a:ext>
            </a:extLst>
          </p:cNvPr>
          <p:cNvSpPr txBox="1">
            <a:spLocks/>
          </p:cNvSpPr>
          <p:nvPr/>
        </p:nvSpPr>
        <p:spPr>
          <a:xfrm>
            <a:off x="838200" y="188652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Introduction</a:t>
            </a:r>
          </a:p>
          <a:p>
            <a:r>
              <a:rPr lang="en-US" altLang="zh-TW" dirty="0"/>
              <a:t>Method</a:t>
            </a:r>
          </a:p>
          <a:p>
            <a:pPr lvl="1">
              <a:buFont typeface="Calibri" panose="020F0502020204030204" pitchFamily="34" charset="0"/>
              <a:buChar char="-"/>
            </a:pPr>
            <a:r>
              <a:rPr lang="en-US" altLang="zh-TW" dirty="0"/>
              <a:t>SEIIHURD Model </a:t>
            </a:r>
          </a:p>
          <a:p>
            <a:pPr lvl="1">
              <a:buFont typeface="Calibri" panose="020F0502020204030204" pitchFamily="34" charset="0"/>
              <a:buChar char="-"/>
            </a:pPr>
            <a:r>
              <a:rPr lang="en-US" altLang="zh-TW" dirty="0"/>
              <a:t>Model Construction</a:t>
            </a:r>
          </a:p>
          <a:p>
            <a:r>
              <a:rPr lang="en-US" altLang="zh-TW" dirty="0"/>
              <a:t>Results</a:t>
            </a:r>
          </a:p>
          <a:p>
            <a:r>
              <a:rPr lang="en-US" altLang="zh-TW" dirty="0"/>
              <a:t>Simulations</a:t>
            </a:r>
          </a:p>
          <a:p>
            <a:pPr lvl="1">
              <a:buFont typeface="Calibri" panose="020F0502020204030204" pitchFamily="34" charset="0"/>
              <a:buChar char="-"/>
            </a:pPr>
            <a:r>
              <a:rPr lang="en-US" altLang="zh-TW" dirty="0"/>
              <a:t>Model Reproduction</a:t>
            </a:r>
          </a:p>
          <a:p>
            <a:pPr lvl="1">
              <a:buFont typeface="Calibri" panose="020F0502020204030204" pitchFamily="34" charset="0"/>
              <a:buChar char="-"/>
            </a:pPr>
            <a:r>
              <a:rPr lang="en-US" altLang="zh-TW" dirty="0"/>
              <a:t>Comparison with SIR (agent-based model)</a:t>
            </a:r>
          </a:p>
          <a:p>
            <a:r>
              <a:rPr lang="en-US" altLang="zh-TW" dirty="0"/>
              <a:t>Conclusion</a:t>
            </a:r>
          </a:p>
          <a:p>
            <a:endParaRPr lang="en-US" altLang="zh-TW" dirty="0"/>
          </a:p>
          <a:p>
            <a:pPr>
              <a:buFont typeface="Calibri" panose="020F0502020204030204" pitchFamily="34" charset="0"/>
              <a:buChar char="‐"/>
            </a:pPr>
            <a:endParaRPr lang="zh-TW" altLang="en-US" dirty="0"/>
          </a:p>
        </p:txBody>
      </p:sp>
    </p:spTree>
    <p:extLst>
      <p:ext uri="{BB962C8B-B14F-4D97-AF65-F5344CB8AC3E}">
        <p14:creationId xmlns:p14="http://schemas.microsoft.com/office/powerpoint/2010/main" val="19906224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投影片編號版面配置區 21">
            <a:extLst>
              <a:ext uri="{FF2B5EF4-FFF2-40B4-BE49-F238E27FC236}">
                <a16:creationId xmlns:a16="http://schemas.microsoft.com/office/drawing/2014/main" id="{E4FC9712-5572-4A96-9D1A-00D96391D94C}"/>
              </a:ext>
            </a:extLst>
          </p:cNvPr>
          <p:cNvSpPr>
            <a:spLocks noGrp="1"/>
          </p:cNvSpPr>
          <p:nvPr>
            <p:ph type="sldNum" sz="quarter" idx="12"/>
          </p:nvPr>
        </p:nvSpPr>
        <p:spPr>
          <a:xfrm>
            <a:off x="9080532" y="6472213"/>
            <a:ext cx="2743200" cy="365125"/>
          </a:xfrm>
        </p:spPr>
        <p:txBody>
          <a:bodyPr/>
          <a:lstStyle/>
          <a:p>
            <a:fld id="{8A34EEAE-05E5-427D-88DF-E5EAA4F2D2B2}" type="slidenum">
              <a:rPr lang="zh-TW" altLang="en-US" smtClean="0"/>
              <a:t>20</a:t>
            </a:fld>
            <a:endParaRPr lang="zh-TW" altLang="en-US"/>
          </a:p>
        </p:txBody>
      </p:sp>
      <p:cxnSp>
        <p:nvCxnSpPr>
          <p:cNvPr id="9" name="直線接點 8">
            <a:extLst>
              <a:ext uri="{FF2B5EF4-FFF2-40B4-BE49-F238E27FC236}">
                <a16:creationId xmlns:a16="http://schemas.microsoft.com/office/drawing/2014/main" id="{C4548808-3F38-4D9F-BE8D-7C3B29252925}"/>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標題 1">
            <a:extLst>
              <a:ext uri="{FF2B5EF4-FFF2-40B4-BE49-F238E27FC236}">
                <a16:creationId xmlns:a16="http://schemas.microsoft.com/office/drawing/2014/main" id="{B4E5B419-5DE6-47EC-9764-CC1163B0C83E}"/>
              </a:ext>
            </a:extLst>
          </p:cNvPr>
          <p:cNvSpPr>
            <a:spLocks noGrp="1"/>
          </p:cNvSpPr>
          <p:nvPr>
            <p:ph type="title"/>
          </p:nvPr>
        </p:nvSpPr>
        <p:spPr>
          <a:xfrm>
            <a:off x="838200" y="365125"/>
            <a:ext cx="10515600" cy="1325563"/>
          </a:xfrm>
        </p:spPr>
        <p:txBody>
          <a:bodyPr/>
          <a:lstStyle/>
          <a:p>
            <a:r>
              <a:rPr lang="en-US" altLang="zh-TW" dirty="0"/>
              <a:t>Discussion– </a:t>
            </a:r>
            <a:r>
              <a:rPr lang="en-US" altLang="zh-TW" sz="4000" dirty="0"/>
              <a:t>Conclusion</a:t>
            </a:r>
            <a:endParaRPr lang="zh-TW" altLang="en-US" sz="4000" dirty="0"/>
          </a:p>
        </p:txBody>
      </p:sp>
      <p:sp>
        <p:nvSpPr>
          <p:cNvPr id="13" name="內容版面配置區 12">
            <a:extLst>
              <a:ext uri="{FF2B5EF4-FFF2-40B4-BE49-F238E27FC236}">
                <a16:creationId xmlns:a16="http://schemas.microsoft.com/office/drawing/2014/main" id="{EB88655A-A3F3-2EE6-71BA-A601549B2865}"/>
              </a:ext>
            </a:extLst>
          </p:cNvPr>
          <p:cNvSpPr>
            <a:spLocks noGrp="1"/>
          </p:cNvSpPr>
          <p:nvPr>
            <p:ph idx="1"/>
          </p:nvPr>
        </p:nvSpPr>
        <p:spPr/>
        <p:txBody>
          <a:bodyPr/>
          <a:lstStyle/>
          <a:p>
            <a:r>
              <a:rPr lang="en-US" altLang="zh-TW" dirty="0"/>
              <a:t>The results of this study show that the intervention of government quarantine orders will effectively </a:t>
            </a:r>
            <a:r>
              <a:rPr lang="en-US" altLang="zh-TW" dirty="0">
                <a:solidFill>
                  <a:srgbClr val="FF0000"/>
                </a:solidFill>
              </a:rPr>
              <a:t>reduce the rate of virus transmission</a:t>
            </a:r>
            <a:r>
              <a:rPr lang="en-US" altLang="zh-TW" dirty="0"/>
              <a:t>.</a:t>
            </a:r>
          </a:p>
          <a:p>
            <a:r>
              <a:rPr lang="en-US" altLang="zh-TW" dirty="0"/>
              <a:t>This paper reinforces the negative impact of healthcare resources associated with the cycle of </a:t>
            </a:r>
            <a:r>
              <a:rPr lang="en-US" altLang="zh-TW" dirty="0">
                <a:solidFill>
                  <a:srgbClr val="FF0000"/>
                </a:solidFill>
              </a:rPr>
              <a:t>asymptomatic/mild cases</a:t>
            </a:r>
            <a:r>
              <a:rPr lang="en-US" altLang="zh-TW" dirty="0"/>
              <a:t>.</a:t>
            </a:r>
          </a:p>
          <a:p>
            <a:r>
              <a:rPr lang="en-US" altLang="zh-TW" dirty="0"/>
              <a:t>The findings suggest that non-pharmaceutical measures should be implemented to reduce the rate of disease transmission to buy time for the creation of new hospitals, access to protective equipment and materials, and the safeguarding of human resources.</a:t>
            </a:r>
            <a:endParaRPr lang="zh-TW" altLang="en-US" dirty="0"/>
          </a:p>
        </p:txBody>
      </p:sp>
    </p:spTree>
    <p:extLst>
      <p:ext uri="{BB962C8B-B14F-4D97-AF65-F5344CB8AC3E}">
        <p14:creationId xmlns:p14="http://schemas.microsoft.com/office/powerpoint/2010/main" val="12656780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3BE673-50EF-4DB7-8CE0-18C8103B9688}"/>
              </a:ext>
            </a:extLst>
          </p:cNvPr>
          <p:cNvSpPr>
            <a:spLocks noGrp="1"/>
          </p:cNvSpPr>
          <p:nvPr>
            <p:ph type="title"/>
          </p:nvPr>
        </p:nvSpPr>
        <p:spPr>
          <a:xfrm>
            <a:off x="838200" y="2478010"/>
            <a:ext cx="10515600" cy="1325563"/>
          </a:xfrm>
        </p:spPr>
        <p:txBody>
          <a:bodyPr>
            <a:normAutofit/>
          </a:bodyPr>
          <a:lstStyle/>
          <a:p>
            <a:pPr algn="ctr"/>
            <a:r>
              <a:rPr lang="en-US" altLang="zh-TW" sz="5000" dirty="0"/>
              <a:t>Thank you for listening!</a:t>
            </a:r>
            <a:endParaRPr lang="zh-TW" altLang="en-US" sz="5000" dirty="0"/>
          </a:p>
        </p:txBody>
      </p:sp>
      <p:sp>
        <p:nvSpPr>
          <p:cNvPr id="3" name="投影片編號版面配置區 2">
            <a:extLst>
              <a:ext uri="{FF2B5EF4-FFF2-40B4-BE49-F238E27FC236}">
                <a16:creationId xmlns:a16="http://schemas.microsoft.com/office/drawing/2014/main" id="{651CC85F-515E-4685-8B61-58ECDE8585B2}"/>
              </a:ext>
            </a:extLst>
          </p:cNvPr>
          <p:cNvSpPr>
            <a:spLocks noGrp="1"/>
          </p:cNvSpPr>
          <p:nvPr>
            <p:ph type="sldNum" sz="quarter" idx="12"/>
          </p:nvPr>
        </p:nvSpPr>
        <p:spPr/>
        <p:txBody>
          <a:bodyPr/>
          <a:lstStyle/>
          <a:p>
            <a:fld id="{8A34EEAE-05E5-427D-88DF-E5EAA4F2D2B2}" type="slidenum">
              <a:rPr lang="zh-TW" altLang="en-US" smtClean="0"/>
              <a:t>21</a:t>
            </a:fld>
            <a:endParaRPr lang="zh-TW" altLang="en-US"/>
          </a:p>
        </p:txBody>
      </p:sp>
    </p:spTree>
    <p:extLst>
      <p:ext uri="{BB962C8B-B14F-4D97-AF65-F5344CB8AC3E}">
        <p14:creationId xmlns:p14="http://schemas.microsoft.com/office/powerpoint/2010/main" val="12146776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CD36CAA-520E-4598-864E-764DE98FE256}"/>
              </a:ext>
            </a:extLst>
          </p:cNvPr>
          <p:cNvSpPr>
            <a:spLocks noGrp="1"/>
          </p:cNvSpPr>
          <p:nvPr>
            <p:ph idx="1"/>
          </p:nvPr>
        </p:nvSpPr>
        <p:spPr>
          <a:xfrm>
            <a:off x="1906072" y="3133612"/>
            <a:ext cx="8677845" cy="1596012"/>
          </a:xfrm>
        </p:spPr>
        <p:txBody>
          <a:bodyPr>
            <a:normAutofit/>
          </a:bodyPr>
          <a:lstStyle/>
          <a:p>
            <a:pPr marL="0" indent="0" algn="ctr">
              <a:buNone/>
            </a:pPr>
            <a:r>
              <a:rPr lang="en-US" altLang="zh-TW" sz="4500" dirty="0"/>
              <a:t>Introduction</a:t>
            </a:r>
          </a:p>
        </p:txBody>
      </p:sp>
      <p:sp>
        <p:nvSpPr>
          <p:cNvPr id="4" name="投影片編號版面配置區 3">
            <a:extLst>
              <a:ext uri="{FF2B5EF4-FFF2-40B4-BE49-F238E27FC236}">
                <a16:creationId xmlns:a16="http://schemas.microsoft.com/office/drawing/2014/main" id="{C46F2BAD-4B50-42F1-8DAB-C36516AE5B28}"/>
              </a:ext>
            </a:extLst>
          </p:cNvPr>
          <p:cNvSpPr>
            <a:spLocks noGrp="1"/>
          </p:cNvSpPr>
          <p:nvPr>
            <p:ph type="sldNum" sz="quarter" idx="12"/>
          </p:nvPr>
        </p:nvSpPr>
        <p:spPr/>
        <p:txBody>
          <a:bodyPr/>
          <a:lstStyle/>
          <a:p>
            <a:fld id="{8A34EEAE-05E5-427D-88DF-E5EAA4F2D2B2}" type="slidenum">
              <a:rPr lang="zh-TW" altLang="en-US" smtClean="0"/>
              <a:pPr/>
              <a:t>3</a:t>
            </a:fld>
            <a:endParaRPr lang="zh-TW" altLang="en-US" dirty="0"/>
          </a:p>
        </p:txBody>
      </p:sp>
      <p:cxnSp>
        <p:nvCxnSpPr>
          <p:cNvPr id="5" name="直線接點 4">
            <a:extLst>
              <a:ext uri="{FF2B5EF4-FFF2-40B4-BE49-F238E27FC236}">
                <a16:creationId xmlns:a16="http://schemas.microsoft.com/office/drawing/2014/main" id="{EBC6F0C2-D1C7-42F3-9C98-5E914836BA43}"/>
              </a:ext>
            </a:extLst>
          </p:cNvPr>
          <p:cNvCxnSpPr/>
          <p:nvPr/>
        </p:nvCxnSpPr>
        <p:spPr>
          <a:xfrm>
            <a:off x="-257453" y="4176436"/>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A85FEEA2-7F04-4985-B33B-30F6BA6F31D5}"/>
              </a:ext>
            </a:extLst>
          </p:cNvPr>
          <p:cNvCxnSpPr/>
          <p:nvPr/>
        </p:nvCxnSpPr>
        <p:spPr>
          <a:xfrm>
            <a:off x="1695635"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66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F2BA4BE-F627-49CE-848A-0F2194F02CE3}"/>
              </a:ext>
            </a:extLst>
          </p:cNvPr>
          <p:cNvSpPr>
            <a:spLocks noGrp="1"/>
          </p:cNvSpPr>
          <p:nvPr>
            <p:ph type="sldNum" sz="quarter" idx="12"/>
          </p:nvPr>
        </p:nvSpPr>
        <p:spPr/>
        <p:txBody>
          <a:bodyPr/>
          <a:lstStyle/>
          <a:p>
            <a:fld id="{8A34EEAE-05E5-427D-88DF-E5EAA4F2D2B2}" type="slidenum">
              <a:rPr lang="zh-TW" altLang="en-US" smtClean="0"/>
              <a:pPr/>
              <a:t>4</a:t>
            </a:fld>
            <a:endParaRPr lang="zh-TW" altLang="en-US" dirty="0"/>
          </a:p>
        </p:txBody>
      </p:sp>
      <p:sp>
        <p:nvSpPr>
          <p:cNvPr id="7" name="標題 1">
            <a:extLst>
              <a:ext uri="{FF2B5EF4-FFF2-40B4-BE49-F238E27FC236}">
                <a16:creationId xmlns:a16="http://schemas.microsoft.com/office/drawing/2014/main" id="{C235C0D1-3A01-412B-A568-43483635FACC}"/>
              </a:ext>
            </a:extLst>
          </p:cNvPr>
          <p:cNvSpPr>
            <a:spLocks noGrp="1"/>
          </p:cNvSpPr>
          <p:nvPr>
            <p:ph type="title"/>
          </p:nvPr>
        </p:nvSpPr>
        <p:spPr>
          <a:xfrm>
            <a:off x="838200" y="365125"/>
            <a:ext cx="10515600" cy="1325563"/>
          </a:xfrm>
        </p:spPr>
        <p:txBody>
          <a:bodyPr/>
          <a:lstStyle/>
          <a:p>
            <a:r>
              <a:rPr lang="en-US" altLang="zh-TW" dirty="0"/>
              <a:t>Introduction</a:t>
            </a:r>
            <a:endParaRPr lang="zh-TW" altLang="en-US" dirty="0"/>
          </a:p>
        </p:txBody>
      </p:sp>
      <p:sp>
        <p:nvSpPr>
          <p:cNvPr id="8" name="內容版面配置區 2">
            <a:extLst>
              <a:ext uri="{FF2B5EF4-FFF2-40B4-BE49-F238E27FC236}">
                <a16:creationId xmlns:a16="http://schemas.microsoft.com/office/drawing/2014/main" id="{9A43B337-CB04-4937-8C4E-61F0FD481EF7}"/>
              </a:ext>
            </a:extLst>
          </p:cNvPr>
          <p:cNvSpPr>
            <a:spLocks noGrp="1"/>
          </p:cNvSpPr>
          <p:nvPr>
            <p:ph idx="1"/>
          </p:nvPr>
        </p:nvSpPr>
        <p:spPr>
          <a:xfrm>
            <a:off x="838200" y="1825624"/>
            <a:ext cx="10515600" cy="4667237"/>
          </a:xfrm>
        </p:spPr>
        <p:txBody>
          <a:bodyPr>
            <a:normAutofit/>
          </a:bodyPr>
          <a:lstStyle/>
          <a:p>
            <a:pPr algn="just"/>
            <a:r>
              <a:rPr lang="en-US" altLang="zh-TW" dirty="0"/>
              <a:t>The rapid spread of Covid-19 and the lack of proper treatment and even clinical severity make it unique.</a:t>
            </a:r>
          </a:p>
          <a:p>
            <a:pPr marL="0" indent="0">
              <a:buNone/>
            </a:pPr>
            <a:endParaRPr lang="en-US" altLang="zh-TW" dirty="0"/>
          </a:p>
          <a:p>
            <a:pPr algn="just"/>
            <a:r>
              <a:rPr lang="en-US" altLang="zh-TW" dirty="0"/>
              <a:t>Therefore, this paper provides insight into the dynamics of disease transmission by using a </a:t>
            </a:r>
            <a:r>
              <a:rPr lang="en-US" altLang="zh-TW" dirty="0">
                <a:solidFill>
                  <a:srgbClr val="FF0000"/>
                </a:solidFill>
              </a:rPr>
              <a:t>compartment model </a:t>
            </a:r>
            <a:r>
              <a:rPr lang="en-US" altLang="zh-TW" dirty="0"/>
              <a:t>and expands the number of compartments established to </a:t>
            </a:r>
            <a:r>
              <a:rPr lang="en-US" altLang="zh-TW" dirty="0">
                <a:solidFill>
                  <a:srgbClr val="FF0000"/>
                </a:solidFill>
              </a:rPr>
              <a:t>8 </a:t>
            </a:r>
            <a:r>
              <a:rPr lang="en-US" altLang="zh-TW" dirty="0"/>
              <a:t>to study other key aspects of COVID-19, considering the Asymptomatic/mild, hospitalization of severe cases Treatment (clinical/ICU bed required) and mortality.</a:t>
            </a:r>
            <a:endParaRPr lang="zh-TW" altLang="en-US" dirty="0"/>
          </a:p>
        </p:txBody>
      </p:sp>
      <p:cxnSp>
        <p:nvCxnSpPr>
          <p:cNvPr id="9" name="直線接點 8">
            <a:extLst>
              <a:ext uri="{FF2B5EF4-FFF2-40B4-BE49-F238E27FC236}">
                <a16:creationId xmlns:a16="http://schemas.microsoft.com/office/drawing/2014/main" id="{6D055D2A-58A9-480B-A5F3-C1C7A9FAC5C0}"/>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4770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CD36CAA-520E-4598-864E-764DE98FE256}"/>
              </a:ext>
            </a:extLst>
          </p:cNvPr>
          <p:cNvSpPr>
            <a:spLocks noGrp="1"/>
          </p:cNvSpPr>
          <p:nvPr>
            <p:ph idx="1"/>
          </p:nvPr>
        </p:nvSpPr>
        <p:spPr>
          <a:xfrm>
            <a:off x="2133441" y="2860412"/>
            <a:ext cx="8619440" cy="1316024"/>
          </a:xfrm>
        </p:spPr>
        <p:txBody>
          <a:bodyPr>
            <a:normAutofit/>
          </a:bodyPr>
          <a:lstStyle/>
          <a:p>
            <a:pPr marL="0" indent="0" algn="ctr">
              <a:buNone/>
            </a:pPr>
            <a:r>
              <a:rPr lang="en-US" altLang="zh-TW" sz="4500" dirty="0"/>
              <a:t>Methods</a:t>
            </a:r>
          </a:p>
        </p:txBody>
      </p:sp>
      <p:sp>
        <p:nvSpPr>
          <p:cNvPr id="4" name="投影片編號版面配置區 3">
            <a:extLst>
              <a:ext uri="{FF2B5EF4-FFF2-40B4-BE49-F238E27FC236}">
                <a16:creationId xmlns:a16="http://schemas.microsoft.com/office/drawing/2014/main" id="{C46F2BAD-4B50-42F1-8DAB-C36516AE5B28}"/>
              </a:ext>
            </a:extLst>
          </p:cNvPr>
          <p:cNvSpPr>
            <a:spLocks noGrp="1"/>
          </p:cNvSpPr>
          <p:nvPr>
            <p:ph type="sldNum" sz="quarter" idx="12"/>
          </p:nvPr>
        </p:nvSpPr>
        <p:spPr/>
        <p:txBody>
          <a:bodyPr/>
          <a:lstStyle/>
          <a:p>
            <a:fld id="{8A34EEAE-05E5-427D-88DF-E5EAA4F2D2B2}" type="slidenum">
              <a:rPr lang="zh-TW" altLang="en-US" smtClean="0"/>
              <a:pPr/>
              <a:t>5</a:t>
            </a:fld>
            <a:endParaRPr lang="zh-TW" altLang="en-US" dirty="0"/>
          </a:p>
        </p:txBody>
      </p:sp>
      <p:cxnSp>
        <p:nvCxnSpPr>
          <p:cNvPr id="5" name="直線接點 4">
            <a:extLst>
              <a:ext uri="{FF2B5EF4-FFF2-40B4-BE49-F238E27FC236}">
                <a16:creationId xmlns:a16="http://schemas.microsoft.com/office/drawing/2014/main" id="{EBC6F0C2-D1C7-42F3-9C98-5E914836BA43}"/>
              </a:ext>
            </a:extLst>
          </p:cNvPr>
          <p:cNvCxnSpPr/>
          <p:nvPr/>
        </p:nvCxnSpPr>
        <p:spPr>
          <a:xfrm>
            <a:off x="0" y="4176436"/>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A85FEEA2-7F04-4985-B33B-30F6BA6F31D5}"/>
              </a:ext>
            </a:extLst>
          </p:cNvPr>
          <p:cNvCxnSpPr/>
          <p:nvPr/>
        </p:nvCxnSpPr>
        <p:spPr>
          <a:xfrm>
            <a:off x="1695635"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27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2EEA32-80B6-4E5F-91EF-A7D2C95EC436}"/>
              </a:ext>
            </a:extLst>
          </p:cNvPr>
          <p:cNvSpPr>
            <a:spLocks noGrp="1"/>
          </p:cNvSpPr>
          <p:nvPr>
            <p:ph type="title"/>
          </p:nvPr>
        </p:nvSpPr>
        <p:spPr/>
        <p:txBody>
          <a:bodyPr/>
          <a:lstStyle/>
          <a:p>
            <a:r>
              <a:rPr lang="en-US" altLang="zh-TW" dirty="0"/>
              <a:t>Methods - </a:t>
            </a:r>
            <a:r>
              <a:rPr lang="en-US" altLang="zh-TW" sz="4000" dirty="0"/>
              <a:t>Data Resource</a:t>
            </a:r>
            <a:endParaRPr lang="zh-TW" altLang="en-US" sz="4000" dirty="0"/>
          </a:p>
        </p:txBody>
      </p:sp>
      <p:sp>
        <p:nvSpPr>
          <p:cNvPr id="3" name="內容版面配置區 2">
            <a:extLst>
              <a:ext uri="{FF2B5EF4-FFF2-40B4-BE49-F238E27FC236}">
                <a16:creationId xmlns:a16="http://schemas.microsoft.com/office/drawing/2014/main" id="{6621BF97-F505-48C8-80CF-2B8FF3E6C5C2}"/>
              </a:ext>
            </a:extLst>
          </p:cNvPr>
          <p:cNvSpPr>
            <a:spLocks noGrp="1"/>
          </p:cNvSpPr>
          <p:nvPr>
            <p:ph idx="1"/>
          </p:nvPr>
        </p:nvSpPr>
        <p:spPr>
          <a:xfrm>
            <a:off x="838200" y="1825625"/>
            <a:ext cx="10260106" cy="4351338"/>
          </a:xfrm>
        </p:spPr>
        <p:txBody>
          <a:bodyPr>
            <a:normAutofit/>
          </a:bodyPr>
          <a:lstStyle/>
          <a:p>
            <a:pPr algn="just"/>
            <a:r>
              <a:rPr lang="en-US" altLang="zh-TW" dirty="0"/>
              <a:t>The data source used for this study is the daily series of cumulative confirmed COVID-19 cases in </a:t>
            </a:r>
            <a:r>
              <a:rPr lang="en-US" altLang="zh-TW" dirty="0">
                <a:solidFill>
                  <a:srgbClr val="FF0000"/>
                </a:solidFill>
              </a:rPr>
              <a:t>Bahia</a:t>
            </a:r>
            <a:r>
              <a:rPr lang="en-US" altLang="zh-TW" dirty="0"/>
              <a:t>, its capital </a:t>
            </a:r>
            <a:r>
              <a:rPr lang="en-US" altLang="zh-TW" dirty="0">
                <a:solidFill>
                  <a:srgbClr val="FF0000"/>
                </a:solidFill>
              </a:rPr>
              <a:t>Salvador</a:t>
            </a:r>
            <a:r>
              <a:rPr lang="en-US" altLang="zh-TW" dirty="0"/>
              <a:t> and the remaining </a:t>
            </a:r>
            <a:r>
              <a:rPr lang="en-US" altLang="zh-TW" dirty="0">
                <a:solidFill>
                  <a:srgbClr val="FF0000"/>
                </a:solidFill>
              </a:rPr>
              <a:t>interior cities</a:t>
            </a:r>
            <a:r>
              <a:rPr lang="en-US" altLang="zh-TW" dirty="0"/>
              <a:t>(416) and the daily mortality series from public data provided by the Minister of Health of the State of Bahia, which also provided state-level daily bed occupancy rates for clinical and ICU beds.</a:t>
            </a:r>
            <a:r>
              <a:rPr kumimoji="1" lang="en-US" altLang="zh-TW" dirty="0"/>
              <a:t> </a:t>
            </a:r>
            <a:endParaRPr lang="zh-TW" altLang="en-US" dirty="0"/>
          </a:p>
        </p:txBody>
      </p:sp>
      <p:sp>
        <p:nvSpPr>
          <p:cNvPr id="4" name="投影片編號版面配置區 3">
            <a:extLst>
              <a:ext uri="{FF2B5EF4-FFF2-40B4-BE49-F238E27FC236}">
                <a16:creationId xmlns:a16="http://schemas.microsoft.com/office/drawing/2014/main" id="{82B74ED2-1B3D-4859-9408-61541D841368}"/>
              </a:ext>
            </a:extLst>
          </p:cNvPr>
          <p:cNvSpPr>
            <a:spLocks noGrp="1"/>
          </p:cNvSpPr>
          <p:nvPr>
            <p:ph type="sldNum" sz="quarter" idx="12"/>
          </p:nvPr>
        </p:nvSpPr>
        <p:spPr/>
        <p:txBody>
          <a:bodyPr/>
          <a:lstStyle/>
          <a:p>
            <a:fld id="{8A34EEAE-05E5-427D-88DF-E5EAA4F2D2B2}" type="slidenum">
              <a:rPr lang="zh-TW" altLang="en-US" smtClean="0"/>
              <a:pPr/>
              <a:t>6</a:t>
            </a:fld>
            <a:endParaRPr lang="zh-TW" altLang="en-US" dirty="0"/>
          </a:p>
        </p:txBody>
      </p:sp>
      <p:cxnSp>
        <p:nvCxnSpPr>
          <p:cNvPr id="5" name="直線接點 4">
            <a:extLst>
              <a:ext uri="{FF2B5EF4-FFF2-40B4-BE49-F238E27FC236}">
                <a16:creationId xmlns:a16="http://schemas.microsoft.com/office/drawing/2014/main" id="{2A0DE23D-A16C-401B-B60A-7904B1665B3B}"/>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1C56FD0-64BB-45C3-A64D-B231F11DB120}"/>
              </a:ext>
            </a:extLst>
          </p:cNvPr>
          <p:cNvSpPr txBox="1"/>
          <p:nvPr/>
        </p:nvSpPr>
        <p:spPr>
          <a:xfrm>
            <a:off x="218364" y="6486335"/>
            <a:ext cx="8362482" cy="338554"/>
          </a:xfrm>
          <a:prstGeom prst="rect">
            <a:avLst/>
          </a:prstGeom>
          <a:noFill/>
        </p:spPr>
        <p:txBody>
          <a:bodyPr wrap="none" rtlCol="0">
            <a:spAutoFit/>
          </a:bodyPr>
          <a:lstStyle/>
          <a:p>
            <a:r>
              <a:rPr lang="en-US" altLang="zh-TW" sz="1600" dirty="0">
                <a:solidFill>
                  <a:schemeClr val="accent1">
                    <a:lumMod val="75000"/>
                  </a:schemeClr>
                </a:solidFill>
              </a:rPr>
              <a:t>https://www.cancer.gov/publications/dictionaries/cancer-terms/def/immune-checkpoint-inhibitor</a:t>
            </a:r>
            <a:endParaRPr lang="zh-TW" altLang="en-US" sz="1600" dirty="0">
              <a:solidFill>
                <a:schemeClr val="accent1">
                  <a:lumMod val="75000"/>
                </a:schemeClr>
              </a:solidFill>
            </a:endParaRPr>
          </a:p>
        </p:txBody>
      </p:sp>
    </p:spTree>
    <p:extLst>
      <p:ext uri="{BB962C8B-B14F-4D97-AF65-F5344CB8AC3E}">
        <p14:creationId xmlns:p14="http://schemas.microsoft.com/office/powerpoint/2010/main" val="10082146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投影片編號版面配置區 21">
            <a:extLst>
              <a:ext uri="{FF2B5EF4-FFF2-40B4-BE49-F238E27FC236}">
                <a16:creationId xmlns:a16="http://schemas.microsoft.com/office/drawing/2014/main" id="{E4FC9712-5572-4A96-9D1A-00D96391D94C}"/>
              </a:ext>
            </a:extLst>
          </p:cNvPr>
          <p:cNvSpPr>
            <a:spLocks noGrp="1"/>
          </p:cNvSpPr>
          <p:nvPr>
            <p:ph type="sldNum" sz="quarter" idx="12"/>
          </p:nvPr>
        </p:nvSpPr>
        <p:spPr/>
        <p:txBody>
          <a:bodyPr/>
          <a:lstStyle/>
          <a:p>
            <a:fld id="{8A34EEAE-05E5-427D-88DF-E5EAA4F2D2B2}" type="slidenum">
              <a:rPr lang="zh-TW" altLang="en-US" smtClean="0"/>
              <a:t>7</a:t>
            </a:fld>
            <a:endParaRPr lang="zh-TW" altLang="en-US"/>
          </a:p>
        </p:txBody>
      </p:sp>
      <p:cxnSp>
        <p:nvCxnSpPr>
          <p:cNvPr id="9" name="直線接點 8">
            <a:extLst>
              <a:ext uri="{FF2B5EF4-FFF2-40B4-BE49-F238E27FC236}">
                <a16:creationId xmlns:a16="http://schemas.microsoft.com/office/drawing/2014/main" id="{C4548808-3F38-4D9F-BE8D-7C3B29252925}"/>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C6CA680A-25A4-4BD9-9B07-317ED6C383AC}"/>
              </a:ext>
            </a:extLst>
          </p:cNvPr>
          <p:cNvSpPr txBox="1"/>
          <p:nvPr/>
        </p:nvSpPr>
        <p:spPr>
          <a:xfrm>
            <a:off x="9682480" y="5782766"/>
            <a:ext cx="640080" cy="461665"/>
          </a:xfrm>
          <a:prstGeom prst="rect">
            <a:avLst/>
          </a:prstGeom>
          <a:noFill/>
        </p:spPr>
        <p:txBody>
          <a:bodyPr wrap="square" rtlCol="0">
            <a:spAutoFit/>
          </a:bodyPr>
          <a:lstStyle/>
          <a:p>
            <a:r>
              <a:rPr lang="en-US" altLang="zh-TW" sz="2400" dirty="0"/>
              <a:t>(1)</a:t>
            </a:r>
            <a:endParaRPr lang="zh-TW" altLang="en-US" sz="2400" dirty="0"/>
          </a:p>
        </p:txBody>
      </p:sp>
      <p:sp>
        <p:nvSpPr>
          <p:cNvPr id="12" name="標題 1">
            <a:extLst>
              <a:ext uri="{FF2B5EF4-FFF2-40B4-BE49-F238E27FC236}">
                <a16:creationId xmlns:a16="http://schemas.microsoft.com/office/drawing/2014/main" id="{B574E794-90C7-463A-B6CC-DB5C26401161}"/>
              </a:ext>
            </a:extLst>
          </p:cNvPr>
          <p:cNvSpPr>
            <a:spLocks noGrp="1"/>
          </p:cNvSpPr>
          <p:nvPr>
            <p:ph type="title"/>
          </p:nvPr>
        </p:nvSpPr>
        <p:spPr>
          <a:xfrm>
            <a:off x="838200" y="365125"/>
            <a:ext cx="10515600" cy="1325563"/>
          </a:xfrm>
        </p:spPr>
        <p:txBody>
          <a:bodyPr/>
          <a:lstStyle/>
          <a:p>
            <a:r>
              <a:rPr lang="en-US" altLang="zh-TW" dirty="0"/>
              <a:t>Methods – </a:t>
            </a:r>
            <a:r>
              <a:rPr lang="en-US" altLang="zh-TW" sz="4000" dirty="0"/>
              <a:t>SEIIHURD Model</a:t>
            </a:r>
            <a:endParaRPr lang="zh-TW" altLang="en-US" sz="4000" dirty="0"/>
          </a:p>
        </p:txBody>
      </p:sp>
      <p:pic>
        <p:nvPicPr>
          <p:cNvPr id="10" name="內容版面配置區 3" descr="Flow diagram for modelling the dynamics of COVID-19 transmission in the 8-compartment SEIIHURD model">
            <a:extLst>
              <a:ext uri="{FF2B5EF4-FFF2-40B4-BE49-F238E27FC236}">
                <a16:creationId xmlns:a16="http://schemas.microsoft.com/office/drawing/2014/main" id="{C0CD4FA1-5DCA-4DC7-BA64-DE765438E387}"/>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8437" y="3070373"/>
            <a:ext cx="6715125" cy="2943225"/>
          </a:xfrm>
          <a:prstGeom prst="rect">
            <a:avLst/>
          </a:prstGeom>
          <a:noFill/>
          <a:ln>
            <a:noFill/>
          </a:ln>
        </p:spPr>
      </p:pic>
      <p:sp>
        <p:nvSpPr>
          <p:cNvPr id="11" name="內容版面配置區 2">
            <a:extLst>
              <a:ext uri="{FF2B5EF4-FFF2-40B4-BE49-F238E27FC236}">
                <a16:creationId xmlns:a16="http://schemas.microsoft.com/office/drawing/2014/main" id="{0923FE8D-2802-0520-3705-2C5FBEA10066}"/>
              </a:ext>
            </a:extLst>
          </p:cNvPr>
          <p:cNvSpPr txBox="1">
            <a:spLocks/>
          </p:cNvSpPr>
          <p:nvPr/>
        </p:nvSpPr>
        <p:spPr>
          <a:xfrm>
            <a:off x="838200" y="1825625"/>
            <a:ext cx="10075223" cy="361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kumimoji="1" lang="en-US" altLang="zh-TW" dirty="0"/>
              <a:t>There are 8 compartments, susceptible population </a:t>
            </a:r>
            <a:r>
              <a:rPr kumimoji="1" lang="en-US" altLang="zh-TW" dirty="0">
                <a:solidFill>
                  <a:srgbClr val="FF0000"/>
                </a:solidFill>
              </a:rPr>
              <a:t>(S)</a:t>
            </a:r>
            <a:r>
              <a:rPr kumimoji="1" lang="en-US" altLang="zh-TW" dirty="0"/>
              <a:t>; exposed </a:t>
            </a:r>
            <a:r>
              <a:rPr kumimoji="1" lang="en-US" altLang="zh-TW" dirty="0">
                <a:solidFill>
                  <a:srgbClr val="FF0000"/>
                </a:solidFill>
              </a:rPr>
              <a:t>(E)</a:t>
            </a:r>
            <a:r>
              <a:rPr kumimoji="1" lang="en-US" altLang="zh-TW" dirty="0"/>
              <a:t>; recovered </a:t>
            </a:r>
            <a:r>
              <a:rPr kumimoji="1" lang="en-US" altLang="zh-TW" dirty="0">
                <a:solidFill>
                  <a:srgbClr val="FF0000"/>
                </a:solidFill>
              </a:rPr>
              <a:t>(R)</a:t>
            </a:r>
            <a:r>
              <a:rPr kumimoji="1" lang="en-US" altLang="zh-TW" dirty="0"/>
              <a:t>; death </a:t>
            </a:r>
            <a:r>
              <a:rPr kumimoji="1" lang="en-US" altLang="zh-TW" dirty="0">
                <a:solidFill>
                  <a:srgbClr val="FF0000"/>
                </a:solidFill>
              </a:rPr>
              <a:t>(D)</a:t>
            </a:r>
            <a:r>
              <a:rPr kumimoji="1" lang="en-US" altLang="zh-TW" dirty="0"/>
              <a:t>;asymptomatic /undetected infections</a:t>
            </a:r>
            <a:r>
              <a:rPr kumimoji="1" lang="en-US" altLang="zh-TW" dirty="0">
                <a:solidFill>
                  <a:srgbClr val="FF0000"/>
                </a:solidFill>
              </a:rPr>
              <a:t>(I)</a:t>
            </a:r>
            <a:r>
              <a:rPr kumimoji="1" lang="en-US" altLang="zh-TW" dirty="0"/>
              <a:t> ;</a:t>
            </a:r>
            <a:r>
              <a:rPr lang="en-US" altLang="zh-TW" dirty="0">
                <a:solidFill>
                  <a:srgbClr val="FF0000"/>
                </a:solidFill>
              </a:rPr>
              <a:t> </a:t>
            </a:r>
            <a:r>
              <a:rPr lang="en-US" altLang="zh-TW" dirty="0"/>
              <a:t>ICU admission </a:t>
            </a:r>
            <a:r>
              <a:rPr lang="en-US" altLang="zh-TW" dirty="0">
                <a:solidFill>
                  <a:srgbClr val="FF0000"/>
                </a:solidFill>
              </a:rPr>
              <a:t>(U)</a:t>
            </a:r>
            <a:r>
              <a:rPr lang="zh-TW" altLang="zh-TW" dirty="0"/>
              <a:t> </a:t>
            </a:r>
            <a:r>
              <a:rPr kumimoji="1" lang="en-US" altLang="zh-TW" dirty="0"/>
              <a:t>;</a:t>
            </a:r>
            <a:r>
              <a:rPr lang="en-US" altLang="zh-TW" dirty="0"/>
              <a:t> hospitalization</a:t>
            </a:r>
            <a:r>
              <a:rPr lang="zh-TW" altLang="zh-TW" dirty="0"/>
              <a:t> </a:t>
            </a:r>
            <a:r>
              <a:rPr lang="en-US" altLang="zh-TW" dirty="0">
                <a:solidFill>
                  <a:srgbClr val="FF0000"/>
                </a:solidFill>
              </a:rPr>
              <a:t>(H).</a:t>
            </a:r>
            <a:endParaRPr kumimoji="1" lang="zh-TW" altLang="en-US" dirty="0">
              <a:solidFill>
                <a:srgbClr val="FF0000"/>
              </a:solidFill>
            </a:endParaRPr>
          </a:p>
          <a:p>
            <a:endParaRPr lang="zh-TW" altLang="en-US" dirty="0"/>
          </a:p>
        </p:txBody>
      </p:sp>
    </p:spTree>
    <p:extLst>
      <p:ext uri="{BB962C8B-B14F-4D97-AF65-F5344CB8AC3E}">
        <p14:creationId xmlns:p14="http://schemas.microsoft.com/office/powerpoint/2010/main" val="34438888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6092BB-2C45-463E-89D8-C15B32F8AA33}"/>
              </a:ext>
            </a:extLst>
          </p:cNvPr>
          <p:cNvSpPr>
            <a:spLocks noGrp="1"/>
          </p:cNvSpPr>
          <p:nvPr>
            <p:ph type="title"/>
          </p:nvPr>
        </p:nvSpPr>
        <p:spPr/>
        <p:txBody>
          <a:bodyPr/>
          <a:lstStyle/>
          <a:p>
            <a:r>
              <a:rPr lang="en-US" altLang="zh-TW" dirty="0"/>
              <a:t>Method –</a:t>
            </a:r>
            <a:r>
              <a:rPr lang="en-US" altLang="zh-TW" sz="3600" dirty="0"/>
              <a:t>Model Construction</a:t>
            </a:r>
            <a:endParaRPr lang="zh-TW" altLang="en-US" dirty="0"/>
          </a:p>
        </p:txBody>
      </p:sp>
      <p:pic>
        <p:nvPicPr>
          <p:cNvPr id="6" name="圖片 5">
            <a:extLst>
              <a:ext uri="{FF2B5EF4-FFF2-40B4-BE49-F238E27FC236}">
                <a16:creationId xmlns:a16="http://schemas.microsoft.com/office/drawing/2014/main" id="{9FD98144-D62F-41A6-8685-93D517AD52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0386" y="1881865"/>
            <a:ext cx="9311228" cy="1134386"/>
          </a:xfrm>
          <a:prstGeom prst="rect">
            <a:avLst/>
          </a:prstGeom>
          <a:noFill/>
          <a:ln>
            <a:noFill/>
          </a:ln>
        </p:spPr>
      </p:pic>
      <p:cxnSp>
        <p:nvCxnSpPr>
          <p:cNvPr id="8" name="直線接點 7">
            <a:extLst>
              <a:ext uri="{FF2B5EF4-FFF2-40B4-BE49-F238E27FC236}">
                <a16:creationId xmlns:a16="http://schemas.microsoft.com/office/drawing/2014/main" id="{08C1626C-6D28-4D9A-B18E-79C08D8B5CAF}"/>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圖片 9">
            <a:extLst>
              <a:ext uri="{FF2B5EF4-FFF2-40B4-BE49-F238E27FC236}">
                <a16:creationId xmlns:a16="http://schemas.microsoft.com/office/drawing/2014/main" id="{3ED53E19-80D6-4607-5202-F681C1CE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25" y="3350446"/>
            <a:ext cx="4051119" cy="619167"/>
          </a:xfrm>
          <a:prstGeom prst="rect">
            <a:avLst/>
          </a:prstGeom>
        </p:spPr>
      </p:pic>
      <p:sp>
        <p:nvSpPr>
          <p:cNvPr id="5" name="矩形 4">
            <a:extLst>
              <a:ext uri="{FF2B5EF4-FFF2-40B4-BE49-F238E27FC236}">
                <a16:creationId xmlns:a16="http://schemas.microsoft.com/office/drawing/2014/main" id="{B7C7D76E-9F8D-1A5A-A0E6-52F0F37A577B}"/>
              </a:ext>
            </a:extLst>
          </p:cNvPr>
          <p:cNvSpPr/>
          <p:nvPr/>
        </p:nvSpPr>
        <p:spPr>
          <a:xfrm>
            <a:off x="1599210" y="3350446"/>
            <a:ext cx="8993579" cy="2062103"/>
          </a:xfrm>
          <a:prstGeom prst="rect">
            <a:avLst/>
          </a:prstGeom>
        </p:spPr>
        <p:txBody>
          <a:bodyPr wrap="square">
            <a:spAutoFit/>
          </a:bodyPr>
          <a:lstStyle/>
          <a:p>
            <a:pPr algn="just"/>
            <a:r>
              <a:rPr lang="en-US" altLang="zh-TW" sz="3200" dirty="0">
                <a:latin typeface="Times New Roman" panose="02020603050405020304" pitchFamily="18" charset="0"/>
              </a:rPr>
              <a:t>where                                              is a </a:t>
            </a:r>
            <a:r>
              <a:rPr lang="en-US" altLang="zh-TW" sz="3200" dirty="0">
                <a:solidFill>
                  <a:srgbClr val="FF0000"/>
                </a:solidFill>
                <a:latin typeface="Times New Roman" panose="02020603050405020304" pitchFamily="18" charset="0"/>
              </a:rPr>
              <a:t>Heaviside step function</a:t>
            </a:r>
            <a:r>
              <a:rPr lang="en-US" altLang="zh-TW" sz="3200" dirty="0">
                <a:latin typeface="Times New Roman" panose="02020603050405020304" pitchFamily="18" charset="0"/>
              </a:rPr>
              <a:t>, </a:t>
            </a:r>
            <a:r>
              <a:rPr lang="en-US" altLang="zh-TW" sz="3200" i="1" dirty="0">
                <a:latin typeface="Times New Roman" panose="02020603050405020304" pitchFamily="18" charset="0"/>
              </a:rPr>
              <a:t>β</a:t>
            </a:r>
            <a:r>
              <a:rPr lang="en-US" altLang="zh-TW" sz="2800" i="1" dirty="0" err="1">
                <a:latin typeface="Times New Roman" panose="02020603050405020304" pitchFamily="18" charset="0"/>
              </a:rPr>
              <a:t>i</a:t>
            </a:r>
            <a:r>
              <a:rPr lang="en-US" altLang="zh-TW" sz="3200" dirty="0">
                <a:latin typeface="Times New Roman" panose="02020603050405020304" pitchFamily="18" charset="0"/>
              </a:rPr>
              <a:t> </a:t>
            </a:r>
            <a:r>
              <a:rPr lang="en-US" altLang="zh-TW" sz="3200" dirty="0">
                <a:solidFill>
                  <a:srgbClr val="FF0000"/>
                </a:solidFill>
                <a:latin typeface="Times New Roman" panose="02020603050405020304" pitchFamily="18" charset="0"/>
              </a:rPr>
              <a:t>are transmission rates </a:t>
            </a:r>
            <a:r>
              <a:rPr lang="en-US" altLang="zh-TW" sz="3200" dirty="0">
                <a:latin typeface="Times New Roman" panose="02020603050405020304" pitchFamily="18" charset="0"/>
              </a:rPr>
              <a:t>that can be obtained by the fitting of the data to the time interval defined by the </a:t>
            </a:r>
            <a:r>
              <a:rPr lang="en-US" altLang="zh-TW" sz="3200" i="1" dirty="0" err="1">
                <a:latin typeface="Times New Roman" panose="02020603050405020304" pitchFamily="18" charset="0"/>
              </a:rPr>
              <a:t>t</a:t>
            </a:r>
            <a:r>
              <a:rPr lang="en-US" altLang="zh-TW" sz="3200" i="1" baseline="-25000" dirty="0" err="1">
                <a:latin typeface="Times New Roman" panose="02020603050405020304" pitchFamily="18" charset="0"/>
              </a:rPr>
              <a:t>i</a:t>
            </a:r>
            <a:r>
              <a:rPr lang="en-US" altLang="zh-TW" sz="3200" dirty="0" err="1">
                <a:latin typeface="Times New Roman" panose="02020603050405020304" pitchFamily="18" charset="0"/>
              </a:rPr>
              <a:t>’s</a:t>
            </a:r>
            <a:r>
              <a:rPr lang="en-US" altLang="zh-TW" sz="3200" dirty="0">
                <a:latin typeface="Times New Roman" panose="02020603050405020304" pitchFamily="18" charset="0"/>
              </a:rPr>
              <a:t>. </a:t>
            </a:r>
            <a:endParaRPr lang="zh-TW" altLang="en-US" sz="3200" dirty="0"/>
          </a:p>
        </p:txBody>
      </p:sp>
    </p:spTree>
    <p:extLst>
      <p:ext uri="{BB962C8B-B14F-4D97-AF65-F5344CB8AC3E}">
        <p14:creationId xmlns:p14="http://schemas.microsoft.com/office/powerpoint/2010/main" val="18481885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6092BB-2C45-463E-89D8-C15B32F8AA33}"/>
              </a:ext>
            </a:extLst>
          </p:cNvPr>
          <p:cNvSpPr>
            <a:spLocks noGrp="1"/>
          </p:cNvSpPr>
          <p:nvPr>
            <p:ph type="title"/>
          </p:nvPr>
        </p:nvSpPr>
        <p:spPr/>
        <p:txBody>
          <a:bodyPr/>
          <a:lstStyle/>
          <a:p>
            <a:r>
              <a:rPr lang="en-US" altLang="zh-TW" dirty="0"/>
              <a:t>Method –</a:t>
            </a:r>
            <a:r>
              <a:rPr lang="en-US" altLang="zh-TW" sz="3600" dirty="0"/>
              <a:t>Model Construction-parameters</a:t>
            </a:r>
            <a:endParaRPr lang="zh-TW" altLang="en-US" dirty="0"/>
          </a:p>
        </p:txBody>
      </p:sp>
      <p:pic>
        <p:nvPicPr>
          <p:cNvPr id="7" name="圖片 6">
            <a:extLst>
              <a:ext uri="{FF2B5EF4-FFF2-40B4-BE49-F238E27FC236}">
                <a16:creationId xmlns:a16="http://schemas.microsoft.com/office/drawing/2014/main" id="{7BE9DC9A-CF4F-4A54-ACEE-57094889A27C}"/>
              </a:ext>
            </a:extLst>
          </p:cNvPr>
          <p:cNvPicPr/>
          <p:nvPr/>
        </p:nvPicPr>
        <p:blipFill>
          <a:blip r:embed="rId2"/>
          <a:stretch>
            <a:fillRect/>
          </a:stretch>
        </p:blipFill>
        <p:spPr>
          <a:xfrm>
            <a:off x="508264" y="2489517"/>
            <a:ext cx="4815840" cy="2677795"/>
          </a:xfrm>
          <a:prstGeom prst="rect">
            <a:avLst/>
          </a:prstGeom>
        </p:spPr>
      </p:pic>
      <p:pic>
        <p:nvPicPr>
          <p:cNvPr id="9" name="圖片 8">
            <a:extLst>
              <a:ext uri="{FF2B5EF4-FFF2-40B4-BE49-F238E27FC236}">
                <a16:creationId xmlns:a16="http://schemas.microsoft.com/office/drawing/2014/main" id="{B776DF40-9862-4CB7-AF45-32FC54518381}"/>
              </a:ext>
            </a:extLst>
          </p:cNvPr>
          <p:cNvPicPr/>
          <p:nvPr/>
        </p:nvPicPr>
        <p:blipFill>
          <a:blip r:embed="rId3"/>
          <a:stretch>
            <a:fillRect/>
          </a:stretch>
        </p:blipFill>
        <p:spPr>
          <a:xfrm>
            <a:off x="518424" y="5167312"/>
            <a:ext cx="4805680" cy="821690"/>
          </a:xfrm>
          <a:prstGeom prst="rect">
            <a:avLst/>
          </a:prstGeom>
        </p:spPr>
      </p:pic>
      <p:cxnSp>
        <p:nvCxnSpPr>
          <p:cNvPr id="8" name="直線接點 7">
            <a:extLst>
              <a:ext uri="{FF2B5EF4-FFF2-40B4-BE49-F238E27FC236}">
                <a16:creationId xmlns:a16="http://schemas.microsoft.com/office/drawing/2014/main" id="{08C1626C-6D28-4D9A-B18E-79C08D8B5CAF}"/>
              </a:ext>
            </a:extLst>
          </p:cNvPr>
          <p:cNvCxnSpPr/>
          <p:nvPr/>
        </p:nvCxnSpPr>
        <p:spPr>
          <a:xfrm>
            <a:off x="0" y="1690688"/>
            <a:ext cx="1219200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表格 11">
            <a:extLst>
              <a:ext uri="{FF2B5EF4-FFF2-40B4-BE49-F238E27FC236}">
                <a16:creationId xmlns:a16="http://schemas.microsoft.com/office/drawing/2014/main" id="{FAF83AB9-D908-3688-0EEC-02B329037E76}"/>
              </a:ext>
            </a:extLst>
          </p:cNvPr>
          <p:cNvGraphicFramePr>
            <a:graphicFrameLocks noGrp="1"/>
          </p:cNvGraphicFramePr>
          <p:nvPr>
            <p:extLst>
              <p:ext uri="{D42A27DB-BD31-4B8C-83A1-F6EECF244321}">
                <p14:modId xmlns:p14="http://schemas.microsoft.com/office/powerpoint/2010/main" val="3855785031"/>
              </p:ext>
            </p:extLst>
          </p:nvPr>
        </p:nvGraphicFramePr>
        <p:xfrm>
          <a:off x="4200439" y="2101351"/>
          <a:ext cx="7473137" cy="4158123"/>
        </p:xfrm>
        <a:graphic>
          <a:graphicData uri="http://schemas.openxmlformats.org/drawingml/2006/table">
            <a:tbl>
              <a:tblPr firstRow="1" firstCol="1" bandRow="1">
                <a:tableStyleId>{5C22544A-7EE6-4342-B048-85BDC9FD1C3A}</a:tableStyleId>
              </a:tblPr>
              <a:tblGrid>
                <a:gridCol w="1420073">
                  <a:extLst>
                    <a:ext uri="{9D8B030D-6E8A-4147-A177-3AD203B41FA5}">
                      <a16:colId xmlns:a16="http://schemas.microsoft.com/office/drawing/2014/main" val="3823177029"/>
                    </a:ext>
                  </a:extLst>
                </a:gridCol>
                <a:gridCol w="6053064">
                  <a:extLst>
                    <a:ext uri="{9D8B030D-6E8A-4147-A177-3AD203B41FA5}">
                      <a16:colId xmlns:a16="http://schemas.microsoft.com/office/drawing/2014/main" val="2356476670"/>
                    </a:ext>
                  </a:extLst>
                </a:gridCol>
              </a:tblGrid>
              <a:tr h="301729">
                <a:tc>
                  <a:txBody>
                    <a:bodyPr/>
                    <a:lstStyle/>
                    <a:p>
                      <a:pPr marL="304800"/>
                      <a:r>
                        <a:rPr lang="en-US" sz="1200" kern="100" dirty="0">
                          <a:effectLst/>
                        </a:rPr>
                        <a:t>Parameters</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pPr marL="304800"/>
                      <a:r>
                        <a:rPr lang="en-US" sz="1200" kern="100" dirty="0">
                          <a:effectLst/>
                        </a:rPr>
                        <a:t>Description</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381381719"/>
                  </a:ext>
                </a:extLst>
              </a:tr>
              <a:tr h="221248">
                <a:tc>
                  <a:txBody>
                    <a:bodyPr/>
                    <a:lstStyle/>
                    <a:p>
                      <a:pPr marL="304800" algn="ctr"/>
                      <a:r>
                        <a:rPr lang="en-US" sz="1100" kern="100" dirty="0">
                          <a:effectLst/>
                        </a:rPr>
                        <a:t>N</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pPr marL="304800"/>
                      <a:r>
                        <a:rPr lang="en-US" sz="1100" kern="100" dirty="0">
                          <a:effectLst/>
                        </a:rPr>
                        <a:t>Size of initial population.</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909864949"/>
                  </a:ext>
                </a:extLst>
              </a:tr>
              <a:tr h="224182">
                <a:tc>
                  <a:txBody>
                    <a:bodyPr/>
                    <a:lstStyle/>
                    <a:p>
                      <a:pPr marL="304800" algn="ctr"/>
                      <a:r>
                        <a:rPr lang="en-US" sz="1100" kern="100" dirty="0">
                          <a:effectLst/>
                        </a:rPr>
                        <a:t>β</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Transmission rate that varies over time.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2635312670"/>
                  </a:ext>
                </a:extLst>
              </a:tr>
              <a:tr h="229970">
                <a:tc>
                  <a:txBody>
                    <a:bodyPr/>
                    <a:lstStyle/>
                    <a:p>
                      <a:pPr marL="304800" algn="ctr"/>
                      <a:r>
                        <a:rPr lang="en-US" sz="1100" kern="100" dirty="0">
                          <a:effectLst/>
                        </a:rPr>
                        <a:t>β0</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Pre-intervention transmission rate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3232178932"/>
                  </a:ext>
                </a:extLst>
              </a:tr>
              <a:tr h="202160">
                <a:tc>
                  <a:txBody>
                    <a:bodyPr/>
                    <a:lstStyle/>
                    <a:p>
                      <a:pPr algn="ctr"/>
                      <a:r>
                        <a:rPr lang="en-US" altLang="zh-TW" sz="1100" kern="100" dirty="0">
                          <a:effectLst/>
                        </a:rPr>
                        <a:t>β</a:t>
                      </a:r>
                      <a:r>
                        <a:rPr lang="en-US" sz="1100" kern="100" dirty="0">
                          <a:effectLst/>
                        </a:rPr>
                        <a:t>1</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Post-intervention transmission rate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628091246"/>
                  </a:ext>
                </a:extLst>
              </a:tr>
              <a:tr h="249792">
                <a:tc>
                  <a:txBody>
                    <a:bodyPr/>
                    <a:lstStyle/>
                    <a:p>
                      <a:pPr algn="ctr"/>
                      <a:r>
                        <a:rPr lang="en-US" sz="1100" kern="100" dirty="0">
                          <a:effectLst/>
                        </a:rPr>
                        <a:t>δ</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Asymptomatic/non-detected infectivity factor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768080634"/>
                  </a:ext>
                </a:extLst>
              </a:tr>
              <a:tr h="249792">
                <a:tc>
                  <a:txBody>
                    <a:bodyPr/>
                    <a:lstStyle/>
                    <a:p>
                      <a:pPr algn="ctr"/>
                      <a:r>
                        <a:rPr lang="en-US" sz="1100" kern="100" dirty="0">
                          <a:effectLst/>
                        </a:rPr>
                        <a:t>κ</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Mean exposed period, or incubation time (days−1 ).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459330503"/>
                  </a:ext>
                </a:extLst>
              </a:tr>
              <a:tr h="249792">
                <a:tc>
                  <a:txBody>
                    <a:bodyPr/>
                    <a:lstStyle/>
                    <a:p>
                      <a:pPr algn="ctr"/>
                      <a:r>
                        <a:rPr lang="en-US" sz="1100" kern="100" dirty="0">
                          <a:effectLst/>
                        </a:rPr>
                        <a:t>p</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Proportion of latent (E) that proceed to symptomatic infective.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4226754037"/>
                  </a:ext>
                </a:extLst>
              </a:tr>
              <a:tr h="202160">
                <a:tc>
                  <a:txBody>
                    <a:bodyPr/>
                    <a:lstStyle/>
                    <a:p>
                      <a:pPr algn="ctr"/>
                      <a:r>
                        <a:rPr lang="en-US" sz="1100" kern="100" dirty="0" err="1">
                          <a:effectLst/>
                        </a:rPr>
                        <a:t>γa</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Mean asymptomatic period (days−1).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491167857"/>
                  </a:ext>
                </a:extLst>
              </a:tr>
              <a:tr h="202160">
                <a:tc>
                  <a:txBody>
                    <a:bodyPr/>
                    <a:lstStyle/>
                    <a:p>
                      <a:pPr algn="ctr"/>
                      <a:r>
                        <a:rPr lang="en-US" sz="1100" kern="100" dirty="0" err="1">
                          <a:effectLst/>
                        </a:rPr>
                        <a:t>γs</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Mean symptomatic period (days−1 ).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1126257673"/>
                  </a:ext>
                </a:extLst>
              </a:tr>
              <a:tr h="244163">
                <a:tc>
                  <a:txBody>
                    <a:bodyPr/>
                    <a:lstStyle/>
                    <a:p>
                      <a:pPr algn="ctr"/>
                      <a:r>
                        <a:rPr lang="en-US" sz="1100" kern="100" dirty="0">
                          <a:effectLst/>
                        </a:rPr>
                        <a:t>h</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dirty="0">
                          <a:effectLst/>
                        </a:rPr>
                        <a:t>Proportion of symptomatic needing hospitalization or ICU (severe or critical cases). </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2226710218"/>
                  </a:ext>
                </a:extLst>
              </a:tr>
              <a:tr h="213919">
                <a:tc>
                  <a:txBody>
                    <a:bodyPr/>
                    <a:lstStyle/>
                    <a:p>
                      <a:pPr algn="ctr"/>
                      <a:r>
                        <a:rPr lang="en-US" sz="1100" kern="100" dirty="0">
                          <a:effectLst/>
                        </a:rPr>
                        <a:t>1−ξ</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dirty="0">
                          <a:effectLst/>
                        </a:rPr>
                        <a:t>Proportion of hospitalized symptomatic that proceed to ICU (critical cases). </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991609179"/>
                  </a:ext>
                </a:extLst>
              </a:tr>
              <a:tr h="213360">
                <a:tc>
                  <a:txBody>
                    <a:bodyPr/>
                    <a:lstStyle/>
                    <a:p>
                      <a:pPr algn="ctr"/>
                      <a:r>
                        <a:rPr lang="en-US" sz="1100" kern="100" dirty="0" err="1">
                          <a:effectLst/>
                        </a:rPr>
                        <a:t>γH</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Mean hospitalization (clinical beds) period (days−1)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3789715410"/>
                  </a:ext>
                </a:extLst>
              </a:tr>
              <a:tr h="202160">
                <a:tc>
                  <a:txBody>
                    <a:bodyPr/>
                    <a:lstStyle/>
                    <a:p>
                      <a:pPr algn="ctr"/>
                      <a:r>
                        <a:rPr lang="en-US" sz="1100" kern="100" dirty="0" err="1">
                          <a:effectLst/>
                        </a:rPr>
                        <a:t>γU</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Mean period in ICU (days−1).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2447588353"/>
                  </a:ext>
                </a:extLst>
              </a:tr>
              <a:tr h="249792">
                <a:tc>
                  <a:txBody>
                    <a:bodyPr/>
                    <a:lstStyle/>
                    <a:p>
                      <a:pPr algn="ctr"/>
                      <a:r>
                        <a:rPr lang="en-US" sz="1100" kern="100" dirty="0" err="1">
                          <a:effectLst/>
                        </a:rPr>
                        <a:t>μH</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Death rate of individuals in general ward.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2344675773"/>
                  </a:ext>
                </a:extLst>
              </a:tr>
              <a:tr h="202160">
                <a:tc>
                  <a:txBody>
                    <a:bodyPr/>
                    <a:lstStyle/>
                    <a:p>
                      <a:pPr algn="ctr"/>
                      <a:r>
                        <a:rPr lang="en-US" sz="1100" kern="100" dirty="0" err="1">
                          <a:effectLst/>
                        </a:rPr>
                        <a:t>μU</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Death rate of individuals in ICU. </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3862649744"/>
                  </a:ext>
                </a:extLst>
              </a:tr>
              <a:tr h="249792">
                <a:tc>
                  <a:txBody>
                    <a:bodyPr/>
                    <a:lstStyle/>
                    <a:p>
                      <a:pPr algn="ctr"/>
                      <a:r>
                        <a:rPr lang="en-US" sz="1100" kern="100" dirty="0" err="1">
                          <a:effectLst/>
                        </a:rPr>
                        <a:t>ωH</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a:effectLst/>
                        </a:rPr>
                        <a:t>Proportion of hospitalized that goes to ICU</a:t>
                      </a:r>
                      <a:endParaRPr lang="zh-TW" sz="1100" kern="10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4093566717"/>
                  </a:ext>
                </a:extLst>
              </a:tr>
              <a:tr h="249792">
                <a:tc>
                  <a:txBody>
                    <a:bodyPr/>
                    <a:lstStyle/>
                    <a:p>
                      <a:pPr algn="ctr"/>
                      <a:r>
                        <a:rPr lang="en-US" sz="1100" kern="100" dirty="0" err="1">
                          <a:effectLst/>
                        </a:rPr>
                        <a:t>ωU</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tc>
                  <a:txBody>
                    <a:bodyPr/>
                    <a:lstStyle/>
                    <a:p>
                      <a:r>
                        <a:rPr lang="en-US" sz="1100" kern="100" dirty="0">
                          <a:effectLst/>
                        </a:rPr>
                        <a:t>Proportion of ICU that goes to hospitalization </a:t>
                      </a:r>
                      <a:endParaRPr lang="zh-TW" sz="1100" kern="100" dirty="0">
                        <a:solidFill>
                          <a:srgbClr val="2F5496"/>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5543" marR="65543" marT="0" marB="0"/>
                </a:tc>
                <a:extLst>
                  <a:ext uri="{0D108BD9-81ED-4DB2-BD59-A6C34878D82A}">
                    <a16:rowId xmlns:a16="http://schemas.microsoft.com/office/drawing/2014/main" val="2411888628"/>
                  </a:ext>
                </a:extLst>
              </a:tr>
            </a:tbl>
          </a:graphicData>
        </a:graphic>
      </p:graphicFrame>
      <p:sp>
        <p:nvSpPr>
          <p:cNvPr id="13" name="Rectangle 2">
            <a:extLst>
              <a:ext uri="{FF2B5EF4-FFF2-40B4-BE49-F238E27FC236}">
                <a16:creationId xmlns:a16="http://schemas.microsoft.com/office/drawing/2014/main" id="{830F106E-173B-00D5-15F2-8EC60A7E9657}"/>
              </a:ext>
            </a:extLst>
          </p:cNvPr>
          <p:cNvSpPr>
            <a:spLocks noChangeArrowheads="1"/>
          </p:cNvSpPr>
          <p:nvPr/>
        </p:nvSpPr>
        <p:spPr bwMode="auto">
          <a:xfrm>
            <a:off x="4200447" y="268371"/>
            <a:ext cx="179935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40255536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2529</TotalTime>
  <Words>1264</Words>
  <Application>Microsoft Macintosh PowerPoint</Application>
  <PresentationFormat>寬螢幕</PresentationFormat>
  <Paragraphs>128</Paragraphs>
  <Slides>21</Slides>
  <Notes>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Arial</vt:lpstr>
      <vt:lpstr>Calibri</vt:lpstr>
      <vt:lpstr>Calibri Light</vt:lpstr>
      <vt:lpstr>Times New Roman</vt:lpstr>
      <vt:lpstr>Office 佈景主題</vt:lpstr>
      <vt:lpstr>Mathematical modeling of COVID-19 in 14.8 million individuals in Bahia, Brazil</vt:lpstr>
      <vt:lpstr>Outline</vt:lpstr>
      <vt:lpstr>PowerPoint 簡報</vt:lpstr>
      <vt:lpstr>Introduction</vt:lpstr>
      <vt:lpstr>PowerPoint 簡報</vt:lpstr>
      <vt:lpstr>Methods - Data Resource</vt:lpstr>
      <vt:lpstr>Methods – SEIIHURD Model</vt:lpstr>
      <vt:lpstr>Method –Model Construction</vt:lpstr>
      <vt:lpstr>Method –Model Construction-parameters</vt:lpstr>
      <vt:lpstr>PowerPoint 簡報</vt:lpstr>
      <vt:lpstr>Result - The impact of social distancing and government intervention on disease transmission</vt:lpstr>
      <vt:lpstr>Result - Real-time modeling</vt:lpstr>
      <vt:lpstr>PowerPoint 簡報</vt:lpstr>
      <vt:lpstr>Simulation- Particle swarm optimization</vt:lpstr>
      <vt:lpstr>Simulation- Reproduce original model</vt:lpstr>
      <vt:lpstr>Simulation- Reproduce original model</vt:lpstr>
      <vt:lpstr>Simulation- Reproduce original model</vt:lpstr>
      <vt:lpstr>PowerPoint 簡報</vt:lpstr>
      <vt:lpstr>Discussion– Comparison</vt:lpstr>
      <vt:lpstr>Discussion– Conclusion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吳靜順</dc:creator>
  <cp:lastModifiedBy>Microsoft Office User</cp:lastModifiedBy>
  <cp:revision>369</cp:revision>
  <dcterms:created xsi:type="dcterms:W3CDTF">2022-01-18T08:34:39Z</dcterms:created>
  <dcterms:modified xsi:type="dcterms:W3CDTF">2022-06-17T12:59:20Z</dcterms:modified>
</cp:coreProperties>
</file>