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2"/>
  </p:notesMasterIdLst>
  <p:sldIdLst>
    <p:sldId id="256" r:id="rId2"/>
    <p:sldId id="272" r:id="rId3"/>
    <p:sldId id="259" r:id="rId4"/>
    <p:sldId id="261" r:id="rId5"/>
    <p:sldId id="295" r:id="rId6"/>
    <p:sldId id="263" r:id="rId7"/>
    <p:sldId id="296" r:id="rId8"/>
    <p:sldId id="297" r:id="rId9"/>
    <p:sldId id="300" r:id="rId10"/>
    <p:sldId id="264" r:id="rId11"/>
    <p:sldId id="298" r:id="rId12"/>
    <p:sldId id="265" r:id="rId13"/>
    <p:sldId id="267" r:id="rId14"/>
    <p:sldId id="299" r:id="rId15"/>
    <p:sldId id="269" r:id="rId16"/>
    <p:sldId id="273" r:id="rId17"/>
    <p:sldId id="274" r:id="rId18"/>
    <p:sldId id="301" r:id="rId19"/>
    <p:sldId id="302" r:id="rId20"/>
    <p:sldId id="303" r:id="rId21"/>
    <p:sldId id="305" r:id="rId22"/>
    <p:sldId id="304" r:id="rId23"/>
    <p:sldId id="308" r:id="rId24"/>
    <p:sldId id="309" r:id="rId25"/>
    <p:sldId id="310" r:id="rId26"/>
    <p:sldId id="311" r:id="rId27"/>
    <p:sldId id="335" r:id="rId28"/>
    <p:sldId id="312" r:id="rId29"/>
    <p:sldId id="313" r:id="rId30"/>
    <p:sldId id="314" r:id="rId31"/>
    <p:sldId id="315" r:id="rId32"/>
    <p:sldId id="319" r:id="rId33"/>
    <p:sldId id="339" r:id="rId34"/>
    <p:sldId id="341" r:id="rId35"/>
    <p:sldId id="336" r:id="rId36"/>
    <p:sldId id="316" r:id="rId37"/>
    <p:sldId id="337" r:id="rId38"/>
    <p:sldId id="338" r:id="rId39"/>
    <p:sldId id="334" r:id="rId40"/>
    <p:sldId id="317" r:id="rId41"/>
    <p:sldId id="307" r:id="rId42"/>
    <p:sldId id="306" r:id="rId43"/>
    <p:sldId id="348" r:id="rId44"/>
    <p:sldId id="320" r:id="rId45"/>
    <p:sldId id="324" r:id="rId46"/>
    <p:sldId id="347" r:id="rId47"/>
    <p:sldId id="325" r:id="rId48"/>
    <p:sldId id="345" r:id="rId49"/>
    <p:sldId id="346" r:id="rId50"/>
    <p:sldId id="340" r:id="rId51"/>
  </p:sldIdLst>
  <p:sldSz cx="9144000" cy="5143500" type="screen16x9"/>
  <p:notesSz cx="6858000" cy="9144000"/>
  <p:embeddedFontLst>
    <p:embeddedFont>
      <p:font typeface="Quicksand" panose="020B0604020202020204" charset="0"/>
      <p:regular r:id="rId53"/>
      <p:bold r:id="rId54"/>
    </p:embeddedFont>
    <p:embeddedFont>
      <p:font typeface="SimSun" panose="02010600030101010101" pitchFamily="2" charset="-122"/>
      <p:regular r:id="rId55"/>
    </p:embeddedFont>
    <p:embeddedFont>
      <p:font typeface="Calibri" panose="020F050202020403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E042EE-030E-48AD-AEE1-48DBF1C2F338}">
  <a:tblStyle styleId="{8CE042EE-030E-48AD-AEE1-48DBF1C2F33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1A6B3E-507F-4017-96D8-7895C4FAF28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720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2821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1611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419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446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6293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5418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233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315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2" name="Google Shape;42;p7"/>
          <p:cNvSpPr txBox="1">
            <a:spLocks noGrp="1"/>
          </p:cNvSpPr>
          <p:nvPr>
            <p:ph type="body" idx="1"/>
          </p:nvPr>
        </p:nvSpPr>
        <p:spPr>
          <a:xfrm>
            <a:off x="1165475"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body" idx="2"/>
          </p:nvPr>
        </p:nvSpPr>
        <p:spPr>
          <a:xfrm>
            <a:off x="3692249"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4" name="Google Shape;44;p7"/>
          <p:cNvSpPr txBox="1">
            <a:spLocks noGrp="1"/>
          </p:cNvSpPr>
          <p:nvPr>
            <p:ph type="body" idx="3"/>
          </p:nvPr>
        </p:nvSpPr>
        <p:spPr>
          <a:xfrm>
            <a:off x="6219023"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5" name="Google Shape;45;p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51" name="Google Shape;51;p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52" name="Google Shape;52;p8"/>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53" name="Google Shape;53;p8"/>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9"/>
          <p:cNvSpPr txBox="1">
            <a:spLocks noGrp="1"/>
          </p:cNvSpPr>
          <p:nvPr>
            <p:ph type="body" idx="1"/>
          </p:nvPr>
        </p:nvSpPr>
        <p:spPr>
          <a:xfrm>
            <a:off x="1165475" y="4331317"/>
            <a:ext cx="7521300" cy="4341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endParaRPr/>
          </a:p>
        </p:txBody>
      </p:sp>
      <p:sp>
        <p:nvSpPr>
          <p:cNvPr id="56" name="Google Shape;56;p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57" name="Google Shape;57;p9"/>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58" name="Google Shape;58;p9"/>
          <p:cNvSpPr/>
          <p:nvPr/>
        </p:nvSpPr>
        <p:spPr>
          <a:xfrm>
            <a:off x="844675" y="45051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61" name="Google Shape;61;p10"/>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844675" y="2470800"/>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734312" y="216805"/>
            <a:ext cx="6858000" cy="34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200" b="1" dirty="0" smtClean="0"/>
              <a:t>BÁO CÁO CUỐI KÌ</a:t>
            </a:r>
            <a:endParaRPr sz="3200" b="1" dirty="0"/>
          </a:p>
        </p:txBody>
      </p:sp>
      <p:sp>
        <p:nvSpPr>
          <p:cNvPr id="3" name="TextBox 2"/>
          <p:cNvSpPr txBox="1"/>
          <p:nvPr/>
        </p:nvSpPr>
        <p:spPr>
          <a:xfrm>
            <a:off x="629057" y="926030"/>
            <a:ext cx="7519131" cy="523220"/>
          </a:xfrm>
          <a:prstGeom prst="rect">
            <a:avLst/>
          </a:prstGeom>
          <a:noFill/>
        </p:spPr>
        <p:txBody>
          <a:bodyPr wrap="square" rtlCol="0">
            <a:spAutoFit/>
          </a:bodyPr>
          <a:lstStyle/>
          <a:p>
            <a:pPr algn="ctr"/>
            <a:r>
              <a:rPr lang="vi-VN" sz="2800" u="sng" dirty="0" smtClean="0">
                <a:solidFill>
                  <a:schemeClr val="bg1"/>
                </a:solidFill>
                <a:latin typeface="Quicksand" panose="020B0604020202020204" charset="0"/>
              </a:rPr>
              <a:t>Môn: </a:t>
            </a:r>
            <a:r>
              <a:rPr lang="vi-VN" sz="2800" dirty="0" smtClean="0">
                <a:solidFill>
                  <a:schemeClr val="bg1"/>
                </a:solidFill>
                <a:latin typeface="Quicksand" panose="020B0604020202020204" charset="0"/>
              </a:rPr>
              <a:t>Thiết kế hệ thống và vi mạch tích hợp</a:t>
            </a:r>
            <a:endParaRPr lang="en-US" sz="2800" dirty="0">
              <a:solidFill>
                <a:schemeClr val="bg1"/>
              </a:solidFill>
              <a:latin typeface="Quicksand" panose="020B0604020202020204" charset="0"/>
            </a:endParaRPr>
          </a:p>
        </p:txBody>
      </p:sp>
      <p:sp>
        <p:nvSpPr>
          <p:cNvPr id="4" name="TextBox 3"/>
          <p:cNvSpPr txBox="1"/>
          <p:nvPr/>
        </p:nvSpPr>
        <p:spPr>
          <a:xfrm>
            <a:off x="898773" y="1588047"/>
            <a:ext cx="7025748" cy="1200329"/>
          </a:xfrm>
          <a:prstGeom prst="rect">
            <a:avLst/>
          </a:prstGeom>
          <a:noFill/>
        </p:spPr>
        <p:txBody>
          <a:bodyPr wrap="square" rtlCol="0">
            <a:spAutoFit/>
          </a:bodyPr>
          <a:lstStyle/>
          <a:p>
            <a:pPr algn="ctr"/>
            <a:r>
              <a:rPr lang="vi-VN" sz="3600" u="sng" dirty="0" smtClean="0">
                <a:solidFill>
                  <a:srgbClr val="C00000"/>
                </a:solidFill>
                <a:latin typeface="Quicksand" panose="020B0604020202020204" charset="0"/>
              </a:rPr>
              <a:t>ĐỀ TÀI: </a:t>
            </a:r>
            <a:r>
              <a:rPr lang="vi-VN" sz="3600" dirty="0" smtClean="0">
                <a:solidFill>
                  <a:schemeClr val="bg1"/>
                </a:solidFill>
                <a:latin typeface="Quicksand" panose="020B0604020202020204" charset="0"/>
              </a:rPr>
              <a:t>Thiết kế hệ thống UART trên phần mềm Xilinx ISE </a:t>
            </a:r>
            <a:endParaRPr lang="en-US" sz="3600" dirty="0">
              <a:solidFill>
                <a:schemeClr val="bg1"/>
              </a:solidFill>
              <a:latin typeface="Quicksand" panose="020B0604020202020204" charset="0"/>
            </a:endParaRPr>
          </a:p>
        </p:txBody>
      </p:sp>
      <p:sp>
        <p:nvSpPr>
          <p:cNvPr id="5" name="TextBox 4"/>
          <p:cNvSpPr txBox="1"/>
          <p:nvPr/>
        </p:nvSpPr>
        <p:spPr>
          <a:xfrm>
            <a:off x="2821310" y="2766636"/>
            <a:ext cx="5701847" cy="1938992"/>
          </a:xfrm>
          <a:prstGeom prst="rect">
            <a:avLst/>
          </a:prstGeom>
          <a:noFill/>
        </p:spPr>
        <p:txBody>
          <a:bodyPr wrap="square" rtlCol="0">
            <a:spAutoFit/>
          </a:bodyPr>
          <a:lstStyle/>
          <a:p>
            <a:pPr algn="just"/>
            <a:r>
              <a:rPr lang="vi-VN" sz="2400" u="sng" dirty="0" smtClean="0">
                <a:solidFill>
                  <a:schemeClr val="bg1"/>
                </a:solidFill>
                <a:latin typeface="Quicksand" panose="020B0604020202020204" charset="0"/>
              </a:rPr>
              <a:t>GVHD</a:t>
            </a:r>
            <a:r>
              <a:rPr lang="vi-VN" sz="2400" dirty="0" smtClean="0">
                <a:solidFill>
                  <a:schemeClr val="bg1"/>
                </a:solidFill>
                <a:latin typeface="Quicksand" panose="020B0604020202020204" charset="0"/>
              </a:rPr>
              <a:t>: </a:t>
            </a:r>
            <a:r>
              <a:rPr lang="en-US" sz="2400" dirty="0" err="1" smtClean="0">
                <a:solidFill>
                  <a:schemeClr val="bg1"/>
                </a:solidFill>
                <a:latin typeface="Quicksand" panose="020B0604020202020204" charset="0"/>
              </a:rPr>
              <a:t>ThS</a:t>
            </a:r>
            <a:r>
              <a:rPr lang="en-US" sz="2400" dirty="0">
                <a:solidFill>
                  <a:schemeClr val="bg1"/>
                </a:solidFill>
                <a:latin typeface="Quicksand" panose="020B0604020202020204" charset="0"/>
              </a:rPr>
              <a:t>. </a:t>
            </a:r>
            <a:r>
              <a:rPr lang="en-US" sz="2400" dirty="0" err="1">
                <a:solidFill>
                  <a:schemeClr val="bg1"/>
                </a:solidFill>
                <a:latin typeface="Quicksand" panose="020B0604020202020204" charset="0"/>
              </a:rPr>
              <a:t>Đỗ</a:t>
            </a:r>
            <a:r>
              <a:rPr lang="en-US" sz="2400" dirty="0">
                <a:solidFill>
                  <a:schemeClr val="bg1"/>
                </a:solidFill>
                <a:latin typeface="Quicksand" panose="020B0604020202020204" charset="0"/>
              </a:rPr>
              <a:t> </a:t>
            </a:r>
            <a:r>
              <a:rPr lang="en-US" sz="2400" dirty="0" err="1">
                <a:solidFill>
                  <a:schemeClr val="bg1"/>
                </a:solidFill>
                <a:latin typeface="Quicksand" panose="020B0604020202020204" charset="0"/>
              </a:rPr>
              <a:t>Duy</a:t>
            </a:r>
            <a:r>
              <a:rPr lang="en-US" sz="2400" dirty="0">
                <a:solidFill>
                  <a:schemeClr val="bg1"/>
                </a:solidFill>
                <a:latin typeface="Quicksand" panose="020B0604020202020204" charset="0"/>
              </a:rPr>
              <a:t> </a:t>
            </a:r>
            <a:r>
              <a:rPr lang="en-US" sz="2400" dirty="0" err="1" smtClean="0">
                <a:solidFill>
                  <a:schemeClr val="bg1"/>
                </a:solidFill>
                <a:latin typeface="Quicksand" panose="020B0604020202020204" charset="0"/>
              </a:rPr>
              <a:t>Tân</a:t>
            </a:r>
            <a:endParaRPr lang="vi-VN" sz="2400" dirty="0" smtClean="0">
              <a:solidFill>
                <a:schemeClr val="bg1"/>
              </a:solidFill>
              <a:latin typeface="Quicksand" panose="020B0604020202020204" charset="0"/>
            </a:endParaRPr>
          </a:p>
          <a:p>
            <a:pPr algn="just"/>
            <a:r>
              <a:rPr lang="vi-VN" sz="2400" u="sng" dirty="0" smtClean="0">
                <a:solidFill>
                  <a:schemeClr val="bg1"/>
                </a:solidFill>
                <a:latin typeface="Quicksand" panose="020B0604020202020204" charset="0"/>
              </a:rPr>
              <a:t>SVTH </a:t>
            </a:r>
            <a:r>
              <a:rPr lang="vi-VN" sz="2400" dirty="0" smtClean="0">
                <a:solidFill>
                  <a:schemeClr val="bg1"/>
                </a:solidFill>
                <a:latin typeface="Quicksand" panose="020B0604020202020204" charset="0"/>
              </a:rPr>
              <a:t>: Lâm Đức Quan          21161351</a:t>
            </a:r>
          </a:p>
          <a:p>
            <a:pPr algn="just"/>
            <a:r>
              <a:rPr lang="vi-VN" sz="2400" dirty="0" smtClean="0">
                <a:solidFill>
                  <a:schemeClr val="bg1"/>
                </a:solidFill>
                <a:latin typeface="Quicksand" panose="020B0604020202020204" charset="0"/>
              </a:rPr>
              <a:t>	 Nguyễn Vĩnh Hưng   21161056</a:t>
            </a:r>
          </a:p>
          <a:p>
            <a:pPr algn="just"/>
            <a:r>
              <a:rPr lang="vi-VN" sz="2400" dirty="0">
                <a:solidFill>
                  <a:schemeClr val="bg1"/>
                </a:solidFill>
                <a:latin typeface="Quicksand" panose="020B0604020202020204" charset="0"/>
              </a:rPr>
              <a:t>	</a:t>
            </a:r>
            <a:r>
              <a:rPr lang="vi-VN" sz="2400" dirty="0" smtClean="0">
                <a:solidFill>
                  <a:schemeClr val="bg1"/>
                </a:solidFill>
                <a:latin typeface="Quicksand" panose="020B0604020202020204" charset="0"/>
              </a:rPr>
              <a:t> Phan Thị Lan Hương 21161322</a:t>
            </a:r>
          </a:p>
          <a:p>
            <a:pPr algn="just"/>
            <a:r>
              <a:rPr lang="vi-VN" sz="2400" dirty="0">
                <a:solidFill>
                  <a:schemeClr val="bg1"/>
                </a:solidFill>
                <a:latin typeface="Quicksand" panose="020B0604020202020204" charset="0"/>
              </a:rPr>
              <a:t>	</a:t>
            </a:r>
            <a:r>
              <a:rPr lang="vi-VN" sz="2400" dirty="0" smtClean="0">
                <a:solidFill>
                  <a:schemeClr val="bg1"/>
                </a:solidFill>
                <a:latin typeface="Quicksand" panose="020B0604020202020204" charset="0"/>
              </a:rPr>
              <a:t> Phan Minh Quân	   21161353 </a:t>
            </a:r>
            <a:endParaRPr lang="en-US" sz="2400" dirty="0">
              <a:solidFill>
                <a:schemeClr val="bg1"/>
              </a:solidFill>
              <a:latin typeface="Quicksand" panose="020B0604020202020204" charset="0"/>
            </a:endParaRPr>
          </a:p>
        </p:txBody>
      </p:sp>
      <p:pic>
        <p:nvPicPr>
          <p:cNvPr id="1026" name="Picture 2" descr="WELCOME TO ICSSE 20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1189" y="46589"/>
            <a:ext cx="881507" cy="1091013"/>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210430" y="529358"/>
            <a:ext cx="7702231" cy="345000"/>
          </a:xfrm>
          <a:prstGeom prst="rect">
            <a:avLst/>
          </a:prstGeom>
        </p:spPr>
        <p:txBody>
          <a:bodyPr spcFirstLastPara="1" wrap="square" lIns="91425" tIns="91425" rIns="91425" bIns="91425" anchor="b" anchorCtr="0">
            <a:noAutofit/>
          </a:bodyPr>
          <a:lstStyle/>
          <a:p>
            <a:r>
              <a:rPr lang="vi-VN" sz="2800" b="1" u="sng" dirty="0">
                <a:latin typeface="Quicksand" panose="020B0604020202020204" charset="0"/>
              </a:rPr>
              <a:t>Khái niệm:</a:t>
            </a:r>
            <a:endParaRPr lang="en-US" sz="2800" b="1" u="sng" dirty="0">
              <a:latin typeface="Quicksand" panose="020B0604020202020204" charset="0"/>
            </a:endParaRPr>
          </a:p>
        </p:txBody>
      </p:sp>
      <p:sp>
        <p:nvSpPr>
          <p:cNvPr id="137" name="Google Shape;137;p20"/>
          <p:cNvSpPr txBox="1">
            <a:spLocks noGrp="1"/>
          </p:cNvSpPr>
          <p:nvPr>
            <p:ph type="body" idx="1"/>
          </p:nvPr>
        </p:nvSpPr>
        <p:spPr>
          <a:xfrm>
            <a:off x="989593" y="1239281"/>
            <a:ext cx="4236502" cy="3670500"/>
          </a:xfrm>
          <a:prstGeom prst="rect">
            <a:avLst/>
          </a:prstGeom>
        </p:spPr>
        <p:txBody>
          <a:bodyPr spcFirstLastPara="1" wrap="square" lIns="91425" tIns="91425" rIns="91425" bIns="91425" anchor="t" anchorCtr="0">
            <a:noAutofit/>
          </a:bodyPr>
          <a:lstStyle/>
          <a:p>
            <a:pPr marL="285750" indent="-285750"/>
            <a:r>
              <a:rPr lang="en-US" sz="1600" dirty="0" err="1" smtClean="0"/>
              <a:t>UART</a:t>
            </a:r>
            <a:r>
              <a:rPr lang="vi-VN" sz="1600" dirty="0" smtClean="0"/>
              <a:t> </a:t>
            </a:r>
            <a:r>
              <a:rPr lang="en-US" sz="1600" dirty="0" err="1" smtClean="0"/>
              <a:t>là</a:t>
            </a:r>
            <a:r>
              <a:rPr lang="en-US" sz="1600" dirty="0" smtClean="0"/>
              <a:t> </a:t>
            </a:r>
            <a:r>
              <a:rPr lang="en-US" sz="1600" dirty="0" err="1"/>
              <a:t>một</a:t>
            </a:r>
            <a:r>
              <a:rPr lang="en-US" sz="1600" dirty="0"/>
              <a:t> </a:t>
            </a:r>
            <a:r>
              <a:rPr lang="en-US" sz="1600" dirty="0" err="1"/>
              <a:t>giao</a:t>
            </a:r>
            <a:r>
              <a:rPr lang="en-US" sz="1600" dirty="0"/>
              <a:t> </a:t>
            </a:r>
            <a:r>
              <a:rPr lang="en-US" sz="1600" dirty="0" err="1"/>
              <a:t>thức</a:t>
            </a:r>
            <a:r>
              <a:rPr lang="en-US" sz="1600" dirty="0"/>
              <a:t> </a:t>
            </a:r>
            <a:r>
              <a:rPr lang="en-US" sz="1600" dirty="0" err="1"/>
              <a:t>truyền</a:t>
            </a:r>
            <a:r>
              <a:rPr lang="en-US" sz="1600" dirty="0"/>
              <a:t> </a:t>
            </a:r>
            <a:r>
              <a:rPr lang="en-US" sz="1600" dirty="0" err="1"/>
              <a:t>thông</a:t>
            </a:r>
            <a:r>
              <a:rPr lang="en-US" sz="1600" dirty="0"/>
              <a:t> </a:t>
            </a:r>
            <a:r>
              <a:rPr lang="en-US" sz="1600" dirty="0" err="1"/>
              <a:t>phần</a:t>
            </a:r>
            <a:r>
              <a:rPr lang="en-US" sz="1600" dirty="0"/>
              <a:t> </a:t>
            </a:r>
            <a:r>
              <a:rPr lang="en-US" sz="1600" dirty="0" err="1"/>
              <a:t>cứng</a:t>
            </a:r>
            <a:r>
              <a:rPr lang="en-US" sz="1600" dirty="0"/>
              <a:t> </a:t>
            </a:r>
            <a:r>
              <a:rPr lang="en-US" sz="1600" dirty="0" err="1"/>
              <a:t>sử</a:t>
            </a:r>
            <a:r>
              <a:rPr lang="en-US" sz="1600" dirty="0"/>
              <a:t> </a:t>
            </a:r>
            <a:r>
              <a:rPr lang="en-US" sz="1600" dirty="0" err="1"/>
              <a:t>dụng</a:t>
            </a:r>
            <a:r>
              <a:rPr lang="en-US" sz="1600" dirty="0"/>
              <a:t> </a:t>
            </a:r>
            <a:r>
              <a:rPr lang="en-US" sz="1600" dirty="0" err="1"/>
              <a:t>giao</a:t>
            </a:r>
            <a:r>
              <a:rPr lang="en-US" sz="1600" dirty="0"/>
              <a:t> </a:t>
            </a:r>
            <a:r>
              <a:rPr lang="en-US" sz="1600" dirty="0" err="1"/>
              <a:t>tiếp</a:t>
            </a:r>
            <a:r>
              <a:rPr lang="en-US" sz="1600" dirty="0"/>
              <a:t> </a:t>
            </a:r>
            <a:r>
              <a:rPr lang="en-US" sz="1600" dirty="0" err="1"/>
              <a:t>nối</a:t>
            </a:r>
            <a:r>
              <a:rPr lang="en-US" sz="1600" dirty="0"/>
              <a:t> </a:t>
            </a:r>
            <a:r>
              <a:rPr lang="en-US" sz="1600" dirty="0" err="1"/>
              <a:t>tiếp</a:t>
            </a:r>
            <a:r>
              <a:rPr lang="en-US" sz="1600" dirty="0"/>
              <a:t> </a:t>
            </a:r>
            <a:r>
              <a:rPr lang="en-US" sz="1600" dirty="0" err="1"/>
              <a:t>không</a:t>
            </a:r>
            <a:r>
              <a:rPr lang="en-US" sz="1600" dirty="0"/>
              <a:t> </a:t>
            </a:r>
            <a:r>
              <a:rPr lang="en-US" sz="1600" dirty="0" err="1"/>
              <a:t>đồng</a:t>
            </a:r>
            <a:r>
              <a:rPr lang="en-US" sz="1600" dirty="0"/>
              <a:t> </a:t>
            </a:r>
            <a:r>
              <a:rPr lang="en-US" sz="1600" dirty="0" err="1"/>
              <a:t>bộ</a:t>
            </a:r>
            <a:r>
              <a:rPr lang="en-US" sz="1600" dirty="0"/>
              <a:t> </a:t>
            </a:r>
            <a:r>
              <a:rPr lang="en-US" sz="1600" dirty="0" err="1"/>
              <a:t>với</a:t>
            </a:r>
            <a:r>
              <a:rPr lang="en-US" sz="1600" dirty="0"/>
              <a:t> </a:t>
            </a:r>
            <a:r>
              <a:rPr lang="en-US" sz="1600" dirty="0" err="1"/>
              <a:t>tốc</a:t>
            </a:r>
            <a:r>
              <a:rPr lang="en-US" sz="1600" dirty="0"/>
              <a:t> </a:t>
            </a:r>
            <a:r>
              <a:rPr lang="en-US" sz="1600" dirty="0" err="1"/>
              <a:t>độ</a:t>
            </a:r>
            <a:r>
              <a:rPr lang="en-US" sz="1600" dirty="0"/>
              <a:t> </a:t>
            </a:r>
            <a:r>
              <a:rPr lang="en-US" sz="1600" dirty="0" err="1"/>
              <a:t>có</a:t>
            </a:r>
            <a:r>
              <a:rPr lang="en-US" sz="1600" dirty="0"/>
              <a:t> </a:t>
            </a:r>
            <a:r>
              <a:rPr lang="en-US" sz="1600" dirty="0" err="1"/>
              <a:t>thể</a:t>
            </a:r>
            <a:r>
              <a:rPr lang="en-US" sz="1600" dirty="0"/>
              <a:t> </a:t>
            </a:r>
            <a:r>
              <a:rPr lang="en-US" sz="1600" dirty="0" err="1"/>
              <a:t>định</a:t>
            </a:r>
            <a:r>
              <a:rPr lang="en-US" sz="1600" dirty="0"/>
              <a:t> </a:t>
            </a:r>
            <a:r>
              <a:rPr lang="en-US" sz="1600" dirty="0" err="1"/>
              <a:t>cấu</a:t>
            </a:r>
            <a:r>
              <a:rPr lang="en-US" sz="1600" dirty="0"/>
              <a:t> </a:t>
            </a:r>
            <a:r>
              <a:rPr lang="en-US" sz="1600" dirty="0" err="1"/>
              <a:t>hình</a:t>
            </a:r>
            <a:r>
              <a:rPr lang="en-US" sz="1600" dirty="0" smtClean="0"/>
              <a:t>.</a:t>
            </a:r>
            <a:endParaRPr lang="vi-VN" sz="1600" dirty="0" smtClean="0"/>
          </a:p>
          <a:p>
            <a:pPr marL="285750" indent="-285750"/>
            <a:endParaRPr lang="vi-VN" sz="1600" dirty="0"/>
          </a:p>
          <a:p>
            <a:pPr marL="285750" indent="-285750"/>
            <a:r>
              <a:rPr lang="en-US" sz="1600" dirty="0" err="1"/>
              <a:t>UART</a:t>
            </a:r>
            <a:r>
              <a:rPr lang="en-US" sz="1600" dirty="0"/>
              <a:t> </a:t>
            </a:r>
            <a:r>
              <a:rPr lang="en-US" sz="1600" dirty="0" err="1"/>
              <a:t>truyền</a:t>
            </a:r>
            <a:r>
              <a:rPr lang="en-US" sz="1600" dirty="0"/>
              <a:t> </a:t>
            </a:r>
            <a:r>
              <a:rPr lang="en-US" sz="1600" dirty="0" err="1"/>
              <a:t>dữ</a:t>
            </a:r>
            <a:r>
              <a:rPr lang="en-US" sz="1600" dirty="0"/>
              <a:t> </a:t>
            </a:r>
            <a:r>
              <a:rPr lang="en-US" sz="1600" dirty="0" err="1"/>
              <a:t>liệu</a:t>
            </a:r>
            <a:r>
              <a:rPr lang="en-US" sz="1600" dirty="0"/>
              <a:t> </a:t>
            </a:r>
            <a:r>
              <a:rPr lang="en-US" sz="1600" dirty="0" err="1"/>
              <a:t>không</a:t>
            </a:r>
            <a:r>
              <a:rPr lang="en-US" sz="1600" dirty="0"/>
              <a:t> </a:t>
            </a:r>
            <a:r>
              <a:rPr lang="en-US" sz="1600" dirty="0" err="1"/>
              <a:t>đồng</a:t>
            </a:r>
            <a:r>
              <a:rPr lang="en-US" sz="1600" dirty="0"/>
              <a:t> </a:t>
            </a:r>
            <a:r>
              <a:rPr lang="en-US" sz="1600" dirty="0" err="1"/>
              <a:t>bộ</a:t>
            </a:r>
            <a:r>
              <a:rPr lang="en-US" sz="1600" dirty="0"/>
              <a:t>, </a:t>
            </a:r>
            <a:r>
              <a:rPr lang="en-US" sz="1600" dirty="0" err="1" smtClean="0"/>
              <a:t>nghĩa</a:t>
            </a:r>
            <a:r>
              <a:rPr lang="en-US" sz="1600" dirty="0" smtClean="0"/>
              <a:t> </a:t>
            </a:r>
            <a:r>
              <a:rPr lang="en-US" sz="1600" dirty="0" err="1"/>
              <a:t>là</a:t>
            </a:r>
            <a:r>
              <a:rPr lang="en-US" sz="1600" dirty="0"/>
              <a:t> </a:t>
            </a:r>
            <a:r>
              <a:rPr lang="vi-VN" sz="1600" dirty="0" smtClean="0"/>
              <a:t>thay vì truyền </a:t>
            </a:r>
            <a:r>
              <a:rPr lang="en-US" sz="1600" dirty="0" err="1" smtClean="0"/>
              <a:t>tín</a:t>
            </a:r>
            <a:r>
              <a:rPr lang="en-US" sz="1600" dirty="0" smtClean="0"/>
              <a:t> </a:t>
            </a:r>
            <a:r>
              <a:rPr lang="en-US" sz="1600" dirty="0" err="1"/>
              <a:t>hiệu</a:t>
            </a:r>
            <a:r>
              <a:rPr lang="en-US" sz="1600" dirty="0"/>
              <a:t> </a:t>
            </a:r>
            <a:r>
              <a:rPr lang="vi-VN" sz="1600" dirty="0"/>
              <a:t>xung clock </a:t>
            </a:r>
            <a:r>
              <a:rPr lang="en-US" sz="1600" dirty="0" err="1"/>
              <a:t>để</a:t>
            </a:r>
            <a:r>
              <a:rPr lang="en-US" sz="1600" dirty="0"/>
              <a:t> </a:t>
            </a:r>
            <a:r>
              <a:rPr lang="en-US" sz="1600" dirty="0" err="1"/>
              <a:t>đồng</a:t>
            </a:r>
            <a:r>
              <a:rPr lang="en-US" sz="1600" dirty="0"/>
              <a:t> </a:t>
            </a:r>
            <a:r>
              <a:rPr lang="en-US" sz="1600" dirty="0" err="1"/>
              <a:t>bộ</a:t>
            </a:r>
            <a:r>
              <a:rPr lang="en-US" sz="1600" dirty="0"/>
              <a:t> </a:t>
            </a:r>
            <a:r>
              <a:rPr lang="en-US" sz="1600" dirty="0" err="1"/>
              <a:t>hóa</a:t>
            </a:r>
            <a:r>
              <a:rPr lang="en-US" sz="1600" dirty="0"/>
              <a:t> </a:t>
            </a:r>
            <a:r>
              <a:rPr lang="en-US" sz="1600" dirty="0" err="1"/>
              <a:t>đầu</a:t>
            </a:r>
            <a:r>
              <a:rPr lang="en-US" sz="1600" dirty="0"/>
              <a:t> </a:t>
            </a:r>
            <a:r>
              <a:rPr lang="vi-VN" sz="1600" dirty="0" smtClean="0"/>
              <a:t>ra,</a:t>
            </a:r>
            <a:r>
              <a:rPr lang="en-US" sz="1600" dirty="0"/>
              <a:t> </a:t>
            </a:r>
            <a:r>
              <a:rPr lang="en-US" sz="1600" dirty="0" err="1"/>
              <a:t>UART</a:t>
            </a:r>
            <a:r>
              <a:rPr lang="en-US" sz="1600" dirty="0"/>
              <a:t> </a:t>
            </a:r>
            <a:r>
              <a:rPr lang="en-US" sz="1600" dirty="0" err="1"/>
              <a:t>truyền</a:t>
            </a:r>
            <a:r>
              <a:rPr lang="en-US" sz="1600" dirty="0"/>
              <a:t> </a:t>
            </a:r>
            <a:r>
              <a:rPr lang="en-US" sz="1600" dirty="0" err="1"/>
              <a:t>thêm</a:t>
            </a:r>
            <a:r>
              <a:rPr lang="en-US" sz="1600" dirty="0"/>
              <a:t> </a:t>
            </a:r>
            <a:r>
              <a:rPr lang="en-US" sz="1600" dirty="0" err="1"/>
              <a:t>các</a:t>
            </a:r>
            <a:r>
              <a:rPr lang="en-US" sz="1600" dirty="0"/>
              <a:t> bit start </a:t>
            </a:r>
            <a:r>
              <a:rPr lang="en-US" sz="1600" dirty="0" err="1"/>
              <a:t>và</a:t>
            </a:r>
            <a:r>
              <a:rPr lang="en-US" sz="1600" dirty="0"/>
              <a:t> stop </a:t>
            </a:r>
            <a:r>
              <a:rPr lang="en-US" sz="1600" dirty="0" err="1"/>
              <a:t>vào</a:t>
            </a:r>
            <a:r>
              <a:rPr lang="en-US" sz="1600" dirty="0"/>
              <a:t> </a:t>
            </a:r>
            <a:r>
              <a:rPr lang="en-US" sz="1600" dirty="0" err="1"/>
              <a:t>gói</a:t>
            </a:r>
            <a:r>
              <a:rPr lang="en-US" sz="1600" dirty="0"/>
              <a:t> </a:t>
            </a:r>
            <a:r>
              <a:rPr lang="en-US" sz="1600" dirty="0" err="1"/>
              <a:t>dữ</a:t>
            </a:r>
            <a:r>
              <a:rPr lang="en-US" sz="1600" dirty="0"/>
              <a:t> </a:t>
            </a:r>
            <a:r>
              <a:rPr lang="en-US" sz="1600" dirty="0" err="1"/>
              <a:t>liệu</a:t>
            </a:r>
            <a:r>
              <a:rPr lang="en-US" sz="1600" dirty="0"/>
              <a:t> </a:t>
            </a:r>
            <a:r>
              <a:rPr lang="en-US" sz="1600" dirty="0" err="1"/>
              <a:t>được</a:t>
            </a:r>
            <a:r>
              <a:rPr lang="en-US" sz="1600" dirty="0"/>
              <a:t> </a:t>
            </a:r>
            <a:r>
              <a:rPr lang="en-US" sz="1600" dirty="0" err="1"/>
              <a:t>chuyển</a:t>
            </a:r>
            <a:r>
              <a:rPr lang="en-US" sz="1600" dirty="0"/>
              <a:t>.</a:t>
            </a:r>
            <a:endParaRPr sz="1600" dirty="0"/>
          </a:p>
        </p:txBody>
      </p:sp>
      <p:sp>
        <p:nvSpPr>
          <p:cNvPr id="140" name="Google Shape;140;p2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076" name="Picture 4" descr="Wired Communication Protocols: UART | LEARN @ CIRCUITROCKS"/>
          <p:cNvPicPr>
            <a:picLocks noChangeAspect="1" noChangeArrowheads="1"/>
          </p:cNvPicPr>
          <p:nvPr/>
        </p:nvPicPr>
        <p:blipFill rotWithShape="1">
          <a:blip r:embed="rId3">
            <a:extLst>
              <a:ext uri="{28A0092B-C50C-407E-A947-70E740481C1C}">
                <a14:useLocalDpi xmlns:a14="http://schemas.microsoft.com/office/drawing/2010/main" val="0"/>
              </a:ext>
            </a:extLst>
          </a:blip>
          <a:srcRect l="-215" t="-173" r="-1" b="-1"/>
          <a:stretch/>
        </p:blipFill>
        <p:spPr bwMode="auto">
          <a:xfrm>
            <a:off x="5331777" y="1315481"/>
            <a:ext cx="3465730" cy="26977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90948" y="554254"/>
            <a:ext cx="7430288" cy="345000"/>
          </a:xfrm>
          <a:prstGeom prst="rect">
            <a:avLst/>
          </a:prstGeom>
        </p:spPr>
        <p:txBody>
          <a:bodyPr spcFirstLastPara="1" wrap="square" lIns="91425" tIns="91425" rIns="91425" bIns="91425" anchor="b" anchorCtr="0">
            <a:noAutofit/>
          </a:bodyPr>
          <a:lstStyle/>
          <a:p>
            <a:r>
              <a:rPr lang="vi-VN" sz="2800" b="1" u="sng" dirty="0">
                <a:latin typeface="Quicksand" panose="020B0604020202020204" charset="0"/>
              </a:rPr>
              <a:t>Khái niệm:</a:t>
            </a:r>
            <a:endParaRPr sz="2800" b="1" dirty="0"/>
          </a:p>
        </p:txBody>
      </p:sp>
      <p:sp>
        <p:nvSpPr>
          <p:cNvPr id="140" name="Google Shape;140;p2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11</a:t>
            </a:fld>
            <a:endParaRPr/>
          </a:p>
        </p:txBody>
      </p:sp>
      <p:sp>
        <p:nvSpPr>
          <p:cNvPr id="137" name="Google Shape;137;p20"/>
          <p:cNvSpPr txBox="1">
            <a:spLocks noGrp="1"/>
          </p:cNvSpPr>
          <p:nvPr>
            <p:ph type="body" idx="4294967295"/>
          </p:nvPr>
        </p:nvSpPr>
        <p:spPr>
          <a:xfrm>
            <a:off x="950836" y="1194334"/>
            <a:ext cx="7910512" cy="3670300"/>
          </a:xfrm>
          <a:prstGeom prst="rect">
            <a:avLst/>
          </a:prstGeom>
        </p:spPr>
        <p:txBody>
          <a:bodyPr spcFirstLastPara="1" wrap="square" lIns="91425" tIns="91425" rIns="91425" bIns="91425" anchor="t" anchorCtr="0">
            <a:noAutofit/>
          </a:bodyPr>
          <a:lstStyle/>
          <a:p>
            <a:r>
              <a:rPr lang="en-US" sz="1800" dirty="0" err="1" smtClean="0"/>
              <a:t>Trong</a:t>
            </a:r>
            <a:r>
              <a:rPr lang="en-US" sz="1800" dirty="0" smtClean="0"/>
              <a:t> </a:t>
            </a:r>
            <a:r>
              <a:rPr lang="en-US" sz="1800" dirty="0" err="1" smtClean="0"/>
              <a:t>giao</a:t>
            </a:r>
            <a:r>
              <a:rPr lang="en-US" sz="1800" dirty="0" smtClean="0"/>
              <a:t> </a:t>
            </a:r>
            <a:r>
              <a:rPr lang="en-US" sz="1800" dirty="0" err="1" smtClean="0"/>
              <a:t>tiếp</a:t>
            </a:r>
            <a:r>
              <a:rPr lang="en-US" sz="1800" dirty="0" smtClean="0"/>
              <a:t> </a:t>
            </a:r>
            <a:r>
              <a:rPr lang="en-US" sz="1800" dirty="0" err="1" smtClean="0"/>
              <a:t>UART</a:t>
            </a:r>
            <a:r>
              <a:rPr lang="en-US" sz="1800" dirty="0" smtClean="0"/>
              <a:t>, </a:t>
            </a:r>
            <a:r>
              <a:rPr lang="en-US" sz="1800" dirty="0" err="1" smtClean="0"/>
              <a:t>hai</a:t>
            </a:r>
            <a:r>
              <a:rPr lang="en-US" sz="1800" dirty="0" smtClean="0"/>
              <a:t> </a:t>
            </a:r>
            <a:r>
              <a:rPr lang="en-US" sz="1800" dirty="0" err="1" smtClean="0"/>
              <a:t>UART</a:t>
            </a:r>
            <a:r>
              <a:rPr lang="en-US" sz="1800" dirty="0" smtClean="0"/>
              <a:t> </a:t>
            </a:r>
            <a:r>
              <a:rPr lang="en-US" sz="1800" dirty="0" err="1" smtClean="0"/>
              <a:t>giao</a:t>
            </a:r>
            <a:r>
              <a:rPr lang="en-US" sz="1800" dirty="0" smtClean="0"/>
              <a:t> </a:t>
            </a:r>
            <a:r>
              <a:rPr lang="en-US" sz="1800" dirty="0" err="1" smtClean="0"/>
              <a:t>tiếp</a:t>
            </a:r>
            <a:r>
              <a:rPr lang="en-US" sz="1800" dirty="0" smtClean="0"/>
              <a:t> </a:t>
            </a:r>
            <a:r>
              <a:rPr lang="en-US" sz="1800" dirty="0" err="1" smtClean="0"/>
              <a:t>trực</a:t>
            </a:r>
            <a:r>
              <a:rPr lang="en-US" sz="1800" dirty="0" smtClean="0"/>
              <a:t> </a:t>
            </a:r>
            <a:r>
              <a:rPr lang="en-US" sz="1800" dirty="0" err="1" smtClean="0"/>
              <a:t>tiếp</a:t>
            </a:r>
            <a:r>
              <a:rPr lang="en-US" sz="1800" dirty="0" smtClean="0"/>
              <a:t> </a:t>
            </a:r>
            <a:r>
              <a:rPr lang="en-US" sz="1800" dirty="0" err="1" smtClean="0"/>
              <a:t>với</a:t>
            </a:r>
            <a:r>
              <a:rPr lang="en-US" sz="1800" dirty="0" smtClean="0"/>
              <a:t> </a:t>
            </a:r>
            <a:r>
              <a:rPr lang="en-US" sz="1800" dirty="0" err="1" smtClean="0"/>
              <a:t>nhau</a:t>
            </a:r>
            <a:r>
              <a:rPr lang="en-US" sz="1800" dirty="0" smtClean="0"/>
              <a:t>. </a:t>
            </a:r>
            <a:endParaRPr lang="vi-VN" sz="1800" dirty="0" smtClean="0"/>
          </a:p>
          <a:p>
            <a:endParaRPr lang="vi-VN" sz="1800" dirty="0" smtClean="0"/>
          </a:p>
          <a:p>
            <a:r>
              <a:rPr lang="en-US" sz="1800" dirty="0" err="1" smtClean="0"/>
              <a:t>UART</a:t>
            </a:r>
            <a:r>
              <a:rPr lang="en-US" sz="1800" dirty="0" smtClean="0"/>
              <a:t> </a:t>
            </a:r>
            <a:r>
              <a:rPr lang="en-US" sz="1800" dirty="0" err="1" smtClean="0"/>
              <a:t>truyền</a:t>
            </a:r>
            <a:r>
              <a:rPr lang="en-US" sz="1800" dirty="0" smtClean="0"/>
              <a:t> </a:t>
            </a:r>
            <a:r>
              <a:rPr lang="en-US" sz="1800" dirty="0" err="1" smtClean="0"/>
              <a:t>chuyển</a:t>
            </a:r>
            <a:r>
              <a:rPr lang="en-US" sz="1800" dirty="0" smtClean="0"/>
              <a:t> </a:t>
            </a:r>
            <a:r>
              <a:rPr lang="en-US" sz="1800" dirty="0" err="1" smtClean="0"/>
              <a:t>đổi</a:t>
            </a:r>
            <a:r>
              <a:rPr lang="en-US" sz="1800" dirty="0" smtClean="0"/>
              <a:t> </a:t>
            </a:r>
            <a:r>
              <a:rPr lang="en-US" sz="1800" dirty="0" err="1" smtClean="0"/>
              <a:t>dữ</a:t>
            </a:r>
            <a:r>
              <a:rPr lang="en-US" sz="1800" dirty="0" smtClean="0"/>
              <a:t> </a:t>
            </a:r>
            <a:r>
              <a:rPr lang="en-US" sz="1800" dirty="0" err="1" smtClean="0"/>
              <a:t>liệu</a:t>
            </a:r>
            <a:r>
              <a:rPr lang="en-US" sz="1800" dirty="0" smtClean="0"/>
              <a:t> song song </a:t>
            </a:r>
            <a:r>
              <a:rPr lang="en-US" sz="1800" dirty="0" err="1" smtClean="0"/>
              <a:t>từ</a:t>
            </a:r>
            <a:r>
              <a:rPr lang="en-US" sz="1800" dirty="0" smtClean="0"/>
              <a:t> </a:t>
            </a:r>
            <a:r>
              <a:rPr lang="en-US" sz="1800" dirty="0" err="1" smtClean="0"/>
              <a:t>một</a:t>
            </a:r>
            <a:r>
              <a:rPr lang="en-US" sz="1800" dirty="0" smtClean="0"/>
              <a:t> </a:t>
            </a:r>
            <a:r>
              <a:rPr lang="en-US" sz="1800" dirty="0" err="1" smtClean="0"/>
              <a:t>thiết</a:t>
            </a:r>
            <a:r>
              <a:rPr lang="en-US" sz="1800" dirty="0" smtClean="0"/>
              <a:t> </a:t>
            </a:r>
            <a:r>
              <a:rPr lang="en-US" sz="1800" dirty="0" err="1" smtClean="0"/>
              <a:t>bị</a:t>
            </a:r>
            <a:r>
              <a:rPr lang="en-US" sz="1800" dirty="0" smtClean="0"/>
              <a:t> </a:t>
            </a:r>
            <a:r>
              <a:rPr lang="en-US" sz="1800" dirty="0" err="1" smtClean="0"/>
              <a:t>điều</a:t>
            </a:r>
            <a:r>
              <a:rPr lang="en-US" sz="1800" dirty="0" smtClean="0"/>
              <a:t> </a:t>
            </a:r>
            <a:r>
              <a:rPr lang="en-US" sz="1800" dirty="0" err="1" smtClean="0"/>
              <a:t>khiển</a:t>
            </a:r>
            <a:r>
              <a:rPr lang="en-US" sz="1800" dirty="0" smtClean="0"/>
              <a:t> </a:t>
            </a:r>
            <a:r>
              <a:rPr lang="en-US" sz="1800" dirty="0" err="1" smtClean="0"/>
              <a:t>như</a:t>
            </a:r>
            <a:r>
              <a:rPr lang="en-US" sz="1800" dirty="0" smtClean="0"/>
              <a:t> CPU </a:t>
            </a:r>
            <a:r>
              <a:rPr lang="en-US" sz="1800" dirty="0" err="1" smtClean="0"/>
              <a:t>thành</a:t>
            </a:r>
            <a:r>
              <a:rPr lang="en-US" sz="1800" dirty="0" smtClean="0"/>
              <a:t> </a:t>
            </a:r>
            <a:r>
              <a:rPr lang="en-US" sz="1800" dirty="0" err="1" smtClean="0"/>
              <a:t>dạng</a:t>
            </a:r>
            <a:r>
              <a:rPr lang="en-US" sz="1800" dirty="0" smtClean="0"/>
              <a:t> </a:t>
            </a:r>
            <a:r>
              <a:rPr lang="en-US" sz="1800" dirty="0" err="1" smtClean="0"/>
              <a:t>nối</a:t>
            </a:r>
            <a:r>
              <a:rPr lang="en-US" sz="1800" dirty="0" smtClean="0"/>
              <a:t> </a:t>
            </a:r>
            <a:r>
              <a:rPr lang="en-US" sz="1800" dirty="0" err="1" smtClean="0"/>
              <a:t>tiếp</a:t>
            </a:r>
            <a:r>
              <a:rPr lang="en-US" sz="1800" dirty="0" smtClean="0"/>
              <a:t>, </a:t>
            </a:r>
            <a:r>
              <a:rPr lang="en-US" sz="1800" dirty="0" err="1" smtClean="0"/>
              <a:t>truyền</a:t>
            </a:r>
            <a:r>
              <a:rPr lang="en-US" sz="1800" dirty="0" smtClean="0"/>
              <a:t> </a:t>
            </a:r>
            <a:r>
              <a:rPr lang="en-US" sz="1800" dirty="0" err="1" smtClean="0"/>
              <a:t>nó</a:t>
            </a:r>
            <a:r>
              <a:rPr lang="en-US" sz="1800" dirty="0" smtClean="0"/>
              <a:t> </a:t>
            </a:r>
            <a:r>
              <a:rPr lang="en-US" sz="1800" dirty="0" err="1" smtClean="0"/>
              <a:t>nối</a:t>
            </a:r>
            <a:r>
              <a:rPr lang="en-US" sz="1800" dirty="0" smtClean="0"/>
              <a:t> </a:t>
            </a:r>
            <a:r>
              <a:rPr lang="en-US" sz="1800" dirty="0" err="1" smtClean="0"/>
              <a:t>tiếp</a:t>
            </a:r>
            <a:r>
              <a:rPr lang="en-US" sz="1800" dirty="0" smtClean="0"/>
              <a:t> </a:t>
            </a:r>
            <a:r>
              <a:rPr lang="en-US" sz="1800" dirty="0" err="1" smtClean="0"/>
              <a:t>đến</a:t>
            </a:r>
            <a:r>
              <a:rPr lang="en-US" sz="1800" dirty="0" smtClean="0"/>
              <a:t> </a:t>
            </a:r>
            <a:r>
              <a:rPr lang="en-US" sz="1800" dirty="0" err="1" smtClean="0"/>
              <a:t>UART</a:t>
            </a:r>
            <a:r>
              <a:rPr lang="en-US" sz="1800" dirty="0" smtClean="0"/>
              <a:t> </a:t>
            </a:r>
            <a:r>
              <a:rPr lang="en-US" sz="1800" dirty="0" err="1" smtClean="0"/>
              <a:t>nhận</a:t>
            </a:r>
            <a:r>
              <a:rPr lang="en-US" sz="1800" dirty="0" smtClean="0"/>
              <a:t>, </a:t>
            </a:r>
            <a:r>
              <a:rPr lang="en-US" sz="1800" dirty="0" err="1" smtClean="0"/>
              <a:t>sau</a:t>
            </a:r>
            <a:r>
              <a:rPr lang="en-US" sz="1800" dirty="0" smtClean="0"/>
              <a:t> </a:t>
            </a:r>
            <a:r>
              <a:rPr lang="en-US" sz="1800" dirty="0" err="1" smtClean="0"/>
              <a:t>đó</a:t>
            </a:r>
            <a:r>
              <a:rPr lang="en-US" sz="1800" dirty="0" smtClean="0"/>
              <a:t> </a:t>
            </a:r>
            <a:r>
              <a:rPr lang="en-US" sz="1800" dirty="0" err="1" smtClean="0"/>
              <a:t>chuyển</a:t>
            </a:r>
            <a:r>
              <a:rPr lang="en-US" sz="1800" dirty="0" smtClean="0"/>
              <a:t> </a:t>
            </a:r>
            <a:r>
              <a:rPr lang="en-US" sz="1800" dirty="0" err="1" smtClean="0"/>
              <a:t>đổi</a:t>
            </a:r>
            <a:r>
              <a:rPr lang="en-US" sz="1800" dirty="0" smtClean="0"/>
              <a:t> </a:t>
            </a:r>
            <a:r>
              <a:rPr lang="en-US" sz="1800" dirty="0" err="1" smtClean="0"/>
              <a:t>dữ</a:t>
            </a:r>
            <a:r>
              <a:rPr lang="en-US" sz="1800" dirty="0" smtClean="0"/>
              <a:t> </a:t>
            </a:r>
            <a:r>
              <a:rPr lang="en-US" sz="1800" dirty="0" err="1" smtClean="0"/>
              <a:t>liệu</a:t>
            </a:r>
            <a:r>
              <a:rPr lang="en-US" sz="1800" dirty="0" smtClean="0"/>
              <a:t> </a:t>
            </a:r>
            <a:r>
              <a:rPr lang="en-US" sz="1800" dirty="0" err="1" smtClean="0"/>
              <a:t>nối</a:t>
            </a:r>
            <a:r>
              <a:rPr lang="en-US" sz="1800" dirty="0" smtClean="0"/>
              <a:t> </a:t>
            </a:r>
            <a:r>
              <a:rPr lang="en-US" sz="1800" dirty="0" err="1" smtClean="0"/>
              <a:t>tiếp</a:t>
            </a:r>
            <a:r>
              <a:rPr lang="en-US" sz="1800" dirty="0" smtClean="0"/>
              <a:t> </a:t>
            </a:r>
            <a:r>
              <a:rPr lang="en-US" sz="1800" dirty="0" err="1" smtClean="0"/>
              <a:t>trở</a:t>
            </a:r>
            <a:r>
              <a:rPr lang="en-US" sz="1800" dirty="0" smtClean="0"/>
              <a:t> </a:t>
            </a:r>
            <a:r>
              <a:rPr lang="en-US" sz="1800" dirty="0" err="1" smtClean="0"/>
              <a:t>lại</a:t>
            </a:r>
            <a:r>
              <a:rPr lang="en-US" sz="1800" dirty="0" smtClean="0"/>
              <a:t> </a:t>
            </a:r>
            <a:r>
              <a:rPr lang="en-US" sz="1800" dirty="0" err="1" smtClean="0"/>
              <a:t>thành</a:t>
            </a:r>
            <a:r>
              <a:rPr lang="en-US" sz="1800" dirty="0" smtClean="0"/>
              <a:t> </a:t>
            </a:r>
            <a:r>
              <a:rPr lang="en-US" sz="1800" dirty="0" err="1" smtClean="0"/>
              <a:t>dữ</a:t>
            </a:r>
            <a:r>
              <a:rPr lang="en-US" sz="1800" dirty="0" smtClean="0"/>
              <a:t> </a:t>
            </a:r>
            <a:r>
              <a:rPr lang="en-US" sz="1800" dirty="0" err="1" smtClean="0"/>
              <a:t>liệu</a:t>
            </a:r>
            <a:r>
              <a:rPr lang="en-US" sz="1800" dirty="0" smtClean="0"/>
              <a:t> song song </a:t>
            </a:r>
            <a:r>
              <a:rPr lang="en-US" sz="1800" dirty="0" err="1" smtClean="0"/>
              <a:t>cho</a:t>
            </a:r>
            <a:r>
              <a:rPr lang="en-US" sz="1800" dirty="0" smtClean="0"/>
              <a:t> </a:t>
            </a:r>
            <a:r>
              <a:rPr lang="en-US" sz="1800" dirty="0" err="1" smtClean="0"/>
              <a:t>thiết</a:t>
            </a:r>
            <a:r>
              <a:rPr lang="en-US" sz="1800" dirty="0" smtClean="0"/>
              <a:t> </a:t>
            </a:r>
            <a:r>
              <a:rPr lang="en-US" sz="1800" dirty="0" err="1" smtClean="0"/>
              <a:t>bị</a:t>
            </a:r>
            <a:r>
              <a:rPr lang="en-US" sz="1800" dirty="0" smtClean="0"/>
              <a:t> </a:t>
            </a:r>
            <a:r>
              <a:rPr lang="en-US" sz="1800" dirty="0" err="1" smtClean="0"/>
              <a:t>nhận</a:t>
            </a:r>
            <a:r>
              <a:rPr lang="en-US" sz="1800" dirty="0" smtClean="0"/>
              <a:t>. </a:t>
            </a:r>
          </a:p>
          <a:p>
            <a:pPr marL="285750" indent="-285750"/>
            <a:endParaRPr lang="vi-VN" sz="1800" dirty="0" smtClean="0"/>
          </a:p>
          <a:p>
            <a:r>
              <a:rPr lang="en-US" sz="1800" dirty="0" err="1" smtClean="0"/>
              <a:t>Cả</a:t>
            </a:r>
            <a:r>
              <a:rPr lang="en-US" sz="1800" dirty="0" smtClean="0"/>
              <a:t> </a:t>
            </a:r>
            <a:r>
              <a:rPr lang="en-US" sz="1800" dirty="0" err="1" smtClean="0"/>
              <a:t>hai</a:t>
            </a:r>
            <a:r>
              <a:rPr lang="en-US" sz="1800" dirty="0" smtClean="0"/>
              <a:t> </a:t>
            </a:r>
            <a:r>
              <a:rPr lang="en-US" sz="1800" dirty="0" err="1" smtClean="0"/>
              <a:t>UART</a:t>
            </a:r>
            <a:r>
              <a:rPr lang="en-US" sz="1800" dirty="0" smtClean="0"/>
              <a:t> </a:t>
            </a:r>
            <a:r>
              <a:rPr lang="en-US" sz="1800" dirty="0" err="1" smtClean="0"/>
              <a:t>cũng</a:t>
            </a:r>
            <a:r>
              <a:rPr lang="en-US" sz="1800" dirty="0" smtClean="0"/>
              <a:t> </a:t>
            </a:r>
            <a:r>
              <a:rPr lang="en-US" sz="1800" dirty="0" err="1" smtClean="0"/>
              <a:t>phải</a:t>
            </a:r>
            <a:r>
              <a:rPr lang="en-US" sz="1800" dirty="0" smtClean="0"/>
              <a:t> </a:t>
            </a:r>
            <a:r>
              <a:rPr lang="en-US" sz="1800" dirty="0" err="1" smtClean="0"/>
              <a:t>được</a:t>
            </a:r>
            <a:r>
              <a:rPr lang="en-US" sz="1800" dirty="0" smtClean="0"/>
              <a:t> </a:t>
            </a:r>
            <a:r>
              <a:rPr lang="en-US" sz="1800" dirty="0" err="1" smtClean="0"/>
              <a:t>cấu</a:t>
            </a:r>
            <a:r>
              <a:rPr lang="en-US" sz="1800" dirty="0" smtClean="0"/>
              <a:t> </a:t>
            </a:r>
            <a:r>
              <a:rPr lang="en-US" sz="1800" dirty="0" err="1" smtClean="0"/>
              <a:t>hình</a:t>
            </a:r>
            <a:r>
              <a:rPr lang="en-US" sz="1800" dirty="0" smtClean="0"/>
              <a:t> </a:t>
            </a:r>
            <a:r>
              <a:rPr lang="en-US" sz="1800" dirty="0" err="1" smtClean="0"/>
              <a:t>để</a:t>
            </a:r>
            <a:r>
              <a:rPr lang="en-US" sz="1800" dirty="0" smtClean="0"/>
              <a:t> </a:t>
            </a:r>
            <a:r>
              <a:rPr lang="en-US" sz="1800" dirty="0" err="1" smtClean="0"/>
              <a:t>truyền</a:t>
            </a:r>
            <a:r>
              <a:rPr lang="en-US" sz="1800" dirty="0" smtClean="0"/>
              <a:t> </a:t>
            </a:r>
            <a:r>
              <a:rPr lang="en-US" sz="1800" dirty="0" err="1" smtClean="0"/>
              <a:t>và</a:t>
            </a:r>
            <a:r>
              <a:rPr lang="en-US" sz="1800" dirty="0" smtClean="0"/>
              <a:t> </a:t>
            </a:r>
            <a:r>
              <a:rPr lang="en-US" sz="1800" dirty="0" err="1" smtClean="0"/>
              <a:t>nhận</a:t>
            </a:r>
            <a:r>
              <a:rPr lang="en-US" sz="1800" dirty="0" smtClean="0"/>
              <a:t> </a:t>
            </a:r>
            <a:r>
              <a:rPr lang="en-US" sz="1800" dirty="0" err="1" smtClean="0"/>
              <a:t>cùng</a:t>
            </a:r>
            <a:r>
              <a:rPr lang="en-US" sz="1800" dirty="0" smtClean="0"/>
              <a:t> </a:t>
            </a:r>
            <a:r>
              <a:rPr lang="en-US" sz="1800" dirty="0" err="1" smtClean="0"/>
              <a:t>một</a:t>
            </a:r>
            <a:r>
              <a:rPr lang="en-US" sz="1800" dirty="0" smtClean="0"/>
              <a:t> </a:t>
            </a:r>
            <a:r>
              <a:rPr lang="en-US" sz="1800" dirty="0" err="1" smtClean="0"/>
              <a:t>cấu</a:t>
            </a:r>
            <a:r>
              <a:rPr lang="en-US" sz="1800" dirty="0" smtClean="0"/>
              <a:t> </a:t>
            </a:r>
            <a:r>
              <a:rPr lang="en-US" sz="1800" dirty="0" err="1" smtClean="0"/>
              <a:t>trúc</a:t>
            </a:r>
            <a:r>
              <a:rPr lang="en-US" sz="1800" dirty="0" smtClean="0"/>
              <a:t> </a:t>
            </a:r>
            <a:r>
              <a:rPr lang="en-US" sz="1800" dirty="0" err="1" smtClean="0"/>
              <a:t>gói</a:t>
            </a:r>
            <a:r>
              <a:rPr lang="en-US" sz="1800" dirty="0" smtClean="0"/>
              <a:t> </a:t>
            </a:r>
            <a:r>
              <a:rPr lang="en-US" sz="1800" dirty="0" err="1" smtClean="0"/>
              <a:t>dữ</a:t>
            </a:r>
            <a:r>
              <a:rPr lang="en-US" sz="1800" dirty="0" smtClean="0"/>
              <a:t> </a:t>
            </a:r>
            <a:r>
              <a:rPr lang="en-US" sz="1800" dirty="0" err="1" smtClean="0"/>
              <a:t>liệu</a:t>
            </a:r>
            <a:r>
              <a:rPr lang="en-US" sz="1800" dirty="0" smtClean="0"/>
              <a:t>.</a:t>
            </a:r>
            <a:endParaRPr lang="en-US" sz="1800" dirty="0"/>
          </a:p>
        </p:txBody>
      </p:sp>
    </p:spTree>
    <p:extLst>
      <p:ext uri="{BB962C8B-B14F-4D97-AF65-F5344CB8AC3E}">
        <p14:creationId xmlns:p14="http://schemas.microsoft.com/office/powerpoint/2010/main" val="507187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21"/>
          <p:cNvSpPr txBox="1">
            <a:spLocks noGrp="1"/>
          </p:cNvSpPr>
          <p:nvPr>
            <p:ph type="title"/>
          </p:nvPr>
        </p:nvSpPr>
        <p:spPr>
          <a:xfrm>
            <a:off x="1165475" y="549649"/>
            <a:ext cx="7279250" cy="345000"/>
          </a:xfrm>
          <a:prstGeom prst="rect">
            <a:avLst/>
          </a:prstGeom>
        </p:spPr>
        <p:txBody>
          <a:bodyPr spcFirstLastPara="1" wrap="square" lIns="91425" tIns="91425" rIns="91425" bIns="91425" anchor="b" anchorCtr="0">
            <a:noAutofit/>
          </a:bodyPr>
          <a:lstStyle/>
          <a:p>
            <a:pPr fontAlgn="base"/>
            <a:r>
              <a:rPr lang="vi-VN" sz="2800" dirty="0" smtClean="0"/>
              <a:t>Sơ </a:t>
            </a:r>
            <a:r>
              <a:rPr lang="vi-VN" sz="2800" dirty="0"/>
              <a:t>đồ và cách thức hoạt động của UART</a:t>
            </a:r>
            <a:endParaRPr lang="en-US" sz="2800" dirty="0"/>
          </a:p>
        </p:txBody>
      </p:sp>
      <p:sp>
        <p:nvSpPr>
          <p:cNvPr id="147" name="Google Shape;147;p21"/>
          <p:cNvSpPr txBox="1">
            <a:spLocks noGrp="1"/>
          </p:cNvSpPr>
          <p:nvPr>
            <p:ph type="body" idx="1"/>
          </p:nvPr>
        </p:nvSpPr>
        <p:spPr>
          <a:xfrm>
            <a:off x="1020319" y="1314707"/>
            <a:ext cx="5219221" cy="1801200"/>
          </a:xfrm>
          <a:prstGeom prst="rect">
            <a:avLst/>
          </a:prstGeom>
        </p:spPr>
        <p:txBody>
          <a:bodyPr spcFirstLastPara="1" wrap="square" lIns="91425" tIns="91425" rIns="91425" bIns="91425" anchor="ctr" anchorCtr="0">
            <a:noAutofit/>
          </a:bodyPr>
          <a:lstStyle/>
          <a:p>
            <a:pPr marL="38100" lvl="0" indent="0">
              <a:buNone/>
            </a:pPr>
            <a:r>
              <a:rPr lang="vi-VN" sz="1600" b="1" dirty="0" smtClean="0"/>
              <a:t>Sơ đồ UART gồm 3 dây:</a:t>
            </a:r>
          </a:p>
          <a:p>
            <a:pPr marL="38100" lvl="0" indent="0">
              <a:buNone/>
            </a:pPr>
            <a:endParaRPr lang="vi-VN" sz="1600" b="1" dirty="0" smtClean="0"/>
          </a:p>
          <a:p>
            <a:r>
              <a:rPr lang="en-US" sz="1600" b="1" dirty="0" smtClean="0"/>
              <a:t>Transmitter </a:t>
            </a:r>
            <a:r>
              <a:rPr lang="en-US" sz="1600" b="1" dirty="0"/>
              <a:t>(</a:t>
            </a:r>
            <a:r>
              <a:rPr lang="en-US" sz="1600" b="1" dirty="0" err="1"/>
              <a:t>Tx</a:t>
            </a:r>
            <a:r>
              <a:rPr lang="en-US" sz="1600" b="1" dirty="0"/>
              <a:t>)</a:t>
            </a:r>
            <a:r>
              <a:rPr lang="vi-VN" sz="1600" b="1" dirty="0"/>
              <a:t>:</a:t>
            </a:r>
            <a:r>
              <a:rPr lang="vi-VN" sz="1600" dirty="0"/>
              <a:t> dây dùng để gửi dữ </a:t>
            </a:r>
            <a:r>
              <a:rPr lang="vi-VN" sz="1600" dirty="0" smtClean="0"/>
              <a:t>liệu</a:t>
            </a:r>
            <a:endParaRPr lang="en-US" sz="1600" dirty="0"/>
          </a:p>
          <a:p>
            <a:r>
              <a:rPr lang="en-US" sz="1600" b="1" dirty="0"/>
              <a:t>Receiver (Rx)</a:t>
            </a:r>
            <a:r>
              <a:rPr lang="vi-VN" sz="1600" b="1" dirty="0"/>
              <a:t>:</a:t>
            </a:r>
            <a:r>
              <a:rPr lang="vi-VN" sz="1600" dirty="0"/>
              <a:t> dây dùng để nhận dữ </a:t>
            </a:r>
            <a:r>
              <a:rPr lang="vi-VN" sz="1600" dirty="0" smtClean="0"/>
              <a:t>liệu</a:t>
            </a:r>
            <a:endParaRPr lang="en-US" sz="1600" dirty="0"/>
          </a:p>
          <a:p>
            <a:r>
              <a:rPr lang="vi-VN" sz="1600" b="1" dirty="0"/>
              <a:t>Dây GND:</a:t>
            </a:r>
            <a:r>
              <a:rPr lang="vi-VN" sz="1600" dirty="0"/>
              <a:t> dùng để tạo một mức tham chiếu </a:t>
            </a:r>
            <a:r>
              <a:rPr lang="vi-VN" sz="1600" dirty="0" smtClean="0"/>
              <a:t>nhằm so </a:t>
            </a:r>
            <a:r>
              <a:rPr lang="vi-VN" sz="1600" dirty="0"/>
              <a:t>sánh với các tín hiệu trong giao tiếp. </a:t>
            </a:r>
            <a:endParaRPr lang="en-US" sz="1600" dirty="0"/>
          </a:p>
        </p:txBody>
      </p:sp>
      <p:sp>
        <p:nvSpPr>
          <p:cNvPr id="148" name="Google Shape;148;p2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6" name="Picture 5" descr="Image result for uart communication"/>
          <p:cNvPicPr/>
          <p:nvPr/>
        </p:nvPicPr>
        <p:blipFill>
          <a:blip r:embed="rId3">
            <a:extLst>
              <a:ext uri="{28A0092B-C50C-407E-A947-70E740481C1C}">
                <a14:useLocalDpi xmlns:a14="http://schemas.microsoft.com/office/drawing/2010/main" val="0"/>
              </a:ext>
            </a:extLst>
          </a:blip>
          <a:srcRect/>
          <a:stretch>
            <a:fillRect/>
          </a:stretch>
        </p:blipFill>
        <p:spPr bwMode="auto">
          <a:xfrm>
            <a:off x="5908710" y="1105157"/>
            <a:ext cx="3163147" cy="2695787"/>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1053642" y="615433"/>
            <a:ext cx="6858000" cy="345000"/>
          </a:xfrm>
          <a:prstGeom prst="rect">
            <a:avLst/>
          </a:prstGeom>
        </p:spPr>
        <p:txBody>
          <a:bodyPr spcFirstLastPara="1" wrap="square" lIns="91425" tIns="91425" rIns="91425" bIns="91425" anchor="b" anchorCtr="0">
            <a:noAutofit/>
          </a:bodyPr>
          <a:lstStyle/>
          <a:p>
            <a:pPr fontAlgn="base"/>
            <a:r>
              <a:rPr lang="vi-VN" sz="2800" dirty="0"/>
              <a:t>Nguyên lý hoạt động của UART:</a:t>
            </a:r>
            <a:endParaRPr lang="en-US" sz="2800" dirty="0"/>
          </a:p>
        </p:txBody>
      </p:sp>
      <p:sp>
        <p:nvSpPr>
          <p:cNvPr id="163" name="Google Shape;163;p2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TextBox 1"/>
          <p:cNvSpPr txBox="1"/>
          <p:nvPr/>
        </p:nvSpPr>
        <p:spPr>
          <a:xfrm>
            <a:off x="967027" y="3313105"/>
            <a:ext cx="7644121" cy="2031325"/>
          </a:xfrm>
          <a:prstGeom prst="rect">
            <a:avLst/>
          </a:prstGeom>
          <a:noFill/>
        </p:spPr>
        <p:txBody>
          <a:bodyPr wrap="square" rtlCol="0">
            <a:spAutoFit/>
          </a:bodyPr>
          <a:lstStyle/>
          <a:p>
            <a:pPr marL="285750" indent="-285750">
              <a:buFont typeface="Arial" panose="020B0604020202020204" pitchFamily="34" charset="0"/>
              <a:buChar char="•"/>
            </a:pPr>
            <a:r>
              <a:rPr lang="vi-VN" sz="1800" dirty="0">
                <a:solidFill>
                  <a:schemeClr val="bg1"/>
                </a:solidFill>
                <a:latin typeface="Quicksand" panose="020B0604020202020204" charset="0"/>
              </a:rPr>
              <a:t>UART sẽ truyền dữ liệu nhận được từ một bus dữ liệu (Data Bus). Dữ liệu được chuyển từ bus dữ liệu đến UART truyền ở dạng song song.</a:t>
            </a:r>
          </a:p>
          <a:p>
            <a:endParaRPr lang="vi-VN" sz="1800" dirty="0" smtClean="0">
              <a:solidFill>
                <a:schemeClr val="bg1"/>
              </a:solidFill>
              <a:latin typeface="Quicksand" panose="020B0604020202020204" charset="0"/>
            </a:endParaRPr>
          </a:p>
          <a:p>
            <a:pPr marL="285750" indent="-285750">
              <a:buFont typeface="Arial" panose="020B0604020202020204" pitchFamily="34" charset="0"/>
              <a:buChar char="•"/>
            </a:pPr>
            <a:r>
              <a:rPr lang="en-US" sz="1800" dirty="0" err="1" smtClean="0">
                <a:solidFill>
                  <a:schemeClr val="bg1"/>
                </a:solidFill>
                <a:latin typeface="Quicksand" panose="020B0604020202020204" charset="0"/>
              </a:rPr>
              <a:t>Chân</a:t>
            </a:r>
            <a:r>
              <a:rPr lang="en-US" sz="1800" dirty="0" smtClean="0">
                <a:solidFill>
                  <a:schemeClr val="bg1"/>
                </a:solidFill>
                <a:latin typeface="Quicksand" panose="020B0604020202020204" charset="0"/>
              </a:rPr>
              <a:t> </a:t>
            </a:r>
            <a:r>
              <a:rPr lang="en-US" sz="1800" dirty="0" err="1">
                <a:solidFill>
                  <a:schemeClr val="bg1"/>
                </a:solidFill>
                <a:latin typeface="Quicksand" panose="020B0604020202020204" charset="0"/>
              </a:rPr>
              <a:t>Tx</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truyền</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của</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một</a:t>
            </a:r>
            <a:r>
              <a:rPr lang="en-US" sz="1800" dirty="0">
                <a:solidFill>
                  <a:schemeClr val="bg1"/>
                </a:solidFill>
                <a:latin typeface="Quicksand" panose="020B0604020202020204" charset="0"/>
              </a:rPr>
              <a:t> chip </a:t>
            </a:r>
            <a:r>
              <a:rPr lang="en-US" sz="1800" dirty="0" err="1">
                <a:solidFill>
                  <a:schemeClr val="bg1"/>
                </a:solidFill>
                <a:latin typeface="Quicksand" panose="020B0604020202020204" charset="0"/>
              </a:rPr>
              <a:t>kết</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nối</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trực</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tiếp</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với</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chân</a:t>
            </a:r>
            <a:r>
              <a:rPr lang="en-US" sz="1800" dirty="0">
                <a:solidFill>
                  <a:schemeClr val="bg1"/>
                </a:solidFill>
                <a:latin typeface="Quicksand" panose="020B0604020202020204" charset="0"/>
              </a:rPr>
              <a:t> Rx (</a:t>
            </a:r>
            <a:r>
              <a:rPr lang="en-US" sz="1800" dirty="0" err="1">
                <a:solidFill>
                  <a:schemeClr val="bg1"/>
                </a:solidFill>
                <a:latin typeface="Quicksand" panose="020B0604020202020204" charset="0"/>
              </a:rPr>
              <a:t>nhận</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của</a:t>
            </a:r>
            <a:r>
              <a:rPr lang="en-US" sz="1800" dirty="0">
                <a:solidFill>
                  <a:schemeClr val="bg1"/>
                </a:solidFill>
                <a:latin typeface="Quicksand" panose="020B0604020202020204" charset="0"/>
              </a:rPr>
              <a:t> chip </a:t>
            </a:r>
            <a:r>
              <a:rPr lang="en-US" sz="1800" dirty="0" err="1">
                <a:solidFill>
                  <a:schemeClr val="bg1"/>
                </a:solidFill>
                <a:latin typeface="Quicksand" panose="020B0604020202020204" charset="0"/>
              </a:rPr>
              <a:t>kia</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và</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ngược</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lại</a:t>
            </a:r>
            <a:r>
              <a:rPr lang="en-US" sz="1800" dirty="0" smtClean="0">
                <a:solidFill>
                  <a:schemeClr val="bg1"/>
                </a:solidFill>
                <a:latin typeface="Quicksand" panose="020B0604020202020204" charset="0"/>
              </a:rPr>
              <a:t>.</a:t>
            </a:r>
            <a:endParaRPr lang="vi-VN" sz="1800" dirty="0" smtClean="0">
              <a:solidFill>
                <a:schemeClr val="bg1"/>
              </a:solidFill>
              <a:latin typeface="Quicksand" panose="020B0604020202020204" charset="0"/>
            </a:endParaRPr>
          </a:p>
          <a:p>
            <a:pPr marL="285750" indent="-285750">
              <a:buFont typeface="Arial" panose="020B0604020202020204" pitchFamily="34" charset="0"/>
              <a:buChar char="•"/>
            </a:pPr>
            <a:endParaRPr lang="vi-VN" sz="1800" dirty="0" smtClean="0">
              <a:solidFill>
                <a:schemeClr val="bg1"/>
              </a:solidFill>
              <a:latin typeface="Quicksand" panose="020B0604020202020204" charset="0"/>
            </a:endParaRPr>
          </a:p>
          <a:p>
            <a:pPr marL="285750" indent="-285750">
              <a:buFont typeface="Arial" panose="020B0604020202020204" pitchFamily="34" charset="0"/>
              <a:buChar char="•"/>
            </a:pPr>
            <a:endParaRPr lang="vi-VN" sz="1800" dirty="0" smtClean="0">
              <a:solidFill>
                <a:schemeClr val="bg1"/>
              </a:solidFill>
              <a:latin typeface="Quicksand" panose="020B0604020202020204" charset="0"/>
            </a:endParaRPr>
          </a:p>
        </p:txBody>
      </p:sp>
      <p:sp>
        <p:nvSpPr>
          <p:cNvPr id="3" name="TextBox 2"/>
          <p:cNvSpPr txBox="1"/>
          <p:nvPr/>
        </p:nvSpPr>
        <p:spPr>
          <a:xfrm>
            <a:off x="967027" y="3313105"/>
            <a:ext cx="6611309"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err="1" smtClean="0">
                <a:solidFill>
                  <a:schemeClr val="bg1"/>
                </a:solidFill>
                <a:latin typeface="Quicksand" panose="020B0604020202020204" charset="0"/>
              </a:rPr>
              <a:t>Khi</a:t>
            </a:r>
            <a:r>
              <a:rPr lang="en-US" sz="1800" dirty="0" smtClean="0">
                <a:solidFill>
                  <a:schemeClr val="bg1"/>
                </a:solidFill>
                <a:latin typeface="Quicksand" panose="020B0604020202020204" charset="0"/>
              </a:rPr>
              <a:t> </a:t>
            </a:r>
            <a:r>
              <a:rPr lang="en-US" sz="1800" dirty="0" err="1">
                <a:solidFill>
                  <a:schemeClr val="bg1"/>
                </a:solidFill>
                <a:latin typeface="Quicksand" panose="020B0604020202020204" charset="0"/>
              </a:rPr>
              <a:t>gửi</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trên</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chân</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Tx</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UART</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đầu</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tiên</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sẽ</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dịch</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thông</a:t>
            </a:r>
            <a:r>
              <a:rPr lang="en-US" sz="1800" dirty="0">
                <a:solidFill>
                  <a:schemeClr val="bg1"/>
                </a:solidFill>
                <a:latin typeface="Quicksand" panose="020B0604020202020204" charset="0"/>
              </a:rPr>
              <a:t> tin song song </a:t>
            </a:r>
            <a:r>
              <a:rPr lang="en-US" sz="1800" dirty="0" err="1">
                <a:solidFill>
                  <a:schemeClr val="bg1"/>
                </a:solidFill>
                <a:latin typeface="Quicksand" panose="020B0604020202020204" charset="0"/>
              </a:rPr>
              <a:t>này</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thành</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nối</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tiếp</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và</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truyền</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đến</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thiết</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bị</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nhận</a:t>
            </a:r>
            <a:r>
              <a:rPr lang="en-US" sz="1800" dirty="0">
                <a:solidFill>
                  <a:schemeClr val="bg1"/>
                </a:solidFill>
                <a:latin typeface="Quicksand" panose="020B0604020202020204" charset="0"/>
              </a:rPr>
              <a:t>. </a:t>
            </a:r>
            <a:endParaRPr lang="vi-VN" sz="1800" dirty="0" smtClean="0">
              <a:solidFill>
                <a:schemeClr val="bg1"/>
              </a:solidFill>
              <a:latin typeface="Quicksand" panose="020B0604020202020204" charset="0"/>
            </a:endParaRPr>
          </a:p>
          <a:p>
            <a:pPr marL="285750" indent="-285750">
              <a:buFont typeface="Arial" panose="020B0604020202020204" pitchFamily="34" charset="0"/>
              <a:buChar char="•"/>
            </a:pPr>
            <a:endParaRPr lang="vi-VN" sz="1800" dirty="0" smtClean="0">
              <a:solidFill>
                <a:schemeClr val="bg1"/>
              </a:solidFill>
              <a:latin typeface="Quicksand" panose="020B0604020202020204" charset="0"/>
            </a:endParaRPr>
          </a:p>
          <a:p>
            <a:pPr marL="285750" indent="-285750">
              <a:buFont typeface="Arial" panose="020B0604020202020204" pitchFamily="34" charset="0"/>
              <a:buChar char="•"/>
            </a:pPr>
            <a:r>
              <a:rPr lang="en-US" sz="1800" dirty="0" err="1" smtClean="0">
                <a:solidFill>
                  <a:schemeClr val="bg1"/>
                </a:solidFill>
                <a:latin typeface="Quicksand" panose="020B0604020202020204" charset="0"/>
              </a:rPr>
              <a:t>UART</a:t>
            </a:r>
            <a:r>
              <a:rPr lang="en-US" sz="1800" dirty="0" smtClean="0">
                <a:solidFill>
                  <a:schemeClr val="bg1"/>
                </a:solidFill>
                <a:latin typeface="Quicksand" panose="020B0604020202020204" charset="0"/>
              </a:rPr>
              <a:t> </a:t>
            </a:r>
            <a:r>
              <a:rPr lang="en-US" sz="1800" dirty="0" err="1">
                <a:solidFill>
                  <a:schemeClr val="bg1"/>
                </a:solidFill>
                <a:latin typeface="Quicksand" panose="020B0604020202020204" charset="0"/>
              </a:rPr>
              <a:t>thứ</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hai</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nhận</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dữ</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liệu</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này</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trên</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chân</a:t>
            </a:r>
            <a:r>
              <a:rPr lang="en-US" sz="1800" dirty="0">
                <a:solidFill>
                  <a:schemeClr val="bg1"/>
                </a:solidFill>
                <a:latin typeface="Quicksand" panose="020B0604020202020204" charset="0"/>
              </a:rPr>
              <a:t> Rx </a:t>
            </a:r>
            <a:r>
              <a:rPr lang="en-US" sz="1800" dirty="0" err="1">
                <a:solidFill>
                  <a:schemeClr val="bg1"/>
                </a:solidFill>
                <a:latin typeface="Quicksand" panose="020B0604020202020204" charset="0"/>
              </a:rPr>
              <a:t>của</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nó</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và</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biến</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đổi</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nó</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trở</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lại</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thành</a:t>
            </a:r>
            <a:r>
              <a:rPr lang="en-US" sz="1800" dirty="0">
                <a:solidFill>
                  <a:schemeClr val="bg1"/>
                </a:solidFill>
                <a:latin typeface="Quicksand" panose="020B0604020202020204" charset="0"/>
              </a:rPr>
              <a:t> song song </a:t>
            </a:r>
            <a:r>
              <a:rPr lang="en-US" sz="1800" dirty="0" err="1">
                <a:solidFill>
                  <a:schemeClr val="bg1"/>
                </a:solidFill>
                <a:latin typeface="Quicksand" panose="020B0604020202020204" charset="0"/>
              </a:rPr>
              <a:t>để</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giao</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tiếp</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với</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thiết</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bị</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điều</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khiển</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của</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nó</a:t>
            </a:r>
            <a:r>
              <a:rPr lang="en-US" sz="1800" dirty="0">
                <a:solidFill>
                  <a:schemeClr val="bg1"/>
                </a:solidFill>
                <a:latin typeface="Quicksand" panose="020B0604020202020204" charset="0"/>
              </a:rPr>
              <a:t>.</a:t>
            </a:r>
          </a:p>
        </p:txBody>
      </p:sp>
      <p:pic>
        <p:nvPicPr>
          <p:cNvPr id="4" name="Picture 3"/>
          <p:cNvPicPr>
            <a:picLocks noChangeAspect="1"/>
          </p:cNvPicPr>
          <p:nvPr/>
        </p:nvPicPr>
        <p:blipFill>
          <a:blip r:embed="rId3"/>
          <a:stretch>
            <a:fillRect/>
          </a:stretch>
        </p:blipFill>
        <p:spPr>
          <a:xfrm>
            <a:off x="2095976" y="864257"/>
            <a:ext cx="5198904" cy="23340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1" presetClass="exit" presetSubtype="0" fill="hold" grpId="1" nodeType="withEffect">
                                  <p:stCondLst>
                                    <p:cond delay="0"/>
                                  </p:stCondLst>
                                  <p:childTnLst>
                                    <p:set>
                                      <p:cBhvr>
                                        <p:cTn id="27" dur="1" fill="hold">
                                          <p:stCondLst>
                                            <p:cond delay="0"/>
                                          </p:stCondLst>
                                        </p:cTn>
                                        <p:tgtEl>
                                          <p:spTgt spid="2">
                                            <p:txEl>
                                              <p:pRg st="0" end="0"/>
                                            </p:txEl>
                                          </p:spTgt>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2">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vi-VN" sz="2400" dirty="0"/>
              <a:t> </a:t>
            </a:r>
            <a:r>
              <a:rPr lang="en-US" sz="2400" dirty="0"/>
              <a:t/>
            </a:r>
            <a:br>
              <a:rPr lang="en-US" sz="2400" dirty="0"/>
            </a:br>
            <a:r>
              <a:rPr lang="vi-VN" sz="2400" dirty="0"/>
              <a:t>Các thông số cơ bản và khung truyền dữ liệu trong </a:t>
            </a:r>
            <a:r>
              <a:rPr lang="vi-VN" sz="2400" dirty="0" smtClean="0"/>
              <a:t>giao tiếp UART:</a:t>
            </a:r>
            <a:endParaRPr lang="en-US" sz="2400" dirty="0"/>
          </a:p>
        </p:txBody>
      </p:sp>
      <p:sp>
        <p:nvSpPr>
          <p:cNvPr id="9" name="Text Placeholder 8"/>
          <p:cNvSpPr>
            <a:spLocks noGrp="1"/>
          </p:cNvSpPr>
          <p:nvPr>
            <p:ph type="body" idx="1"/>
          </p:nvPr>
        </p:nvSpPr>
        <p:spPr>
          <a:xfrm>
            <a:off x="958793" y="963229"/>
            <a:ext cx="4424130" cy="3670500"/>
          </a:xfrm>
        </p:spPr>
        <p:txBody>
          <a:bodyPr/>
          <a:lstStyle/>
          <a:p>
            <a:r>
              <a:rPr lang="en-US" b="1" dirty="0"/>
              <a:t>Baud rate </a:t>
            </a:r>
            <a:r>
              <a:rPr lang="vi-VN" b="1" dirty="0"/>
              <a:t>:</a:t>
            </a:r>
            <a:r>
              <a:rPr lang="en-US" dirty="0" err="1"/>
              <a:t>Khoảng</a:t>
            </a:r>
            <a:r>
              <a:rPr lang="en-US" dirty="0"/>
              <a:t> </a:t>
            </a:r>
            <a:r>
              <a:rPr lang="en-US" dirty="0" err="1"/>
              <a:t>thời</a:t>
            </a:r>
            <a:r>
              <a:rPr lang="en-US" dirty="0"/>
              <a:t> </a:t>
            </a:r>
            <a:r>
              <a:rPr lang="en-US" dirty="0" err="1"/>
              <a:t>gian</a:t>
            </a:r>
            <a:r>
              <a:rPr lang="en-US" dirty="0"/>
              <a:t> </a:t>
            </a:r>
            <a:r>
              <a:rPr lang="en-US" dirty="0" err="1"/>
              <a:t>để</a:t>
            </a:r>
            <a:r>
              <a:rPr lang="en-US" dirty="0"/>
              <a:t> 1 bit </a:t>
            </a:r>
            <a:r>
              <a:rPr lang="en-US" dirty="0" err="1"/>
              <a:t>được</a:t>
            </a:r>
            <a:r>
              <a:rPr lang="en-US" dirty="0"/>
              <a:t> </a:t>
            </a:r>
            <a:r>
              <a:rPr lang="en-US" dirty="0" err="1"/>
              <a:t>truyền</a:t>
            </a:r>
            <a:r>
              <a:rPr lang="en-US" dirty="0"/>
              <a:t> </a:t>
            </a:r>
            <a:r>
              <a:rPr lang="en-US" dirty="0" err="1"/>
              <a:t>đi</a:t>
            </a:r>
            <a:r>
              <a:rPr lang="en-US" dirty="0" smtClean="0"/>
              <a:t>.</a:t>
            </a:r>
            <a:r>
              <a:rPr lang="vi-VN" dirty="0" smtClean="0"/>
              <a:t> </a:t>
            </a:r>
            <a:r>
              <a:rPr lang="vi-VN" dirty="0"/>
              <a:t>T</a:t>
            </a:r>
            <a:r>
              <a:rPr lang="en-US" dirty="0" err="1"/>
              <a:t>ốc</a:t>
            </a:r>
            <a:r>
              <a:rPr lang="en-US" dirty="0"/>
              <a:t> </a:t>
            </a:r>
            <a:r>
              <a:rPr lang="en-US" dirty="0" err="1" smtClean="0"/>
              <a:t>độ</a:t>
            </a:r>
            <a:r>
              <a:rPr lang="en-US" dirty="0" smtClean="0"/>
              <a:t> </a:t>
            </a:r>
            <a:r>
              <a:rPr lang="en-US" dirty="0" err="1" smtClean="0"/>
              <a:t>Baudrate</a:t>
            </a:r>
            <a:r>
              <a:rPr lang="en-US" dirty="0" smtClean="0"/>
              <a:t> </a:t>
            </a:r>
            <a:r>
              <a:rPr lang="en-US" dirty="0" err="1"/>
              <a:t>thường</a:t>
            </a:r>
            <a:r>
              <a:rPr lang="en-US" dirty="0"/>
              <a:t> </a:t>
            </a:r>
            <a:r>
              <a:rPr lang="en-US" dirty="0" err="1"/>
              <a:t>sử</a:t>
            </a:r>
            <a:r>
              <a:rPr lang="en-US" dirty="0"/>
              <a:t> </a:t>
            </a:r>
            <a:r>
              <a:rPr lang="en-US" dirty="0" err="1"/>
              <a:t>dụng</a:t>
            </a:r>
            <a:r>
              <a:rPr lang="en-US" dirty="0"/>
              <a:t> </a:t>
            </a:r>
            <a:r>
              <a:rPr lang="en-US" dirty="0" err="1"/>
              <a:t>là</a:t>
            </a:r>
            <a:r>
              <a:rPr lang="en-US" dirty="0"/>
              <a:t> 9600,</a:t>
            </a:r>
            <a:r>
              <a:rPr lang="vi-VN" dirty="0"/>
              <a:t>115200.</a:t>
            </a:r>
            <a:r>
              <a:rPr lang="en-US" dirty="0"/>
              <a:t> </a:t>
            </a:r>
            <a:endParaRPr lang="vi-VN" dirty="0"/>
          </a:p>
          <a:p>
            <a:endParaRPr lang="vi-VN" dirty="0"/>
          </a:p>
          <a:p>
            <a:r>
              <a:rPr lang="vi-VN" b="1" dirty="0" smtClean="0"/>
              <a:t>IDLE </a:t>
            </a:r>
            <a:r>
              <a:rPr lang="vi-VN" b="1" dirty="0"/>
              <a:t>State: </a:t>
            </a:r>
            <a:r>
              <a:rPr lang="vi-VN" dirty="0"/>
              <a:t>tín hiệu luôn ở mức 1 khi dữ liệu trống, không có frame nào được truyền đi.</a:t>
            </a:r>
          </a:p>
          <a:p>
            <a:endParaRPr lang="en-US" dirty="0"/>
          </a:p>
        </p:txBody>
      </p:sp>
      <p:sp>
        <p:nvSpPr>
          <p:cNvPr id="10" name="Text Placeholder 9"/>
          <p:cNvSpPr>
            <a:spLocks noGrp="1"/>
          </p:cNvSpPr>
          <p:nvPr>
            <p:ph type="body" idx="2"/>
          </p:nvPr>
        </p:nvSpPr>
        <p:spPr>
          <a:xfrm>
            <a:off x="958793" y="894649"/>
            <a:ext cx="4702830" cy="3670500"/>
          </a:xfrm>
        </p:spPr>
        <p:txBody>
          <a:bodyPr/>
          <a:lstStyle/>
          <a:p>
            <a:r>
              <a:rPr lang="en-US" b="1" dirty="0"/>
              <a:t>Bit </a:t>
            </a:r>
            <a:r>
              <a:rPr lang="vi-VN" b="1" dirty="0"/>
              <a:t>START: </a:t>
            </a:r>
            <a:r>
              <a:rPr lang="en-US" dirty="0" err="1"/>
              <a:t>Để</a:t>
            </a:r>
            <a:r>
              <a:rPr lang="en-US" dirty="0"/>
              <a:t> </a:t>
            </a:r>
            <a:r>
              <a:rPr lang="en-US" dirty="0" err="1"/>
              <a:t>bắt</a:t>
            </a:r>
            <a:r>
              <a:rPr lang="en-US" dirty="0"/>
              <a:t> </a:t>
            </a:r>
            <a:r>
              <a:rPr lang="en-US" dirty="0" err="1"/>
              <a:t>đầu</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UART</a:t>
            </a:r>
            <a:r>
              <a:rPr lang="en-US" dirty="0"/>
              <a:t> </a:t>
            </a:r>
            <a:r>
              <a:rPr lang="en-US" dirty="0" err="1"/>
              <a:t>chuyển</a:t>
            </a:r>
            <a:r>
              <a:rPr lang="en-US" dirty="0"/>
              <a:t> </a:t>
            </a:r>
            <a:r>
              <a:rPr lang="en-US" dirty="0" err="1"/>
              <a:t>đường</a:t>
            </a:r>
            <a:r>
              <a:rPr lang="en-US" dirty="0"/>
              <a:t> </a:t>
            </a:r>
            <a:r>
              <a:rPr lang="en-US" dirty="0" err="1"/>
              <a:t>truyền</a:t>
            </a:r>
            <a:r>
              <a:rPr lang="en-US" dirty="0"/>
              <a:t> </a:t>
            </a:r>
            <a:r>
              <a:rPr lang="en-US" dirty="0" err="1"/>
              <a:t>từ</a:t>
            </a:r>
            <a:r>
              <a:rPr lang="en-US" dirty="0"/>
              <a:t> </a:t>
            </a:r>
            <a:r>
              <a:rPr lang="en-US" dirty="0" err="1"/>
              <a:t>mức</a:t>
            </a:r>
            <a:r>
              <a:rPr lang="en-US" dirty="0"/>
              <a:t> </a:t>
            </a:r>
            <a:r>
              <a:rPr lang="vi-VN" dirty="0"/>
              <a:t>“1”</a:t>
            </a:r>
            <a:r>
              <a:rPr lang="en-US" dirty="0"/>
              <a:t> </a:t>
            </a:r>
            <a:r>
              <a:rPr lang="en-US" dirty="0" err="1"/>
              <a:t>xuống</a:t>
            </a:r>
            <a:r>
              <a:rPr lang="en-US" dirty="0"/>
              <a:t> </a:t>
            </a:r>
            <a:r>
              <a:rPr lang="en-US" dirty="0" err="1"/>
              <a:t>mức</a:t>
            </a:r>
            <a:r>
              <a:rPr lang="en-US" dirty="0"/>
              <a:t> </a:t>
            </a:r>
            <a:r>
              <a:rPr lang="vi-VN" dirty="0"/>
              <a:t>“0”</a:t>
            </a:r>
            <a:r>
              <a:rPr lang="en-US" dirty="0"/>
              <a:t> </a:t>
            </a:r>
            <a:r>
              <a:rPr lang="en-US" dirty="0" err="1"/>
              <a:t>trong</a:t>
            </a:r>
            <a:r>
              <a:rPr lang="en-US" dirty="0"/>
              <a:t> </a:t>
            </a:r>
            <a:r>
              <a:rPr lang="en-US" dirty="0" err="1"/>
              <a:t>một</a:t>
            </a:r>
            <a:r>
              <a:rPr lang="en-US" dirty="0"/>
              <a:t> </a:t>
            </a:r>
            <a:r>
              <a:rPr lang="en-US" dirty="0" err="1"/>
              <a:t>chu</a:t>
            </a:r>
            <a:r>
              <a:rPr lang="en-US" dirty="0"/>
              <a:t> </a:t>
            </a:r>
            <a:r>
              <a:rPr lang="en-US" dirty="0" err="1"/>
              <a:t>kỳ</a:t>
            </a:r>
            <a:r>
              <a:rPr lang="en-US" dirty="0"/>
              <a:t> </a:t>
            </a:r>
            <a:r>
              <a:rPr lang="vi-VN" dirty="0"/>
              <a:t>clock.</a:t>
            </a:r>
            <a:endParaRPr lang="vi-VN" b="1" dirty="0"/>
          </a:p>
          <a:p>
            <a:r>
              <a:rPr lang="vi-VN" b="1" dirty="0"/>
              <a:t>Frame: </a:t>
            </a:r>
            <a:r>
              <a:rPr lang="en-US" dirty="0" err="1"/>
              <a:t>Khung</a:t>
            </a:r>
            <a:r>
              <a:rPr lang="en-US" dirty="0"/>
              <a:t> </a:t>
            </a:r>
            <a:r>
              <a:rPr lang="en-US" dirty="0" err="1"/>
              <a:t>truyền</a:t>
            </a:r>
            <a:r>
              <a:rPr lang="en-US" dirty="0"/>
              <a:t> </a:t>
            </a:r>
            <a:r>
              <a:rPr lang="en-US" dirty="0" err="1"/>
              <a:t>quy</a:t>
            </a:r>
            <a:r>
              <a:rPr lang="en-US" dirty="0"/>
              <a:t> </a:t>
            </a:r>
            <a:r>
              <a:rPr lang="en-US" dirty="0" err="1"/>
              <a:t>định</a:t>
            </a:r>
            <a:r>
              <a:rPr lang="en-US" dirty="0"/>
              <a:t> </a:t>
            </a:r>
            <a:r>
              <a:rPr lang="en-US" dirty="0" err="1"/>
              <a:t>về</a:t>
            </a:r>
            <a:r>
              <a:rPr lang="en-US" dirty="0"/>
              <a:t> </a:t>
            </a:r>
            <a:r>
              <a:rPr lang="en-US" dirty="0" err="1"/>
              <a:t>mỗi</a:t>
            </a:r>
            <a:r>
              <a:rPr lang="en-US" dirty="0"/>
              <a:t> </a:t>
            </a:r>
            <a:r>
              <a:rPr lang="en-US" dirty="0" err="1"/>
              <a:t>lần</a:t>
            </a:r>
            <a:r>
              <a:rPr lang="en-US" dirty="0"/>
              <a:t> </a:t>
            </a:r>
            <a:r>
              <a:rPr lang="en-US" dirty="0" err="1"/>
              <a:t>truyền</a:t>
            </a:r>
            <a:r>
              <a:rPr lang="en-US" dirty="0"/>
              <a:t> </a:t>
            </a:r>
            <a:r>
              <a:rPr lang="en-US" dirty="0" err="1"/>
              <a:t>bao</a:t>
            </a:r>
            <a:r>
              <a:rPr lang="en-US" dirty="0"/>
              <a:t> </a:t>
            </a:r>
            <a:r>
              <a:rPr lang="vi-VN" dirty="0" smtClean="0"/>
              <a:t>nhiêu.</a:t>
            </a:r>
            <a:endParaRPr lang="en-US" dirty="0"/>
          </a:p>
          <a:p>
            <a:endParaRPr lang="en-US" dirty="0"/>
          </a:p>
        </p:txBody>
      </p:sp>
      <p:sp>
        <p:nvSpPr>
          <p:cNvPr id="11" name="Text Placeholder 10"/>
          <p:cNvSpPr>
            <a:spLocks noGrp="1"/>
          </p:cNvSpPr>
          <p:nvPr>
            <p:ph type="body" idx="3"/>
          </p:nvPr>
        </p:nvSpPr>
        <p:spPr>
          <a:xfrm>
            <a:off x="958793" y="1100389"/>
            <a:ext cx="4354150" cy="3670500"/>
          </a:xfrm>
        </p:spPr>
        <p:txBody>
          <a:bodyPr/>
          <a:lstStyle/>
          <a:p>
            <a:r>
              <a:rPr lang="vi-VN" b="1" dirty="0"/>
              <a:t>Data:</a:t>
            </a:r>
            <a:r>
              <a:rPr lang="vi-VN" dirty="0"/>
              <a:t> Dữ liệu </a:t>
            </a:r>
            <a:r>
              <a:rPr lang="en-US" dirty="0" err="1"/>
              <a:t>để</a:t>
            </a:r>
            <a:r>
              <a:rPr lang="en-US" dirty="0"/>
              <a:t> </a:t>
            </a:r>
            <a:r>
              <a:rPr lang="en-US" dirty="0" err="1"/>
              <a:t>truyền</a:t>
            </a:r>
            <a:r>
              <a:rPr lang="en-US" dirty="0"/>
              <a:t> </a:t>
            </a:r>
            <a:r>
              <a:rPr lang="en-US" dirty="0" err="1"/>
              <a:t>đi</a:t>
            </a:r>
            <a:r>
              <a:rPr lang="en-US" dirty="0"/>
              <a:t> </a:t>
            </a:r>
            <a:r>
              <a:rPr lang="en-US" dirty="0" err="1"/>
              <a:t>có</a:t>
            </a:r>
            <a:r>
              <a:rPr lang="en-US" dirty="0"/>
              <a:t> </a:t>
            </a:r>
            <a:r>
              <a:rPr lang="en-US" dirty="0" err="1"/>
              <a:t>độ</a:t>
            </a:r>
            <a:r>
              <a:rPr lang="en-US" dirty="0"/>
              <a:t> </a:t>
            </a:r>
            <a:r>
              <a:rPr lang="en-US" dirty="0" err="1"/>
              <a:t>dài</a:t>
            </a:r>
            <a:r>
              <a:rPr lang="en-US" dirty="0"/>
              <a:t> </a:t>
            </a:r>
            <a:r>
              <a:rPr lang="en-US" dirty="0" err="1"/>
              <a:t>từ</a:t>
            </a:r>
            <a:r>
              <a:rPr lang="en-US" dirty="0"/>
              <a:t> 5 bit </a:t>
            </a:r>
            <a:r>
              <a:rPr lang="en-US" dirty="0" err="1"/>
              <a:t>đến</a:t>
            </a:r>
            <a:r>
              <a:rPr lang="en-US" dirty="0"/>
              <a:t> 8 </a:t>
            </a:r>
            <a:r>
              <a:rPr lang="vi-VN" dirty="0" smtClean="0"/>
              <a:t>bit.</a:t>
            </a:r>
            <a:endParaRPr lang="vi-VN" dirty="0"/>
          </a:p>
          <a:p>
            <a:r>
              <a:rPr lang="en-US" b="1" dirty="0"/>
              <a:t>Bit </a:t>
            </a:r>
            <a:r>
              <a:rPr lang="vi-VN" b="1" dirty="0"/>
              <a:t>parity: </a:t>
            </a:r>
            <a:r>
              <a:rPr lang="vi-VN" dirty="0"/>
              <a:t>Bit kiểm tra chẵn lẽ. Gồm có 2 loại </a:t>
            </a:r>
            <a:r>
              <a:rPr lang="vi-VN" dirty="0" smtClean="0"/>
              <a:t>parity </a:t>
            </a:r>
            <a:r>
              <a:rPr lang="vi-VN" dirty="0"/>
              <a:t>là parity </a:t>
            </a:r>
            <a:r>
              <a:rPr lang="vi-VN" dirty="0" smtClean="0"/>
              <a:t>chẵn </a:t>
            </a:r>
            <a:r>
              <a:rPr lang="vi-VN" dirty="0"/>
              <a:t>và parity lẽ.</a:t>
            </a:r>
            <a:endParaRPr lang="en-US" dirty="0"/>
          </a:p>
          <a:p>
            <a:r>
              <a:rPr lang="en-US" b="1" dirty="0"/>
              <a:t>Bit </a:t>
            </a:r>
            <a:r>
              <a:rPr lang="vi-VN" b="1" dirty="0"/>
              <a:t>stop:</a:t>
            </a:r>
            <a:r>
              <a:rPr lang="vi-VN" dirty="0"/>
              <a:t> Ngược lại với bit start</a:t>
            </a:r>
            <a:r>
              <a:rPr lang="vi-VN" dirty="0" smtClean="0"/>
              <a:t>, bit</a:t>
            </a:r>
            <a:r>
              <a:rPr lang="en-US" dirty="0" smtClean="0"/>
              <a:t> </a:t>
            </a:r>
            <a:r>
              <a:rPr lang="en-US" dirty="0"/>
              <a:t>Stop </a:t>
            </a:r>
            <a:r>
              <a:rPr lang="vi-VN" dirty="0"/>
              <a:t>sẽ truyền mức “1”dùng để thông báo kết thúc quá trình truyền dữ </a:t>
            </a:r>
            <a:r>
              <a:rPr lang="vi-VN" dirty="0" smtClean="0"/>
              <a:t>liệu.</a:t>
            </a:r>
            <a:endParaRPr lang="en-US" dirty="0"/>
          </a:p>
          <a:p>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 name="Picture 4" descr="Sơ lược lý thuyết về chức năng UART và một số thanh ghi trong chip ..."/>
          <p:cNvPicPr/>
          <p:nvPr/>
        </p:nvPicPr>
        <p:blipFill>
          <a:blip r:embed="rId2">
            <a:extLst>
              <a:ext uri="{28A0092B-C50C-407E-A947-70E740481C1C}">
                <a14:useLocalDpi xmlns:a14="http://schemas.microsoft.com/office/drawing/2010/main" val="0"/>
              </a:ext>
            </a:extLst>
          </a:blip>
          <a:srcRect/>
          <a:stretch>
            <a:fillRect/>
          </a:stretch>
        </p:blipFill>
        <p:spPr bwMode="auto">
          <a:xfrm>
            <a:off x="5661623" y="894649"/>
            <a:ext cx="3324268" cy="2621786"/>
          </a:xfrm>
          <a:prstGeom prst="rect">
            <a:avLst/>
          </a:prstGeom>
          <a:noFill/>
          <a:ln>
            <a:noFill/>
          </a:ln>
        </p:spPr>
      </p:pic>
    </p:spTree>
    <p:extLst>
      <p:ext uri="{BB962C8B-B14F-4D97-AF65-F5344CB8AC3E}">
        <p14:creationId xmlns:p14="http://schemas.microsoft.com/office/powerpoint/2010/main" val="14745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500"/>
                                        <p:tgtEl>
                                          <p:spTgt spid="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9">
                                            <p:txEl>
                                              <p:pRg st="0" end="0"/>
                                            </p:txEl>
                                          </p:spTgt>
                                        </p:tgtEl>
                                      </p:cBhvr>
                                    </p:animEffect>
                                    <p:set>
                                      <p:cBhvr>
                                        <p:cTn id="15" dur="1" fill="hold">
                                          <p:stCondLst>
                                            <p:cond delay="499"/>
                                          </p:stCondLst>
                                        </p:cTn>
                                        <p:tgtEl>
                                          <p:spTgt spid="9">
                                            <p:txEl>
                                              <p:pRg st="0" end="0"/>
                                            </p:txEl>
                                          </p:spTgt>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9">
                                            <p:txEl>
                                              <p:pRg st="2" end="2"/>
                                            </p:txEl>
                                          </p:spTgt>
                                        </p:tgtEl>
                                      </p:cBhvr>
                                    </p:animEffect>
                                    <p:set>
                                      <p:cBhvr>
                                        <p:cTn id="18" dur="1" fill="hold">
                                          <p:stCondLst>
                                            <p:cond delay="499"/>
                                          </p:stCondLst>
                                        </p:cTn>
                                        <p:tgtEl>
                                          <p:spTgt spid="9">
                                            <p:txEl>
                                              <p:pRg st="2" end="2"/>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Effect transition="in" filter="fade">
                                      <p:cBhvr>
                                        <p:cTn id="26" dur="500"/>
                                        <p:tgtEl>
                                          <p:spTgt spid="10">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0">
                                            <p:txEl>
                                              <p:pRg st="0" end="0"/>
                                            </p:txEl>
                                          </p:spTgt>
                                        </p:tgtEl>
                                      </p:cBhvr>
                                    </p:animEffect>
                                    <p:set>
                                      <p:cBhvr>
                                        <p:cTn id="31" dur="1" fill="hold">
                                          <p:stCondLst>
                                            <p:cond delay="499"/>
                                          </p:stCondLst>
                                        </p:cTn>
                                        <p:tgtEl>
                                          <p:spTgt spid="10">
                                            <p:txEl>
                                              <p:pRg st="0" end="0"/>
                                            </p:txEl>
                                          </p:spTgt>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10">
                                            <p:txEl>
                                              <p:pRg st="1" end="1"/>
                                            </p:txEl>
                                          </p:spTgt>
                                        </p:tgtEl>
                                      </p:cBhvr>
                                    </p:animEffect>
                                    <p:set>
                                      <p:cBhvr>
                                        <p:cTn id="34" dur="1" fill="hold">
                                          <p:stCondLst>
                                            <p:cond delay="499"/>
                                          </p:stCondLst>
                                        </p:cTn>
                                        <p:tgtEl>
                                          <p:spTgt spid="10">
                                            <p:txEl>
                                              <p:pRg st="1" end="1"/>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fade">
                                      <p:cBhvr>
                                        <p:cTn id="39" dur="500"/>
                                        <p:tgtEl>
                                          <p:spTgt spid="11">
                                            <p:txEl>
                                              <p:pRg st="0" end="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1">
                                            <p:txEl>
                                              <p:pRg st="1" end="1"/>
                                            </p:txEl>
                                          </p:spTgt>
                                        </p:tgtEl>
                                        <p:attrNameLst>
                                          <p:attrName>style.visibility</p:attrName>
                                        </p:attrNameLst>
                                      </p:cBhvr>
                                      <p:to>
                                        <p:strVal val="visible"/>
                                      </p:to>
                                    </p:set>
                                    <p:animEffect transition="in" filter="fade">
                                      <p:cBhvr>
                                        <p:cTn id="42" dur="500"/>
                                        <p:tgtEl>
                                          <p:spTgt spid="11">
                                            <p:txEl>
                                              <p:pRg st="1" end="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xEl>
                                              <p:pRg st="2" end="2"/>
                                            </p:txEl>
                                          </p:spTgt>
                                        </p:tgtEl>
                                        <p:attrNameLst>
                                          <p:attrName>style.visibility</p:attrName>
                                        </p:attrNameLst>
                                      </p:cBhvr>
                                      <p:to>
                                        <p:strVal val="visible"/>
                                      </p:to>
                                    </p:set>
                                    <p:animEffect transition="in" filter="fade">
                                      <p:cBhvr>
                                        <p:cTn id="45" dur="500"/>
                                        <p:tgtEl>
                                          <p:spTgt spid="11">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0" nodeType="clickEffect">
                                  <p:stCondLst>
                                    <p:cond delay="0"/>
                                  </p:stCondLst>
                                  <p:childTnLst>
                                    <p:animEffect transition="out" filter="fade">
                                      <p:cBhvr>
                                        <p:cTn id="49" dur="500"/>
                                        <p:tgtEl>
                                          <p:spTgt spid="11">
                                            <p:txEl>
                                              <p:pRg st="0" end="0"/>
                                            </p:txEl>
                                          </p:spTgt>
                                        </p:tgtEl>
                                      </p:cBhvr>
                                    </p:animEffect>
                                    <p:set>
                                      <p:cBhvr>
                                        <p:cTn id="50" dur="1" fill="hold">
                                          <p:stCondLst>
                                            <p:cond delay="499"/>
                                          </p:stCondLst>
                                        </p:cTn>
                                        <p:tgtEl>
                                          <p:spTgt spid="11">
                                            <p:txEl>
                                              <p:pRg st="0" end="0"/>
                                            </p:txEl>
                                          </p:spTgt>
                                        </p:tgtEl>
                                        <p:attrNameLst>
                                          <p:attrName>style.visibility</p:attrName>
                                        </p:attrNameLst>
                                      </p:cBhvr>
                                      <p:to>
                                        <p:strVal val="hidden"/>
                                      </p:to>
                                    </p:set>
                                  </p:childTnLst>
                                </p:cTn>
                              </p:par>
                              <p:par>
                                <p:cTn id="51" presetID="10" presetClass="exit" presetSubtype="0" fill="hold" grpId="0" nodeType="withEffect">
                                  <p:stCondLst>
                                    <p:cond delay="0"/>
                                  </p:stCondLst>
                                  <p:childTnLst>
                                    <p:animEffect transition="out" filter="fade">
                                      <p:cBhvr>
                                        <p:cTn id="52" dur="500"/>
                                        <p:tgtEl>
                                          <p:spTgt spid="11">
                                            <p:txEl>
                                              <p:pRg st="1" end="1"/>
                                            </p:txEl>
                                          </p:spTgt>
                                        </p:tgtEl>
                                      </p:cBhvr>
                                    </p:animEffect>
                                    <p:set>
                                      <p:cBhvr>
                                        <p:cTn id="53" dur="1" fill="hold">
                                          <p:stCondLst>
                                            <p:cond delay="499"/>
                                          </p:stCondLst>
                                        </p:cTn>
                                        <p:tgtEl>
                                          <p:spTgt spid="11">
                                            <p:txEl>
                                              <p:pRg st="1" end="1"/>
                                            </p:txEl>
                                          </p:spTgt>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11">
                                            <p:txEl>
                                              <p:pRg st="2" end="2"/>
                                            </p:txEl>
                                          </p:spTgt>
                                        </p:tgtEl>
                                      </p:cBhvr>
                                    </p:animEffect>
                                    <p:set>
                                      <p:cBhvr>
                                        <p:cTn id="56" dur="1" fill="hold">
                                          <p:stCondLst>
                                            <p:cond delay="499"/>
                                          </p:stCondLst>
                                        </p:cTn>
                                        <p:tgtEl>
                                          <p:spTgt spid="11">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0" grpId="0" build="allAtOnce"/>
      <p:bldP spid="11"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174"/>
        <p:cNvGrpSpPr/>
        <p:nvPr/>
      </p:nvGrpSpPr>
      <p:grpSpPr>
        <a:xfrm>
          <a:off x="0" y="0"/>
          <a:ext cx="0" cy="0"/>
          <a:chOff x="0" y="0"/>
          <a:chExt cx="0" cy="0"/>
        </a:xfrm>
      </p:grpSpPr>
      <p:sp>
        <p:nvSpPr>
          <p:cNvPr id="196" name="Google Shape;196;p2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7" name="Text Placeholder 6"/>
          <p:cNvSpPr>
            <a:spLocks noGrp="1"/>
          </p:cNvSpPr>
          <p:nvPr>
            <p:ph type="body" idx="4294967295"/>
          </p:nvPr>
        </p:nvSpPr>
        <p:spPr>
          <a:xfrm>
            <a:off x="621980" y="3280568"/>
            <a:ext cx="7983537" cy="3725863"/>
          </a:xfrm>
        </p:spPr>
        <p:txBody>
          <a:bodyPr/>
          <a:lstStyle/>
          <a:p>
            <a:r>
              <a:rPr lang="vi-VN" sz="1800" dirty="0"/>
              <a:t>Idle frame: Đường truyền UART ở mức “1”, để xác nhận hiện tại đường truyền dữ liệu trống, không có frame nào đang được truyền đi.</a:t>
            </a:r>
            <a:endParaRPr lang="en-US" sz="1800" dirty="0"/>
          </a:p>
        </p:txBody>
      </p:sp>
      <p:sp>
        <p:nvSpPr>
          <p:cNvPr id="8" name="Text Placeholder 7"/>
          <p:cNvSpPr>
            <a:spLocks noGrp="1"/>
          </p:cNvSpPr>
          <p:nvPr>
            <p:ph type="body" idx="4294967295"/>
          </p:nvPr>
        </p:nvSpPr>
        <p:spPr>
          <a:xfrm>
            <a:off x="621980" y="3987103"/>
            <a:ext cx="8147050" cy="3725862"/>
          </a:xfrm>
        </p:spPr>
        <p:txBody>
          <a:bodyPr/>
          <a:lstStyle/>
          <a:p>
            <a:r>
              <a:rPr lang="vi-VN" sz="1800" dirty="0"/>
              <a:t>Break frame: Đường truyền UART ở mức “0”, để xác nhận hiện tại trên đường truyền đang truyền dữ liệu, có frame đang được truyền </a:t>
            </a:r>
            <a:r>
              <a:rPr lang="vi-VN" sz="1800" dirty="0" smtClean="0"/>
              <a:t>đi.</a:t>
            </a:r>
            <a:endParaRPr lang="en-US" sz="1800" dirty="0"/>
          </a:p>
        </p:txBody>
      </p:sp>
      <p:pic>
        <p:nvPicPr>
          <p:cNvPr id="5122" name="Picture 2" descr="Sơ lược lý thuyết về chức năng UART và một số thanh ghi trong chi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234" y="190500"/>
            <a:ext cx="6339840" cy="30900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 name="Title 1"/>
          <p:cNvSpPr>
            <a:spLocks noGrp="1"/>
          </p:cNvSpPr>
          <p:nvPr>
            <p:ph type="ctrTitle"/>
          </p:nvPr>
        </p:nvSpPr>
        <p:spPr>
          <a:xfrm>
            <a:off x="1700724" y="1628305"/>
            <a:ext cx="6680400" cy="1159800"/>
          </a:xfrm>
        </p:spPr>
        <p:txBody>
          <a:bodyPr/>
          <a:lstStyle/>
          <a:p>
            <a:r>
              <a:rPr lang="en-US" dirty="0" smtClean="0"/>
              <a:t>2.2</a:t>
            </a:r>
            <a:r>
              <a:rPr lang="vi-VN" dirty="0" smtClean="0"/>
              <a:t> </a:t>
            </a:r>
            <a:r>
              <a:rPr lang="en-US" dirty="0" smtClean="0"/>
              <a:t> </a:t>
            </a:r>
            <a:r>
              <a:rPr lang="en-US" dirty="0" err="1"/>
              <a:t>Chức</a:t>
            </a:r>
            <a:r>
              <a:rPr lang="en-US" dirty="0"/>
              <a:t> </a:t>
            </a:r>
            <a:r>
              <a:rPr lang="en-US" dirty="0" err="1"/>
              <a:t>năng</a:t>
            </a:r>
            <a:r>
              <a:rPr lang="en-US" dirty="0"/>
              <a:t> </a:t>
            </a:r>
            <a:r>
              <a:rPr lang="en-US" dirty="0" err="1"/>
              <a:t>và</a:t>
            </a:r>
            <a:r>
              <a:rPr lang="en-US" dirty="0"/>
              <a:t> </a:t>
            </a:r>
            <a:r>
              <a:rPr lang="en-US" dirty="0" err="1"/>
              <a:t>ứng</a:t>
            </a:r>
            <a:r>
              <a:rPr lang="en-US" dirty="0"/>
              <a:t> </a:t>
            </a:r>
            <a:r>
              <a:rPr lang="en-US" dirty="0" err="1"/>
              <a:t>dụng</a:t>
            </a:r>
            <a:r>
              <a:rPr lang="en-US" dirty="0"/>
              <a:t> </a:t>
            </a:r>
            <a:r>
              <a:rPr lang="en-US" dirty="0" err="1"/>
              <a:t>của</a:t>
            </a:r>
            <a:r>
              <a:rPr lang="en-US" dirty="0"/>
              <a:t> </a:t>
            </a:r>
            <a:r>
              <a:rPr lang="en-US" dirty="0" err="1"/>
              <a:t>UART</a:t>
            </a:r>
            <a:endParaRPr lang="en-US" dirty="0"/>
          </a:p>
        </p:txBody>
      </p:sp>
      <p:sp>
        <p:nvSpPr>
          <p:cNvPr id="3" name="Round Diagonal Corner Rectangle 2"/>
          <p:cNvSpPr/>
          <p:nvPr/>
        </p:nvSpPr>
        <p:spPr>
          <a:xfrm>
            <a:off x="1368311" y="1151223"/>
            <a:ext cx="6756034" cy="3045807"/>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err="1"/>
              <a:t>Vai</a:t>
            </a:r>
            <a:r>
              <a:rPr lang="en-US" sz="2800" dirty="0"/>
              <a:t> </a:t>
            </a:r>
            <a:r>
              <a:rPr lang="en-US" sz="2800" dirty="0" err="1"/>
              <a:t>trò</a:t>
            </a:r>
            <a:r>
              <a:rPr lang="en-US" sz="2800" dirty="0"/>
              <a:t> </a:t>
            </a:r>
            <a:r>
              <a:rPr lang="en-US" sz="2800" dirty="0" err="1"/>
              <a:t>và</a:t>
            </a:r>
            <a:r>
              <a:rPr lang="en-US" sz="2800" dirty="0"/>
              <a:t> </a:t>
            </a:r>
            <a:r>
              <a:rPr lang="en-US" sz="2800" dirty="0" err="1"/>
              <a:t>chức</a:t>
            </a:r>
            <a:r>
              <a:rPr lang="en-US" sz="2800" dirty="0"/>
              <a:t> </a:t>
            </a:r>
            <a:r>
              <a:rPr lang="en-US" sz="2800" dirty="0" err="1"/>
              <a:t>năng</a:t>
            </a:r>
            <a:r>
              <a:rPr lang="en-US" sz="2800" dirty="0"/>
              <a:t> </a:t>
            </a:r>
            <a:r>
              <a:rPr lang="en-US" sz="2800" dirty="0" err="1"/>
              <a:t>của</a:t>
            </a:r>
            <a:r>
              <a:rPr lang="en-US" sz="2800" dirty="0"/>
              <a:t> </a:t>
            </a:r>
            <a:r>
              <a:rPr lang="en-US" sz="2800" dirty="0" err="1"/>
              <a:t>chuẩn</a:t>
            </a:r>
            <a:r>
              <a:rPr lang="en-US" sz="2800" dirty="0"/>
              <a:t> </a:t>
            </a:r>
            <a:r>
              <a:rPr lang="en-US" sz="2800" dirty="0" err="1"/>
              <a:t>UART</a:t>
            </a:r>
            <a:endParaRPr lang="en-US" sz="2800" dirty="0"/>
          </a:p>
        </p:txBody>
      </p:sp>
      <p:sp>
        <p:nvSpPr>
          <p:cNvPr id="276" name="Google Shape;276;p3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6" name="Text Placeholder 5"/>
          <p:cNvSpPr>
            <a:spLocks noGrp="1"/>
          </p:cNvSpPr>
          <p:nvPr>
            <p:ph type="body" idx="4294967295"/>
          </p:nvPr>
        </p:nvSpPr>
        <p:spPr>
          <a:xfrm>
            <a:off x="1065703" y="894649"/>
            <a:ext cx="7657277" cy="3724275"/>
          </a:xfrm>
        </p:spPr>
        <p:txBody>
          <a:bodyPr/>
          <a:lstStyle/>
          <a:p>
            <a:pPr marL="101600" indent="0">
              <a:buNone/>
            </a:pPr>
            <a:r>
              <a:rPr lang="vi-VN" sz="1800" dirty="0"/>
              <a:t>Chức năng chính của UART là truyền dữ liệu nối tiếp. Trong UART, giao tiếp giữa hai thiết bị </a:t>
            </a:r>
            <a:r>
              <a:rPr lang="vi-VN" sz="1800" dirty="0" smtClean="0"/>
              <a:t>thực </a:t>
            </a:r>
            <a:r>
              <a:rPr lang="vi-VN" sz="1800" dirty="0"/>
              <a:t>hiện theo hai cách </a:t>
            </a:r>
            <a:r>
              <a:rPr lang="vi-VN" sz="1800" dirty="0" smtClean="0"/>
              <a:t>:</a:t>
            </a:r>
          </a:p>
          <a:p>
            <a:pPr marL="101600" indent="0">
              <a:buNone/>
            </a:pPr>
            <a:endParaRPr lang="vi-VN" sz="1800" dirty="0" smtClean="0"/>
          </a:p>
          <a:p>
            <a:r>
              <a:rPr lang="vi-VN" sz="1800" dirty="0"/>
              <a:t>G</a:t>
            </a:r>
            <a:r>
              <a:rPr lang="vi-VN" sz="1800" dirty="0" smtClean="0"/>
              <a:t>iao </a:t>
            </a:r>
            <a:r>
              <a:rPr lang="vi-VN" sz="1800" dirty="0"/>
              <a:t>tiếp dữ liệu nối </a:t>
            </a:r>
            <a:r>
              <a:rPr lang="vi-VN" sz="1800" dirty="0" smtClean="0"/>
              <a:t>tiếp.</a:t>
            </a:r>
          </a:p>
          <a:p>
            <a:r>
              <a:rPr lang="vi-VN" sz="1800" dirty="0"/>
              <a:t>G</a:t>
            </a:r>
            <a:r>
              <a:rPr lang="vi-VN" sz="1800" dirty="0" smtClean="0"/>
              <a:t>iao </a:t>
            </a:r>
            <a:r>
              <a:rPr lang="vi-VN" sz="1800" dirty="0"/>
              <a:t>tiếp dữ liệu song </a:t>
            </a:r>
            <a:r>
              <a:rPr lang="vi-VN" sz="1800" dirty="0" smtClean="0"/>
              <a:t>song.</a:t>
            </a:r>
          </a:p>
          <a:p>
            <a:endParaRPr lang="vi-VN" sz="1800" u="sng" dirty="0" smtClean="0"/>
          </a:p>
          <a:p>
            <a:pPr marL="101600" indent="0">
              <a:buNone/>
            </a:pPr>
            <a:r>
              <a:rPr lang="vi-VN" sz="1800" dirty="0"/>
              <a:t>H</a:t>
            </a:r>
            <a:r>
              <a:rPr lang="vi-VN" sz="1800" dirty="0" smtClean="0"/>
              <a:t>ệ </a:t>
            </a:r>
            <a:r>
              <a:rPr lang="vi-VN" sz="1800" dirty="0"/>
              <a:t>thống nhúng, vi điều khiển và máy </a:t>
            </a:r>
            <a:r>
              <a:rPr lang="vi-VN" sz="1800" dirty="0" smtClean="0"/>
              <a:t>tính hiện nay </a:t>
            </a:r>
            <a:r>
              <a:rPr lang="vi-VN" sz="1800" dirty="0"/>
              <a:t>hầu hết sử dụng UART như một dạng giao thức giao tiếp phần cứng </a:t>
            </a:r>
            <a:r>
              <a:rPr lang="vi-VN" sz="1800" dirty="0" smtClean="0"/>
              <a:t>giữa thiết bị và thiết bị.</a:t>
            </a:r>
            <a:endParaRPr lang="en-US" sz="1800" u="sng"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err="1"/>
              <a:t>Ứng</a:t>
            </a:r>
            <a:r>
              <a:rPr lang="en-US" sz="2800" dirty="0"/>
              <a:t> </a:t>
            </a:r>
            <a:r>
              <a:rPr lang="en-US" sz="2800" dirty="0" err="1"/>
              <a:t>dụng</a:t>
            </a:r>
            <a:r>
              <a:rPr lang="en-US" sz="2800" dirty="0"/>
              <a:t> </a:t>
            </a:r>
            <a:r>
              <a:rPr lang="en-US" sz="2800" dirty="0" err="1"/>
              <a:t>của</a:t>
            </a:r>
            <a:r>
              <a:rPr lang="en-US" sz="2800" dirty="0"/>
              <a:t> </a:t>
            </a:r>
            <a:r>
              <a:rPr lang="en-US" sz="2800" dirty="0" err="1"/>
              <a:t>UART</a:t>
            </a:r>
            <a:endParaRPr lang="en-US" sz="2800" dirty="0"/>
          </a:p>
        </p:txBody>
      </p:sp>
      <p:sp>
        <p:nvSpPr>
          <p:cNvPr id="276" name="Google Shape;276;p3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6" name="Text Placeholder 5"/>
          <p:cNvSpPr>
            <a:spLocks noGrp="1"/>
          </p:cNvSpPr>
          <p:nvPr>
            <p:ph type="body" idx="4294967295"/>
          </p:nvPr>
        </p:nvSpPr>
        <p:spPr>
          <a:xfrm>
            <a:off x="4414337" y="894649"/>
            <a:ext cx="4729663" cy="3724275"/>
          </a:xfrm>
        </p:spPr>
        <p:txBody>
          <a:bodyPr/>
          <a:lstStyle/>
          <a:p>
            <a:pPr marL="387350" indent="-285750"/>
            <a:r>
              <a:rPr lang="vi-VN" sz="1800" dirty="0"/>
              <a:t>UART thường được sử dụng trong các bộ vi điều khiển cho các yêu cầu chính xác và chúng cũng có sẵn trong các thiết bị liên lạc khác nhau như giao tiếp không dây, thiết bị GPS, mô-đun Bluetooth và nhiều ứng dụng </a:t>
            </a:r>
            <a:r>
              <a:rPr lang="vi-VN" sz="1800" dirty="0" smtClean="0"/>
              <a:t>khác.</a:t>
            </a:r>
          </a:p>
          <a:p>
            <a:pPr marL="387350" indent="-285750"/>
            <a:endParaRPr lang="vi-VN" sz="1800" u="sng" dirty="0"/>
          </a:p>
          <a:p>
            <a:pPr marL="387350" indent="-285750"/>
            <a:endParaRPr lang="vi-VN" sz="1800" u="sng" dirty="0" smtClean="0"/>
          </a:p>
          <a:p>
            <a:pPr marL="387350" indent="-285750"/>
            <a:r>
              <a:rPr lang="vi-VN" sz="1800" dirty="0"/>
              <a:t>Các tiêu chuẩn truyền thông như RS422 &amp; TIA được sử dụng trong UART ngoại trừ RS232. </a:t>
            </a:r>
            <a:endParaRPr lang="en-US" sz="1800" u="sng" dirty="0"/>
          </a:p>
        </p:txBody>
      </p:sp>
      <p:pic>
        <p:nvPicPr>
          <p:cNvPr id="2052" name="Picture 4" descr="一文读懂RS-232与RS-422及RS-485三者之间的特性与区别"/>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908" y="3307519"/>
            <a:ext cx="2400027" cy="16191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ô-đun Bluetooth không dây HC-05 Mô-đun thu phát HC05 Phiên bản tương thí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911" y="1069566"/>
            <a:ext cx="2400024" cy="1864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789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4" name="Text Placeholder 3"/>
          <p:cNvSpPr>
            <a:spLocks noGrp="1"/>
          </p:cNvSpPr>
          <p:nvPr>
            <p:ph type="body" idx="4294967295"/>
          </p:nvPr>
        </p:nvSpPr>
        <p:spPr>
          <a:xfrm>
            <a:off x="1005840" y="310579"/>
            <a:ext cx="3333750" cy="3692525"/>
          </a:xfrm>
        </p:spPr>
        <p:txBody>
          <a:bodyPr/>
          <a:lstStyle/>
          <a:p>
            <a:pPr marL="101600" indent="0">
              <a:buNone/>
            </a:pPr>
            <a:r>
              <a:rPr lang="vi-VN" sz="2400" dirty="0" smtClean="0">
                <a:solidFill>
                  <a:schemeClr val="accent1"/>
                </a:solidFill>
              </a:rPr>
              <a:t>Ưu điểm UART</a:t>
            </a:r>
            <a:endParaRPr lang="en-US" sz="2400" dirty="0">
              <a:solidFill>
                <a:schemeClr val="accent1"/>
              </a:solidFill>
            </a:endParaRPr>
          </a:p>
        </p:txBody>
      </p:sp>
      <p:sp>
        <p:nvSpPr>
          <p:cNvPr id="5" name="Text Placeholder 4"/>
          <p:cNvSpPr>
            <a:spLocks noGrp="1"/>
          </p:cNvSpPr>
          <p:nvPr>
            <p:ph type="body" idx="4294967295"/>
          </p:nvPr>
        </p:nvSpPr>
        <p:spPr>
          <a:xfrm>
            <a:off x="1072896" y="891413"/>
            <a:ext cx="7221538" cy="3725863"/>
          </a:xfrm>
        </p:spPr>
        <p:txBody>
          <a:bodyPr/>
          <a:lstStyle/>
          <a:p>
            <a:r>
              <a:rPr lang="vi-VN" sz="1800" dirty="0"/>
              <a:t>Chỉ sử dụng hai dây để truyền dữ </a:t>
            </a:r>
            <a:r>
              <a:rPr lang="vi-VN" sz="1800" dirty="0" smtClean="0"/>
              <a:t>liệu</a:t>
            </a:r>
          </a:p>
          <a:p>
            <a:endParaRPr lang="vi-VN" sz="1800" dirty="0" smtClean="0"/>
          </a:p>
          <a:p>
            <a:r>
              <a:rPr lang="vi-VN" sz="1800" dirty="0" smtClean="0"/>
              <a:t>Không </a:t>
            </a:r>
            <a:r>
              <a:rPr lang="vi-VN" sz="1800" dirty="0"/>
              <a:t>cần tín hiệu </a:t>
            </a:r>
            <a:r>
              <a:rPr lang="vi-VN" sz="1800" dirty="0" smtClean="0"/>
              <a:t>clock</a:t>
            </a:r>
          </a:p>
          <a:p>
            <a:endParaRPr lang="vi-VN" sz="1800" dirty="0" smtClean="0"/>
          </a:p>
          <a:p>
            <a:r>
              <a:rPr lang="vi-VN" sz="1800" dirty="0" smtClean="0"/>
              <a:t>Có </a:t>
            </a:r>
            <a:r>
              <a:rPr lang="vi-VN" sz="1800" dirty="0"/>
              <a:t>một bit chẵn lẻ để cho phép kiểm tra lỗi </a:t>
            </a:r>
            <a:r>
              <a:rPr lang="vi-VN" sz="1800" dirty="0" smtClean="0"/>
              <a:t> </a:t>
            </a:r>
          </a:p>
          <a:p>
            <a:endParaRPr lang="vi-VN" sz="1800" dirty="0" smtClean="0"/>
          </a:p>
          <a:p>
            <a:r>
              <a:rPr lang="vi-VN" sz="1800" dirty="0" smtClean="0"/>
              <a:t>Cấu </a:t>
            </a:r>
            <a:r>
              <a:rPr lang="vi-VN" sz="1800" dirty="0"/>
              <a:t>trúc của gói dữ liệu có thể được thay đổi miễn là cả hai bên được thiết lập cho nó </a:t>
            </a:r>
            <a:r>
              <a:rPr lang="vi-VN" sz="1800" dirty="0" smtClean="0"/>
              <a:t></a:t>
            </a:r>
          </a:p>
          <a:p>
            <a:endParaRPr lang="vi-VN" sz="1800" dirty="0" smtClean="0"/>
          </a:p>
          <a:p>
            <a:r>
              <a:rPr lang="vi-VN" sz="1800" dirty="0" smtClean="0"/>
              <a:t> </a:t>
            </a:r>
            <a:r>
              <a:rPr lang="vi-VN" sz="1800" dirty="0"/>
              <a:t>Phương pháp truyền đơn giản, giá </a:t>
            </a:r>
            <a:r>
              <a:rPr lang="vi-VN" sz="1800" dirty="0" smtClean="0"/>
              <a:t>thành thấp</a:t>
            </a:r>
            <a:endParaRPr lang="en-US" sz="1800" dirty="0"/>
          </a:p>
        </p:txBody>
      </p:sp>
    </p:spTree>
    <p:extLst>
      <p:ext uri="{BB962C8B-B14F-4D97-AF65-F5344CB8AC3E}">
        <p14:creationId xmlns:p14="http://schemas.microsoft.com/office/powerpoint/2010/main" val="802634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600" dirty="0" smtClean="0"/>
              <a:t>Nội Dung</a:t>
            </a:r>
            <a:endParaRPr sz="3600" dirty="0"/>
          </a:p>
        </p:txBody>
      </p:sp>
      <p:sp>
        <p:nvSpPr>
          <p:cNvPr id="228" name="Google Shape;228;p2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sz="1600" dirty="0" smtClean="0"/>
              <a:t>2</a:t>
            </a:r>
            <a:endParaRPr sz="1600" dirty="0"/>
          </a:p>
        </p:txBody>
      </p:sp>
      <p:cxnSp>
        <p:nvCxnSpPr>
          <p:cNvPr id="222" name="Google Shape;222;p28"/>
          <p:cNvCxnSpPr/>
          <p:nvPr/>
        </p:nvCxnSpPr>
        <p:spPr>
          <a:xfrm rot="10800000">
            <a:off x="1529307" y="3621639"/>
            <a:ext cx="0" cy="1159200"/>
          </a:xfrm>
          <a:prstGeom prst="straightConnector1">
            <a:avLst/>
          </a:prstGeom>
          <a:noFill/>
          <a:ln w="9525" cap="flat" cmpd="sng">
            <a:solidFill>
              <a:schemeClr val="accent5"/>
            </a:solidFill>
            <a:prstDash val="solid"/>
            <a:round/>
            <a:headEnd type="none" w="lg" len="lg"/>
            <a:tailEnd type="oval" w="lg" len="lg"/>
          </a:ln>
        </p:spPr>
      </p:cxnSp>
      <p:cxnSp>
        <p:nvCxnSpPr>
          <p:cNvPr id="223" name="Google Shape;223;p28"/>
          <p:cNvCxnSpPr/>
          <p:nvPr/>
        </p:nvCxnSpPr>
        <p:spPr>
          <a:xfrm rot="10800000">
            <a:off x="1529307" y="1082345"/>
            <a:ext cx="0" cy="1159200"/>
          </a:xfrm>
          <a:prstGeom prst="straightConnector1">
            <a:avLst/>
          </a:prstGeom>
          <a:noFill/>
          <a:ln w="9525" cap="flat" cmpd="sng">
            <a:solidFill>
              <a:schemeClr val="accent5"/>
            </a:solidFill>
            <a:prstDash val="solid"/>
            <a:round/>
            <a:headEnd type="none" w="lg" len="lg"/>
            <a:tailEnd type="oval" w="lg" len="lg"/>
          </a:ln>
        </p:spPr>
      </p:cxnSp>
      <p:sp>
        <p:nvSpPr>
          <p:cNvPr id="224" name="Google Shape;224;p28"/>
          <p:cNvSpPr txBox="1"/>
          <p:nvPr/>
        </p:nvSpPr>
        <p:spPr>
          <a:xfrm>
            <a:off x="1991984" y="2098595"/>
            <a:ext cx="23103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2400" dirty="0" smtClean="0">
                <a:solidFill>
                  <a:srgbClr val="F3F3F3"/>
                </a:solidFill>
                <a:latin typeface="Quicksand"/>
                <a:ea typeface="Quicksand"/>
                <a:cs typeface="Quicksand"/>
                <a:sym typeface="Quicksand"/>
              </a:rPr>
              <a:t>Cơ sở lý thuyết</a:t>
            </a:r>
            <a:endParaRPr sz="2400" dirty="0">
              <a:solidFill>
                <a:srgbClr val="F3F3F3"/>
              </a:solidFill>
              <a:latin typeface="Quicksand"/>
              <a:ea typeface="Quicksand"/>
              <a:cs typeface="Quicksand"/>
              <a:sym typeface="Quicksand"/>
            </a:endParaRPr>
          </a:p>
        </p:txBody>
      </p:sp>
      <p:sp>
        <p:nvSpPr>
          <p:cNvPr id="225" name="Google Shape;225;p28"/>
          <p:cNvSpPr txBox="1"/>
          <p:nvPr/>
        </p:nvSpPr>
        <p:spPr>
          <a:xfrm>
            <a:off x="1991984" y="3335739"/>
            <a:ext cx="23103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2400" dirty="0" smtClean="0">
                <a:solidFill>
                  <a:srgbClr val="F3F3F3"/>
                </a:solidFill>
                <a:latin typeface="Quicksand"/>
                <a:ea typeface="Quicksand"/>
                <a:cs typeface="Quicksand"/>
                <a:sym typeface="Quicksand"/>
              </a:rPr>
              <a:t>Thiết kế</a:t>
            </a:r>
            <a:endParaRPr sz="2400" dirty="0">
              <a:solidFill>
                <a:srgbClr val="F3F3F3"/>
              </a:solidFill>
              <a:latin typeface="Quicksand"/>
              <a:ea typeface="Quicksand"/>
              <a:cs typeface="Quicksand"/>
              <a:sym typeface="Quicksand"/>
            </a:endParaRPr>
          </a:p>
        </p:txBody>
      </p:sp>
      <p:sp>
        <p:nvSpPr>
          <p:cNvPr id="226" name="Google Shape;226;p28"/>
          <p:cNvSpPr txBox="1"/>
          <p:nvPr/>
        </p:nvSpPr>
        <p:spPr>
          <a:xfrm>
            <a:off x="1991984" y="894649"/>
            <a:ext cx="23103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2400" dirty="0" smtClean="0">
                <a:solidFill>
                  <a:srgbClr val="F3F3F3"/>
                </a:solidFill>
                <a:latin typeface="Quicksand"/>
                <a:ea typeface="Quicksand"/>
                <a:cs typeface="Quicksand"/>
                <a:sym typeface="Quicksand"/>
              </a:rPr>
              <a:t>Tổng Quan</a:t>
            </a:r>
            <a:endParaRPr sz="2400" dirty="0">
              <a:solidFill>
                <a:srgbClr val="F3F3F3"/>
              </a:solidFill>
              <a:latin typeface="Quicksand"/>
              <a:ea typeface="Quicksand"/>
              <a:cs typeface="Quicksand"/>
              <a:sym typeface="Quicksand"/>
            </a:endParaRPr>
          </a:p>
        </p:txBody>
      </p:sp>
      <p:cxnSp>
        <p:nvCxnSpPr>
          <p:cNvPr id="227" name="Google Shape;227;p28"/>
          <p:cNvCxnSpPr/>
          <p:nvPr/>
        </p:nvCxnSpPr>
        <p:spPr>
          <a:xfrm flipV="1">
            <a:off x="1529306" y="2311654"/>
            <a:ext cx="3464" cy="1239875"/>
          </a:xfrm>
          <a:prstGeom prst="straightConnector1">
            <a:avLst/>
          </a:prstGeom>
          <a:noFill/>
          <a:ln w="9525" cap="flat" cmpd="sng">
            <a:solidFill>
              <a:schemeClr val="accent5"/>
            </a:solidFill>
            <a:prstDash val="solid"/>
            <a:round/>
            <a:headEnd type="none" w="lg" len="lg"/>
            <a:tailEnd type="oval" w="lg" len="lg"/>
          </a:ln>
        </p:spPr>
      </p:cxnSp>
      <p:cxnSp>
        <p:nvCxnSpPr>
          <p:cNvPr id="16" name="Google Shape;223;p28"/>
          <p:cNvCxnSpPr/>
          <p:nvPr/>
        </p:nvCxnSpPr>
        <p:spPr>
          <a:xfrm rot="10800000">
            <a:off x="5069592" y="1082345"/>
            <a:ext cx="0" cy="1159200"/>
          </a:xfrm>
          <a:prstGeom prst="straightConnector1">
            <a:avLst/>
          </a:prstGeom>
          <a:noFill/>
          <a:ln w="9525" cap="flat" cmpd="sng">
            <a:solidFill>
              <a:schemeClr val="accent5"/>
            </a:solidFill>
            <a:prstDash val="solid"/>
            <a:round/>
            <a:headEnd type="none" w="lg" len="lg"/>
            <a:tailEnd type="oval" w="lg" len="lg"/>
          </a:ln>
        </p:spPr>
      </p:cxnSp>
      <p:sp>
        <p:nvSpPr>
          <p:cNvPr id="17" name="Google Shape;224;p28"/>
          <p:cNvSpPr txBox="1"/>
          <p:nvPr/>
        </p:nvSpPr>
        <p:spPr>
          <a:xfrm>
            <a:off x="5532268" y="2098595"/>
            <a:ext cx="2306837"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dirty="0">
              <a:solidFill>
                <a:srgbClr val="F3F3F3"/>
              </a:solidFill>
              <a:latin typeface="Quicksand"/>
              <a:ea typeface="Quicksand"/>
              <a:cs typeface="Quicksand"/>
              <a:sym typeface="Quicksand"/>
            </a:endParaRPr>
          </a:p>
        </p:txBody>
      </p:sp>
      <p:sp>
        <p:nvSpPr>
          <p:cNvPr id="18" name="Google Shape;225;p28"/>
          <p:cNvSpPr txBox="1"/>
          <p:nvPr/>
        </p:nvSpPr>
        <p:spPr>
          <a:xfrm>
            <a:off x="5532268" y="2025753"/>
            <a:ext cx="2572342" cy="35874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2400" dirty="0" smtClean="0">
                <a:solidFill>
                  <a:srgbClr val="F3F3F3"/>
                </a:solidFill>
                <a:latin typeface="Quicksand"/>
                <a:ea typeface="Quicksand"/>
                <a:cs typeface="Quicksand"/>
                <a:sym typeface="Quicksand"/>
              </a:rPr>
              <a:t>Kết luận và hướng phát triển</a:t>
            </a:r>
            <a:endParaRPr sz="2400" dirty="0">
              <a:solidFill>
                <a:srgbClr val="F3F3F3"/>
              </a:solidFill>
              <a:latin typeface="Quicksand"/>
              <a:ea typeface="Quicksand"/>
              <a:cs typeface="Quicksand"/>
              <a:sym typeface="Quicksand"/>
            </a:endParaRPr>
          </a:p>
        </p:txBody>
      </p:sp>
      <p:sp>
        <p:nvSpPr>
          <p:cNvPr id="19" name="Google Shape;226;p28"/>
          <p:cNvSpPr txBox="1"/>
          <p:nvPr/>
        </p:nvSpPr>
        <p:spPr>
          <a:xfrm>
            <a:off x="5532268" y="894649"/>
            <a:ext cx="3317715"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2400" dirty="0" smtClean="0">
                <a:solidFill>
                  <a:srgbClr val="F3F3F3"/>
                </a:solidFill>
                <a:latin typeface="Quicksand"/>
                <a:ea typeface="Quicksand"/>
                <a:cs typeface="Quicksand"/>
                <a:sym typeface="Quicksand"/>
              </a:rPr>
              <a:t>Đánh giá qua testbench</a:t>
            </a:r>
            <a:endParaRPr sz="2400" dirty="0">
              <a:solidFill>
                <a:srgbClr val="F3F3F3"/>
              </a:solidFill>
              <a:latin typeface="Quicksand"/>
              <a:ea typeface="Quicksand"/>
              <a:cs typeface="Quicksand"/>
              <a:sym typeface="Quicksand"/>
            </a:endParaRPr>
          </a:p>
        </p:txBody>
      </p:sp>
      <p:cxnSp>
        <p:nvCxnSpPr>
          <p:cNvPr id="20" name="Google Shape;227;p28"/>
          <p:cNvCxnSpPr/>
          <p:nvPr/>
        </p:nvCxnSpPr>
        <p:spPr>
          <a:xfrm flipV="1">
            <a:off x="5069591" y="2311654"/>
            <a:ext cx="3464" cy="1239875"/>
          </a:xfrm>
          <a:prstGeom prst="straightConnector1">
            <a:avLst/>
          </a:prstGeom>
          <a:noFill/>
          <a:ln w="9525" cap="flat" cmpd="sng">
            <a:solidFill>
              <a:schemeClr val="accent5"/>
            </a:solidFill>
            <a:prstDash val="solid"/>
            <a:round/>
            <a:headEnd type="none" w="lg" len="lg"/>
            <a:tailEnd type="oval" w="lg" len="lg"/>
          </a:ln>
        </p:spPr>
      </p:cxnSp>
      <p:cxnSp>
        <p:nvCxnSpPr>
          <p:cNvPr id="15" name="Google Shape;227;p28"/>
          <p:cNvCxnSpPr/>
          <p:nvPr/>
        </p:nvCxnSpPr>
        <p:spPr>
          <a:xfrm flipV="1">
            <a:off x="5066127" y="3621638"/>
            <a:ext cx="3464" cy="1239875"/>
          </a:xfrm>
          <a:prstGeom prst="straightConnector1">
            <a:avLst/>
          </a:prstGeom>
          <a:noFill/>
          <a:ln w="9525" cap="flat" cmpd="sng">
            <a:solidFill>
              <a:schemeClr val="accent5"/>
            </a:solidFill>
            <a:prstDash val="solid"/>
            <a:round/>
            <a:headEnd type="none" w="lg" len="lg"/>
            <a:tailEnd type="oval" w="lg" len="lg"/>
          </a:ln>
        </p:spPr>
      </p:cxnSp>
      <p:sp>
        <p:nvSpPr>
          <p:cNvPr id="2" name="Rectangle 1"/>
          <p:cNvSpPr/>
          <p:nvPr/>
        </p:nvSpPr>
        <p:spPr>
          <a:xfrm>
            <a:off x="5592198" y="3390805"/>
            <a:ext cx="1204176" cy="461665"/>
          </a:xfrm>
          <a:prstGeom prst="rect">
            <a:avLst/>
          </a:prstGeom>
        </p:spPr>
        <p:txBody>
          <a:bodyPr wrap="none">
            <a:spAutoFit/>
          </a:bodyPr>
          <a:lstStyle/>
          <a:p>
            <a:pPr lvl="0"/>
            <a:r>
              <a:rPr lang="vi-VN" sz="2400" smtClean="0">
                <a:solidFill>
                  <a:srgbClr val="F3F3F3"/>
                </a:solidFill>
                <a:latin typeface="Quicksand"/>
                <a:ea typeface="Quicksand"/>
                <a:cs typeface="Quicksand"/>
                <a:sym typeface="Quicksand"/>
              </a:rPr>
              <a:t>Phụ lục</a:t>
            </a:r>
            <a:endParaRPr lang="vi-VN" sz="2400" dirty="0">
              <a:solidFill>
                <a:srgbClr val="F3F3F3"/>
              </a:solidFill>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5" name="Text Placeholder 4"/>
          <p:cNvSpPr>
            <a:spLocks noGrp="1"/>
          </p:cNvSpPr>
          <p:nvPr>
            <p:ph type="body" idx="4294967295"/>
          </p:nvPr>
        </p:nvSpPr>
        <p:spPr>
          <a:xfrm>
            <a:off x="904177" y="1026268"/>
            <a:ext cx="8294687" cy="3725863"/>
          </a:xfrm>
        </p:spPr>
        <p:txBody>
          <a:bodyPr/>
          <a:lstStyle/>
          <a:p>
            <a:r>
              <a:rPr lang="vi-VN" sz="1800" dirty="0"/>
              <a:t>Kích thước của khung dữ liệu được giới hạn tối đa là 9 bit </a:t>
            </a:r>
            <a:endParaRPr lang="vi-VN" sz="1800" dirty="0" smtClean="0"/>
          </a:p>
          <a:p>
            <a:pPr marL="101600" indent="0">
              <a:buNone/>
            </a:pPr>
            <a:r>
              <a:rPr lang="vi-VN" sz="1800" dirty="0" smtClean="0"/>
              <a:t> </a:t>
            </a:r>
          </a:p>
          <a:p>
            <a:r>
              <a:rPr lang="vi-VN" sz="1800" dirty="0" smtClean="0"/>
              <a:t>Không </a:t>
            </a:r>
            <a:r>
              <a:rPr lang="vi-VN" sz="1800" dirty="0"/>
              <a:t>phù hợp với các hệ thống đòi hỏi nhiều thiết bị chủ và </a:t>
            </a:r>
            <a:r>
              <a:rPr lang="vi-VN" sz="1800" dirty="0" smtClean="0"/>
              <a:t>tớ </a:t>
            </a:r>
          </a:p>
          <a:p>
            <a:pPr marL="101600" indent="0">
              <a:buNone/>
            </a:pPr>
            <a:endParaRPr lang="vi-VN" sz="1800" dirty="0" smtClean="0"/>
          </a:p>
          <a:p>
            <a:r>
              <a:rPr lang="vi-VN" sz="1800" dirty="0" smtClean="0"/>
              <a:t>Tốc </a:t>
            </a:r>
            <a:r>
              <a:rPr lang="vi-VN" sz="1800" dirty="0"/>
              <a:t>độ truyền của mỗi UART </a:t>
            </a:r>
            <a:r>
              <a:rPr lang="vi-VN" sz="1800" dirty="0" smtClean="0"/>
              <a:t>nằm trong khoảng 10%</a:t>
            </a:r>
            <a:endParaRPr lang="en-US" sz="1800" dirty="0"/>
          </a:p>
        </p:txBody>
      </p:sp>
      <p:sp>
        <p:nvSpPr>
          <p:cNvPr id="4" name="Text Placeholder 3"/>
          <p:cNvSpPr>
            <a:spLocks noGrp="1"/>
          </p:cNvSpPr>
          <p:nvPr>
            <p:ph type="body" idx="4294967295"/>
          </p:nvPr>
        </p:nvSpPr>
        <p:spPr>
          <a:xfrm>
            <a:off x="1072896" y="351790"/>
            <a:ext cx="3306763" cy="3724275"/>
          </a:xfrm>
        </p:spPr>
        <p:txBody>
          <a:bodyPr/>
          <a:lstStyle/>
          <a:p>
            <a:pPr marL="101600" indent="0">
              <a:buNone/>
            </a:pPr>
            <a:r>
              <a:rPr lang="vi-VN" sz="2400" dirty="0" smtClean="0">
                <a:solidFill>
                  <a:schemeClr val="accent1"/>
                </a:solidFill>
              </a:rPr>
              <a:t>Nhược điểm UART</a:t>
            </a:r>
            <a:endParaRPr lang="en-US" sz="2400" dirty="0">
              <a:solidFill>
                <a:schemeClr val="accent1"/>
              </a:solidFill>
            </a:endParaRPr>
          </a:p>
        </p:txBody>
      </p:sp>
    </p:spTree>
    <p:extLst>
      <p:ext uri="{BB962C8B-B14F-4D97-AF65-F5344CB8AC3E}">
        <p14:creationId xmlns:p14="http://schemas.microsoft.com/office/powerpoint/2010/main" val="1437639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sz="5400" dirty="0" smtClean="0"/>
              <a:t>Thiết kế sơ đồ khối</a:t>
            </a:r>
            <a:endParaRPr sz="5400" dirty="0"/>
          </a:p>
        </p:txBody>
      </p:sp>
      <p:sp>
        <p:nvSpPr>
          <p:cNvPr id="97" name="Google Shape;97;p1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96" name="Google Shape;96;p15"/>
          <p:cNvSpPr txBox="1"/>
          <p:nvPr/>
        </p:nvSpPr>
        <p:spPr>
          <a:xfrm>
            <a:off x="529724" y="2278988"/>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3000" dirty="0">
                <a:solidFill>
                  <a:srgbClr val="2E3037"/>
                </a:solidFill>
                <a:latin typeface="Quicksand"/>
                <a:ea typeface="Quicksand"/>
                <a:cs typeface="Quicksand"/>
                <a:sym typeface="Quicksand"/>
              </a:rPr>
              <a:t>3</a:t>
            </a:r>
            <a:endParaRPr sz="3000" dirty="0">
              <a:solidFill>
                <a:srgbClr val="2E3037"/>
              </a:solidFill>
              <a:latin typeface="Quicksand"/>
              <a:ea typeface="Quicksand"/>
              <a:cs typeface="Quicksand"/>
              <a:sym typeface="Quicksand"/>
            </a:endParaRPr>
          </a:p>
        </p:txBody>
      </p:sp>
      <p:sp>
        <p:nvSpPr>
          <p:cNvPr id="3" name="Rectangle 2"/>
          <p:cNvSpPr/>
          <p:nvPr/>
        </p:nvSpPr>
        <p:spPr>
          <a:xfrm>
            <a:off x="1530175" y="1730124"/>
            <a:ext cx="6331034" cy="1749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2156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4" name="Picture 3"/>
          <p:cNvPicPr>
            <a:picLocks noChangeAspect="1"/>
          </p:cNvPicPr>
          <p:nvPr/>
        </p:nvPicPr>
        <p:blipFill>
          <a:blip r:embed="rId2"/>
          <a:stretch>
            <a:fillRect/>
          </a:stretch>
        </p:blipFill>
        <p:spPr>
          <a:xfrm>
            <a:off x="1115275" y="350607"/>
            <a:ext cx="6925642" cy="4210638"/>
          </a:xfrm>
          <a:prstGeom prst="rect">
            <a:avLst/>
          </a:prstGeom>
        </p:spPr>
      </p:pic>
    </p:spTree>
    <p:extLst>
      <p:ext uri="{BB962C8B-B14F-4D97-AF65-F5344CB8AC3E}">
        <p14:creationId xmlns:p14="http://schemas.microsoft.com/office/powerpoint/2010/main" val="33815979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err="1"/>
              <a:t>Khối</a:t>
            </a:r>
            <a:r>
              <a:rPr lang="en-US" sz="2400" dirty="0"/>
              <a:t> </a:t>
            </a:r>
            <a:r>
              <a:rPr lang="en-US" sz="2400" dirty="0" err="1"/>
              <a:t>tạo</a:t>
            </a:r>
            <a:r>
              <a:rPr lang="en-US" sz="2400" dirty="0"/>
              <a:t> </a:t>
            </a:r>
            <a:r>
              <a:rPr lang="en-US" sz="2400" dirty="0" err="1"/>
              <a:t>tốc</a:t>
            </a:r>
            <a:r>
              <a:rPr lang="en-US" sz="2400" dirty="0"/>
              <a:t> </a:t>
            </a:r>
            <a:r>
              <a:rPr lang="en-US" sz="2400" dirty="0" err="1"/>
              <a:t>độ</a:t>
            </a:r>
            <a:r>
              <a:rPr lang="en-US" sz="2400" dirty="0"/>
              <a:t> baud (Baud Rate </a:t>
            </a:r>
            <a:r>
              <a:rPr lang="vi-VN" sz="2400" dirty="0" smtClean="0"/>
              <a:t>Generator):</a:t>
            </a:r>
            <a:endParaRPr lang="en-US" sz="2400" dirty="0"/>
          </a:p>
        </p:txBody>
      </p:sp>
      <p:sp>
        <p:nvSpPr>
          <p:cNvPr id="4" name="Text Placeholder 3"/>
          <p:cNvSpPr>
            <a:spLocks noGrp="1"/>
          </p:cNvSpPr>
          <p:nvPr>
            <p:ph type="body" idx="1"/>
          </p:nvPr>
        </p:nvSpPr>
        <p:spPr>
          <a:xfrm>
            <a:off x="1165497" y="1086799"/>
            <a:ext cx="7906359" cy="3725700"/>
          </a:xfrm>
        </p:spPr>
        <p:txBody>
          <a:bodyPr/>
          <a:lstStyle/>
          <a:p>
            <a:r>
              <a:rPr lang="vi-VN" sz="1800" dirty="0" smtClean="0"/>
              <a:t>K</a:t>
            </a:r>
            <a:r>
              <a:rPr lang="en-US" sz="1800" dirty="0" err="1" smtClean="0"/>
              <a:t>hối</a:t>
            </a:r>
            <a:r>
              <a:rPr lang="en-US" sz="1800" dirty="0" smtClean="0"/>
              <a:t> </a:t>
            </a:r>
            <a:r>
              <a:rPr lang="en-US" sz="1800" dirty="0" err="1"/>
              <a:t>Baudrate</a:t>
            </a:r>
            <a:r>
              <a:rPr lang="en-US" sz="1800" dirty="0"/>
              <a:t> </a:t>
            </a:r>
            <a:r>
              <a:rPr lang="en-US" sz="1800" dirty="0" err="1"/>
              <a:t>có</a:t>
            </a:r>
            <a:r>
              <a:rPr lang="en-US" sz="1800" dirty="0"/>
              <a:t> </a:t>
            </a:r>
            <a:r>
              <a:rPr lang="en-US" sz="1800" dirty="0" err="1"/>
              <a:t>chức</a:t>
            </a:r>
            <a:r>
              <a:rPr lang="en-US" sz="1800" dirty="0"/>
              <a:t> </a:t>
            </a:r>
            <a:r>
              <a:rPr lang="en-US" sz="1800" dirty="0" err="1"/>
              <a:t>năng</a:t>
            </a:r>
            <a:r>
              <a:rPr lang="en-US" sz="1800" dirty="0"/>
              <a:t> </a:t>
            </a:r>
            <a:r>
              <a:rPr lang="en-US" sz="1800" dirty="0" err="1"/>
              <a:t>gửi</a:t>
            </a:r>
            <a:r>
              <a:rPr lang="en-US" sz="1800" dirty="0"/>
              <a:t> </a:t>
            </a:r>
            <a:r>
              <a:rPr lang="en-US" sz="1800" dirty="0" err="1"/>
              <a:t>tín</a:t>
            </a:r>
            <a:r>
              <a:rPr lang="en-US" sz="1800" dirty="0"/>
              <a:t> </a:t>
            </a:r>
            <a:r>
              <a:rPr lang="en-US" sz="1800" dirty="0" err="1"/>
              <a:t>hiệu</a:t>
            </a:r>
            <a:r>
              <a:rPr lang="en-US" sz="1800" dirty="0"/>
              <a:t> </a:t>
            </a:r>
            <a:r>
              <a:rPr lang="en-US" sz="1800" dirty="0" err="1"/>
              <a:t>lấy</a:t>
            </a:r>
            <a:r>
              <a:rPr lang="en-US" sz="1800" dirty="0"/>
              <a:t> </a:t>
            </a:r>
            <a:r>
              <a:rPr lang="en-US" sz="1800" dirty="0" err="1"/>
              <a:t>mẫu</a:t>
            </a:r>
            <a:r>
              <a:rPr lang="en-US" sz="1800" dirty="0"/>
              <a:t> </a:t>
            </a:r>
            <a:r>
              <a:rPr lang="en-US" sz="1800" dirty="0" err="1"/>
              <a:t>đối</a:t>
            </a:r>
            <a:r>
              <a:rPr lang="en-US" sz="1800" dirty="0"/>
              <a:t> </a:t>
            </a:r>
            <a:r>
              <a:rPr lang="en-US" sz="1800" dirty="0" err="1"/>
              <a:t>với</a:t>
            </a:r>
            <a:r>
              <a:rPr lang="en-US" sz="1800" dirty="0"/>
              <a:t> </a:t>
            </a:r>
            <a:r>
              <a:rPr lang="en-US" sz="1800" dirty="0" err="1"/>
              <a:t>khối</a:t>
            </a:r>
            <a:r>
              <a:rPr lang="en-US" sz="1800" dirty="0"/>
              <a:t> </a:t>
            </a:r>
            <a:r>
              <a:rPr lang="en-US" sz="1800" dirty="0" err="1"/>
              <a:t>thu</a:t>
            </a:r>
            <a:r>
              <a:rPr lang="en-US" sz="1800" dirty="0"/>
              <a:t> RX </a:t>
            </a:r>
            <a:r>
              <a:rPr lang="en-US" sz="1800" dirty="0" err="1"/>
              <a:t>và</a:t>
            </a:r>
            <a:r>
              <a:rPr lang="en-US" sz="1800" dirty="0"/>
              <a:t> </a:t>
            </a:r>
            <a:r>
              <a:rPr lang="en-US" sz="1800" dirty="0" err="1"/>
              <a:t>tín</a:t>
            </a:r>
            <a:r>
              <a:rPr lang="en-US" sz="1800" dirty="0"/>
              <a:t> </a:t>
            </a:r>
            <a:r>
              <a:rPr lang="en-US" sz="1800" dirty="0" err="1"/>
              <a:t>hiệu</a:t>
            </a:r>
            <a:r>
              <a:rPr lang="en-US" sz="1800" dirty="0"/>
              <a:t> </a:t>
            </a:r>
            <a:r>
              <a:rPr lang="en-US" sz="1800" dirty="0" err="1"/>
              <a:t>gửi</a:t>
            </a:r>
            <a:r>
              <a:rPr lang="en-US" sz="1800" dirty="0"/>
              <a:t> bit </a:t>
            </a:r>
            <a:r>
              <a:rPr lang="en-US" sz="1800" dirty="0" err="1"/>
              <a:t>đối</a:t>
            </a:r>
            <a:r>
              <a:rPr lang="en-US" sz="1800" dirty="0"/>
              <a:t> </a:t>
            </a:r>
            <a:r>
              <a:rPr lang="en-US" sz="1800" dirty="0" err="1"/>
              <a:t>với</a:t>
            </a:r>
            <a:r>
              <a:rPr lang="en-US" sz="1800" dirty="0"/>
              <a:t> </a:t>
            </a:r>
            <a:r>
              <a:rPr lang="en-US" sz="1800" dirty="0" err="1"/>
              <a:t>khối</a:t>
            </a:r>
            <a:r>
              <a:rPr lang="en-US" sz="1800" dirty="0"/>
              <a:t> </a:t>
            </a:r>
            <a:r>
              <a:rPr lang="vi-VN" sz="1800" dirty="0" smtClean="0"/>
              <a:t>TX.</a:t>
            </a:r>
          </a:p>
          <a:p>
            <a:endParaRPr lang="vi-VN" sz="1800" dirty="0" smtClean="0"/>
          </a:p>
          <a:p>
            <a:r>
              <a:rPr lang="en-US" sz="1800" dirty="0" err="1"/>
              <a:t>Lấy</a:t>
            </a:r>
            <a:r>
              <a:rPr lang="en-US" sz="1800" dirty="0"/>
              <a:t> </a:t>
            </a:r>
            <a:r>
              <a:rPr lang="en-US" sz="1800" dirty="0" err="1"/>
              <a:t>ví</a:t>
            </a:r>
            <a:r>
              <a:rPr lang="en-US" sz="1800" dirty="0"/>
              <a:t> </a:t>
            </a:r>
            <a:r>
              <a:rPr lang="en-US" sz="1800" dirty="0" err="1"/>
              <a:t>dụ</a:t>
            </a:r>
            <a:r>
              <a:rPr lang="en-US" sz="1800" dirty="0"/>
              <a:t> </a:t>
            </a:r>
            <a:r>
              <a:rPr lang="en-US" sz="1800" dirty="0" err="1"/>
              <a:t>đối</a:t>
            </a:r>
            <a:r>
              <a:rPr lang="en-US" sz="1800" dirty="0"/>
              <a:t> </a:t>
            </a:r>
            <a:r>
              <a:rPr lang="en-US" sz="1800" dirty="0" err="1"/>
              <a:t>với</a:t>
            </a:r>
            <a:r>
              <a:rPr lang="en-US" sz="1800" dirty="0"/>
              <a:t> </a:t>
            </a:r>
            <a:r>
              <a:rPr lang="en-US" sz="1800" dirty="0" err="1"/>
              <a:t>tốc</a:t>
            </a:r>
            <a:r>
              <a:rPr lang="en-US" sz="1800" dirty="0"/>
              <a:t> </a:t>
            </a:r>
            <a:r>
              <a:rPr lang="en-US" sz="1800" dirty="0" err="1"/>
              <a:t>độ</a:t>
            </a:r>
            <a:r>
              <a:rPr lang="en-US" sz="1800" dirty="0"/>
              <a:t> baud </a:t>
            </a:r>
            <a:r>
              <a:rPr lang="en-US" sz="1800" dirty="0" err="1"/>
              <a:t>là</a:t>
            </a:r>
            <a:r>
              <a:rPr lang="en-US" sz="1800" dirty="0"/>
              <a:t> 19.200, </a:t>
            </a:r>
            <a:r>
              <a:rPr lang="en-US" sz="1800" dirty="0" err="1"/>
              <a:t>tốc</a:t>
            </a:r>
            <a:r>
              <a:rPr lang="en-US" sz="1800" dirty="0"/>
              <a:t> </a:t>
            </a:r>
            <a:r>
              <a:rPr lang="en-US" sz="1800" dirty="0" err="1"/>
              <a:t>độ</a:t>
            </a:r>
            <a:r>
              <a:rPr lang="en-US" sz="1800" dirty="0"/>
              <a:t> </a:t>
            </a:r>
            <a:r>
              <a:rPr lang="en-US" sz="1800" dirty="0" err="1"/>
              <a:t>lấy</a:t>
            </a:r>
            <a:r>
              <a:rPr lang="en-US" sz="1800" dirty="0"/>
              <a:t> </a:t>
            </a:r>
            <a:r>
              <a:rPr lang="en-US" sz="1800" dirty="0" err="1"/>
              <a:t>mẫu</a:t>
            </a:r>
            <a:r>
              <a:rPr lang="en-US" sz="1800" dirty="0"/>
              <a:t> </a:t>
            </a:r>
            <a:r>
              <a:rPr lang="en-US" sz="1800" dirty="0" err="1"/>
              <a:t>phải</a:t>
            </a:r>
            <a:r>
              <a:rPr lang="en-US" sz="1800" dirty="0"/>
              <a:t> </a:t>
            </a:r>
            <a:r>
              <a:rPr lang="en-US" sz="1800" dirty="0" err="1"/>
              <a:t>là</a:t>
            </a:r>
            <a:r>
              <a:rPr lang="en-US" sz="1800" dirty="0"/>
              <a:t> 307.200 (</a:t>
            </a:r>
            <a:r>
              <a:rPr lang="en-US" sz="1800" dirty="0" err="1"/>
              <a:t>tức</a:t>
            </a:r>
            <a:r>
              <a:rPr lang="en-US" sz="1800" dirty="0"/>
              <a:t> </a:t>
            </a:r>
            <a:r>
              <a:rPr lang="en-US" sz="1800" dirty="0" err="1"/>
              <a:t>là</a:t>
            </a:r>
            <a:r>
              <a:rPr lang="en-US" sz="1800" dirty="0"/>
              <a:t> 19.200*16). </a:t>
            </a:r>
            <a:r>
              <a:rPr lang="en-US" sz="1800" dirty="0" err="1"/>
              <a:t>Với</a:t>
            </a:r>
            <a:r>
              <a:rPr lang="en-US" sz="1800" dirty="0"/>
              <a:t> </a:t>
            </a:r>
            <a:r>
              <a:rPr lang="en-US" sz="1800" dirty="0" err="1"/>
              <a:t>tốc</a:t>
            </a:r>
            <a:r>
              <a:rPr lang="en-US" sz="1800" dirty="0"/>
              <a:t> </a:t>
            </a:r>
            <a:r>
              <a:rPr lang="en-US" sz="1800" dirty="0" err="1"/>
              <a:t>độ</a:t>
            </a:r>
            <a:r>
              <a:rPr lang="en-US" sz="1800" dirty="0"/>
              <a:t> </a:t>
            </a:r>
            <a:r>
              <a:rPr lang="en-US" sz="1800" dirty="0" err="1"/>
              <a:t>xung</a:t>
            </a:r>
            <a:r>
              <a:rPr lang="en-US" sz="1800" dirty="0"/>
              <a:t> Clock </a:t>
            </a:r>
            <a:r>
              <a:rPr lang="en-US" sz="1800" dirty="0" err="1"/>
              <a:t>hệ</a:t>
            </a:r>
            <a:r>
              <a:rPr lang="en-US" sz="1800" dirty="0"/>
              <a:t> </a:t>
            </a:r>
            <a:r>
              <a:rPr lang="en-US" sz="1800" dirty="0" err="1"/>
              <a:t>thống</a:t>
            </a:r>
            <a:r>
              <a:rPr lang="en-US" sz="1800" dirty="0"/>
              <a:t> </a:t>
            </a:r>
            <a:r>
              <a:rPr lang="en-US" sz="1800" dirty="0" err="1"/>
              <a:t>là</a:t>
            </a:r>
            <a:r>
              <a:rPr lang="en-US" sz="1800" dirty="0"/>
              <a:t> 10 MHz, </a:t>
            </a:r>
            <a:r>
              <a:rPr lang="en-US" sz="1800" dirty="0" err="1"/>
              <a:t>bộ</a:t>
            </a:r>
            <a:r>
              <a:rPr lang="en-US" sz="1800" dirty="0"/>
              <a:t> </a:t>
            </a:r>
            <a:r>
              <a:rPr lang="en-US" sz="1800" dirty="0" err="1"/>
              <a:t>tạo</a:t>
            </a:r>
            <a:r>
              <a:rPr lang="en-US" sz="1800" dirty="0"/>
              <a:t> </a:t>
            </a:r>
            <a:r>
              <a:rPr lang="en-US" sz="1800" dirty="0" err="1"/>
              <a:t>tốc</a:t>
            </a:r>
            <a:r>
              <a:rPr lang="en-US" sz="1800" dirty="0"/>
              <a:t> </a:t>
            </a:r>
            <a:r>
              <a:rPr lang="en-US" sz="1800" dirty="0" err="1"/>
              <a:t>độ</a:t>
            </a:r>
            <a:r>
              <a:rPr lang="en-US" sz="1800" dirty="0"/>
              <a:t> baud </a:t>
            </a:r>
            <a:r>
              <a:rPr lang="en-US" sz="1800" dirty="0" err="1"/>
              <a:t>cần</a:t>
            </a:r>
            <a:r>
              <a:rPr lang="en-US" sz="1800" dirty="0"/>
              <a:t> </a:t>
            </a:r>
            <a:r>
              <a:rPr lang="en-US" sz="1800" dirty="0" err="1"/>
              <a:t>một</a:t>
            </a:r>
            <a:r>
              <a:rPr lang="en-US" sz="1800" dirty="0"/>
              <a:t> </a:t>
            </a:r>
            <a:r>
              <a:rPr lang="en-US" sz="1800" dirty="0" err="1"/>
              <a:t>bộ</a:t>
            </a:r>
            <a:r>
              <a:rPr lang="en-US" sz="1800" dirty="0"/>
              <a:t> </a:t>
            </a:r>
            <a:r>
              <a:rPr lang="en-US" sz="1800" dirty="0" err="1"/>
              <a:t>đếm</a:t>
            </a:r>
            <a:r>
              <a:rPr lang="en-US" sz="1800" dirty="0"/>
              <a:t> MOD-32 (</a:t>
            </a:r>
            <a:r>
              <a:rPr lang="en-US" sz="1800" dirty="0" err="1"/>
              <a:t>10MHz</a:t>
            </a:r>
            <a:r>
              <a:rPr lang="en-US" sz="1800" dirty="0"/>
              <a:t>/307.200</a:t>
            </a:r>
            <a:r>
              <a:rPr lang="en-US" sz="1800" dirty="0" smtClean="0"/>
              <a:t>)</a:t>
            </a:r>
            <a:r>
              <a:rPr lang="vi-VN" sz="1800" dirty="0" smtClean="0"/>
              <a:t>.</a:t>
            </a:r>
          </a:p>
          <a:p>
            <a:endParaRPr lang="vi-VN" sz="1800" dirty="0" smtClean="0"/>
          </a:p>
          <a:p>
            <a:r>
              <a:rPr lang="vi-VN" sz="1800" dirty="0" smtClean="0"/>
              <a:t>Bộ đếm có chức năng đếm từ 0 đến 31 và reset về 0. Khối Baudrate sẽ set tín hiệu lấy mẫu = 1 khi bộ đếm đếm đến 31 và set tín hiệu = 0 trong các trường hợp còn lại.</a:t>
            </a:r>
            <a:endParaRPr lang="en-US"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1540513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1716" y="418067"/>
            <a:ext cx="6858000" cy="345000"/>
          </a:xfrm>
        </p:spPr>
        <p:txBody>
          <a:bodyPr/>
          <a:lstStyle/>
          <a:p>
            <a:pPr marL="285750" indent="-285750">
              <a:buFont typeface="Arial" panose="020B0604020202020204" pitchFamily="34" charset="0"/>
              <a:buChar char="•"/>
            </a:pPr>
            <a:r>
              <a:rPr lang="en-US" sz="2800" dirty="0" err="1"/>
              <a:t>Bộ</a:t>
            </a:r>
            <a:r>
              <a:rPr lang="en-US" sz="2800" dirty="0"/>
              <a:t> </a:t>
            </a:r>
            <a:r>
              <a:rPr lang="en-US" sz="2800" dirty="0" err="1"/>
              <a:t>đệm</a:t>
            </a:r>
            <a:r>
              <a:rPr lang="en-US" sz="2800" dirty="0"/>
              <a:t> FIFO (</a:t>
            </a:r>
            <a:r>
              <a:rPr lang="en-US" sz="2800" dirty="0" smtClean="0"/>
              <a:t>First</a:t>
            </a:r>
            <a:r>
              <a:rPr lang="vi-VN" sz="2800" dirty="0" smtClean="0"/>
              <a:t> in First out):</a:t>
            </a:r>
            <a:endParaRPr lang="en-US" sz="2800" dirty="0"/>
          </a:p>
        </p:txBody>
      </p:sp>
      <p:sp>
        <p:nvSpPr>
          <p:cNvPr id="3" name="Text Placeholder 2"/>
          <p:cNvSpPr>
            <a:spLocks noGrp="1"/>
          </p:cNvSpPr>
          <p:nvPr>
            <p:ph type="body" idx="1"/>
          </p:nvPr>
        </p:nvSpPr>
        <p:spPr>
          <a:xfrm>
            <a:off x="0" y="1168244"/>
            <a:ext cx="8933491" cy="3725700"/>
          </a:xfrm>
        </p:spPr>
        <p:txBody>
          <a:bodyPr/>
          <a:lstStyle/>
          <a:p>
            <a:r>
              <a:rPr lang="vi-VN" sz="1800" dirty="0"/>
              <a:t>Bộ đệm FIFO Trong tính toán và trong lý thuyết hệ thống, là một phương pháp để tổ chức thao tác cấu trúc dữ liệu. Trong đó mục nhập cũ nhất (đầu </a:t>
            </a:r>
            <a:r>
              <a:rPr lang="vi-VN" sz="1800" dirty="0" smtClean="0"/>
              <a:t>tiên) hoặc </a:t>
            </a:r>
            <a:r>
              <a:rPr lang="vi-VN" sz="1800" dirty="0"/>
              <a:t>'đầu' của hàng xếp, được xử lý đầu </a:t>
            </a:r>
            <a:r>
              <a:rPr lang="vi-VN" sz="1800" dirty="0" smtClean="0"/>
              <a:t>tiên.</a:t>
            </a:r>
          </a:p>
          <a:p>
            <a:endParaRPr lang="vi-VN" sz="1800" dirty="0"/>
          </a:p>
          <a:p>
            <a:r>
              <a:rPr lang="vi-VN" sz="1800" dirty="0"/>
              <a:t>Bộ đệm FIFO thường được sử dụng trong các mạch điện tử để đệm và điều khiển luồng giữa phần cứng và phần mềm. Ở dạng phần cứng, FIFO chủ yếu bao gồm một tập hợp các con trỏ đọc và ghi, logic lưu </a:t>
            </a:r>
            <a:r>
              <a:rPr lang="vi-VN" sz="1800" dirty="0" smtClean="0"/>
              <a:t>trữ và điều khiển.</a:t>
            </a:r>
          </a:p>
          <a:p>
            <a:endParaRPr lang="vi-VN" sz="1800" dirty="0" smtClean="0"/>
          </a:p>
          <a:p>
            <a:r>
              <a:rPr lang="vi-VN" sz="1800" dirty="0"/>
              <a:t>Bộ nhớ có thể là bộ nhớ truy cập ngẫu nhiên tĩnh (SRAM), flip-flops, </a:t>
            </a:r>
            <a:r>
              <a:rPr lang="vi-VN" sz="1800" dirty="0" smtClean="0"/>
              <a:t>chốt, ....</a:t>
            </a: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5" name="Picture 4"/>
          <p:cNvPicPr>
            <a:picLocks noChangeAspect="1"/>
          </p:cNvPicPr>
          <p:nvPr/>
        </p:nvPicPr>
        <p:blipFill>
          <a:blip r:embed="rId2"/>
          <a:stretch>
            <a:fillRect/>
          </a:stretch>
        </p:blipFill>
        <p:spPr>
          <a:xfrm>
            <a:off x="6002130" y="252054"/>
            <a:ext cx="2424901" cy="1022026"/>
          </a:xfrm>
          <a:prstGeom prst="rect">
            <a:avLst/>
          </a:prstGeom>
        </p:spPr>
      </p:pic>
    </p:spTree>
    <p:extLst>
      <p:ext uri="{BB962C8B-B14F-4D97-AF65-F5344CB8AC3E}">
        <p14:creationId xmlns:p14="http://schemas.microsoft.com/office/powerpoint/2010/main" val="38818578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040" y="208685"/>
            <a:ext cx="4763588" cy="3725700"/>
          </a:xfrm>
        </p:spPr>
        <p:txBody>
          <a:bodyPr/>
          <a:lstStyle/>
          <a:p>
            <a:pPr marL="38100" indent="0">
              <a:buNone/>
            </a:pPr>
            <a:r>
              <a:rPr lang="vi-VN" sz="1800" dirty="0" smtClean="0"/>
              <a:t>Ở đây, ta dùng bộ </a:t>
            </a:r>
            <a:r>
              <a:rPr lang="vi-VN" sz="1800" dirty="0"/>
              <a:t>FIFO </a:t>
            </a:r>
            <a:r>
              <a:rPr lang="vi-VN" sz="1800" dirty="0" smtClean="0"/>
              <a:t>vòng, được </a:t>
            </a:r>
            <a:r>
              <a:rPr lang="vi-VN" sz="1800" dirty="0"/>
              <a:t>thực hiện dựa trên một </a:t>
            </a:r>
            <a:r>
              <a:rPr lang="vi-VN" sz="1800" dirty="0" smtClean="0"/>
              <a:t>mảng, kèm </a:t>
            </a:r>
            <a:r>
              <a:rPr lang="vi-VN" sz="1800" dirty="0"/>
              <a:t>theo </a:t>
            </a:r>
            <a:r>
              <a:rPr lang="vi-VN" sz="1800" dirty="0" smtClean="0"/>
              <a:t>đó </a:t>
            </a:r>
            <a:r>
              <a:rPr lang="vi-VN" sz="1800" dirty="0"/>
              <a:t>là 2 con trỏ </a:t>
            </a:r>
            <a:r>
              <a:rPr lang="vi-VN" sz="1800" dirty="0" smtClean="0"/>
              <a:t>pWrite </a:t>
            </a:r>
            <a:r>
              <a:rPr lang="vi-VN" sz="1800" dirty="0"/>
              <a:t>và </a:t>
            </a:r>
            <a:r>
              <a:rPr lang="vi-VN" sz="1800" dirty="0" smtClean="0"/>
              <a:t>pRead.</a:t>
            </a:r>
          </a:p>
          <a:p>
            <a:endParaRPr lang="vi-VN" sz="1800" dirty="0" smtClean="0"/>
          </a:p>
          <a:p>
            <a:r>
              <a:rPr lang="vi-VN" sz="1800" dirty="0"/>
              <a:t>Mỗi khi nhận lệnh ghi, con trỏ pWrite sẽ ghi data vào bộ đệm, sau đó sẽ tăng lên 1 đơn vị. </a:t>
            </a:r>
            <a:endParaRPr lang="vi-VN" sz="1800" dirty="0" smtClean="0"/>
          </a:p>
          <a:p>
            <a:endParaRPr lang="vi-VN" sz="1800" dirty="0" smtClean="0"/>
          </a:p>
          <a:p>
            <a:r>
              <a:rPr lang="vi-VN" sz="1800" dirty="0" smtClean="0"/>
              <a:t>Mỗi </a:t>
            </a:r>
            <a:r>
              <a:rPr lang="vi-VN" sz="1800" dirty="0"/>
              <a:t>khi nhận lệnh đọc, con trỏ pRead sẽ tăng lên một. Sau đó đọc giá trị từ bộ đệm ra. </a:t>
            </a:r>
            <a:endParaRPr lang="vi-VN" sz="1800" dirty="0" smtClean="0"/>
          </a:p>
          <a:p>
            <a:endParaRPr lang="vi-VN" sz="1800" dirty="0" smtClean="0"/>
          </a:p>
          <a:p>
            <a:r>
              <a:rPr lang="vi-VN" sz="1800" dirty="0" smtClean="0"/>
              <a:t>Khi </a:t>
            </a:r>
            <a:r>
              <a:rPr lang="vi-VN" sz="1800" dirty="0"/>
              <a:t>1 con trỏ tới được cuối mảng, nó sẽ cuộn lại vị trí đầu </a:t>
            </a:r>
            <a:r>
              <a:rPr lang="vi-VN" sz="1800" dirty="0" smtClean="0"/>
              <a:t>tiên.</a:t>
            </a: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5" name="Picture 4"/>
          <p:cNvPicPr>
            <a:picLocks noChangeAspect="1"/>
          </p:cNvPicPr>
          <p:nvPr/>
        </p:nvPicPr>
        <p:blipFill>
          <a:blip r:embed="rId2"/>
          <a:stretch>
            <a:fillRect/>
          </a:stretch>
        </p:blipFill>
        <p:spPr>
          <a:xfrm>
            <a:off x="6379029" y="2754441"/>
            <a:ext cx="2144128" cy="1772189"/>
          </a:xfrm>
          <a:prstGeom prst="rect">
            <a:avLst/>
          </a:prstGeom>
        </p:spPr>
      </p:pic>
      <p:pic>
        <p:nvPicPr>
          <p:cNvPr id="6" name="Picture 5"/>
          <p:cNvPicPr>
            <a:picLocks noChangeAspect="1"/>
          </p:cNvPicPr>
          <p:nvPr/>
        </p:nvPicPr>
        <p:blipFill>
          <a:blip r:embed="rId3"/>
          <a:stretch>
            <a:fillRect/>
          </a:stretch>
        </p:blipFill>
        <p:spPr>
          <a:xfrm>
            <a:off x="6379029" y="230543"/>
            <a:ext cx="2144128" cy="1772189"/>
          </a:xfrm>
          <a:prstGeom prst="rect">
            <a:avLst/>
          </a:prstGeom>
        </p:spPr>
      </p:pic>
    </p:spTree>
    <p:extLst>
      <p:ext uri="{BB962C8B-B14F-4D97-AF65-F5344CB8AC3E}">
        <p14:creationId xmlns:p14="http://schemas.microsoft.com/office/powerpoint/2010/main" val="3902875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9429" y="1756830"/>
            <a:ext cx="5558763" cy="2433073"/>
          </a:xfrm>
        </p:spPr>
        <p:txBody>
          <a:bodyPr/>
          <a:lstStyle/>
          <a:p>
            <a:endParaRPr lang="vi-VN" sz="1800" dirty="0"/>
          </a:p>
          <a:p>
            <a:endParaRPr lang="vi-VN" sz="1800" dirty="0" smtClean="0"/>
          </a:p>
          <a:p>
            <a:pPr marL="38100" indent="0">
              <a:buNone/>
            </a:pPr>
            <a:r>
              <a:rPr lang="vi-VN" sz="1800" dirty="0" smtClean="0"/>
              <a:t>Cờ </a:t>
            </a:r>
            <a:r>
              <a:rPr lang="vi-VN" sz="1800" dirty="0"/>
              <a:t>full: là trạng thái khi con trỏ ghi đã thực hiện ghi dữ liệu được một vòng tròn và gặp con trỏ đọc tại vòng tròn thứ 2. </a:t>
            </a:r>
            <a:r>
              <a:rPr lang="vi-VN" sz="1800" dirty="0" smtClean="0"/>
              <a:t>Khi </a:t>
            </a:r>
            <a:r>
              <a:rPr lang="vi-VN" sz="1800" dirty="0"/>
              <a:t>đó ta sẽ không được phép ghi dữ liệu vào nữa</a:t>
            </a:r>
            <a:r>
              <a:rPr lang="vi-VN" sz="1800" dirty="0" smtClean="0"/>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6" name="Picture 5"/>
          <p:cNvPicPr>
            <a:picLocks noChangeAspect="1"/>
          </p:cNvPicPr>
          <p:nvPr/>
        </p:nvPicPr>
        <p:blipFill>
          <a:blip r:embed="rId2"/>
          <a:stretch>
            <a:fillRect/>
          </a:stretch>
        </p:blipFill>
        <p:spPr>
          <a:xfrm>
            <a:off x="6768399" y="2552614"/>
            <a:ext cx="2067213" cy="1686160"/>
          </a:xfrm>
          <a:prstGeom prst="rect">
            <a:avLst/>
          </a:prstGeom>
        </p:spPr>
      </p:pic>
      <p:pic>
        <p:nvPicPr>
          <p:cNvPr id="7" name="Picture 6"/>
          <p:cNvPicPr>
            <a:picLocks noChangeAspect="1"/>
          </p:cNvPicPr>
          <p:nvPr/>
        </p:nvPicPr>
        <p:blipFill>
          <a:blip r:embed="rId3"/>
          <a:stretch>
            <a:fillRect/>
          </a:stretch>
        </p:blipFill>
        <p:spPr>
          <a:xfrm>
            <a:off x="6768399" y="407090"/>
            <a:ext cx="2067213" cy="1724266"/>
          </a:xfrm>
          <a:prstGeom prst="rect">
            <a:avLst/>
          </a:prstGeom>
        </p:spPr>
      </p:pic>
      <p:sp>
        <p:nvSpPr>
          <p:cNvPr id="9" name="TextBox 8"/>
          <p:cNvSpPr txBox="1"/>
          <p:nvPr/>
        </p:nvSpPr>
        <p:spPr>
          <a:xfrm>
            <a:off x="598635" y="866862"/>
            <a:ext cx="4979862" cy="1477328"/>
          </a:xfrm>
          <a:prstGeom prst="rect">
            <a:avLst/>
          </a:prstGeom>
          <a:noFill/>
        </p:spPr>
        <p:txBody>
          <a:bodyPr wrap="square" rtlCol="0">
            <a:spAutoFit/>
          </a:bodyPr>
          <a:lstStyle/>
          <a:p>
            <a:r>
              <a:rPr lang="vi-VN" sz="1800" dirty="0">
                <a:solidFill>
                  <a:schemeClr val="bg1"/>
                </a:solidFill>
                <a:latin typeface="Quicksand" panose="020B0604020202020204" charset="0"/>
              </a:rPr>
              <a:t>Cờ empty: là trạng thái con trỏ đọc trùng với con trỏ ghi khi cả 2 con trỏ cùng một vòng. Dữ liệu chưa được ghi vào đã có tín hiệu đọc ra, xem như dữ liệu cũng bị mất.</a:t>
            </a:r>
            <a:endParaRPr lang="en-US" sz="1800" dirty="0">
              <a:solidFill>
                <a:schemeClr val="bg1"/>
              </a:solidFill>
              <a:latin typeface="Quicksand" panose="020B0604020202020204" charset="0"/>
            </a:endParaRPr>
          </a:p>
          <a:p>
            <a:endParaRPr lang="en-US" sz="1800" dirty="0">
              <a:solidFill>
                <a:schemeClr val="bg1"/>
              </a:solidFill>
              <a:latin typeface="Quicksand" panose="020B0604020202020204" charset="0"/>
            </a:endParaRPr>
          </a:p>
        </p:txBody>
      </p:sp>
      <p:sp>
        <p:nvSpPr>
          <p:cNvPr id="10" name="TextBox 9"/>
          <p:cNvSpPr txBox="1"/>
          <p:nvPr/>
        </p:nvSpPr>
        <p:spPr>
          <a:xfrm>
            <a:off x="539429" y="260031"/>
            <a:ext cx="4183873" cy="369332"/>
          </a:xfrm>
          <a:prstGeom prst="rect">
            <a:avLst/>
          </a:prstGeom>
          <a:noFill/>
        </p:spPr>
        <p:txBody>
          <a:bodyPr wrap="square" rtlCol="0">
            <a:spAutoFit/>
          </a:bodyPr>
          <a:lstStyle/>
          <a:p>
            <a:pPr marL="38100" indent="0">
              <a:buNone/>
            </a:pPr>
            <a:r>
              <a:rPr lang="en-US" sz="1800" dirty="0" err="1">
                <a:solidFill>
                  <a:schemeClr val="bg1"/>
                </a:solidFill>
                <a:latin typeface="Quicksand" panose="020B0604020202020204" charset="0"/>
              </a:rPr>
              <a:t>Bộ</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đệm</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này</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gồm</a:t>
            </a:r>
            <a:r>
              <a:rPr lang="en-US" sz="1800" dirty="0">
                <a:solidFill>
                  <a:schemeClr val="bg1"/>
                </a:solidFill>
                <a:latin typeface="Quicksand" panose="020B0604020202020204" charset="0"/>
              </a:rPr>
              <a:t> 2 </a:t>
            </a:r>
            <a:r>
              <a:rPr lang="en-US" sz="1800" dirty="0" err="1">
                <a:solidFill>
                  <a:schemeClr val="bg1"/>
                </a:solidFill>
                <a:latin typeface="Quicksand" panose="020B0604020202020204" charset="0"/>
              </a:rPr>
              <a:t>cờ</a:t>
            </a:r>
            <a:r>
              <a:rPr lang="en-US" sz="1800" dirty="0">
                <a:solidFill>
                  <a:schemeClr val="bg1"/>
                </a:solidFill>
                <a:latin typeface="Quicksand" panose="020B0604020202020204" charset="0"/>
              </a:rPr>
              <a:t>: empty </a:t>
            </a:r>
            <a:r>
              <a:rPr lang="en-US" sz="1800" dirty="0" err="1">
                <a:solidFill>
                  <a:schemeClr val="bg1"/>
                </a:solidFill>
                <a:latin typeface="Quicksand" panose="020B0604020202020204" charset="0"/>
              </a:rPr>
              <a:t>và</a:t>
            </a:r>
            <a:r>
              <a:rPr lang="en-US" sz="1800" dirty="0">
                <a:solidFill>
                  <a:schemeClr val="bg1"/>
                </a:solidFill>
                <a:latin typeface="Quicksand" panose="020B0604020202020204" charset="0"/>
              </a:rPr>
              <a:t> </a:t>
            </a:r>
            <a:r>
              <a:rPr lang="vi-VN" sz="1800" dirty="0">
                <a:solidFill>
                  <a:schemeClr val="bg1"/>
                </a:solidFill>
                <a:latin typeface="Quicksand" panose="020B0604020202020204" charset="0"/>
              </a:rPr>
              <a:t>full.</a:t>
            </a:r>
          </a:p>
        </p:txBody>
      </p:sp>
    </p:spTree>
    <p:extLst>
      <p:ext uri="{BB962C8B-B14F-4D97-AF65-F5344CB8AC3E}">
        <p14:creationId xmlns:p14="http://schemas.microsoft.com/office/powerpoint/2010/main" val="360902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75734" y="2140274"/>
            <a:ext cx="6680400" cy="1159800"/>
          </a:xfrm>
        </p:spPr>
        <p:txBody>
          <a:bodyPr/>
          <a:lstStyle/>
          <a:p>
            <a:r>
              <a:rPr lang="vi-VN" dirty="0" smtClean="0"/>
              <a:t>Thiết kế khối phát </a:t>
            </a:r>
            <a:endParaRPr lang="en-US" dirty="0"/>
          </a:p>
        </p:txBody>
      </p:sp>
      <p:sp>
        <p:nvSpPr>
          <p:cNvPr id="6" name="Slide Number Placeholder 5"/>
          <p:cNvSpPr>
            <a:spLocks noGrp="1"/>
          </p:cNvSpPr>
          <p:nvPr>
            <p:ph type="sldNum" idx="4294967295"/>
          </p:nvPr>
        </p:nvSpPr>
        <p:spPr>
          <a:xfrm>
            <a:off x="8594725" y="4751388"/>
            <a:ext cx="549275" cy="315912"/>
          </a:xfrm>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8" name="Round Diagonal Corner Rectangle 7"/>
          <p:cNvSpPr/>
          <p:nvPr/>
        </p:nvSpPr>
        <p:spPr>
          <a:xfrm>
            <a:off x="1319175" y="1690652"/>
            <a:ext cx="6584996" cy="205904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77463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475" y="847298"/>
            <a:ext cx="7274634" cy="345000"/>
          </a:xfrm>
        </p:spPr>
        <p:txBody>
          <a:bodyPr/>
          <a:lstStyle/>
          <a:p>
            <a:r>
              <a:rPr lang="en-US" sz="2400" dirty="0" err="1" smtClean="0"/>
              <a:t>Khối</a:t>
            </a:r>
            <a:r>
              <a:rPr lang="en-US" sz="2400" dirty="0" smtClean="0"/>
              <a:t> </a:t>
            </a:r>
            <a:r>
              <a:rPr lang="en-US" sz="2400" dirty="0" err="1" smtClean="0"/>
              <a:t>phát</a:t>
            </a:r>
            <a:r>
              <a:rPr lang="en-US" sz="2400" dirty="0" smtClean="0"/>
              <a:t> </a:t>
            </a:r>
            <a:r>
              <a:rPr lang="vi-VN" sz="2400" dirty="0" smtClean="0"/>
              <a:t>UART:</a:t>
            </a:r>
            <a:r>
              <a:rPr lang="en-US" sz="2400" dirty="0" err="1"/>
              <a:t>khối</a:t>
            </a:r>
            <a:r>
              <a:rPr lang="en-US" sz="2400" dirty="0"/>
              <a:t> </a:t>
            </a:r>
            <a:r>
              <a:rPr lang="en-US" sz="2400" dirty="0" err="1"/>
              <a:t>bao</a:t>
            </a:r>
            <a:r>
              <a:rPr lang="en-US" sz="2400" dirty="0"/>
              <a:t> </a:t>
            </a:r>
            <a:r>
              <a:rPr lang="en-US" sz="2400" dirty="0" err="1"/>
              <a:t>gồm</a:t>
            </a:r>
            <a:r>
              <a:rPr lang="en-US" sz="2400" dirty="0"/>
              <a:t> 3 </a:t>
            </a:r>
            <a:r>
              <a:rPr lang="en-US" sz="2400" dirty="0" err="1"/>
              <a:t>thành</a:t>
            </a:r>
            <a:r>
              <a:rPr lang="en-US" sz="2400" dirty="0"/>
              <a:t> </a:t>
            </a:r>
            <a:r>
              <a:rPr lang="en-US" sz="2400" dirty="0" err="1"/>
              <a:t>phần</a:t>
            </a:r>
            <a:r>
              <a:rPr lang="en-US" sz="2400" dirty="0"/>
              <a:t> </a:t>
            </a:r>
            <a:r>
              <a:rPr lang="en-US" sz="2400" dirty="0" err="1"/>
              <a:t>chính</a:t>
            </a:r>
            <a:r>
              <a:rPr lang="en-US" sz="2400" dirty="0"/>
              <a:t>:</a:t>
            </a:r>
            <a:r>
              <a:rPr lang="vi-VN" sz="2400" dirty="0"/>
              <a:t/>
            </a:r>
            <a:br>
              <a:rPr lang="vi-VN" sz="2400" dirty="0"/>
            </a:br>
            <a:endParaRPr lang="en-US" sz="2400" dirty="0"/>
          </a:p>
        </p:txBody>
      </p:sp>
      <p:sp>
        <p:nvSpPr>
          <p:cNvPr id="6" name="Text Placeholder 5"/>
          <p:cNvSpPr>
            <a:spLocks noGrp="1"/>
          </p:cNvSpPr>
          <p:nvPr>
            <p:ph type="body" idx="1"/>
          </p:nvPr>
        </p:nvSpPr>
        <p:spPr>
          <a:xfrm>
            <a:off x="1343311" y="3728377"/>
            <a:ext cx="7906382" cy="3670500"/>
          </a:xfrm>
        </p:spPr>
        <p:txBody>
          <a:bodyPr/>
          <a:lstStyle/>
          <a:p>
            <a:r>
              <a:rPr lang="en-US" sz="1800" dirty="0" err="1" smtClean="0"/>
              <a:t>Mạch</a:t>
            </a:r>
            <a:r>
              <a:rPr lang="en-US" sz="1800" dirty="0" smtClean="0"/>
              <a:t> </a:t>
            </a:r>
            <a:r>
              <a:rPr lang="en-US" sz="1800" dirty="0" err="1"/>
              <a:t>giao</a:t>
            </a:r>
            <a:r>
              <a:rPr lang="en-US" sz="1800" dirty="0"/>
              <a:t> </a:t>
            </a:r>
            <a:r>
              <a:rPr lang="en-US" sz="1800" dirty="0" err="1"/>
              <a:t>diện</a:t>
            </a:r>
            <a:r>
              <a:rPr lang="en-US" sz="1800" dirty="0"/>
              <a:t> (Interface circuit): </a:t>
            </a:r>
            <a:r>
              <a:rPr lang="en-US" sz="1800" dirty="0" err="1"/>
              <a:t>mạch</a:t>
            </a:r>
            <a:r>
              <a:rPr lang="en-US" sz="1800" dirty="0"/>
              <a:t> </a:t>
            </a:r>
            <a:r>
              <a:rPr lang="en-US" sz="1800" dirty="0" err="1"/>
              <a:t>cung</a:t>
            </a:r>
            <a:r>
              <a:rPr lang="en-US" sz="1800" dirty="0"/>
              <a:t> </a:t>
            </a:r>
            <a:r>
              <a:rPr lang="en-US" sz="1800" dirty="0" err="1"/>
              <a:t>cấp</a:t>
            </a:r>
            <a:r>
              <a:rPr lang="en-US" sz="1800" dirty="0"/>
              <a:t> </a:t>
            </a:r>
            <a:r>
              <a:rPr lang="en-US" sz="1800" dirty="0" err="1"/>
              <a:t>bộ</a:t>
            </a:r>
            <a:r>
              <a:rPr lang="en-US" sz="1800" dirty="0"/>
              <a:t> </a:t>
            </a:r>
            <a:r>
              <a:rPr lang="en-US" sz="1800" dirty="0" err="1"/>
              <a:t>nhớ</a:t>
            </a:r>
            <a:r>
              <a:rPr lang="en-US" sz="1800" dirty="0"/>
              <a:t> </a:t>
            </a:r>
            <a:r>
              <a:rPr lang="en-US" sz="1800" dirty="0" err="1"/>
              <a:t>đệm</a:t>
            </a:r>
            <a:r>
              <a:rPr lang="en-US" sz="1800" dirty="0"/>
              <a:t> </a:t>
            </a:r>
            <a:r>
              <a:rPr lang="en-US" sz="1800" dirty="0" err="1"/>
              <a:t>và</a:t>
            </a:r>
            <a:r>
              <a:rPr lang="en-US" sz="1800" dirty="0"/>
              <a:t> </a:t>
            </a:r>
            <a:r>
              <a:rPr lang="en-US" sz="1800" dirty="0" err="1"/>
              <a:t>kiểm</a:t>
            </a:r>
            <a:r>
              <a:rPr lang="en-US" sz="1800" dirty="0"/>
              <a:t> </a:t>
            </a:r>
            <a:r>
              <a:rPr lang="en-US" sz="1800" dirty="0" err="1"/>
              <a:t>soát</a:t>
            </a:r>
            <a:r>
              <a:rPr lang="en-US" sz="1800" dirty="0"/>
              <a:t> </a:t>
            </a:r>
            <a:r>
              <a:rPr lang="en-US" sz="1800" dirty="0" err="1"/>
              <a:t>trạng</a:t>
            </a:r>
            <a:r>
              <a:rPr lang="en-US" sz="1800" dirty="0"/>
              <a:t> </a:t>
            </a:r>
            <a:r>
              <a:rPr lang="en-US" sz="1800" dirty="0" err="1"/>
              <a:t>thái</a:t>
            </a:r>
            <a:r>
              <a:rPr lang="en-US" sz="1800" dirty="0"/>
              <a:t> </a:t>
            </a:r>
            <a:r>
              <a:rPr lang="en-US" sz="1800" dirty="0" err="1"/>
              <a:t>để</a:t>
            </a:r>
            <a:r>
              <a:rPr lang="en-US" sz="1800" dirty="0"/>
              <a:t> </a:t>
            </a:r>
            <a:r>
              <a:rPr lang="en-US" sz="1800" dirty="0" err="1"/>
              <a:t>cho</a:t>
            </a:r>
            <a:r>
              <a:rPr lang="en-US" sz="1800" dirty="0"/>
              <a:t> </a:t>
            </a:r>
            <a:r>
              <a:rPr lang="en-US" sz="1800" dirty="0" err="1"/>
              <a:t>điều</a:t>
            </a:r>
            <a:r>
              <a:rPr lang="en-US" sz="1800" dirty="0"/>
              <a:t> </a:t>
            </a:r>
            <a:r>
              <a:rPr lang="en-US" sz="1800" dirty="0" err="1"/>
              <a:t>khiển</a:t>
            </a:r>
            <a:r>
              <a:rPr lang="en-US" sz="1800" dirty="0"/>
              <a:t> </a:t>
            </a:r>
            <a:r>
              <a:rPr lang="en-US" sz="1800" dirty="0" err="1"/>
              <a:t>truy</a:t>
            </a:r>
            <a:r>
              <a:rPr lang="en-US" sz="1800" dirty="0"/>
              <a:t> </a:t>
            </a:r>
            <a:r>
              <a:rPr lang="en-US" sz="1800" dirty="0" err="1"/>
              <a:t>xuất</a:t>
            </a:r>
            <a:r>
              <a:rPr lang="en-US" sz="1800" dirty="0"/>
              <a:t> </a:t>
            </a:r>
            <a:r>
              <a:rPr lang="en-US" sz="1800" dirty="0" err="1"/>
              <a:t>và</a:t>
            </a:r>
            <a:r>
              <a:rPr lang="en-US" sz="1800" dirty="0"/>
              <a:t> </a:t>
            </a:r>
            <a:r>
              <a:rPr lang="en-US" sz="1800" dirty="0" err="1"/>
              <a:t>xử</a:t>
            </a:r>
            <a:r>
              <a:rPr lang="en-US" sz="1800" dirty="0"/>
              <a:t> </a:t>
            </a:r>
            <a:r>
              <a:rPr lang="en-US" sz="1800" dirty="0" err="1"/>
              <a:t>lí</a:t>
            </a:r>
            <a:r>
              <a:rPr lang="en-US" sz="1800" dirty="0"/>
              <a:t> </a:t>
            </a:r>
            <a:r>
              <a:rPr lang="vi-VN" sz="1800" dirty="0" smtClean="0"/>
              <a:t>dữ liệu.</a:t>
            </a:r>
            <a:endParaRPr lang="en-US" sz="1800" dirty="0"/>
          </a:p>
        </p:txBody>
      </p:sp>
      <p:sp>
        <p:nvSpPr>
          <p:cNvPr id="7" name="Text Placeholder 6"/>
          <p:cNvSpPr>
            <a:spLocks noGrp="1"/>
          </p:cNvSpPr>
          <p:nvPr>
            <p:ph type="body" idx="2"/>
          </p:nvPr>
        </p:nvSpPr>
        <p:spPr>
          <a:xfrm>
            <a:off x="1343311" y="3728377"/>
            <a:ext cx="7066397" cy="3670500"/>
          </a:xfrm>
        </p:spPr>
        <p:txBody>
          <a:bodyPr/>
          <a:lstStyle/>
          <a:p>
            <a:r>
              <a:rPr lang="en-US" dirty="0" err="1"/>
              <a:t>Bộ</a:t>
            </a:r>
            <a:r>
              <a:rPr lang="en-US" dirty="0"/>
              <a:t> </a:t>
            </a:r>
            <a:r>
              <a:rPr lang="en-US" dirty="0" err="1"/>
              <a:t>phát</a:t>
            </a:r>
            <a:r>
              <a:rPr lang="en-US" dirty="0"/>
              <a:t> (</a:t>
            </a:r>
            <a:r>
              <a:rPr lang="en-US" dirty="0" err="1"/>
              <a:t>UART</a:t>
            </a:r>
            <a:r>
              <a:rPr lang="en-US" dirty="0"/>
              <a:t>- Transmitter): </a:t>
            </a:r>
            <a:r>
              <a:rPr lang="en-US" dirty="0" err="1"/>
              <a:t>mạch</a:t>
            </a:r>
            <a:r>
              <a:rPr lang="en-US" dirty="0"/>
              <a:t> </a:t>
            </a:r>
            <a:r>
              <a:rPr lang="en-US" dirty="0" err="1"/>
              <a:t>đóng</a:t>
            </a:r>
            <a:r>
              <a:rPr lang="en-US" dirty="0"/>
              <a:t> </a:t>
            </a:r>
            <a:r>
              <a:rPr lang="en-US" dirty="0" err="1"/>
              <a:t>gói</a:t>
            </a:r>
            <a:r>
              <a:rPr lang="en-US" dirty="0"/>
              <a:t> </a:t>
            </a:r>
            <a:r>
              <a:rPr lang="en-US" dirty="0" err="1"/>
              <a:t>và</a:t>
            </a:r>
            <a:r>
              <a:rPr lang="en-US" dirty="0"/>
              <a:t> </a:t>
            </a:r>
            <a:r>
              <a:rPr lang="en-US" dirty="0" err="1"/>
              <a:t>phát</a:t>
            </a:r>
            <a:r>
              <a:rPr lang="en-US" dirty="0"/>
              <a:t> </a:t>
            </a:r>
            <a:r>
              <a:rPr lang="en-US" dirty="0" err="1"/>
              <a:t>dữ</a:t>
            </a:r>
            <a:r>
              <a:rPr lang="en-US" dirty="0"/>
              <a:t> </a:t>
            </a:r>
            <a:r>
              <a:rPr lang="en-US" dirty="0" err="1"/>
              <a:t>liệu</a:t>
            </a:r>
            <a:r>
              <a:rPr lang="en-US" dirty="0"/>
              <a:t>. </a:t>
            </a:r>
            <a:endParaRPr lang="vi-VN" dirty="0"/>
          </a:p>
          <a:p>
            <a:endParaRPr lang="en-US" dirty="0"/>
          </a:p>
        </p:txBody>
      </p:sp>
      <p:sp>
        <p:nvSpPr>
          <p:cNvPr id="8" name="Text Placeholder 7"/>
          <p:cNvSpPr>
            <a:spLocks noGrp="1"/>
          </p:cNvSpPr>
          <p:nvPr>
            <p:ph type="body" idx="3"/>
          </p:nvPr>
        </p:nvSpPr>
        <p:spPr>
          <a:xfrm>
            <a:off x="1343530" y="3728377"/>
            <a:ext cx="7827222" cy="3670500"/>
          </a:xfrm>
        </p:spPr>
        <p:txBody>
          <a:bodyPr/>
          <a:lstStyle/>
          <a:p>
            <a:r>
              <a:rPr lang="en-US" dirty="0" err="1"/>
              <a:t>Bộ</a:t>
            </a:r>
            <a:r>
              <a:rPr lang="en-US" dirty="0"/>
              <a:t> </a:t>
            </a:r>
            <a:r>
              <a:rPr lang="en-US" dirty="0" err="1"/>
              <a:t>tạo</a:t>
            </a:r>
            <a:r>
              <a:rPr lang="en-US" dirty="0"/>
              <a:t> </a:t>
            </a:r>
            <a:r>
              <a:rPr lang="en-US" dirty="0" err="1"/>
              <a:t>tốc</a:t>
            </a:r>
            <a:r>
              <a:rPr lang="en-US" dirty="0"/>
              <a:t> </a:t>
            </a:r>
            <a:r>
              <a:rPr lang="en-US" dirty="0" err="1"/>
              <a:t>độ</a:t>
            </a:r>
            <a:r>
              <a:rPr lang="en-US" dirty="0"/>
              <a:t> </a:t>
            </a:r>
            <a:r>
              <a:rPr lang="en-US" dirty="0" err="1"/>
              <a:t>truyền</a:t>
            </a:r>
            <a:r>
              <a:rPr lang="en-US" dirty="0"/>
              <a:t> (Baud rate generator): </a:t>
            </a:r>
            <a:r>
              <a:rPr lang="en-US" dirty="0" err="1"/>
              <a:t>mạch</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tín</a:t>
            </a:r>
            <a:r>
              <a:rPr lang="en-US" dirty="0"/>
              <a:t> </a:t>
            </a:r>
            <a:r>
              <a:rPr lang="en-US" dirty="0" err="1"/>
              <a:t>hiệu</a:t>
            </a:r>
            <a:r>
              <a:rPr lang="en-US" dirty="0"/>
              <a:t> enable </a:t>
            </a:r>
            <a:r>
              <a:rPr lang="en-US" dirty="0" err="1"/>
              <a:t>lấy</a:t>
            </a:r>
            <a:r>
              <a:rPr lang="en-US" dirty="0"/>
              <a:t> </a:t>
            </a:r>
            <a:r>
              <a:rPr lang="en-US" dirty="0" err="1"/>
              <a:t>mẫu</a:t>
            </a:r>
            <a:r>
              <a:rPr lang="en-US" dirty="0"/>
              <a:t> </a:t>
            </a:r>
            <a:r>
              <a:rPr lang="en-US" dirty="0" err="1"/>
              <a:t>với</a:t>
            </a:r>
            <a:r>
              <a:rPr lang="en-US" dirty="0"/>
              <a:t> </a:t>
            </a:r>
            <a:r>
              <a:rPr lang="en-US" dirty="0" err="1"/>
              <a:t>tần</a:t>
            </a:r>
            <a:r>
              <a:rPr lang="en-US" dirty="0"/>
              <a:t> </a:t>
            </a:r>
            <a:r>
              <a:rPr lang="en-US" dirty="0" err="1"/>
              <a:t>số</a:t>
            </a:r>
            <a:r>
              <a:rPr lang="en-US" dirty="0"/>
              <a:t> </a:t>
            </a:r>
            <a:r>
              <a:rPr lang="en-US" dirty="0" err="1"/>
              <a:t>dựa</a:t>
            </a:r>
            <a:r>
              <a:rPr lang="en-US" dirty="0"/>
              <a:t> </a:t>
            </a:r>
            <a:r>
              <a:rPr lang="en-US" dirty="0" err="1"/>
              <a:t>vào</a:t>
            </a:r>
            <a:r>
              <a:rPr lang="en-US" dirty="0"/>
              <a:t> </a:t>
            </a:r>
            <a:r>
              <a:rPr lang="en-US" dirty="0" err="1"/>
              <a:t>tần</a:t>
            </a:r>
            <a:r>
              <a:rPr lang="en-US" dirty="0"/>
              <a:t> </a:t>
            </a:r>
            <a:r>
              <a:rPr lang="en-US" dirty="0" err="1"/>
              <a:t>số</a:t>
            </a:r>
            <a:r>
              <a:rPr lang="en-US" dirty="0"/>
              <a:t> baud </a:t>
            </a:r>
            <a:r>
              <a:rPr lang="en-US" dirty="0" err="1"/>
              <a:t>truyền</a:t>
            </a:r>
            <a:r>
              <a:rPr lang="en-US" dirty="0"/>
              <a:t>. </a:t>
            </a:r>
            <a:endParaRPr lang="vi-VN" dirty="0"/>
          </a:p>
          <a:p>
            <a:endParaRPr lang="en-US" dirty="0"/>
          </a:p>
        </p:txBody>
      </p:sp>
      <p:sp>
        <p:nvSpPr>
          <p:cNvPr id="4" name="Slide Number Placeholder 3"/>
          <p:cNvSpPr>
            <a:spLocks noGrp="1"/>
          </p:cNvSpPr>
          <p:nvPr>
            <p:ph type="sldNum" idx="12"/>
          </p:nvPr>
        </p:nvSpPr>
        <p:spPr>
          <a:xfrm>
            <a:off x="8496843" y="4765288"/>
            <a:ext cx="548700" cy="315300"/>
          </a:xfrm>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5" name="Picture 4"/>
          <p:cNvPicPr>
            <a:picLocks noChangeAspect="1"/>
          </p:cNvPicPr>
          <p:nvPr/>
        </p:nvPicPr>
        <p:blipFill>
          <a:blip r:embed="rId2"/>
          <a:stretch>
            <a:fillRect/>
          </a:stretch>
        </p:blipFill>
        <p:spPr>
          <a:xfrm>
            <a:off x="3160829" y="1867709"/>
            <a:ext cx="3617924" cy="1844692"/>
          </a:xfrm>
          <a:prstGeom prst="rect">
            <a:avLst/>
          </a:prstGeom>
        </p:spPr>
      </p:pic>
      <p:pic>
        <p:nvPicPr>
          <p:cNvPr id="3" name="Picture 2"/>
          <p:cNvPicPr>
            <a:picLocks noChangeAspect="1"/>
          </p:cNvPicPr>
          <p:nvPr/>
        </p:nvPicPr>
        <p:blipFill>
          <a:blip r:embed="rId3"/>
          <a:stretch>
            <a:fillRect/>
          </a:stretch>
        </p:blipFill>
        <p:spPr>
          <a:xfrm>
            <a:off x="3160829" y="1019798"/>
            <a:ext cx="1149043" cy="1110822"/>
          </a:xfrm>
          <a:prstGeom prst="rect">
            <a:avLst/>
          </a:prstGeom>
        </p:spPr>
      </p:pic>
    </p:spTree>
    <p:extLst>
      <p:ext uri="{BB962C8B-B14F-4D97-AF65-F5344CB8AC3E}">
        <p14:creationId xmlns:p14="http://schemas.microsoft.com/office/powerpoint/2010/main" val="394916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xEl>
                                              <p:pRg st="0" end="0"/>
                                            </p:txEl>
                                          </p:spTgt>
                                        </p:tgtEl>
                                      </p:cBhvr>
                                    </p:animEffect>
                                    <p:set>
                                      <p:cBhvr>
                                        <p:cTn id="12" dur="1" fill="hold">
                                          <p:stCondLst>
                                            <p:cond delay="499"/>
                                          </p:stCondLst>
                                        </p:cTn>
                                        <p:tgtEl>
                                          <p:spTgt spid="7">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8">
                                            <p:txEl>
                                              <p:pRg st="0" end="0"/>
                                            </p:txEl>
                                          </p:spTgt>
                                        </p:tgtEl>
                                      </p:cBhvr>
                                    </p:animEffect>
                                    <p:set>
                                      <p:cBhvr>
                                        <p:cTn id="22" dur="1" fill="hold">
                                          <p:stCondLst>
                                            <p:cond delay="499"/>
                                          </p:stCondLst>
                                        </p:cTn>
                                        <p:tgtEl>
                                          <p:spTgt spid="8">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6">
                                            <p:txEl>
                                              <p:pRg st="0" end="0"/>
                                            </p:txEl>
                                          </p:spTgt>
                                        </p:tgtEl>
                                      </p:cBhvr>
                                    </p:animEffect>
                                    <p:set>
                                      <p:cBhvr>
                                        <p:cTn id="32" dur="1" fill="hold">
                                          <p:stCondLst>
                                            <p:cond delay="499"/>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P spid="7" grpId="0" build="p"/>
      <p:bldP spid="7" grpId="1" build="p"/>
      <p:bldP spid="8" grpId="0" build="p"/>
      <p:bldP spid="8" grpI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7654" y="332562"/>
            <a:ext cx="6858000" cy="345000"/>
          </a:xfrm>
        </p:spPr>
        <p:txBody>
          <a:bodyPr/>
          <a:lstStyle/>
          <a:p>
            <a:r>
              <a:rPr lang="vi-VN" sz="2800" dirty="0" smtClean="0"/>
              <a:t>Giải thích hoạt động</a:t>
            </a:r>
            <a:endParaRPr lang="en-US" sz="2800" dirty="0"/>
          </a:p>
        </p:txBody>
      </p:sp>
      <p:sp>
        <p:nvSpPr>
          <p:cNvPr id="3" name="Text Placeholder 2"/>
          <p:cNvSpPr>
            <a:spLocks noGrp="1"/>
          </p:cNvSpPr>
          <p:nvPr>
            <p:ph type="body" idx="1"/>
          </p:nvPr>
        </p:nvSpPr>
        <p:spPr>
          <a:xfrm>
            <a:off x="343173" y="2916881"/>
            <a:ext cx="8658293" cy="3670500"/>
          </a:xfrm>
        </p:spPr>
        <p:txBody>
          <a:bodyPr/>
          <a:lstStyle/>
          <a:p>
            <a:endParaRPr lang="vi-VN" dirty="0" smtClean="0"/>
          </a:p>
          <a:p>
            <a:endParaRPr lang="vi-VN" dirty="0" smtClean="0"/>
          </a:p>
          <a:p>
            <a:r>
              <a:rPr lang="vi-VN" dirty="0" smtClean="0"/>
              <a:t>Ngõ </a:t>
            </a:r>
            <a:r>
              <a:rPr lang="vi-VN" dirty="0"/>
              <a:t>ra bộ nhận bao gồm dữ liệu ra nối tiếp tx và tín hiệu tx_done_tick thông báo kết thúc </a:t>
            </a:r>
            <a:r>
              <a:rPr lang="vi-VN" dirty="0" smtClean="0"/>
              <a:t>truyền 1 frame.</a:t>
            </a:r>
            <a:endParaRPr lang="en-US" dirty="0"/>
          </a:p>
        </p:txBody>
      </p:sp>
      <p:sp>
        <p:nvSpPr>
          <p:cNvPr id="5" name="Text Placeholder 4"/>
          <p:cNvSpPr>
            <a:spLocks noGrp="1"/>
          </p:cNvSpPr>
          <p:nvPr>
            <p:ph type="body" idx="2"/>
          </p:nvPr>
        </p:nvSpPr>
        <p:spPr>
          <a:xfrm>
            <a:off x="343173" y="3607782"/>
            <a:ext cx="8084875" cy="3670500"/>
          </a:xfrm>
        </p:spPr>
        <p:txBody>
          <a:bodyPr/>
          <a:lstStyle/>
          <a:p>
            <a:r>
              <a:rPr lang="vi-VN" dirty="0"/>
              <a:t>Là khối </a:t>
            </a:r>
            <a:r>
              <a:rPr lang="vi-VN" dirty="0" smtClean="0"/>
              <a:t>nhận </a:t>
            </a:r>
            <a:r>
              <a:rPr lang="vi-VN" dirty="0"/>
              <a:t>dữ liệu song song từ hệ thống thông qua bộ đệm FIFO, sau đó chuyển dữ liệu từ song song thành nối tiếp, thêm các bit parity kiểm tra lỗi, đóng gói truyền thành một frame hoàn chỉnh và truyền nối tiếp trên đường dây.</a:t>
            </a:r>
          </a:p>
          <a:p>
            <a:endParaRPr lang="en-US" dirty="0"/>
          </a:p>
        </p:txBody>
      </p:sp>
      <p:sp>
        <p:nvSpPr>
          <p:cNvPr id="8" name="Text Placeholder 7"/>
          <p:cNvSpPr>
            <a:spLocks noGrp="1"/>
          </p:cNvSpPr>
          <p:nvPr>
            <p:ph type="body" idx="3"/>
          </p:nvPr>
        </p:nvSpPr>
        <p:spPr>
          <a:xfrm>
            <a:off x="343173" y="3607782"/>
            <a:ext cx="7518036" cy="3670500"/>
          </a:xfrm>
        </p:spPr>
        <p:txBody>
          <a:bodyPr/>
          <a:lstStyle/>
          <a:p>
            <a:r>
              <a:rPr lang="vi-VN" dirty="0"/>
              <a:t>Các đầu vào của bộ phát gồm tín hiệu xung clock, tín hiệu s_tick, các tín hiệu enable và thông báo trạng thái trống bộ đệm FIFO và đường tín hiệu truyền đi. </a:t>
            </a:r>
          </a:p>
          <a:p>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1800" smtClean="0"/>
              <a:t>29</a:t>
            </a:fld>
            <a:endParaRPr lang="en" sz="1800"/>
          </a:p>
        </p:txBody>
      </p:sp>
      <p:sp>
        <p:nvSpPr>
          <p:cNvPr id="7" name="Rectangle 6"/>
          <p:cNvSpPr/>
          <p:nvPr/>
        </p:nvSpPr>
        <p:spPr>
          <a:xfrm>
            <a:off x="343173" y="677562"/>
            <a:ext cx="1745283" cy="461665"/>
          </a:xfrm>
          <a:prstGeom prst="rect">
            <a:avLst/>
          </a:prstGeom>
        </p:spPr>
        <p:txBody>
          <a:bodyPr wrap="square">
            <a:spAutoFit/>
          </a:bodyPr>
          <a:lstStyle/>
          <a:p>
            <a:r>
              <a:rPr lang="en-US" sz="2400" dirty="0">
                <a:solidFill>
                  <a:schemeClr val="bg1"/>
                </a:solidFill>
                <a:latin typeface="Quicksand" panose="020B0604020202020204" charset="0"/>
              </a:rPr>
              <a:t>A. </a:t>
            </a:r>
            <a:r>
              <a:rPr lang="en-US" sz="2400" dirty="0" err="1">
                <a:solidFill>
                  <a:schemeClr val="bg1"/>
                </a:solidFill>
                <a:latin typeface="Quicksand" panose="020B0604020202020204" charset="0"/>
              </a:rPr>
              <a:t>Bộ</a:t>
            </a:r>
            <a:r>
              <a:rPr lang="en-US" sz="2400" dirty="0">
                <a:solidFill>
                  <a:schemeClr val="bg1"/>
                </a:solidFill>
                <a:latin typeface="Quicksand" panose="020B0604020202020204" charset="0"/>
              </a:rPr>
              <a:t> </a:t>
            </a:r>
            <a:r>
              <a:rPr lang="vi-VN" sz="2400" dirty="0" smtClean="0">
                <a:solidFill>
                  <a:schemeClr val="bg1"/>
                </a:solidFill>
                <a:latin typeface="Quicksand" panose="020B0604020202020204" charset="0"/>
              </a:rPr>
              <a:t>phát</a:t>
            </a:r>
            <a:endParaRPr lang="en-US" sz="2400" dirty="0">
              <a:solidFill>
                <a:schemeClr val="bg1"/>
              </a:solidFill>
              <a:latin typeface="Quicksand" panose="020B0604020202020204" charset="0"/>
            </a:endParaRPr>
          </a:p>
        </p:txBody>
      </p:sp>
      <p:pic>
        <p:nvPicPr>
          <p:cNvPr id="10" name="Picture 9"/>
          <p:cNvPicPr>
            <a:picLocks noChangeAspect="1"/>
          </p:cNvPicPr>
          <p:nvPr/>
        </p:nvPicPr>
        <p:blipFill>
          <a:blip r:embed="rId2"/>
          <a:stretch>
            <a:fillRect/>
          </a:stretch>
        </p:blipFill>
        <p:spPr>
          <a:xfrm>
            <a:off x="2837740" y="1640953"/>
            <a:ext cx="3739843" cy="1906856"/>
          </a:xfrm>
          <a:prstGeom prst="rect">
            <a:avLst/>
          </a:prstGeom>
        </p:spPr>
      </p:pic>
      <p:pic>
        <p:nvPicPr>
          <p:cNvPr id="11" name="Picture 10"/>
          <p:cNvPicPr>
            <a:picLocks noChangeAspect="1"/>
          </p:cNvPicPr>
          <p:nvPr/>
        </p:nvPicPr>
        <p:blipFill>
          <a:blip r:embed="rId3"/>
          <a:stretch>
            <a:fillRect/>
          </a:stretch>
        </p:blipFill>
        <p:spPr>
          <a:xfrm>
            <a:off x="2837741" y="817773"/>
            <a:ext cx="1187764" cy="1148255"/>
          </a:xfrm>
          <a:prstGeom prst="rect">
            <a:avLst/>
          </a:prstGeom>
        </p:spPr>
      </p:pic>
    </p:spTree>
    <p:extLst>
      <p:ext uri="{BB962C8B-B14F-4D97-AF65-F5344CB8AC3E}">
        <p14:creationId xmlns:p14="http://schemas.microsoft.com/office/powerpoint/2010/main" val="22955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xEl>
                                              <p:pRg st="0" end="0"/>
                                            </p:txEl>
                                          </p:spTgt>
                                        </p:tgtEl>
                                      </p:cBhvr>
                                    </p:animEffect>
                                    <p:set>
                                      <p:cBhvr>
                                        <p:cTn id="12"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8">
                                            <p:txEl>
                                              <p:pRg st="0" end="0"/>
                                            </p:txEl>
                                          </p:spTgt>
                                        </p:tgtEl>
                                      </p:cBhvr>
                                    </p:animEffect>
                                    <p:set>
                                      <p:cBhvr>
                                        <p:cTn id="22" dur="1" fill="hold">
                                          <p:stCondLst>
                                            <p:cond delay="499"/>
                                          </p:stCondLst>
                                        </p:cTn>
                                        <p:tgtEl>
                                          <p:spTgt spid="8">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3">
                                            <p:txEl>
                                              <p:pRg st="2" end="2"/>
                                            </p:txEl>
                                          </p:spTgt>
                                        </p:tgtEl>
                                      </p:cBhvr>
                                    </p:animEffect>
                                    <p:set>
                                      <p:cBhvr>
                                        <p:cTn id="32"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build="p"/>
      <p:bldP spid="5" grpId="1" build="p"/>
      <p:bldP spid="8" grpId="0" build="p"/>
      <p:bldP spid="8"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5400" dirty="0" smtClean="0"/>
              <a:t>Tổng quan</a:t>
            </a:r>
            <a:endParaRPr sz="5400" dirty="0"/>
          </a:p>
        </p:txBody>
      </p:sp>
      <p:sp>
        <p:nvSpPr>
          <p:cNvPr id="97" name="Google Shape;97;p1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dirty="0"/>
              <a:t>3</a:t>
            </a:r>
            <a:endParaRPr dirty="0"/>
          </a:p>
        </p:txBody>
      </p:sp>
      <p:sp>
        <p:nvSpPr>
          <p:cNvPr id="96" name="Google Shape;96;p15"/>
          <p:cNvSpPr txBox="1"/>
          <p:nvPr/>
        </p:nvSpPr>
        <p:spPr>
          <a:xfrm>
            <a:off x="529724" y="2278988"/>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a:solidFill>
                <a:srgbClr val="2E3037"/>
              </a:solidFill>
              <a:latin typeface="Quicksand"/>
              <a:ea typeface="Quicksand"/>
              <a:cs typeface="Quicksand"/>
              <a:sym typeface="Quicksand"/>
            </a:endParaRPr>
          </a:p>
        </p:txBody>
      </p:sp>
      <p:grpSp>
        <p:nvGrpSpPr>
          <p:cNvPr id="6" name="Google Shape;813;p47"/>
          <p:cNvGrpSpPr/>
          <p:nvPr/>
        </p:nvGrpSpPr>
        <p:grpSpPr>
          <a:xfrm>
            <a:off x="5870354" y="373072"/>
            <a:ext cx="2484236" cy="1871156"/>
            <a:chOff x="5247525" y="3007275"/>
            <a:chExt cx="517575" cy="384825"/>
          </a:xfrm>
        </p:grpSpPr>
        <p:sp>
          <p:nvSpPr>
            <p:cNvPr id="7" name="Google Shape;814;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1388046" y="1782751"/>
            <a:ext cx="4124668" cy="1966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7209" y="3074531"/>
            <a:ext cx="8698961" cy="3670500"/>
          </a:xfrm>
        </p:spPr>
        <p:txBody>
          <a:bodyPr/>
          <a:lstStyle/>
          <a:p>
            <a:r>
              <a:rPr lang="vi-VN" dirty="0" smtClean="0"/>
              <a:t>Tín hiệu s_tick được lấy từ Baud rate generator với tốc độ bằng tốc độ baud để điều khiển tốc độ truyền dữ liệu.</a:t>
            </a:r>
            <a:endParaRPr lang="en-US" dirty="0"/>
          </a:p>
        </p:txBody>
      </p:sp>
      <p:sp>
        <p:nvSpPr>
          <p:cNvPr id="4" name="Text Placeholder 3"/>
          <p:cNvSpPr>
            <a:spLocks noGrp="1"/>
          </p:cNvSpPr>
          <p:nvPr>
            <p:ph type="body" idx="2"/>
          </p:nvPr>
        </p:nvSpPr>
        <p:spPr>
          <a:xfrm>
            <a:off x="248789" y="3074531"/>
            <a:ext cx="8098695" cy="3670500"/>
          </a:xfrm>
        </p:spPr>
        <p:txBody>
          <a:bodyPr/>
          <a:lstStyle/>
          <a:p>
            <a:r>
              <a:rPr lang="vi-VN" dirty="0"/>
              <a:t>Ban đầu khi FIFO trống cờ Enable sẽ tắt và chờ đến khi bộ đệm FIFO nhận được dữ liệu được gửi từ máy tính. </a:t>
            </a:r>
            <a:endParaRPr lang="vi-VN" dirty="0" smtClean="0"/>
          </a:p>
          <a:p>
            <a:endParaRPr lang="vi-VN" dirty="0" smtClean="0"/>
          </a:p>
          <a:p>
            <a:endParaRPr lang="vi-VN" dirty="0" smtClean="0"/>
          </a:p>
        </p:txBody>
      </p:sp>
      <p:sp>
        <p:nvSpPr>
          <p:cNvPr id="7" name="Text Placeholder 6"/>
          <p:cNvSpPr>
            <a:spLocks noGrp="1"/>
          </p:cNvSpPr>
          <p:nvPr>
            <p:ph type="body" idx="3"/>
          </p:nvPr>
        </p:nvSpPr>
        <p:spPr>
          <a:xfrm>
            <a:off x="248789" y="3074531"/>
            <a:ext cx="6483903" cy="3670500"/>
          </a:xfrm>
        </p:spPr>
        <p:txBody>
          <a:bodyPr/>
          <a:lstStyle/>
          <a:p>
            <a:r>
              <a:rPr lang="vi-VN" dirty="0" smtClean="0"/>
              <a:t>Sau khi bộ đệm không còn trống, cờ Enable bật lên 1.</a:t>
            </a:r>
          </a:p>
          <a:p>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8" name="TextBox 7"/>
          <p:cNvSpPr txBox="1"/>
          <p:nvPr/>
        </p:nvSpPr>
        <p:spPr>
          <a:xfrm>
            <a:off x="350361" y="3186046"/>
            <a:ext cx="7355841" cy="1477328"/>
          </a:xfrm>
          <a:prstGeom prst="rect">
            <a:avLst/>
          </a:prstGeom>
          <a:noFill/>
        </p:spPr>
        <p:txBody>
          <a:bodyPr wrap="square" rtlCol="0">
            <a:spAutoFit/>
          </a:bodyPr>
          <a:lstStyle/>
          <a:p>
            <a:pPr marL="285750" indent="-285750">
              <a:buFont typeface="Arial" panose="020B0604020202020204" pitchFamily="34" charset="0"/>
              <a:buChar char="•"/>
            </a:pPr>
            <a:r>
              <a:rPr lang="vi-VN" sz="1800" dirty="0" smtClean="0">
                <a:solidFill>
                  <a:schemeClr val="bg1"/>
                </a:solidFill>
                <a:latin typeface="Quicksand" panose="020B0604020202020204" charset="0"/>
              </a:rPr>
              <a:t>Nếu tín hiệu Start cho phép mạch hoạt động là 1 thì mạch sẽ vào trạng thái start và thanh ghi dữ liệu nạp dữ liệu từ bộ đệm FIFO vào, đồng thời tạo tín hiệu 0 tương đương bit start báo hiệu đầu frame truyền, tx_done_tick thông báo kết thúc truyền xong 1 frame được gắn 0.</a:t>
            </a:r>
            <a:endParaRPr lang="en-US" sz="1800" dirty="0">
              <a:solidFill>
                <a:schemeClr val="bg1"/>
              </a:solidFill>
              <a:latin typeface="Quicksand" panose="020B0604020202020204" charset="0"/>
            </a:endParaRPr>
          </a:p>
        </p:txBody>
      </p:sp>
      <p:pic>
        <p:nvPicPr>
          <p:cNvPr id="9" name="Picture 8"/>
          <p:cNvPicPr>
            <a:picLocks noChangeAspect="1"/>
          </p:cNvPicPr>
          <p:nvPr/>
        </p:nvPicPr>
        <p:blipFill>
          <a:blip r:embed="rId2"/>
          <a:stretch>
            <a:fillRect/>
          </a:stretch>
        </p:blipFill>
        <p:spPr>
          <a:xfrm>
            <a:off x="2532940" y="1177000"/>
            <a:ext cx="3721555" cy="1897531"/>
          </a:xfrm>
          <a:prstGeom prst="rect">
            <a:avLst/>
          </a:prstGeom>
        </p:spPr>
      </p:pic>
      <p:pic>
        <p:nvPicPr>
          <p:cNvPr id="11" name="Picture 10"/>
          <p:cNvPicPr>
            <a:picLocks noChangeAspect="1"/>
          </p:cNvPicPr>
          <p:nvPr/>
        </p:nvPicPr>
        <p:blipFill>
          <a:blip r:embed="rId3"/>
          <a:stretch>
            <a:fillRect/>
          </a:stretch>
        </p:blipFill>
        <p:spPr>
          <a:xfrm>
            <a:off x="2532941" y="350110"/>
            <a:ext cx="1181956" cy="1142640"/>
          </a:xfrm>
          <a:prstGeom prst="rect">
            <a:avLst/>
          </a:prstGeom>
        </p:spPr>
      </p:pic>
    </p:spTree>
    <p:extLst>
      <p:ext uri="{BB962C8B-B14F-4D97-AF65-F5344CB8AC3E}">
        <p14:creationId xmlns:p14="http://schemas.microsoft.com/office/powerpoint/2010/main" val="3966470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4">
                                            <p:txEl>
                                              <p:pRg st="0" end="0"/>
                                            </p:txEl>
                                          </p:spTgt>
                                        </p:tgtEl>
                                      </p:cBhvr>
                                    </p:animEffect>
                                    <p:set>
                                      <p:cBhvr>
                                        <p:cTn id="22"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7">
                                            <p:txEl>
                                              <p:pRg st="0" end="0"/>
                                            </p:txEl>
                                          </p:spTgt>
                                        </p:tgtEl>
                                      </p:cBhvr>
                                    </p:animEffect>
                                    <p:set>
                                      <p:cBhvr>
                                        <p:cTn id="42" dur="1" fill="hold">
                                          <p:stCondLst>
                                            <p:cond delay="499"/>
                                          </p:stCondLst>
                                        </p:cTn>
                                        <p:tgtEl>
                                          <p:spTgt spid="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build="p"/>
      <p:bldP spid="4" grpId="1" build="p"/>
      <p:bldP spid="7" grpId="0" build="p"/>
      <p:bldP spid="7" grpId="1" build="p"/>
      <p:bldP spid="8" grpId="0"/>
      <p:bldP spid="8" grpId="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28921" y="276168"/>
            <a:ext cx="6858000" cy="345000"/>
          </a:xfrm>
        </p:spPr>
        <p:txBody>
          <a:bodyPr/>
          <a:lstStyle/>
          <a:p>
            <a:r>
              <a:rPr lang="en-US" sz="2400" dirty="0"/>
              <a:t>B. </a:t>
            </a:r>
            <a:r>
              <a:rPr lang="en-US" sz="2400" dirty="0" err="1"/>
              <a:t>Mạch</a:t>
            </a:r>
            <a:r>
              <a:rPr lang="en-US" sz="2400" dirty="0"/>
              <a:t> </a:t>
            </a:r>
            <a:r>
              <a:rPr lang="en-US" sz="2400" dirty="0" err="1"/>
              <a:t>giao</a:t>
            </a:r>
            <a:r>
              <a:rPr lang="en-US" sz="2400" dirty="0"/>
              <a:t> </a:t>
            </a:r>
            <a:r>
              <a:rPr lang="en-US" sz="2400" dirty="0" err="1" smtClean="0"/>
              <a:t>diện</a:t>
            </a:r>
            <a:r>
              <a:rPr lang="vi-VN" sz="2400" dirty="0" smtClean="0"/>
              <a:t> :</a:t>
            </a:r>
            <a:endParaRPr lang="en-US" sz="2400" dirty="0"/>
          </a:p>
        </p:txBody>
      </p:sp>
      <p:sp>
        <p:nvSpPr>
          <p:cNvPr id="3" name="Text Placeholder 2"/>
          <p:cNvSpPr>
            <a:spLocks noGrp="1"/>
          </p:cNvSpPr>
          <p:nvPr>
            <p:ph type="body" idx="1"/>
          </p:nvPr>
        </p:nvSpPr>
        <p:spPr>
          <a:xfrm>
            <a:off x="328921" y="498085"/>
            <a:ext cx="6412862" cy="3670500"/>
          </a:xfrm>
        </p:spPr>
        <p:txBody>
          <a:bodyPr/>
          <a:lstStyle/>
          <a:p>
            <a:r>
              <a:rPr lang="vi-VN" dirty="0" err="1" smtClean="0"/>
              <a:t>G</a:t>
            </a:r>
            <a:r>
              <a:rPr lang="en-US" dirty="0" err="1" smtClean="0"/>
              <a:t>ồm</a:t>
            </a:r>
            <a:r>
              <a:rPr lang="en-US" dirty="0" smtClean="0"/>
              <a:t> </a:t>
            </a:r>
            <a:r>
              <a:rPr lang="en-US" dirty="0" err="1"/>
              <a:t>bộ</a:t>
            </a:r>
            <a:r>
              <a:rPr lang="en-US" dirty="0"/>
              <a:t> </a:t>
            </a:r>
            <a:r>
              <a:rPr lang="en-US" dirty="0" err="1"/>
              <a:t>điều</a:t>
            </a:r>
            <a:r>
              <a:rPr lang="en-US" dirty="0"/>
              <a:t> </a:t>
            </a:r>
            <a:r>
              <a:rPr lang="en-US" dirty="0" err="1"/>
              <a:t>khiển</a:t>
            </a:r>
            <a:r>
              <a:rPr lang="en-US" dirty="0"/>
              <a:t> Controller </a:t>
            </a:r>
            <a:r>
              <a:rPr lang="en-US" dirty="0" err="1"/>
              <a:t>và</a:t>
            </a:r>
            <a:r>
              <a:rPr lang="en-US" dirty="0"/>
              <a:t> 1</a:t>
            </a:r>
            <a:r>
              <a:rPr lang="vi-VN" dirty="0"/>
              <a:t> bộ đếm FIFO</a:t>
            </a:r>
            <a:endParaRPr lang="en-US" dirty="0"/>
          </a:p>
        </p:txBody>
      </p:sp>
      <p:sp>
        <p:nvSpPr>
          <p:cNvPr id="4" name="Text Placeholder 3"/>
          <p:cNvSpPr>
            <a:spLocks noGrp="1"/>
          </p:cNvSpPr>
          <p:nvPr>
            <p:ph type="body" idx="2"/>
          </p:nvPr>
        </p:nvSpPr>
        <p:spPr>
          <a:xfrm>
            <a:off x="723584" y="3566673"/>
            <a:ext cx="8073923" cy="3670500"/>
          </a:xfrm>
        </p:spPr>
        <p:txBody>
          <a:bodyPr/>
          <a:lstStyle/>
          <a:p>
            <a:pPr marL="114300" indent="0">
              <a:buNone/>
            </a:pPr>
            <a:endParaRPr lang="vi-VN" dirty="0" smtClean="0"/>
          </a:p>
          <a:p>
            <a:r>
              <a:rPr lang="vi-VN" dirty="0" smtClean="0"/>
              <a:t>Tín </a:t>
            </a:r>
            <a:r>
              <a:rPr lang="vi-VN" dirty="0"/>
              <a:t>hiệu đầu ra của bộ bao gồm tín hiệu enable là ngõ vào cho phép, ngõ này được nối với khối </a:t>
            </a:r>
            <a:r>
              <a:rPr lang="vi-VN" dirty="0" smtClean="0"/>
              <a:t>Controller.</a:t>
            </a:r>
          </a:p>
          <a:p>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7" name="TextBox 6"/>
          <p:cNvSpPr txBox="1"/>
          <p:nvPr/>
        </p:nvSpPr>
        <p:spPr>
          <a:xfrm>
            <a:off x="1232957" y="3661040"/>
            <a:ext cx="7254503" cy="923330"/>
          </a:xfrm>
          <a:prstGeom prst="rect">
            <a:avLst/>
          </a:prstGeom>
          <a:noFill/>
        </p:spPr>
        <p:txBody>
          <a:bodyPr wrap="square" rtlCol="0">
            <a:spAutoFit/>
          </a:bodyPr>
          <a:lstStyle/>
          <a:p>
            <a:r>
              <a:rPr lang="vi-VN" sz="1800" dirty="0">
                <a:solidFill>
                  <a:schemeClr val="bg1"/>
                </a:solidFill>
                <a:latin typeface="Quicksand" panose="020B0604020202020204" charset="0"/>
              </a:rPr>
              <a:t>Tín hiệu đầu vào là xung clock, tín </a:t>
            </a:r>
            <a:r>
              <a:rPr lang="vi-VN" sz="1800">
                <a:solidFill>
                  <a:schemeClr val="bg1"/>
                </a:solidFill>
                <a:latin typeface="Quicksand" panose="020B0604020202020204" charset="0"/>
              </a:rPr>
              <a:t>hiệu </a:t>
            </a:r>
            <a:r>
              <a:rPr lang="vi-VN" sz="1800" smtClean="0">
                <a:solidFill>
                  <a:schemeClr val="bg1"/>
                </a:solidFill>
                <a:latin typeface="Quicksand" panose="020B0604020202020204" charset="0"/>
              </a:rPr>
              <a:t>tx_done_tick </a:t>
            </a:r>
            <a:r>
              <a:rPr lang="vi-VN" sz="1800" dirty="0">
                <a:solidFill>
                  <a:schemeClr val="bg1"/>
                </a:solidFill>
                <a:latin typeface="Quicksand" panose="020B0604020202020204" charset="0"/>
              </a:rPr>
              <a:t>từ khối phát thông báo khi kết thúc việc truyền 1 frame và cờ empty từ FIFO thông báo tình trạng trống bộ đệm. </a:t>
            </a:r>
          </a:p>
        </p:txBody>
      </p:sp>
      <p:pic>
        <p:nvPicPr>
          <p:cNvPr id="8" name="Picture 7"/>
          <p:cNvPicPr>
            <a:picLocks noChangeAspect="1"/>
          </p:cNvPicPr>
          <p:nvPr/>
        </p:nvPicPr>
        <p:blipFill>
          <a:blip r:embed="rId2"/>
          <a:stretch>
            <a:fillRect/>
          </a:stretch>
        </p:blipFill>
        <p:spPr>
          <a:xfrm>
            <a:off x="1421464" y="1026400"/>
            <a:ext cx="5763258" cy="2288248"/>
          </a:xfrm>
          <a:prstGeom prst="rect">
            <a:avLst/>
          </a:prstGeom>
        </p:spPr>
      </p:pic>
      <p:sp>
        <p:nvSpPr>
          <p:cNvPr id="9" name="TextBox 8"/>
          <p:cNvSpPr txBox="1"/>
          <p:nvPr/>
        </p:nvSpPr>
        <p:spPr>
          <a:xfrm>
            <a:off x="1232957" y="3661040"/>
            <a:ext cx="6394704" cy="646331"/>
          </a:xfrm>
          <a:prstGeom prst="rect">
            <a:avLst/>
          </a:prstGeom>
          <a:noFill/>
        </p:spPr>
        <p:txBody>
          <a:bodyPr wrap="square" rtlCol="0">
            <a:spAutoFit/>
          </a:bodyPr>
          <a:lstStyle/>
          <a:p>
            <a:r>
              <a:rPr lang="en-US" sz="1800" dirty="0" err="1">
                <a:solidFill>
                  <a:schemeClr val="bg1"/>
                </a:solidFill>
                <a:latin typeface="Quicksand" panose="020B0604020202020204" charset="0"/>
              </a:rPr>
              <a:t>khối</a:t>
            </a:r>
            <a:r>
              <a:rPr lang="en-US" sz="1800" dirty="0">
                <a:solidFill>
                  <a:schemeClr val="bg1"/>
                </a:solidFill>
                <a:latin typeface="Quicksand" panose="020B0604020202020204" charset="0"/>
              </a:rPr>
              <a:t> Controller </a:t>
            </a:r>
            <a:r>
              <a:rPr lang="en-US" sz="1800" dirty="0" err="1">
                <a:solidFill>
                  <a:schemeClr val="bg1"/>
                </a:solidFill>
                <a:latin typeface="Quicksand" panose="020B0604020202020204" charset="0"/>
              </a:rPr>
              <a:t>sẽ</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kiểm</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tra</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tình</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trạng</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dữ</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liệu</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của</a:t>
            </a:r>
            <a:r>
              <a:rPr lang="en-US" sz="1800" dirty="0">
                <a:solidFill>
                  <a:schemeClr val="bg1"/>
                </a:solidFill>
                <a:latin typeface="Quicksand" panose="020B0604020202020204" charset="0"/>
              </a:rPr>
              <a:t> FIFO </a:t>
            </a:r>
            <a:r>
              <a:rPr lang="en-US" sz="1800" dirty="0" err="1" smtClean="0">
                <a:solidFill>
                  <a:schemeClr val="bg1"/>
                </a:solidFill>
                <a:latin typeface="Quicksand" panose="020B0604020202020204" charset="0"/>
              </a:rPr>
              <a:t>dựa</a:t>
            </a:r>
            <a:r>
              <a:rPr lang="en-US" sz="1800" dirty="0" smtClean="0">
                <a:solidFill>
                  <a:schemeClr val="bg1"/>
                </a:solidFill>
                <a:latin typeface="Quicksand" panose="020B0604020202020204" charset="0"/>
              </a:rPr>
              <a:t> </a:t>
            </a:r>
            <a:r>
              <a:rPr lang="en-US" sz="1800" dirty="0" err="1">
                <a:solidFill>
                  <a:schemeClr val="bg1"/>
                </a:solidFill>
                <a:latin typeface="Quicksand" panose="020B0604020202020204" charset="0"/>
              </a:rPr>
              <a:t>vào</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đó</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để</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cấp</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tín</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hiệu</a:t>
            </a:r>
            <a:r>
              <a:rPr lang="en-US" sz="1800" dirty="0">
                <a:solidFill>
                  <a:schemeClr val="bg1"/>
                </a:solidFill>
                <a:latin typeface="Quicksand" panose="020B0604020202020204" charset="0"/>
              </a:rPr>
              <a:t> enable </a:t>
            </a:r>
            <a:r>
              <a:rPr lang="en-US" sz="1800" dirty="0" err="1">
                <a:solidFill>
                  <a:schemeClr val="bg1"/>
                </a:solidFill>
                <a:latin typeface="Quicksand" panose="020B0604020202020204" charset="0"/>
              </a:rPr>
              <a:t>cho</a:t>
            </a:r>
            <a:r>
              <a:rPr lang="en-US" sz="1800" dirty="0">
                <a:solidFill>
                  <a:schemeClr val="bg1"/>
                </a:solidFill>
                <a:latin typeface="Quicksand" panose="020B0604020202020204" charset="0"/>
              </a:rPr>
              <a:t> </a:t>
            </a:r>
            <a:r>
              <a:rPr lang="vi-VN" sz="1800" dirty="0" smtClean="0">
                <a:solidFill>
                  <a:schemeClr val="bg1"/>
                </a:solidFill>
                <a:latin typeface="Quicksand" panose="020B0604020202020204" charset="0"/>
              </a:rPr>
              <a:t>khối phát hoạt động.</a:t>
            </a:r>
            <a:endParaRPr lang="en-US" sz="1800" dirty="0">
              <a:solidFill>
                <a:schemeClr val="bg1"/>
              </a:solidFill>
              <a:latin typeface="Quicksand" panose="020B0604020202020204" charset="0"/>
            </a:endParaRPr>
          </a:p>
        </p:txBody>
      </p:sp>
    </p:spTree>
    <p:extLst>
      <p:ext uri="{BB962C8B-B14F-4D97-AF65-F5344CB8AC3E}">
        <p14:creationId xmlns:p14="http://schemas.microsoft.com/office/powerpoint/2010/main" val="300346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4">
                                            <p:txEl>
                                              <p:pRg st="1" end="1"/>
                                            </p:txEl>
                                          </p:spTgt>
                                        </p:tgtEl>
                                      </p:cBhvr>
                                    </p:animEffect>
                                    <p:set>
                                      <p:cBhvr>
                                        <p:cTn id="22"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P spid="7" grpId="0"/>
      <p:bldP spid="7" grpId="1"/>
      <p:bldP spid="9" grpId="0"/>
      <p:bldP spid="9" grpId="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3140" y="3296277"/>
            <a:ext cx="8230507" cy="3670500"/>
          </a:xfrm>
        </p:spPr>
        <p:txBody>
          <a:bodyPr/>
          <a:lstStyle/>
          <a:p>
            <a:r>
              <a:rPr lang="vi-VN" dirty="0"/>
              <a:t>Khi FIFO trống thì tín hiệu enable sẽ là 0 không cho phép khối phát hoạt động và ngược lại. Tín hiệu start str sẽ </a:t>
            </a:r>
            <a:r>
              <a:rPr lang="vi-VN" dirty="0" smtClean="0"/>
              <a:t>luôn </a:t>
            </a:r>
            <a:r>
              <a:rPr lang="vi-VN" dirty="0"/>
              <a:t>ở 0 </a:t>
            </a:r>
            <a:r>
              <a:rPr lang="vi-VN" dirty="0" smtClean="0"/>
              <a:t>trong </a:t>
            </a:r>
            <a:r>
              <a:rPr lang="vi-VN" dirty="0"/>
              <a:t>suốt quá trình khối phát đang phát dữ liệu hoặc </a:t>
            </a:r>
            <a:r>
              <a:rPr lang="vi-VN" dirty="0" smtClean="0"/>
              <a:t>FIFO trống</a:t>
            </a:r>
            <a:endParaRPr lang="en-US" dirty="0"/>
          </a:p>
        </p:txBody>
      </p:sp>
      <p:sp>
        <p:nvSpPr>
          <p:cNvPr id="4" name="Text Placeholder 3"/>
          <p:cNvSpPr>
            <a:spLocks noGrp="1"/>
          </p:cNvSpPr>
          <p:nvPr>
            <p:ph type="body" idx="2"/>
          </p:nvPr>
        </p:nvSpPr>
        <p:spPr>
          <a:xfrm>
            <a:off x="383141" y="3296277"/>
            <a:ext cx="7649271" cy="3670500"/>
          </a:xfrm>
        </p:spPr>
        <p:txBody>
          <a:bodyPr/>
          <a:lstStyle/>
          <a:p>
            <a:r>
              <a:rPr lang="vi-VN" dirty="0" err="1" smtClean="0"/>
              <a:t>K</a:t>
            </a:r>
            <a:r>
              <a:rPr lang="en-US" dirty="0" smtClean="0"/>
              <a:t>hi </a:t>
            </a:r>
            <a:r>
              <a:rPr lang="en-US" dirty="0" err="1"/>
              <a:t>bộ</a:t>
            </a:r>
            <a:r>
              <a:rPr lang="en-US" dirty="0"/>
              <a:t> </a:t>
            </a:r>
            <a:r>
              <a:rPr lang="en-US" dirty="0" err="1"/>
              <a:t>đệm</a:t>
            </a:r>
            <a:r>
              <a:rPr lang="en-US" dirty="0"/>
              <a:t> FIFO </a:t>
            </a:r>
            <a:r>
              <a:rPr lang="en-US" dirty="0" err="1"/>
              <a:t>từ</a:t>
            </a:r>
            <a:r>
              <a:rPr lang="en-US" dirty="0"/>
              <a:t> </a:t>
            </a:r>
            <a:r>
              <a:rPr lang="en-US" dirty="0" err="1"/>
              <a:t>trống</a:t>
            </a:r>
            <a:r>
              <a:rPr lang="en-US" dirty="0"/>
              <a:t> </a:t>
            </a:r>
            <a:r>
              <a:rPr lang="en-US" dirty="0" err="1"/>
              <a:t>chuyển</a:t>
            </a:r>
            <a:r>
              <a:rPr lang="en-US" dirty="0"/>
              <a:t> sang </a:t>
            </a:r>
            <a:r>
              <a:rPr lang="en-US" dirty="0" err="1"/>
              <a:t>có</a:t>
            </a:r>
            <a:r>
              <a:rPr lang="en-US" dirty="0"/>
              <a:t> </a:t>
            </a:r>
            <a:r>
              <a:rPr lang="en-US" dirty="0" err="1"/>
              <a:t>dữ</a:t>
            </a:r>
            <a:r>
              <a:rPr lang="en-US" dirty="0"/>
              <a:t> </a:t>
            </a:r>
            <a:r>
              <a:rPr lang="vi-VN" dirty="0" smtClean="0"/>
              <a:t>liệu,</a:t>
            </a:r>
            <a:r>
              <a:rPr lang="en-US" dirty="0" smtClean="0"/>
              <a:t> </a:t>
            </a:r>
            <a:r>
              <a:rPr lang="en-US" dirty="0" err="1"/>
              <a:t>tín</a:t>
            </a:r>
            <a:r>
              <a:rPr lang="en-US" dirty="0"/>
              <a:t> </a:t>
            </a:r>
            <a:r>
              <a:rPr lang="en-US" dirty="0" err="1"/>
              <a:t>hiệu</a:t>
            </a:r>
            <a:r>
              <a:rPr lang="en-US" dirty="0"/>
              <a:t> </a:t>
            </a:r>
            <a:r>
              <a:rPr lang="en-US" dirty="0" err="1" smtClean="0"/>
              <a:t>str</a:t>
            </a:r>
            <a:r>
              <a:rPr lang="en-US" dirty="0" smtClean="0"/>
              <a:t> </a:t>
            </a:r>
            <a:r>
              <a:rPr lang="en-US" dirty="0" err="1"/>
              <a:t>lên</a:t>
            </a:r>
            <a:r>
              <a:rPr lang="en-US" dirty="0"/>
              <a:t> 1 </a:t>
            </a:r>
            <a:r>
              <a:rPr lang="en-US" dirty="0" err="1"/>
              <a:t>và</a:t>
            </a:r>
            <a:r>
              <a:rPr lang="en-US" dirty="0"/>
              <a:t> </a:t>
            </a:r>
            <a:r>
              <a:rPr lang="en-US" dirty="0" err="1"/>
              <a:t>thông</a:t>
            </a:r>
            <a:r>
              <a:rPr lang="en-US" dirty="0"/>
              <a:t> </a:t>
            </a:r>
            <a:r>
              <a:rPr lang="en-US" dirty="0" err="1"/>
              <a:t>báo</a:t>
            </a:r>
            <a:r>
              <a:rPr lang="en-US" dirty="0"/>
              <a:t> </a:t>
            </a:r>
            <a:r>
              <a:rPr lang="en-US" dirty="0" err="1"/>
              <a:t>bộ</a:t>
            </a:r>
            <a:r>
              <a:rPr lang="en-US" dirty="0"/>
              <a:t> </a:t>
            </a:r>
            <a:r>
              <a:rPr lang="en-US" dirty="0" err="1"/>
              <a:t>phát</a:t>
            </a:r>
            <a:r>
              <a:rPr lang="en-US" dirty="0"/>
              <a:t> </a:t>
            </a:r>
            <a:r>
              <a:rPr lang="en-US" dirty="0" err="1"/>
              <a:t>bắt</a:t>
            </a:r>
            <a:r>
              <a:rPr lang="en-US" dirty="0"/>
              <a:t> </a:t>
            </a:r>
            <a:r>
              <a:rPr lang="en-US" dirty="0" err="1"/>
              <a:t>đầu</a:t>
            </a:r>
            <a:r>
              <a:rPr lang="en-US" dirty="0"/>
              <a:t> </a:t>
            </a:r>
            <a:r>
              <a:rPr lang="en-US" dirty="0" err="1"/>
              <a:t>nhận</a:t>
            </a:r>
            <a:r>
              <a:rPr lang="en-US" dirty="0"/>
              <a:t>, </a:t>
            </a:r>
            <a:r>
              <a:rPr lang="en-US" dirty="0" err="1"/>
              <a:t>chuyển</a:t>
            </a:r>
            <a:r>
              <a:rPr lang="en-US" dirty="0"/>
              <a:t> </a:t>
            </a:r>
            <a:r>
              <a:rPr lang="en-US" dirty="0" err="1"/>
              <a:t>đổi</a:t>
            </a:r>
            <a:r>
              <a:rPr lang="en-US" dirty="0"/>
              <a:t> </a:t>
            </a:r>
            <a:r>
              <a:rPr lang="en-US" dirty="0" err="1"/>
              <a:t>tín</a:t>
            </a:r>
            <a:r>
              <a:rPr lang="en-US" dirty="0"/>
              <a:t> </a:t>
            </a:r>
            <a:r>
              <a:rPr lang="en-US" dirty="0" err="1"/>
              <a:t>hiệu</a:t>
            </a:r>
            <a:r>
              <a:rPr lang="en-US" dirty="0"/>
              <a:t> </a:t>
            </a:r>
            <a:r>
              <a:rPr lang="en-US" dirty="0" err="1"/>
              <a:t>và</a:t>
            </a:r>
            <a:r>
              <a:rPr lang="en-US" dirty="0"/>
              <a:t> </a:t>
            </a:r>
            <a:r>
              <a:rPr lang="vi-VN" dirty="0" smtClean="0"/>
              <a:t>truyền.</a:t>
            </a:r>
            <a:endParaRPr lang="en-US" dirty="0"/>
          </a:p>
        </p:txBody>
      </p:sp>
      <p:sp>
        <p:nvSpPr>
          <p:cNvPr id="5" name="Text Placeholder 4"/>
          <p:cNvSpPr>
            <a:spLocks noGrp="1"/>
          </p:cNvSpPr>
          <p:nvPr>
            <p:ph type="body" idx="3"/>
          </p:nvPr>
        </p:nvSpPr>
        <p:spPr>
          <a:xfrm>
            <a:off x="383140" y="3296277"/>
            <a:ext cx="8760860" cy="3670500"/>
          </a:xfrm>
        </p:spPr>
        <p:txBody>
          <a:bodyPr/>
          <a:lstStyle/>
          <a:p>
            <a:r>
              <a:rPr lang="vi-VN" dirty="0" err="1" smtClean="0"/>
              <a:t>S</a:t>
            </a:r>
            <a:r>
              <a:rPr lang="en-US" dirty="0" smtClean="0"/>
              <a:t>au </a:t>
            </a:r>
            <a:r>
              <a:rPr lang="en-US" dirty="0" err="1"/>
              <a:t>mỗi</a:t>
            </a:r>
            <a:r>
              <a:rPr lang="en-US" dirty="0"/>
              <a:t> </a:t>
            </a:r>
            <a:r>
              <a:rPr lang="en-US" dirty="0" err="1"/>
              <a:t>kết</a:t>
            </a:r>
            <a:r>
              <a:rPr lang="en-US" dirty="0"/>
              <a:t> </a:t>
            </a:r>
            <a:r>
              <a:rPr lang="en-US" dirty="0" err="1"/>
              <a:t>thúc</a:t>
            </a:r>
            <a:r>
              <a:rPr lang="en-US" dirty="0"/>
              <a:t> </a:t>
            </a:r>
            <a:r>
              <a:rPr lang="en-US" dirty="0" err="1"/>
              <a:t>truyền</a:t>
            </a:r>
            <a:r>
              <a:rPr lang="en-US" dirty="0"/>
              <a:t> 1 frame, </a:t>
            </a:r>
            <a:r>
              <a:rPr lang="en-US" dirty="0" err="1"/>
              <a:t>khối</a:t>
            </a:r>
            <a:r>
              <a:rPr lang="en-US" dirty="0"/>
              <a:t> </a:t>
            </a:r>
            <a:r>
              <a:rPr lang="en-US" dirty="0" err="1"/>
              <a:t>phát</a:t>
            </a:r>
            <a:r>
              <a:rPr lang="en-US" dirty="0"/>
              <a:t> </a:t>
            </a:r>
            <a:r>
              <a:rPr lang="en-US" dirty="0" err="1" smtClean="0"/>
              <a:t>tạo</a:t>
            </a:r>
            <a:r>
              <a:rPr lang="en-US" dirty="0" smtClean="0"/>
              <a:t> </a:t>
            </a:r>
            <a:r>
              <a:rPr lang="en-US" dirty="0" err="1"/>
              <a:t>tín</a:t>
            </a:r>
            <a:r>
              <a:rPr lang="en-US" dirty="0"/>
              <a:t> </a:t>
            </a:r>
            <a:r>
              <a:rPr lang="en-US" dirty="0" err="1"/>
              <a:t>hiệu</a:t>
            </a:r>
            <a:r>
              <a:rPr lang="en-US" dirty="0"/>
              <a:t> </a:t>
            </a:r>
            <a:r>
              <a:rPr lang="en-US" dirty="0" err="1"/>
              <a:t>fsh</a:t>
            </a:r>
            <a:r>
              <a:rPr lang="en-US" dirty="0"/>
              <a:t> </a:t>
            </a:r>
            <a:r>
              <a:rPr lang="en-US" dirty="0" err="1"/>
              <a:t>tác</a:t>
            </a:r>
            <a:r>
              <a:rPr lang="en-US" dirty="0"/>
              <a:t> </a:t>
            </a:r>
            <a:r>
              <a:rPr lang="en-US" dirty="0" err="1"/>
              <a:t>động</a:t>
            </a:r>
            <a:r>
              <a:rPr lang="en-US" dirty="0"/>
              <a:t> </a:t>
            </a:r>
            <a:r>
              <a:rPr lang="en-US" dirty="0" err="1"/>
              <a:t>làm</a:t>
            </a:r>
            <a:r>
              <a:rPr lang="en-US" dirty="0"/>
              <a:t> </a:t>
            </a:r>
            <a:r>
              <a:rPr lang="en-US" dirty="0" err="1"/>
              <a:t>str</a:t>
            </a:r>
            <a:r>
              <a:rPr lang="en-US" dirty="0"/>
              <a:t> </a:t>
            </a:r>
            <a:r>
              <a:rPr lang="en-US" dirty="0" err="1"/>
              <a:t>và</a:t>
            </a:r>
            <a:r>
              <a:rPr lang="en-US" dirty="0"/>
              <a:t> </a:t>
            </a:r>
            <a:r>
              <a:rPr lang="en-US" dirty="0" err="1"/>
              <a:t>rd</a:t>
            </a:r>
            <a:r>
              <a:rPr lang="en-US" dirty="0"/>
              <a:t> </a:t>
            </a:r>
            <a:r>
              <a:rPr lang="en-US" dirty="0" err="1"/>
              <a:t>đồng</a:t>
            </a:r>
            <a:r>
              <a:rPr lang="en-US" dirty="0"/>
              <a:t> </a:t>
            </a:r>
            <a:r>
              <a:rPr lang="en-US" dirty="0" err="1"/>
              <a:t>thời</a:t>
            </a:r>
            <a:r>
              <a:rPr lang="en-US" dirty="0"/>
              <a:t> </a:t>
            </a:r>
            <a:r>
              <a:rPr lang="en-US" dirty="0" err="1"/>
              <a:t>bật</a:t>
            </a:r>
            <a:r>
              <a:rPr lang="en-US" dirty="0"/>
              <a:t> </a:t>
            </a:r>
            <a:r>
              <a:rPr lang="en-US" dirty="0" err="1"/>
              <a:t>lên</a:t>
            </a:r>
            <a:r>
              <a:rPr lang="en-US" dirty="0"/>
              <a:t> 1, </a:t>
            </a:r>
            <a:r>
              <a:rPr lang="en-US" dirty="0" err="1"/>
              <a:t>phát</a:t>
            </a:r>
            <a:r>
              <a:rPr lang="en-US" dirty="0"/>
              <a:t> </a:t>
            </a:r>
            <a:r>
              <a:rPr lang="en-US" dirty="0" err="1"/>
              <a:t>tín</a:t>
            </a:r>
            <a:r>
              <a:rPr lang="en-US" dirty="0"/>
              <a:t> </a:t>
            </a:r>
            <a:r>
              <a:rPr lang="en-US" dirty="0" err="1"/>
              <a:t>hiệu</a:t>
            </a:r>
            <a:r>
              <a:rPr lang="en-US" dirty="0"/>
              <a:t> </a:t>
            </a:r>
            <a:r>
              <a:rPr lang="en-US" dirty="0" err="1"/>
              <a:t>yêu</a:t>
            </a:r>
            <a:r>
              <a:rPr lang="en-US" dirty="0"/>
              <a:t> </a:t>
            </a:r>
            <a:r>
              <a:rPr lang="en-US" dirty="0" err="1"/>
              <a:t>cầu</a:t>
            </a:r>
            <a:r>
              <a:rPr lang="en-US" dirty="0"/>
              <a:t> </a:t>
            </a:r>
            <a:r>
              <a:rPr lang="en-US" dirty="0" err="1"/>
              <a:t>đọc</a:t>
            </a:r>
            <a:r>
              <a:rPr lang="en-US" dirty="0"/>
              <a:t> </a:t>
            </a:r>
            <a:r>
              <a:rPr lang="en-US" dirty="0" err="1"/>
              <a:t>dữ</a:t>
            </a:r>
            <a:r>
              <a:rPr lang="en-US" dirty="0"/>
              <a:t> </a:t>
            </a:r>
            <a:r>
              <a:rPr lang="en-US" dirty="0" err="1"/>
              <a:t>liệu</a:t>
            </a:r>
            <a:r>
              <a:rPr lang="en-US" dirty="0"/>
              <a:t> </a:t>
            </a:r>
            <a:r>
              <a:rPr lang="en-US" dirty="0" err="1"/>
              <a:t>đang</a:t>
            </a:r>
            <a:r>
              <a:rPr lang="en-US" dirty="0"/>
              <a:t> </a:t>
            </a:r>
            <a:r>
              <a:rPr lang="en-US" dirty="0" err="1"/>
              <a:t>chờ</a:t>
            </a:r>
            <a:r>
              <a:rPr lang="en-US" dirty="0"/>
              <a:t> </a:t>
            </a:r>
            <a:r>
              <a:rPr lang="en-US" dirty="0" err="1"/>
              <a:t>từ</a:t>
            </a:r>
            <a:r>
              <a:rPr lang="en-US" dirty="0"/>
              <a:t> FIFO </a:t>
            </a:r>
            <a:r>
              <a:rPr lang="en-US" dirty="0" err="1"/>
              <a:t>vào</a:t>
            </a:r>
            <a:r>
              <a:rPr lang="en-US" dirty="0"/>
              <a:t> </a:t>
            </a:r>
            <a:r>
              <a:rPr lang="en-US" dirty="0" err="1"/>
              <a:t>thanh</a:t>
            </a:r>
            <a:r>
              <a:rPr lang="en-US" dirty="0"/>
              <a:t> </a:t>
            </a:r>
            <a:r>
              <a:rPr lang="en-US" dirty="0" err="1"/>
              <a:t>ghi</a:t>
            </a:r>
            <a:r>
              <a:rPr lang="en-US" dirty="0"/>
              <a:t> </a:t>
            </a:r>
            <a:r>
              <a:rPr lang="en-US" dirty="0" err="1"/>
              <a:t>của</a:t>
            </a:r>
            <a:r>
              <a:rPr lang="en-US" dirty="0"/>
              <a:t> </a:t>
            </a:r>
            <a:r>
              <a:rPr lang="en-US" dirty="0" err="1"/>
              <a:t>bộ</a:t>
            </a:r>
            <a:r>
              <a:rPr lang="en-US" dirty="0"/>
              <a:t> </a:t>
            </a:r>
            <a:r>
              <a:rPr lang="en-US" dirty="0" err="1"/>
              <a:t>phát</a:t>
            </a:r>
            <a:r>
              <a:rPr lang="en-US" dirty="0"/>
              <a:t> </a:t>
            </a:r>
            <a:r>
              <a:rPr lang="en-US" dirty="0" err="1"/>
              <a:t>và</a:t>
            </a:r>
            <a:r>
              <a:rPr lang="en-US" dirty="0"/>
              <a:t> </a:t>
            </a:r>
            <a:r>
              <a:rPr lang="en-US" dirty="0" err="1"/>
              <a:t>tiến</a:t>
            </a:r>
            <a:r>
              <a:rPr lang="en-US" dirty="0"/>
              <a:t> </a:t>
            </a:r>
            <a:r>
              <a:rPr lang="en-US" dirty="0" err="1"/>
              <a:t>hành</a:t>
            </a:r>
            <a:r>
              <a:rPr lang="en-US" dirty="0"/>
              <a:t> </a:t>
            </a:r>
            <a:r>
              <a:rPr lang="vi-VN" dirty="0" smtClean="0"/>
              <a:t>chu kỳ phát dữ liệu.</a:t>
            </a:r>
            <a:endParaRPr lang="en-US" dirty="0"/>
          </a:p>
        </p:txBody>
      </p:sp>
      <p:sp>
        <p:nvSpPr>
          <p:cNvPr id="6" name="Slide Number Placeholder 5"/>
          <p:cNvSpPr>
            <a:spLocks noGrp="1"/>
          </p:cNvSpPr>
          <p:nvPr>
            <p:ph type="sldNum" idx="12"/>
          </p:nvPr>
        </p:nvSpPr>
        <p:spPr>
          <a:xfrm>
            <a:off x="7870885" y="4435139"/>
            <a:ext cx="548700" cy="315300"/>
          </a:xfrm>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7" name="TextBox 6"/>
          <p:cNvSpPr txBox="1"/>
          <p:nvPr/>
        </p:nvSpPr>
        <p:spPr>
          <a:xfrm>
            <a:off x="847345" y="3411144"/>
            <a:ext cx="5919215" cy="646331"/>
          </a:xfrm>
          <a:prstGeom prst="rect">
            <a:avLst/>
          </a:prstGeom>
          <a:noFill/>
        </p:spPr>
        <p:txBody>
          <a:bodyPr wrap="square" rtlCol="0">
            <a:spAutoFit/>
          </a:bodyPr>
          <a:lstStyle/>
          <a:p>
            <a:pPr lvl="1"/>
            <a:r>
              <a:rPr lang="en-US" sz="1800" dirty="0" err="1">
                <a:solidFill>
                  <a:schemeClr val="bg1"/>
                </a:solidFill>
                <a:latin typeface="Quicksand" panose="020B0604020202020204" charset="0"/>
              </a:rPr>
              <a:t>Các</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hoạt</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động</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trên</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tiếp</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tục</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diễn</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ra</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lặp</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lại</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và</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phối</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hợp</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với</a:t>
            </a:r>
            <a:r>
              <a:rPr lang="en-US" sz="1800" dirty="0">
                <a:solidFill>
                  <a:schemeClr val="bg1"/>
                </a:solidFill>
                <a:latin typeface="Quicksand" panose="020B0604020202020204" charset="0"/>
              </a:rPr>
              <a:t> </a:t>
            </a:r>
            <a:r>
              <a:rPr lang="en-US" sz="1800" dirty="0" err="1">
                <a:solidFill>
                  <a:schemeClr val="bg1"/>
                </a:solidFill>
                <a:latin typeface="Quicksand" panose="020B0604020202020204" charset="0"/>
              </a:rPr>
              <a:t>bộ</a:t>
            </a:r>
            <a:r>
              <a:rPr lang="en-US" sz="1800" dirty="0">
                <a:solidFill>
                  <a:schemeClr val="bg1"/>
                </a:solidFill>
                <a:latin typeface="Quicksand" panose="020B0604020202020204" charset="0"/>
              </a:rPr>
              <a:t> </a:t>
            </a:r>
            <a:r>
              <a:rPr lang="vi-VN" sz="1800" dirty="0" smtClean="0">
                <a:solidFill>
                  <a:schemeClr val="bg1"/>
                </a:solidFill>
                <a:latin typeface="Quicksand" panose="020B0604020202020204" charset="0"/>
              </a:rPr>
              <a:t>phát hoàn chỉnh</a:t>
            </a:r>
            <a:endParaRPr lang="en-US" sz="1800" dirty="0">
              <a:solidFill>
                <a:schemeClr val="bg1"/>
              </a:solidFill>
              <a:latin typeface="Quicksand" panose="020B0604020202020204" charset="0"/>
            </a:endParaRPr>
          </a:p>
        </p:txBody>
      </p:sp>
      <p:pic>
        <p:nvPicPr>
          <p:cNvPr id="8" name="Picture 7"/>
          <p:cNvPicPr>
            <a:picLocks noChangeAspect="1"/>
          </p:cNvPicPr>
          <p:nvPr/>
        </p:nvPicPr>
        <p:blipFill>
          <a:blip r:embed="rId2"/>
          <a:stretch>
            <a:fillRect/>
          </a:stretch>
        </p:blipFill>
        <p:spPr>
          <a:xfrm>
            <a:off x="1006936" y="338872"/>
            <a:ext cx="6009560" cy="2386040"/>
          </a:xfrm>
          <a:prstGeom prst="rect">
            <a:avLst/>
          </a:prstGeom>
        </p:spPr>
      </p:pic>
    </p:spTree>
    <p:extLst>
      <p:ext uri="{BB962C8B-B14F-4D97-AF65-F5344CB8AC3E}">
        <p14:creationId xmlns:p14="http://schemas.microsoft.com/office/powerpoint/2010/main" val="389158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4">
                                            <p:txEl>
                                              <p:pRg st="0" end="0"/>
                                            </p:txEl>
                                          </p:spTgt>
                                        </p:tgtEl>
                                      </p:cBhvr>
                                    </p:animEffect>
                                    <p:set>
                                      <p:cBhvr>
                                        <p:cTn id="22"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5">
                                            <p:txEl>
                                              <p:pRg st="0" end="0"/>
                                            </p:txEl>
                                          </p:spTgt>
                                        </p:tgtEl>
                                      </p:cBhvr>
                                    </p:animEffect>
                                    <p:set>
                                      <p:cBhvr>
                                        <p:cTn id="32"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7">
                                            <p:txEl>
                                              <p:pRg st="0" end="0"/>
                                            </p:txEl>
                                          </p:spTgt>
                                        </p:tgtEl>
                                      </p:cBhvr>
                                    </p:animEffect>
                                    <p:set>
                                      <p:cBhvr>
                                        <p:cTn id="42" dur="1" fill="hold">
                                          <p:stCondLst>
                                            <p:cond delay="499"/>
                                          </p:stCondLst>
                                        </p:cTn>
                                        <p:tgtEl>
                                          <p:spTgt spid="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4" grpId="1" build="p"/>
      <p:bldP spid="5" grpId="0" build="p"/>
      <p:bldP spid="5" grpId="1" build="p"/>
      <p:bldP spid="7"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203851" y="2242813"/>
            <a:ext cx="8120854" cy="1159800"/>
          </a:xfrm>
        </p:spPr>
        <p:txBody>
          <a:bodyPr/>
          <a:lstStyle/>
          <a:p>
            <a:r>
              <a:rPr lang="vi-VN" sz="4800" dirty="0" smtClean="0"/>
              <a:t>Lưu đồ giải thuật khối phát</a:t>
            </a:r>
            <a:endParaRPr lang="en-US" sz="4800" dirty="0"/>
          </a:p>
        </p:txBody>
      </p:sp>
      <p:sp>
        <p:nvSpPr>
          <p:cNvPr id="4" name="Slide Number Placeholder 3"/>
          <p:cNvSpPr>
            <a:spLocks noGrp="1"/>
          </p:cNvSpPr>
          <p:nvPr>
            <p:ph type="sldNum" idx="4294967295"/>
          </p:nvPr>
        </p:nvSpPr>
        <p:spPr>
          <a:xfrm>
            <a:off x="8594725" y="4751388"/>
            <a:ext cx="549275" cy="315912"/>
          </a:xfrm>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6" name="Round Diagonal Corner Rectangle 5"/>
          <p:cNvSpPr/>
          <p:nvPr/>
        </p:nvSpPr>
        <p:spPr>
          <a:xfrm>
            <a:off x="1203851" y="1954935"/>
            <a:ext cx="7834894" cy="1735557"/>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1790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2" name="Picture 1"/>
          <p:cNvPicPr>
            <a:picLocks noChangeAspect="1"/>
          </p:cNvPicPr>
          <p:nvPr/>
        </p:nvPicPr>
        <p:blipFill>
          <a:blip r:embed="rId2"/>
          <a:stretch>
            <a:fillRect/>
          </a:stretch>
        </p:blipFill>
        <p:spPr>
          <a:xfrm>
            <a:off x="2334768" y="256032"/>
            <a:ext cx="4523232" cy="4399624"/>
          </a:xfrm>
          <a:prstGeom prst="rect">
            <a:avLst/>
          </a:prstGeom>
        </p:spPr>
      </p:pic>
    </p:spTree>
    <p:extLst>
      <p:ext uri="{BB962C8B-B14F-4D97-AF65-F5344CB8AC3E}">
        <p14:creationId xmlns:p14="http://schemas.microsoft.com/office/powerpoint/2010/main" val="34010600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15203" y="2140275"/>
            <a:ext cx="6680400" cy="1159800"/>
          </a:xfrm>
        </p:spPr>
        <p:txBody>
          <a:bodyPr/>
          <a:lstStyle/>
          <a:p>
            <a:r>
              <a:rPr lang="vi-VN" dirty="0" smtClean="0"/>
              <a:t>Thiết kế khối nhận </a:t>
            </a:r>
            <a:endParaRPr lang="en-US" dirty="0"/>
          </a:p>
        </p:txBody>
      </p:sp>
      <p:sp>
        <p:nvSpPr>
          <p:cNvPr id="6" name="Slide Number Placeholder 5"/>
          <p:cNvSpPr>
            <a:spLocks noGrp="1"/>
          </p:cNvSpPr>
          <p:nvPr>
            <p:ph type="sldNum" idx="4294967295"/>
          </p:nvPr>
        </p:nvSpPr>
        <p:spPr>
          <a:xfrm>
            <a:off x="8594725" y="4751388"/>
            <a:ext cx="549275" cy="315912"/>
          </a:xfrm>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2" name="Round Diagonal Corner Rectangle 1"/>
          <p:cNvSpPr/>
          <p:nvPr/>
        </p:nvSpPr>
        <p:spPr>
          <a:xfrm>
            <a:off x="1319175" y="1690652"/>
            <a:ext cx="6584996" cy="205904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4113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43690" y="549649"/>
            <a:ext cx="7809575" cy="345000"/>
          </a:xfrm>
        </p:spPr>
        <p:txBody>
          <a:bodyPr/>
          <a:lstStyle/>
          <a:p>
            <a:pPr marL="342900" indent="-342900">
              <a:buFont typeface="Arial" panose="020B0604020202020204" pitchFamily="34" charset="0"/>
              <a:buChar char="•"/>
            </a:pPr>
            <a:r>
              <a:rPr lang="vi-VN" sz="2800" dirty="0" smtClean="0"/>
              <a:t>Khối nhận UART :gồm 3 thành phần chính</a:t>
            </a:r>
            <a:endParaRPr lang="en-US" sz="2800" dirty="0"/>
          </a:p>
        </p:txBody>
      </p:sp>
      <p:sp>
        <p:nvSpPr>
          <p:cNvPr id="3" name="Text Placeholder 2"/>
          <p:cNvSpPr>
            <a:spLocks noGrp="1"/>
          </p:cNvSpPr>
          <p:nvPr>
            <p:ph type="body" idx="1"/>
          </p:nvPr>
        </p:nvSpPr>
        <p:spPr>
          <a:xfrm>
            <a:off x="445503" y="4049025"/>
            <a:ext cx="8698497" cy="3670500"/>
          </a:xfrm>
        </p:spPr>
        <p:txBody>
          <a:bodyPr/>
          <a:lstStyle/>
          <a:p>
            <a:r>
              <a:rPr lang="en-US" dirty="0" err="1"/>
              <a:t>Bộ</a:t>
            </a:r>
            <a:r>
              <a:rPr lang="en-US" dirty="0"/>
              <a:t> </a:t>
            </a:r>
            <a:r>
              <a:rPr lang="en-US" dirty="0" err="1"/>
              <a:t>nhận</a:t>
            </a:r>
            <a:r>
              <a:rPr lang="en-US" dirty="0"/>
              <a:t> (</a:t>
            </a:r>
            <a:r>
              <a:rPr lang="en-US" dirty="0" err="1"/>
              <a:t>UART</a:t>
            </a:r>
            <a:r>
              <a:rPr lang="en-US" dirty="0"/>
              <a:t> </a:t>
            </a:r>
            <a:r>
              <a:rPr lang="en-US" dirty="0" err="1"/>
              <a:t>reveiver</a:t>
            </a:r>
            <a:r>
              <a:rPr lang="en-US" dirty="0"/>
              <a:t>): </a:t>
            </a:r>
            <a:r>
              <a:rPr lang="en-US" dirty="0" err="1"/>
              <a:t>mạch</a:t>
            </a:r>
            <a:r>
              <a:rPr lang="en-US" dirty="0"/>
              <a:t> </a:t>
            </a:r>
            <a:r>
              <a:rPr lang="en-US" dirty="0" err="1"/>
              <a:t>lấy</a:t>
            </a:r>
            <a:r>
              <a:rPr lang="en-US" dirty="0"/>
              <a:t> </a:t>
            </a:r>
            <a:r>
              <a:rPr lang="en-US" dirty="0" err="1"/>
              <a:t>dữ</a:t>
            </a:r>
            <a:r>
              <a:rPr lang="en-US" dirty="0"/>
              <a:t> </a:t>
            </a:r>
            <a:r>
              <a:rPr lang="en-US" dirty="0" err="1"/>
              <a:t>liệu</a:t>
            </a:r>
            <a:r>
              <a:rPr lang="en-US" dirty="0"/>
              <a:t> </a:t>
            </a:r>
            <a:r>
              <a:rPr lang="en-US" dirty="0" err="1"/>
              <a:t>thông</a:t>
            </a:r>
            <a:r>
              <a:rPr lang="en-US" dirty="0"/>
              <a:t> qua </a:t>
            </a:r>
            <a:r>
              <a:rPr lang="vi-VN" dirty="0" smtClean="0"/>
              <a:t>quá trình lấy mẫu.</a:t>
            </a:r>
            <a:endParaRPr lang="en-US" dirty="0"/>
          </a:p>
        </p:txBody>
      </p:sp>
      <p:sp>
        <p:nvSpPr>
          <p:cNvPr id="4" name="Text Placeholder 3"/>
          <p:cNvSpPr>
            <a:spLocks noGrp="1"/>
          </p:cNvSpPr>
          <p:nvPr>
            <p:ph type="body" idx="2"/>
          </p:nvPr>
        </p:nvSpPr>
        <p:spPr>
          <a:xfrm>
            <a:off x="445503" y="4054638"/>
            <a:ext cx="7254376" cy="3670500"/>
          </a:xfrm>
        </p:spPr>
        <p:txBody>
          <a:bodyPr/>
          <a:lstStyle/>
          <a:p>
            <a:r>
              <a:rPr lang="en-US" dirty="0" err="1"/>
              <a:t>Bộ</a:t>
            </a:r>
            <a:r>
              <a:rPr lang="en-US" dirty="0"/>
              <a:t> </a:t>
            </a:r>
            <a:r>
              <a:rPr lang="en-US" dirty="0" err="1"/>
              <a:t>tạo</a:t>
            </a:r>
            <a:r>
              <a:rPr lang="en-US" dirty="0"/>
              <a:t> </a:t>
            </a:r>
            <a:r>
              <a:rPr lang="en-US" dirty="0" err="1"/>
              <a:t>tốc</a:t>
            </a:r>
            <a:r>
              <a:rPr lang="en-US" dirty="0"/>
              <a:t> </a:t>
            </a:r>
            <a:r>
              <a:rPr lang="en-US" dirty="0" err="1"/>
              <a:t>độ</a:t>
            </a:r>
            <a:r>
              <a:rPr lang="en-US" dirty="0"/>
              <a:t> </a:t>
            </a:r>
            <a:r>
              <a:rPr lang="en-US" dirty="0" err="1"/>
              <a:t>truyền</a:t>
            </a:r>
            <a:r>
              <a:rPr lang="en-US" dirty="0"/>
              <a:t> </a:t>
            </a:r>
            <a:r>
              <a:rPr lang="vi-VN" dirty="0" smtClean="0"/>
              <a:t>:</a:t>
            </a:r>
            <a:r>
              <a:rPr lang="en-US" dirty="0" err="1" smtClean="0"/>
              <a:t>mạch</a:t>
            </a:r>
            <a:r>
              <a:rPr lang="en-US" dirty="0" smtClean="0"/>
              <a:t> </a:t>
            </a:r>
            <a:r>
              <a:rPr lang="en-US" dirty="0" err="1"/>
              <a:t>tạo</a:t>
            </a:r>
            <a:r>
              <a:rPr lang="en-US" dirty="0"/>
              <a:t> </a:t>
            </a:r>
            <a:r>
              <a:rPr lang="en-US" dirty="0" err="1"/>
              <a:t>ra</a:t>
            </a:r>
            <a:r>
              <a:rPr lang="en-US" dirty="0"/>
              <a:t> </a:t>
            </a:r>
            <a:r>
              <a:rPr lang="en-US" dirty="0" err="1"/>
              <a:t>các</a:t>
            </a:r>
            <a:r>
              <a:rPr lang="en-US" dirty="0"/>
              <a:t> </a:t>
            </a:r>
            <a:r>
              <a:rPr lang="en-US" dirty="0" err="1"/>
              <a:t>tín</a:t>
            </a:r>
            <a:r>
              <a:rPr lang="en-US" dirty="0"/>
              <a:t> </a:t>
            </a:r>
            <a:r>
              <a:rPr lang="en-US" dirty="0" err="1"/>
              <a:t>hiệu</a:t>
            </a:r>
            <a:r>
              <a:rPr lang="en-US" dirty="0"/>
              <a:t> enable </a:t>
            </a:r>
            <a:r>
              <a:rPr lang="en-US" dirty="0" err="1"/>
              <a:t>lấy</a:t>
            </a:r>
            <a:r>
              <a:rPr lang="en-US" dirty="0"/>
              <a:t> </a:t>
            </a:r>
            <a:r>
              <a:rPr lang="en-US" dirty="0" err="1"/>
              <a:t>mẫu</a:t>
            </a:r>
            <a:r>
              <a:rPr lang="en-US" dirty="0"/>
              <a:t> </a:t>
            </a:r>
            <a:r>
              <a:rPr lang="en-US" dirty="0" err="1"/>
              <a:t>với</a:t>
            </a:r>
            <a:r>
              <a:rPr lang="en-US" dirty="0"/>
              <a:t> </a:t>
            </a:r>
            <a:r>
              <a:rPr lang="en-US" dirty="0" err="1"/>
              <a:t>tần</a:t>
            </a:r>
            <a:r>
              <a:rPr lang="en-US" dirty="0"/>
              <a:t> </a:t>
            </a:r>
            <a:r>
              <a:rPr lang="en-US" dirty="0" err="1"/>
              <a:t>số</a:t>
            </a:r>
            <a:r>
              <a:rPr lang="en-US" dirty="0"/>
              <a:t> </a:t>
            </a:r>
            <a:r>
              <a:rPr lang="en-US" dirty="0" err="1"/>
              <a:t>dựa</a:t>
            </a:r>
            <a:r>
              <a:rPr lang="en-US" dirty="0"/>
              <a:t> </a:t>
            </a:r>
            <a:r>
              <a:rPr lang="en-US" dirty="0" err="1"/>
              <a:t>vào</a:t>
            </a:r>
            <a:r>
              <a:rPr lang="en-US" dirty="0"/>
              <a:t> </a:t>
            </a:r>
            <a:r>
              <a:rPr lang="en-US" dirty="0" err="1"/>
              <a:t>tần</a:t>
            </a:r>
            <a:r>
              <a:rPr lang="en-US" dirty="0"/>
              <a:t> </a:t>
            </a:r>
            <a:r>
              <a:rPr lang="en-US" dirty="0" err="1"/>
              <a:t>số</a:t>
            </a:r>
            <a:r>
              <a:rPr lang="en-US" dirty="0"/>
              <a:t> baud </a:t>
            </a:r>
            <a:r>
              <a:rPr lang="vi-VN" dirty="0" smtClean="0"/>
              <a:t>truyền.</a:t>
            </a:r>
            <a:endParaRPr lang="en-US" dirty="0"/>
          </a:p>
        </p:txBody>
      </p:sp>
      <p:sp>
        <p:nvSpPr>
          <p:cNvPr id="5" name="Text Placeholder 4"/>
          <p:cNvSpPr>
            <a:spLocks noGrp="1"/>
          </p:cNvSpPr>
          <p:nvPr>
            <p:ph type="body" idx="3"/>
          </p:nvPr>
        </p:nvSpPr>
        <p:spPr>
          <a:xfrm>
            <a:off x="445503" y="4043412"/>
            <a:ext cx="7691682" cy="3670500"/>
          </a:xfrm>
        </p:spPr>
        <p:txBody>
          <a:bodyPr/>
          <a:lstStyle/>
          <a:p>
            <a:r>
              <a:rPr lang="en-US" dirty="0" err="1"/>
              <a:t>Mạch</a:t>
            </a:r>
            <a:r>
              <a:rPr lang="en-US" dirty="0"/>
              <a:t> </a:t>
            </a:r>
            <a:r>
              <a:rPr lang="en-US" dirty="0" err="1"/>
              <a:t>giao</a:t>
            </a:r>
            <a:r>
              <a:rPr lang="en-US" dirty="0"/>
              <a:t> </a:t>
            </a:r>
            <a:r>
              <a:rPr lang="en-US" dirty="0" err="1"/>
              <a:t>diện</a:t>
            </a:r>
            <a:r>
              <a:rPr lang="en-US" dirty="0"/>
              <a:t> (Interface circuit): </a:t>
            </a:r>
            <a:r>
              <a:rPr lang="en-US" dirty="0" err="1"/>
              <a:t>mạch</a:t>
            </a:r>
            <a:r>
              <a:rPr lang="en-US" dirty="0"/>
              <a:t> </a:t>
            </a:r>
            <a:r>
              <a:rPr lang="en-US" dirty="0" err="1"/>
              <a:t>cung</a:t>
            </a:r>
            <a:r>
              <a:rPr lang="en-US" dirty="0"/>
              <a:t> </a:t>
            </a:r>
            <a:r>
              <a:rPr lang="en-US" dirty="0" err="1"/>
              <a:t>cấp</a:t>
            </a:r>
            <a:r>
              <a:rPr lang="en-US" dirty="0"/>
              <a:t> </a:t>
            </a:r>
            <a:r>
              <a:rPr lang="en-US" dirty="0" err="1"/>
              <a:t>bộ</a:t>
            </a:r>
            <a:r>
              <a:rPr lang="en-US" dirty="0"/>
              <a:t> </a:t>
            </a:r>
            <a:r>
              <a:rPr lang="en-US" dirty="0" err="1"/>
              <a:t>nhớ</a:t>
            </a:r>
            <a:r>
              <a:rPr lang="en-US" dirty="0"/>
              <a:t> </a:t>
            </a:r>
            <a:r>
              <a:rPr lang="en-US" dirty="0" err="1"/>
              <a:t>đệm</a:t>
            </a:r>
            <a:r>
              <a:rPr lang="en-US" dirty="0"/>
              <a:t> </a:t>
            </a:r>
            <a:r>
              <a:rPr lang="en-US" dirty="0" err="1"/>
              <a:t>và</a:t>
            </a:r>
            <a:r>
              <a:rPr lang="en-US" dirty="0"/>
              <a:t> </a:t>
            </a:r>
            <a:r>
              <a:rPr lang="en-US" dirty="0" err="1"/>
              <a:t>kiểm</a:t>
            </a:r>
            <a:r>
              <a:rPr lang="en-US" dirty="0"/>
              <a:t> </a:t>
            </a:r>
            <a:r>
              <a:rPr lang="en-US" dirty="0" err="1"/>
              <a:t>soát</a:t>
            </a:r>
            <a:r>
              <a:rPr lang="en-US" dirty="0"/>
              <a:t> </a:t>
            </a:r>
            <a:r>
              <a:rPr lang="en-US" dirty="0" err="1"/>
              <a:t>trạng</a:t>
            </a:r>
            <a:r>
              <a:rPr lang="en-US" dirty="0"/>
              <a:t> </a:t>
            </a:r>
            <a:r>
              <a:rPr lang="en-US" dirty="0" err="1"/>
              <a:t>thái</a:t>
            </a:r>
            <a:r>
              <a:rPr lang="en-US" dirty="0"/>
              <a:t> </a:t>
            </a:r>
            <a:r>
              <a:rPr lang="en-US" dirty="0" err="1"/>
              <a:t>để</a:t>
            </a:r>
            <a:r>
              <a:rPr lang="en-US" dirty="0"/>
              <a:t> </a:t>
            </a:r>
            <a:r>
              <a:rPr lang="en-US" dirty="0" err="1"/>
              <a:t>cho</a:t>
            </a:r>
            <a:r>
              <a:rPr lang="en-US" dirty="0"/>
              <a:t> </a:t>
            </a:r>
            <a:r>
              <a:rPr lang="en-US" dirty="0" err="1"/>
              <a:t>điều</a:t>
            </a:r>
            <a:r>
              <a:rPr lang="en-US" dirty="0"/>
              <a:t> </a:t>
            </a:r>
            <a:r>
              <a:rPr lang="en-US" dirty="0" err="1"/>
              <a:t>khiển</a:t>
            </a:r>
            <a:r>
              <a:rPr lang="en-US" dirty="0"/>
              <a:t> </a:t>
            </a:r>
            <a:r>
              <a:rPr lang="en-US" dirty="0" err="1"/>
              <a:t>truy</a:t>
            </a:r>
            <a:r>
              <a:rPr lang="en-US" dirty="0"/>
              <a:t> </a:t>
            </a:r>
            <a:r>
              <a:rPr lang="en-US" dirty="0" err="1"/>
              <a:t>xuất</a:t>
            </a:r>
            <a:r>
              <a:rPr lang="en-US" dirty="0"/>
              <a:t> </a:t>
            </a:r>
            <a:r>
              <a:rPr lang="en-US" dirty="0" err="1"/>
              <a:t>và</a:t>
            </a:r>
            <a:r>
              <a:rPr lang="en-US" dirty="0"/>
              <a:t> </a:t>
            </a:r>
            <a:r>
              <a:rPr lang="en-US" dirty="0" err="1"/>
              <a:t>xử</a:t>
            </a:r>
            <a:r>
              <a:rPr lang="en-US" dirty="0"/>
              <a:t> </a:t>
            </a:r>
            <a:r>
              <a:rPr lang="en-US" dirty="0" err="1"/>
              <a:t>lí</a:t>
            </a:r>
            <a:r>
              <a:rPr lang="en-US" dirty="0"/>
              <a:t> </a:t>
            </a:r>
            <a:r>
              <a:rPr lang="en-US" dirty="0" err="1"/>
              <a:t>dữ</a:t>
            </a:r>
            <a:r>
              <a:rPr lang="en-US" dirty="0"/>
              <a:t> </a:t>
            </a:r>
            <a:r>
              <a:rPr lang="vi-VN" dirty="0" smtClean="0"/>
              <a:t>liệu.</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7" name="Picture 6"/>
          <p:cNvPicPr>
            <a:picLocks noChangeAspect="1"/>
          </p:cNvPicPr>
          <p:nvPr/>
        </p:nvPicPr>
        <p:blipFill>
          <a:blip r:embed="rId2"/>
          <a:stretch>
            <a:fillRect/>
          </a:stretch>
        </p:blipFill>
        <p:spPr>
          <a:xfrm>
            <a:off x="1165475" y="894649"/>
            <a:ext cx="6439175" cy="3025242"/>
          </a:xfrm>
          <a:prstGeom prst="rect">
            <a:avLst/>
          </a:prstGeom>
        </p:spPr>
      </p:pic>
    </p:spTree>
    <p:extLst>
      <p:ext uri="{BB962C8B-B14F-4D97-AF65-F5344CB8AC3E}">
        <p14:creationId xmlns:p14="http://schemas.microsoft.com/office/powerpoint/2010/main" val="207479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4">
                                            <p:txEl>
                                              <p:pRg st="0" end="0"/>
                                            </p:txEl>
                                          </p:spTgt>
                                        </p:tgtEl>
                                      </p:cBhvr>
                                    </p:animEffect>
                                    <p:set>
                                      <p:cBhvr>
                                        <p:cTn id="22"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5">
                                            <p:txEl>
                                              <p:pRg st="0" end="0"/>
                                            </p:txEl>
                                          </p:spTgt>
                                        </p:tgtEl>
                                      </p:cBhvr>
                                    </p:animEffect>
                                    <p:set>
                                      <p:cBhvr>
                                        <p:cTn id="32"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build="p"/>
      <p:bldP spid="4" grpId="1" build="p"/>
      <p:bldP spid="5" grpId="0" build="p"/>
      <p:bldP spid="5" grpI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a:xfrm>
            <a:off x="263249" y="297374"/>
            <a:ext cx="6858000" cy="345000"/>
          </a:xfrm>
        </p:spPr>
        <p:txBody>
          <a:bodyPr/>
          <a:lstStyle/>
          <a:p>
            <a:r>
              <a:rPr lang="vi-VN" sz="2400" dirty="0" smtClean="0"/>
              <a:t>A. Bộ Nhận</a:t>
            </a:r>
            <a:endParaRPr lang="en-US" sz="2400" dirty="0"/>
          </a:p>
        </p:txBody>
      </p:sp>
      <p:sp>
        <p:nvSpPr>
          <p:cNvPr id="10" name="Text Placeholder 9"/>
          <p:cNvSpPr>
            <a:spLocks noGrp="1"/>
          </p:cNvSpPr>
          <p:nvPr>
            <p:ph type="body" idx="1"/>
          </p:nvPr>
        </p:nvSpPr>
        <p:spPr>
          <a:xfrm>
            <a:off x="263249" y="618643"/>
            <a:ext cx="4654191" cy="3670500"/>
          </a:xfrm>
        </p:spPr>
        <p:txBody>
          <a:bodyPr/>
          <a:lstStyle/>
          <a:p>
            <a:r>
              <a:rPr lang="vi-VN" dirty="0" smtClean="0"/>
              <a:t>Các </a:t>
            </a:r>
            <a:r>
              <a:rPr lang="vi-VN" dirty="0"/>
              <a:t>đầu vào của bộ nhận </a:t>
            </a:r>
            <a:r>
              <a:rPr lang="vi-VN" dirty="0" smtClean="0"/>
              <a:t>gồm </a:t>
            </a:r>
            <a:r>
              <a:rPr lang="vi-VN" dirty="0"/>
              <a:t>tín hiệu xung clock, reset, tín hiệu s_tick, và đường tín hiệu truyền rx. </a:t>
            </a:r>
            <a:endParaRPr lang="vi-VN" dirty="0" smtClean="0"/>
          </a:p>
          <a:p>
            <a:endParaRPr lang="vi-VN" dirty="0"/>
          </a:p>
          <a:p>
            <a:r>
              <a:rPr lang="vi-VN" dirty="0" smtClean="0"/>
              <a:t>Ngõ </a:t>
            </a:r>
            <a:r>
              <a:rPr lang="vi-VN" dirty="0"/>
              <a:t>ra bộ nhận bao gồm dữ liệu ra song song và tín hiệu </a:t>
            </a:r>
            <a:r>
              <a:rPr lang="vi-VN" dirty="0" smtClean="0"/>
              <a:t>rx_done_tick.</a:t>
            </a:r>
            <a:endParaRPr lang="en-US" dirty="0"/>
          </a:p>
        </p:txBody>
      </p:sp>
      <p:sp>
        <p:nvSpPr>
          <p:cNvPr id="11" name="Text Placeholder 10"/>
          <p:cNvSpPr>
            <a:spLocks noGrp="1"/>
          </p:cNvSpPr>
          <p:nvPr>
            <p:ph type="body" idx="2"/>
          </p:nvPr>
        </p:nvSpPr>
        <p:spPr>
          <a:xfrm>
            <a:off x="263249" y="3142342"/>
            <a:ext cx="8415226" cy="3670500"/>
          </a:xfrm>
        </p:spPr>
        <p:txBody>
          <a:bodyPr/>
          <a:lstStyle/>
          <a:p>
            <a:r>
              <a:rPr lang="en-US" dirty="0" err="1"/>
              <a:t>Tín</a:t>
            </a:r>
            <a:r>
              <a:rPr lang="en-US" dirty="0"/>
              <a:t> </a:t>
            </a:r>
            <a:r>
              <a:rPr lang="en-US" dirty="0" err="1"/>
              <a:t>hiệu</a:t>
            </a:r>
            <a:r>
              <a:rPr lang="en-US" dirty="0"/>
              <a:t> </a:t>
            </a:r>
            <a:r>
              <a:rPr lang="en-US" dirty="0" err="1"/>
              <a:t>s_tick</a:t>
            </a:r>
            <a:r>
              <a:rPr lang="en-US" dirty="0"/>
              <a:t> </a:t>
            </a:r>
            <a:r>
              <a:rPr lang="en-US" dirty="0" err="1"/>
              <a:t>là</a:t>
            </a:r>
            <a:r>
              <a:rPr lang="en-US" dirty="0"/>
              <a:t> </a:t>
            </a:r>
            <a:r>
              <a:rPr lang="en-US" dirty="0" err="1"/>
              <a:t>tín</a:t>
            </a:r>
            <a:r>
              <a:rPr lang="en-US" dirty="0"/>
              <a:t> </a:t>
            </a:r>
            <a:r>
              <a:rPr lang="en-US" dirty="0" err="1"/>
              <a:t>hiệu</a:t>
            </a:r>
            <a:r>
              <a:rPr lang="en-US" dirty="0"/>
              <a:t> enable </a:t>
            </a:r>
            <a:r>
              <a:rPr lang="en-US" dirty="0" err="1"/>
              <a:t>lấy</a:t>
            </a:r>
            <a:r>
              <a:rPr lang="en-US" dirty="0"/>
              <a:t> </a:t>
            </a:r>
            <a:r>
              <a:rPr lang="en-US" dirty="0" err="1"/>
              <a:t>mẫu</a:t>
            </a:r>
            <a:r>
              <a:rPr lang="en-US" dirty="0"/>
              <a:t> </a:t>
            </a:r>
            <a:r>
              <a:rPr lang="en-US" dirty="0" err="1"/>
              <a:t>từ</a:t>
            </a:r>
            <a:r>
              <a:rPr lang="en-US" dirty="0"/>
              <a:t> </a:t>
            </a:r>
            <a:r>
              <a:rPr lang="en-US" dirty="0" err="1"/>
              <a:t>ngõ</a:t>
            </a:r>
            <a:r>
              <a:rPr lang="en-US" dirty="0"/>
              <a:t> </a:t>
            </a:r>
            <a:r>
              <a:rPr lang="en-US" dirty="0" err="1"/>
              <a:t>ra</a:t>
            </a:r>
            <a:r>
              <a:rPr lang="en-US" dirty="0"/>
              <a:t> </a:t>
            </a:r>
            <a:r>
              <a:rPr lang="en-US" dirty="0" err="1"/>
              <a:t>bộ</a:t>
            </a:r>
            <a:r>
              <a:rPr lang="en-US" dirty="0"/>
              <a:t> </a:t>
            </a:r>
            <a:r>
              <a:rPr lang="en-US" dirty="0" err="1"/>
              <a:t>tao</a:t>
            </a:r>
            <a:r>
              <a:rPr lang="en-US" dirty="0"/>
              <a:t> </a:t>
            </a:r>
            <a:r>
              <a:rPr lang="en-US" dirty="0" err="1"/>
              <a:t>tốc</a:t>
            </a:r>
            <a:r>
              <a:rPr lang="en-US" dirty="0"/>
              <a:t> </a:t>
            </a:r>
            <a:r>
              <a:rPr lang="en-US" dirty="0" err="1"/>
              <a:t>độ</a:t>
            </a:r>
            <a:r>
              <a:rPr lang="en-US" dirty="0"/>
              <a:t> </a:t>
            </a:r>
            <a:r>
              <a:rPr lang="en-US" dirty="0" err="1"/>
              <a:t>truyền</a:t>
            </a:r>
            <a:r>
              <a:rPr lang="en-US" dirty="0"/>
              <a:t> (Baud rate generator) </a:t>
            </a:r>
            <a:r>
              <a:rPr lang="en-US" dirty="0" err="1"/>
              <a:t>với</a:t>
            </a:r>
            <a:r>
              <a:rPr lang="en-US" dirty="0"/>
              <a:t> </a:t>
            </a:r>
            <a:r>
              <a:rPr lang="en-US" dirty="0" err="1"/>
              <a:t>tần</a:t>
            </a:r>
            <a:r>
              <a:rPr lang="en-US" dirty="0"/>
              <a:t> </a:t>
            </a:r>
            <a:r>
              <a:rPr lang="en-US" dirty="0" err="1"/>
              <a:t>số</a:t>
            </a:r>
            <a:r>
              <a:rPr lang="en-US" dirty="0"/>
              <a:t> </a:t>
            </a:r>
            <a:r>
              <a:rPr lang="en-US" dirty="0" err="1"/>
              <a:t>tín</a:t>
            </a:r>
            <a:r>
              <a:rPr lang="en-US" dirty="0"/>
              <a:t> </a:t>
            </a:r>
            <a:r>
              <a:rPr lang="en-US" dirty="0" err="1"/>
              <a:t>hiệu</a:t>
            </a:r>
            <a:r>
              <a:rPr lang="en-US" dirty="0"/>
              <a:t> </a:t>
            </a:r>
            <a:r>
              <a:rPr lang="en-US" dirty="0" err="1"/>
              <a:t>phát</a:t>
            </a:r>
            <a:r>
              <a:rPr lang="en-US" dirty="0"/>
              <a:t> </a:t>
            </a:r>
            <a:r>
              <a:rPr lang="en-US" dirty="0" err="1"/>
              <a:t>bằng</a:t>
            </a:r>
            <a:r>
              <a:rPr lang="en-US" dirty="0"/>
              <a:t> 16 </a:t>
            </a:r>
            <a:r>
              <a:rPr lang="vi-VN" dirty="0" smtClean="0"/>
              <a:t>lần tốc độ baud.</a:t>
            </a:r>
            <a:endParaRPr lang="en-US" dirty="0"/>
          </a:p>
        </p:txBody>
      </p:sp>
      <p:sp>
        <p:nvSpPr>
          <p:cNvPr id="12" name="Text Placeholder 11"/>
          <p:cNvSpPr>
            <a:spLocks noGrp="1"/>
          </p:cNvSpPr>
          <p:nvPr>
            <p:ph type="body" idx="3"/>
          </p:nvPr>
        </p:nvSpPr>
        <p:spPr>
          <a:xfrm>
            <a:off x="263249" y="3933645"/>
            <a:ext cx="7413764" cy="3670500"/>
          </a:xfrm>
        </p:spPr>
        <p:txBody>
          <a:bodyPr/>
          <a:lstStyle/>
          <a:p>
            <a:r>
              <a:rPr lang="en-US" dirty="0" err="1"/>
              <a:t>Mạch</a:t>
            </a:r>
            <a:r>
              <a:rPr lang="en-US" dirty="0"/>
              <a:t> </a:t>
            </a:r>
            <a:r>
              <a:rPr lang="en-US" dirty="0" err="1"/>
              <a:t>hoạt</a:t>
            </a:r>
            <a:r>
              <a:rPr lang="en-US" dirty="0"/>
              <a:t> </a:t>
            </a:r>
            <a:r>
              <a:rPr lang="en-US" dirty="0" err="1"/>
              <a:t>động</a:t>
            </a:r>
            <a:r>
              <a:rPr lang="en-US" dirty="0"/>
              <a:t> ở 4 </a:t>
            </a:r>
            <a:r>
              <a:rPr lang="en-US" dirty="0" err="1"/>
              <a:t>trạng</a:t>
            </a:r>
            <a:r>
              <a:rPr lang="en-US" dirty="0"/>
              <a:t> </a:t>
            </a:r>
            <a:r>
              <a:rPr lang="en-US" dirty="0" err="1"/>
              <a:t>thái</a:t>
            </a:r>
            <a:r>
              <a:rPr lang="en-US" dirty="0"/>
              <a:t> : </a:t>
            </a:r>
            <a:r>
              <a:rPr lang="en-US" dirty="0" smtClean="0"/>
              <a:t>Idle, </a:t>
            </a:r>
            <a:r>
              <a:rPr lang="vi-VN" dirty="0" smtClean="0"/>
              <a:t>Start, </a:t>
            </a:r>
            <a:r>
              <a:rPr lang="en-US" dirty="0" smtClean="0"/>
              <a:t>Data </a:t>
            </a:r>
            <a:r>
              <a:rPr lang="en-US" dirty="0" err="1"/>
              <a:t>và</a:t>
            </a:r>
            <a:r>
              <a:rPr lang="en-US" dirty="0"/>
              <a:t> </a:t>
            </a:r>
            <a:r>
              <a:rPr lang="vi-VN" dirty="0" smtClean="0"/>
              <a:t>Stop.</a:t>
            </a:r>
            <a:endParaRPr lang="en-US" dirty="0"/>
          </a:p>
        </p:txBody>
      </p:sp>
      <p:pic>
        <p:nvPicPr>
          <p:cNvPr id="9" name="Picture 8"/>
          <p:cNvPicPr>
            <a:picLocks noChangeAspect="1"/>
          </p:cNvPicPr>
          <p:nvPr/>
        </p:nvPicPr>
        <p:blipFill>
          <a:blip r:embed="rId2"/>
          <a:stretch>
            <a:fillRect/>
          </a:stretch>
        </p:blipFill>
        <p:spPr>
          <a:xfrm>
            <a:off x="4795834" y="297374"/>
            <a:ext cx="4004248" cy="2614465"/>
          </a:xfrm>
          <a:prstGeom prst="rect">
            <a:avLst/>
          </a:prstGeom>
        </p:spPr>
      </p:pic>
    </p:spTree>
    <p:extLst>
      <p:ext uri="{BB962C8B-B14F-4D97-AF65-F5344CB8AC3E}">
        <p14:creationId xmlns:p14="http://schemas.microsoft.com/office/powerpoint/2010/main" val="8849759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0075" y="493484"/>
            <a:ext cx="6858000" cy="345000"/>
          </a:xfrm>
        </p:spPr>
        <p:txBody>
          <a:bodyPr/>
          <a:lstStyle/>
          <a:p>
            <a:r>
              <a:rPr lang="vi-VN" sz="2400" dirty="0" smtClean="0"/>
              <a:t>B.Mạch Giao diện</a:t>
            </a:r>
            <a:endParaRPr lang="en-US" sz="2400" dirty="0"/>
          </a:p>
        </p:txBody>
      </p:sp>
      <p:sp>
        <p:nvSpPr>
          <p:cNvPr id="3" name="Text Placeholder 2"/>
          <p:cNvSpPr>
            <a:spLocks noGrp="1"/>
          </p:cNvSpPr>
          <p:nvPr>
            <p:ph type="body" idx="1"/>
          </p:nvPr>
        </p:nvSpPr>
        <p:spPr>
          <a:xfrm>
            <a:off x="-126210" y="2395313"/>
            <a:ext cx="8051009" cy="3670500"/>
          </a:xfrm>
        </p:spPr>
        <p:txBody>
          <a:bodyPr/>
          <a:lstStyle/>
          <a:p>
            <a:r>
              <a:rPr lang="vi-VN" dirty="0"/>
              <a:t>Dùng bộ đệm FIFO sẽ cho có thể điều chỉnh dung lượng cho bộ đệm tùy nhu cầu hệ thống và khi dùng với bộ đệm FIFO lỗi tràn dữ liệu chỉ xảy ra khi có một dữ liệu mới đến đồng thời với bộ đệm đang </a:t>
            </a:r>
            <a:r>
              <a:rPr lang="vi-VN" dirty="0" smtClean="0"/>
              <a:t>đầy.</a:t>
            </a:r>
            <a:endParaRPr lang="en-US" dirty="0"/>
          </a:p>
        </p:txBody>
      </p:sp>
      <p:sp>
        <p:nvSpPr>
          <p:cNvPr id="4" name="Text Placeholder 3"/>
          <p:cNvSpPr>
            <a:spLocks noGrp="1"/>
          </p:cNvSpPr>
          <p:nvPr>
            <p:ph type="body" idx="2"/>
          </p:nvPr>
        </p:nvSpPr>
        <p:spPr>
          <a:xfrm>
            <a:off x="-126209" y="665984"/>
            <a:ext cx="4675058" cy="3670500"/>
          </a:xfrm>
        </p:spPr>
        <p:txBody>
          <a:bodyPr/>
          <a:lstStyle/>
          <a:p>
            <a:r>
              <a:rPr lang="vi-VN" dirty="0" err="1"/>
              <a:t>M</a:t>
            </a:r>
            <a:r>
              <a:rPr lang="en-US" dirty="0" err="1" smtClean="0"/>
              <a:t>ạch</a:t>
            </a:r>
            <a:r>
              <a:rPr lang="en-US" dirty="0" smtClean="0"/>
              <a:t> </a:t>
            </a:r>
            <a:r>
              <a:rPr lang="en-US" dirty="0" err="1"/>
              <a:t>có</a:t>
            </a:r>
            <a:r>
              <a:rPr lang="en-US" dirty="0"/>
              <a:t> 2 </a:t>
            </a:r>
            <a:r>
              <a:rPr lang="en-US" dirty="0" err="1"/>
              <a:t>chức</a:t>
            </a:r>
            <a:r>
              <a:rPr lang="en-US" dirty="0"/>
              <a:t> </a:t>
            </a:r>
            <a:r>
              <a:rPr lang="en-US" dirty="0" err="1"/>
              <a:t>năng</a:t>
            </a:r>
            <a:r>
              <a:rPr lang="en-US" dirty="0"/>
              <a:t> </a:t>
            </a:r>
            <a:r>
              <a:rPr lang="en-US" dirty="0" err="1"/>
              <a:t>gồm</a:t>
            </a:r>
            <a:r>
              <a:rPr lang="en-US" dirty="0"/>
              <a:t> </a:t>
            </a:r>
            <a:r>
              <a:rPr lang="en-US" dirty="0" err="1"/>
              <a:t>tín</a:t>
            </a:r>
            <a:r>
              <a:rPr lang="en-US" dirty="0"/>
              <a:t> </a:t>
            </a:r>
            <a:r>
              <a:rPr lang="en-US" dirty="0" err="1"/>
              <a:t>hiệu</a:t>
            </a:r>
            <a:r>
              <a:rPr lang="en-US" dirty="0"/>
              <a:t> </a:t>
            </a:r>
            <a:r>
              <a:rPr lang="en-US" dirty="0" err="1"/>
              <a:t>thông</a:t>
            </a:r>
            <a:r>
              <a:rPr lang="en-US" dirty="0"/>
              <a:t> </a:t>
            </a:r>
            <a:r>
              <a:rPr lang="en-US" dirty="0" err="1"/>
              <a:t>báo</a:t>
            </a:r>
            <a:r>
              <a:rPr lang="en-US" dirty="0"/>
              <a:t> </a:t>
            </a:r>
            <a:r>
              <a:rPr lang="en-US" dirty="0" err="1"/>
              <a:t>có</a:t>
            </a:r>
            <a:r>
              <a:rPr lang="en-US" dirty="0"/>
              <a:t> </a:t>
            </a:r>
            <a:r>
              <a:rPr lang="en-US" dirty="0" err="1"/>
              <a:t>dữ</a:t>
            </a:r>
            <a:r>
              <a:rPr lang="en-US" dirty="0"/>
              <a:t> </a:t>
            </a:r>
            <a:r>
              <a:rPr lang="en-US" dirty="0" err="1"/>
              <a:t>liệu</a:t>
            </a:r>
            <a:r>
              <a:rPr lang="en-US" dirty="0"/>
              <a:t> </a:t>
            </a:r>
            <a:r>
              <a:rPr lang="en-US" dirty="0" err="1"/>
              <a:t>mới</a:t>
            </a:r>
            <a:r>
              <a:rPr lang="en-US" dirty="0"/>
              <a:t> </a:t>
            </a:r>
            <a:r>
              <a:rPr lang="en-US" dirty="0" err="1"/>
              <a:t>để</a:t>
            </a:r>
            <a:r>
              <a:rPr lang="en-US" dirty="0"/>
              <a:t> </a:t>
            </a:r>
            <a:r>
              <a:rPr lang="en-US" dirty="0" err="1"/>
              <a:t>tránh</a:t>
            </a:r>
            <a:r>
              <a:rPr lang="en-US" dirty="0"/>
              <a:t> </a:t>
            </a:r>
            <a:r>
              <a:rPr lang="en-US" dirty="0" err="1"/>
              <a:t>việc</a:t>
            </a:r>
            <a:r>
              <a:rPr lang="en-US" dirty="0"/>
              <a:t> </a:t>
            </a:r>
            <a:r>
              <a:rPr lang="en-US" dirty="0" err="1"/>
              <a:t>truy</a:t>
            </a:r>
            <a:r>
              <a:rPr lang="en-US" dirty="0"/>
              <a:t> </a:t>
            </a:r>
            <a:r>
              <a:rPr lang="en-US" dirty="0" err="1"/>
              <a:t>xuất</a:t>
            </a:r>
            <a:r>
              <a:rPr lang="en-US" dirty="0"/>
              <a:t> </a:t>
            </a:r>
            <a:r>
              <a:rPr lang="en-US" dirty="0" err="1"/>
              <a:t>dữ</a:t>
            </a:r>
            <a:r>
              <a:rPr lang="en-US" dirty="0"/>
              <a:t> </a:t>
            </a:r>
            <a:r>
              <a:rPr lang="en-US" dirty="0" err="1"/>
              <a:t>liệu</a:t>
            </a:r>
            <a:r>
              <a:rPr lang="en-US" dirty="0"/>
              <a:t> </a:t>
            </a:r>
            <a:r>
              <a:rPr lang="en-US" dirty="0" err="1"/>
              <a:t>bị</a:t>
            </a:r>
            <a:r>
              <a:rPr lang="en-US" dirty="0"/>
              <a:t> </a:t>
            </a:r>
            <a:r>
              <a:rPr lang="en-US" dirty="0" err="1"/>
              <a:t>trùng</a:t>
            </a:r>
            <a:r>
              <a:rPr lang="en-US" dirty="0"/>
              <a:t> </a:t>
            </a:r>
            <a:r>
              <a:rPr lang="en-US" dirty="0" err="1"/>
              <a:t>lập</a:t>
            </a:r>
            <a:r>
              <a:rPr lang="en-US" dirty="0"/>
              <a:t> </a:t>
            </a:r>
            <a:r>
              <a:rPr lang="en-US" dirty="0" err="1"/>
              <a:t>và</a:t>
            </a:r>
            <a:r>
              <a:rPr lang="en-US" dirty="0"/>
              <a:t> </a:t>
            </a:r>
            <a:r>
              <a:rPr lang="en-US" dirty="0" err="1"/>
              <a:t>cung</a:t>
            </a:r>
            <a:r>
              <a:rPr lang="en-US" dirty="0"/>
              <a:t> </a:t>
            </a:r>
            <a:r>
              <a:rPr lang="en-US" dirty="0" err="1"/>
              <a:t>cấp</a:t>
            </a:r>
            <a:r>
              <a:rPr lang="en-US" dirty="0"/>
              <a:t> </a:t>
            </a:r>
            <a:r>
              <a:rPr lang="en-US" dirty="0" err="1" smtClean="0"/>
              <a:t>bộ</a:t>
            </a:r>
            <a:r>
              <a:rPr lang="vi-VN" dirty="0" smtClean="0"/>
              <a:t> nhớ đệm.</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pic>
        <p:nvPicPr>
          <p:cNvPr id="7" name="Picture 6"/>
          <p:cNvPicPr>
            <a:picLocks noChangeAspect="1"/>
          </p:cNvPicPr>
          <p:nvPr/>
        </p:nvPicPr>
        <p:blipFill>
          <a:blip r:embed="rId2"/>
          <a:stretch>
            <a:fillRect/>
          </a:stretch>
        </p:blipFill>
        <p:spPr>
          <a:xfrm>
            <a:off x="4998083" y="161783"/>
            <a:ext cx="3999984" cy="2061030"/>
          </a:xfrm>
          <a:prstGeom prst="rect">
            <a:avLst/>
          </a:prstGeom>
        </p:spPr>
      </p:pic>
    </p:spTree>
    <p:extLst>
      <p:ext uri="{BB962C8B-B14F-4D97-AF65-F5344CB8AC3E}">
        <p14:creationId xmlns:p14="http://schemas.microsoft.com/office/powerpoint/2010/main" val="24724367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203851" y="2242813"/>
            <a:ext cx="8120854" cy="1159800"/>
          </a:xfrm>
        </p:spPr>
        <p:txBody>
          <a:bodyPr/>
          <a:lstStyle/>
          <a:p>
            <a:r>
              <a:rPr lang="vi-VN" sz="4800" dirty="0" smtClean="0"/>
              <a:t>Lưu đồ giải thuật khối nhận</a:t>
            </a:r>
            <a:endParaRPr lang="en-US" sz="4800" dirty="0"/>
          </a:p>
        </p:txBody>
      </p:sp>
      <p:sp>
        <p:nvSpPr>
          <p:cNvPr id="4" name="Slide Number Placeholder 3"/>
          <p:cNvSpPr>
            <a:spLocks noGrp="1"/>
          </p:cNvSpPr>
          <p:nvPr>
            <p:ph type="sldNum" idx="4294967295"/>
          </p:nvPr>
        </p:nvSpPr>
        <p:spPr>
          <a:xfrm>
            <a:off x="8594725" y="4751388"/>
            <a:ext cx="549275" cy="315912"/>
          </a:xfrm>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6" name="Round Diagonal Corner Rectangle 5"/>
          <p:cNvSpPr/>
          <p:nvPr/>
        </p:nvSpPr>
        <p:spPr>
          <a:xfrm>
            <a:off x="1203851" y="1954935"/>
            <a:ext cx="7834894" cy="1735557"/>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0576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dirty="0" smtClean="0">
                <a:solidFill>
                  <a:srgbClr val="39C0BA"/>
                </a:solidFill>
              </a:rPr>
              <a:t>1.1 Đặt vấn đề:</a:t>
            </a:r>
            <a:endParaRPr sz="2800" dirty="0">
              <a:solidFill>
                <a:srgbClr val="39C0BA"/>
              </a:solidFill>
            </a:endParaRPr>
          </a:p>
        </p:txBody>
      </p:sp>
      <p:sp>
        <p:nvSpPr>
          <p:cNvPr id="109" name="Google Shape;109;p17"/>
          <p:cNvSpPr txBox="1">
            <a:spLocks noGrp="1"/>
          </p:cNvSpPr>
          <p:nvPr>
            <p:ph type="body" idx="1"/>
          </p:nvPr>
        </p:nvSpPr>
        <p:spPr>
          <a:xfrm>
            <a:off x="1939507" y="1026431"/>
            <a:ext cx="6658484" cy="3725700"/>
          </a:xfrm>
          <a:prstGeom prst="rect">
            <a:avLst/>
          </a:prstGeom>
        </p:spPr>
        <p:txBody>
          <a:bodyPr spcFirstLastPara="1" wrap="square" lIns="91425" tIns="91425" rIns="91425" bIns="91425" anchor="t" anchorCtr="0">
            <a:noAutofit/>
          </a:bodyPr>
          <a:lstStyle/>
          <a:p>
            <a:pPr marL="0" indent="0">
              <a:buNone/>
            </a:pPr>
            <a:r>
              <a:rPr lang="vi-VN" sz="1800" dirty="0" smtClean="0"/>
              <a:t>Hiện nay </a:t>
            </a:r>
            <a:r>
              <a:rPr lang="en-US" sz="1800" dirty="0" err="1" smtClean="0"/>
              <a:t>FPGA</a:t>
            </a:r>
            <a:r>
              <a:rPr lang="en-US" sz="1800" dirty="0" smtClean="0"/>
              <a:t> </a:t>
            </a:r>
            <a:r>
              <a:rPr lang="en-US" sz="1800" dirty="0"/>
              <a:t>(Field Programmable Gate Arrays) </a:t>
            </a:r>
            <a:r>
              <a:rPr lang="en-US" sz="1800" dirty="0" err="1"/>
              <a:t>là</a:t>
            </a:r>
            <a:r>
              <a:rPr lang="en-US" sz="1800" dirty="0"/>
              <a:t> </a:t>
            </a:r>
            <a:r>
              <a:rPr lang="en-US" sz="1800" dirty="0" err="1"/>
              <a:t>thiết</a:t>
            </a:r>
            <a:r>
              <a:rPr lang="en-US" sz="1800" dirty="0"/>
              <a:t> </a:t>
            </a:r>
            <a:r>
              <a:rPr lang="en-US" sz="1800" dirty="0" err="1"/>
              <a:t>bị</a:t>
            </a:r>
            <a:r>
              <a:rPr lang="en-US" sz="1800" dirty="0"/>
              <a:t> </a:t>
            </a:r>
            <a:r>
              <a:rPr lang="en-US" sz="1800" dirty="0" err="1"/>
              <a:t>lập</a:t>
            </a:r>
            <a:r>
              <a:rPr lang="en-US" sz="1800" dirty="0"/>
              <a:t> </a:t>
            </a:r>
            <a:r>
              <a:rPr lang="en-US" sz="1800" dirty="0" err="1"/>
              <a:t>trình</a:t>
            </a:r>
            <a:r>
              <a:rPr lang="en-US" sz="1800" dirty="0"/>
              <a:t> </a:t>
            </a:r>
            <a:r>
              <a:rPr lang="en-US" sz="1800" dirty="0" err="1"/>
              <a:t>thông</a:t>
            </a:r>
            <a:r>
              <a:rPr lang="en-US" sz="1800" dirty="0"/>
              <a:t> </a:t>
            </a:r>
            <a:r>
              <a:rPr lang="en-US" sz="1800" dirty="0" err="1"/>
              <a:t>dụng</a:t>
            </a:r>
            <a:r>
              <a:rPr lang="en-US" sz="1800" dirty="0"/>
              <a:t>, </a:t>
            </a:r>
            <a:r>
              <a:rPr lang="en-US" sz="1800" dirty="0" err="1"/>
              <a:t>lập</a:t>
            </a:r>
            <a:r>
              <a:rPr lang="en-US" sz="1800" dirty="0"/>
              <a:t> </a:t>
            </a:r>
            <a:r>
              <a:rPr lang="en-US" sz="1800" dirty="0" err="1"/>
              <a:t>trình</a:t>
            </a:r>
            <a:r>
              <a:rPr lang="en-US" sz="1800" dirty="0"/>
              <a:t> </a:t>
            </a:r>
            <a:r>
              <a:rPr lang="en-US" sz="1800" dirty="0" err="1"/>
              <a:t>cho</a:t>
            </a:r>
            <a:r>
              <a:rPr lang="en-US" sz="1800" dirty="0"/>
              <a:t> </a:t>
            </a:r>
            <a:r>
              <a:rPr lang="en-US" sz="1800" dirty="0" err="1"/>
              <a:t>các</a:t>
            </a:r>
            <a:r>
              <a:rPr lang="en-US" sz="1800" dirty="0"/>
              <a:t> vi </a:t>
            </a:r>
            <a:r>
              <a:rPr lang="en-US" sz="1800" dirty="0" err="1"/>
              <a:t>mạch</a:t>
            </a:r>
            <a:r>
              <a:rPr lang="en-US" sz="1800" dirty="0"/>
              <a:t> </a:t>
            </a:r>
            <a:r>
              <a:rPr lang="en-US" sz="1800" dirty="0" err="1"/>
              <a:t>bán</a:t>
            </a:r>
            <a:r>
              <a:rPr lang="en-US" sz="1800" dirty="0"/>
              <a:t> </a:t>
            </a:r>
            <a:r>
              <a:rPr lang="en-US" sz="1800" dirty="0" err="1"/>
              <a:t>dẫn</a:t>
            </a:r>
            <a:r>
              <a:rPr lang="en-US" sz="1800" dirty="0"/>
              <a:t> </a:t>
            </a:r>
            <a:r>
              <a:rPr lang="en-US" sz="1800" dirty="0" err="1"/>
              <a:t>nhỏ</a:t>
            </a:r>
            <a:r>
              <a:rPr lang="en-US" sz="1800" dirty="0"/>
              <a:t>, </a:t>
            </a:r>
            <a:r>
              <a:rPr lang="en-US" sz="1800" dirty="0" err="1"/>
              <a:t>công</a:t>
            </a:r>
            <a:r>
              <a:rPr lang="en-US" sz="1800" dirty="0"/>
              <a:t> </a:t>
            </a:r>
            <a:r>
              <a:rPr lang="en-US" sz="1800" dirty="0" err="1"/>
              <a:t>suất</a:t>
            </a:r>
            <a:r>
              <a:rPr lang="en-US" sz="1800" dirty="0"/>
              <a:t> </a:t>
            </a:r>
            <a:r>
              <a:rPr lang="en-US" sz="1800" dirty="0" err="1"/>
              <a:t>thấp</a:t>
            </a:r>
            <a:r>
              <a:rPr lang="en-US" sz="1800" dirty="0"/>
              <a:t> </a:t>
            </a:r>
            <a:r>
              <a:rPr lang="en-US" sz="1800" dirty="0" err="1"/>
              <a:t>để</a:t>
            </a:r>
            <a:r>
              <a:rPr lang="en-US" sz="1800" dirty="0"/>
              <a:t> </a:t>
            </a:r>
            <a:r>
              <a:rPr lang="en-US" sz="1800" dirty="0" err="1"/>
              <a:t>tạo</a:t>
            </a:r>
            <a:r>
              <a:rPr lang="en-US" sz="1800" dirty="0"/>
              <a:t> </a:t>
            </a:r>
            <a:r>
              <a:rPr lang="en-US" sz="1800" dirty="0" err="1"/>
              <a:t>ra</a:t>
            </a:r>
            <a:r>
              <a:rPr lang="en-US" sz="1800" dirty="0"/>
              <a:t> </a:t>
            </a:r>
            <a:r>
              <a:rPr lang="en-US" sz="1800" dirty="0" err="1"/>
              <a:t>các</a:t>
            </a:r>
            <a:r>
              <a:rPr lang="en-US" sz="1800" dirty="0"/>
              <a:t> </a:t>
            </a:r>
            <a:r>
              <a:rPr lang="en-US" sz="1800" dirty="0" err="1"/>
              <a:t>hệ</a:t>
            </a:r>
            <a:r>
              <a:rPr lang="en-US" sz="1800" dirty="0"/>
              <a:t> </a:t>
            </a:r>
            <a:r>
              <a:rPr lang="en-US" sz="1800" dirty="0" err="1"/>
              <a:t>thống</a:t>
            </a:r>
            <a:r>
              <a:rPr lang="en-US" sz="1800" dirty="0"/>
              <a:t> </a:t>
            </a:r>
            <a:r>
              <a:rPr lang="en-US" sz="1800" dirty="0" err="1"/>
              <a:t>điều</a:t>
            </a:r>
            <a:r>
              <a:rPr lang="en-US" sz="1800" dirty="0"/>
              <a:t> </a:t>
            </a:r>
            <a:r>
              <a:rPr lang="en-US" sz="1800" dirty="0" err="1"/>
              <a:t>khiển</a:t>
            </a:r>
            <a:r>
              <a:rPr lang="en-US" sz="1800" dirty="0"/>
              <a:t> </a:t>
            </a:r>
            <a:r>
              <a:rPr lang="en-US" sz="1800" dirty="0" err="1"/>
              <a:t>tự</a:t>
            </a:r>
            <a:r>
              <a:rPr lang="en-US" sz="1800" dirty="0"/>
              <a:t> </a:t>
            </a:r>
            <a:r>
              <a:rPr lang="en-US" sz="1800" dirty="0" err="1"/>
              <a:t>động</a:t>
            </a:r>
            <a:r>
              <a:rPr lang="en-US" sz="1800" dirty="0"/>
              <a:t> </a:t>
            </a:r>
            <a:r>
              <a:rPr lang="en-US" sz="1800" dirty="0" err="1"/>
              <a:t>và</a:t>
            </a:r>
            <a:r>
              <a:rPr lang="en-US" sz="1800" dirty="0"/>
              <a:t> </a:t>
            </a:r>
            <a:r>
              <a:rPr lang="en-US" sz="1800" dirty="0" err="1"/>
              <a:t>giải</a:t>
            </a:r>
            <a:r>
              <a:rPr lang="en-US" sz="1800" dirty="0"/>
              <a:t> </a:t>
            </a:r>
            <a:r>
              <a:rPr lang="en-US" sz="1800" dirty="0" err="1"/>
              <a:t>quyết</a:t>
            </a:r>
            <a:r>
              <a:rPr lang="en-US" sz="1800" dirty="0"/>
              <a:t> </a:t>
            </a:r>
            <a:r>
              <a:rPr lang="en-US" sz="1800" dirty="0" err="1"/>
              <a:t>nhiều</a:t>
            </a:r>
            <a:r>
              <a:rPr lang="en-US" sz="1800" dirty="0"/>
              <a:t> </a:t>
            </a:r>
            <a:r>
              <a:rPr lang="en-US" sz="1800" dirty="0" err="1"/>
              <a:t>bài</a:t>
            </a:r>
            <a:r>
              <a:rPr lang="en-US" sz="1800" dirty="0"/>
              <a:t> </a:t>
            </a:r>
            <a:r>
              <a:rPr lang="en-US" sz="1800" dirty="0" err="1"/>
              <a:t>toán</a:t>
            </a:r>
            <a:r>
              <a:rPr lang="en-US" sz="1800" dirty="0"/>
              <a:t> </a:t>
            </a:r>
            <a:r>
              <a:rPr lang="en-US" sz="1800" dirty="0" err="1"/>
              <a:t>phức</a:t>
            </a:r>
            <a:r>
              <a:rPr lang="en-US" sz="1800" dirty="0"/>
              <a:t> </a:t>
            </a:r>
            <a:r>
              <a:rPr lang="en-US" sz="1800" dirty="0" err="1"/>
              <a:t>tạp</a:t>
            </a:r>
            <a:r>
              <a:rPr lang="en-US" sz="1800" dirty="0"/>
              <a:t>.</a:t>
            </a:r>
          </a:p>
          <a:p>
            <a:pPr marL="0" lvl="0" indent="0">
              <a:buNone/>
            </a:pPr>
            <a:endParaRPr lang="vi-VN" sz="2000" dirty="0" smtClean="0"/>
          </a:p>
          <a:p>
            <a:pPr marL="0" lvl="0" indent="0">
              <a:buNone/>
            </a:pPr>
            <a:endParaRPr lang="vi-VN" sz="2000" dirty="0" smtClean="0"/>
          </a:p>
          <a:p>
            <a:pPr marL="0" lvl="0" indent="0">
              <a:buNone/>
            </a:pPr>
            <a:r>
              <a:rPr lang="vi-VN" sz="2000" dirty="0" smtClean="0"/>
              <a:t>Trong đó </a:t>
            </a:r>
            <a:r>
              <a:rPr lang="vi-VN" sz="2000" dirty="0"/>
              <a:t>c</a:t>
            </a:r>
            <a:r>
              <a:rPr lang="en-US" sz="2000" dirty="0" err="1" smtClean="0"/>
              <a:t>ác</a:t>
            </a:r>
            <a:r>
              <a:rPr lang="en-US" sz="2000" dirty="0" smtClean="0"/>
              <a:t> </a:t>
            </a:r>
            <a:r>
              <a:rPr lang="en-US" sz="2000" dirty="0" err="1"/>
              <a:t>giao</a:t>
            </a:r>
            <a:r>
              <a:rPr lang="en-US" sz="2000" dirty="0"/>
              <a:t> </a:t>
            </a:r>
            <a:r>
              <a:rPr lang="en-US" sz="2000" dirty="0" err="1"/>
              <a:t>thức</a:t>
            </a:r>
            <a:r>
              <a:rPr lang="en-US" sz="2000" dirty="0"/>
              <a:t> </a:t>
            </a:r>
            <a:r>
              <a:rPr lang="en-US" sz="2000" dirty="0" err="1"/>
              <a:t>truyền</a:t>
            </a:r>
            <a:r>
              <a:rPr lang="en-US" sz="2000" dirty="0"/>
              <a:t> </a:t>
            </a:r>
            <a:r>
              <a:rPr lang="en-US" sz="2000" dirty="0" err="1"/>
              <a:t>thông</a:t>
            </a:r>
            <a:r>
              <a:rPr lang="en-US" sz="2000" dirty="0"/>
              <a:t> </a:t>
            </a:r>
            <a:r>
              <a:rPr lang="en-US" sz="2000" dirty="0" err="1"/>
              <a:t>đóng</a:t>
            </a:r>
            <a:r>
              <a:rPr lang="en-US" sz="2000" dirty="0"/>
              <a:t> </a:t>
            </a:r>
            <a:r>
              <a:rPr lang="en-US" sz="2000" dirty="0" err="1"/>
              <a:t>một</a:t>
            </a:r>
            <a:r>
              <a:rPr lang="en-US" sz="2000" dirty="0"/>
              <a:t> </a:t>
            </a:r>
            <a:r>
              <a:rPr lang="en-US" sz="2000" dirty="0" err="1"/>
              <a:t>vai</a:t>
            </a:r>
            <a:r>
              <a:rPr lang="en-US" sz="2000" dirty="0"/>
              <a:t> </a:t>
            </a:r>
            <a:r>
              <a:rPr lang="en-US" sz="2000" dirty="0" err="1"/>
              <a:t>trò</a:t>
            </a:r>
            <a:r>
              <a:rPr lang="en-US" sz="2000" dirty="0"/>
              <a:t> </a:t>
            </a:r>
            <a:r>
              <a:rPr lang="en-US" sz="2000" dirty="0" err="1"/>
              <a:t>quan</a:t>
            </a:r>
            <a:r>
              <a:rPr lang="en-US" sz="2000" dirty="0"/>
              <a:t> </a:t>
            </a:r>
            <a:r>
              <a:rPr lang="en-US" sz="2000" dirty="0" err="1"/>
              <a:t>trọng</a:t>
            </a:r>
            <a:r>
              <a:rPr lang="en-US" sz="2000" dirty="0"/>
              <a:t> </a:t>
            </a:r>
            <a:r>
              <a:rPr lang="en-US" sz="2000" dirty="0" err="1"/>
              <a:t>trong</a:t>
            </a:r>
            <a:r>
              <a:rPr lang="en-US" sz="2000" dirty="0"/>
              <a:t> </a:t>
            </a:r>
            <a:r>
              <a:rPr lang="en-US" sz="2000" dirty="0" err="1"/>
              <a:t>việc</a:t>
            </a:r>
            <a:r>
              <a:rPr lang="en-US" sz="2000" dirty="0"/>
              <a:t> </a:t>
            </a:r>
            <a:r>
              <a:rPr lang="en-US" sz="2000" dirty="0" err="1"/>
              <a:t>tổ</a:t>
            </a:r>
            <a:r>
              <a:rPr lang="en-US" sz="2000" dirty="0"/>
              <a:t> </a:t>
            </a:r>
            <a:r>
              <a:rPr lang="en-US" sz="2000" dirty="0" err="1"/>
              <a:t>chức</a:t>
            </a:r>
            <a:r>
              <a:rPr lang="en-US" sz="2000" dirty="0"/>
              <a:t> </a:t>
            </a:r>
            <a:r>
              <a:rPr lang="en-US" sz="2000" dirty="0" err="1"/>
              <a:t>giao</a:t>
            </a:r>
            <a:r>
              <a:rPr lang="en-US" sz="2000" dirty="0"/>
              <a:t> </a:t>
            </a:r>
            <a:r>
              <a:rPr lang="en-US" sz="2000" dirty="0" err="1"/>
              <a:t>giữa</a:t>
            </a:r>
            <a:r>
              <a:rPr lang="en-US" sz="2000" dirty="0"/>
              <a:t> </a:t>
            </a:r>
            <a:r>
              <a:rPr lang="en-US" sz="2000" dirty="0" err="1"/>
              <a:t>các</a:t>
            </a:r>
            <a:r>
              <a:rPr lang="en-US" sz="2000" dirty="0"/>
              <a:t> </a:t>
            </a:r>
            <a:r>
              <a:rPr lang="en-US" sz="2000" dirty="0" err="1"/>
              <a:t>thiết</a:t>
            </a:r>
            <a:r>
              <a:rPr lang="en-US" sz="2000" dirty="0"/>
              <a:t> </a:t>
            </a:r>
            <a:r>
              <a:rPr lang="vi-VN" sz="2000" dirty="0" smtClean="0"/>
              <a:t>bị. Đặc biệt phải kể đến UART.</a:t>
            </a:r>
          </a:p>
          <a:p>
            <a:pPr marL="0" lvl="0" indent="0">
              <a:buNone/>
            </a:pPr>
            <a:endParaRPr lang="vi-VN" sz="2000" dirty="0" smtClean="0"/>
          </a:p>
          <a:p>
            <a:pPr marL="0" lvl="0" indent="0">
              <a:buNone/>
            </a:pPr>
            <a:endParaRPr lang="vi-VN" sz="1800" dirty="0" smtClean="0"/>
          </a:p>
          <a:p>
            <a:pPr marL="0" lvl="0" indent="0">
              <a:buNone/>
            </a:pPr>
            <a:endParaRPr sz="1800" dirty="0"/>
          </a:p>
        </p:txBody>
      </p:sp>
      <p:sp>
        <p:nvSpPr>
          <p:cNvPr id="110" name="Google Shape;110;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2050" name="Picture 2" descr="Tổng quan về vi điều khiển, cấu tạo và cách hoạt độ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607" y="985785"/>
            <a:ext cx="1807192" cy="185351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pic>
        <p:nvPicPr>
          <p:cNvPr id="1026" name="Picture 2"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888" y="0"/>
            <a:ext cx="4657343" cy="4411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7703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405405" y="2278988"/>
            <a:ext cx="7804819" cy="532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sz="5200" dirty="0" smtClean="0"/>
              <a:t>Đánh giá qua testbench</a:t>
            </a:r>
            <a:endParaRPr sz="5200" dirty="0"/>
          </a:p>
        </p:txBody>
      </p:sp>
      <p:sp>
        <p:nvSpPr>
          <p:cNvPr id="97" name="Google Shape;97;p1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
        <p:nvSpPr>
          <p:cNvPr id="96" name="Google Shape;96;p15"/>
          <p:cNvSpPr txBox="1"/>
          <p:nvPr/>
        </p:nvSpPr>
        <p:spPr>
          <a:xfrm>
            <a:off x="529724" y="2278988"/>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4</a:t>
            </a:r>
            <a:endParaRPr sz="3000" dirty="0">
              <a:solidFill>
                <a:srgbClr val="2E3037"/>
              </a:solidFill>
              <a:latin typeface="Quicksand"/>
              <a:ea typeface="Quicksand"/>
              <a:cs typeface="Quicksand"/>
              <a:sym typeface="Quicksand"/>
            </a:endParaRPr>
          </a:p>
        </p:txBody>
      </p:sp>
      <p:sp>
        <p:nvSpPr>
          <p:cNvPr id="3" name="Rectangle 2"/>
          <p:cNvSpPr/>
          <p:nvPr/>
        </p:nvSpPr>
        <p:spPr>
          <a:xfrm>
            <a:off x="1267038" y="1756437"/>
            <a:ext cx="7804819" cy="1795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7755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391746" y="2219216"/>
            <a:ext cx="6680400" cy="1159800"/>
          </a:xfrm>
        </p:spPr>
        <p:txBody>
          <a:bodyPr/>
          <a:lstStyle/>
          <a:p>
            <a:r>
              <a:rPr lang="vi-VN" dirty="0" smtClean="0"/>
              <a:t>Kết quả mô phỏng</a:t>
            </a:r>
            <a:endParaRPr lang="en-US" dirty="0"/>
          </a:p>
        </p:txBody>
      </p:sp>
      <p:sp>
        <p:nvSpPr>
          <p:cNvPr id="2" name="Slide Number Placeholder 1"/>
          <p:cNvSpPr>
            <a:spLocks noGrp="1"/>
          </p:cNvSpPr>
          <p:nvPr>
            <p:ph type="sldNum" idx="4294967295"/>
          </p:nvPr>
        </p:nvSpPr>
        <p:spPr>
          <a:xfrm>
            <a:off x="8594725" y="4751388"/>
            <a:ext cx="549275" cy="315912"/>
          </a:xfrm>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4" name="Round Diagonal Corner Rectangle 3"/>
          <p:cNvSpPr/>
          <p:nvPr/>
        </p:nvSpPr>
        <p:spPr>
          <a:xfrm>
            <a:off x="1230164" y="1940633"/>
            <a:ext cx="6374486" cy="1716967"/>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8653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83423" y="527164"/>
            <a:ext cx="6858000" cy="345000"/>
          </a:xfrm>
        </p:spPr>
        <p:txBody>
          <a:bodyPr/>
          <a:lstStyle/>
          <a:p>
            <a:r>
              <a:rPr lang="vi-VN" sz="3200" dirty="0" smtClean="0"/>
              <a:t>1.Khối phát</a:t>
            </a:r>
            <a:endParaRPr lang="en-US" sz="3200"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pic>
        <p:nvPicPr>
          <p:cNvPr id="1026" name="Picture 2"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350" y="1066930"/>
            <a:ext cx="8096250"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6234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p:cNvSpPr>
            <a:spLocks noGrp="1"/>
          </p:cNvSpPr>
          <p:nvPr>
            <p:ph type="title"/>
          </p:nvPr>
        </p:nvSpPr>
        <p:spPr>
          <a:xfrm>
            <a:off x="325442" y="642665"/>
            <a:ext cx="6858000" cy="345000"/>
          </a:xfrm>
        </p:spPr>
        <p:txBody>
          <a:bodyPr/>
          <a:lstStyle/>
          <a:p>
            <a:r>
              <a:rPr lang="vi-VN" sz="2800" dirty="0" smtClean="0"/>
              <a:t>2.Khối nhận</a:t>
            </a:r>
            <a:endParaRPr lang="en-US" sz="2800" dirty="0"/>
          </a:p>
        </p:txBody>
      </p:sp>
      <p:sp>
        <p:nvSpPr>
          <p:cNvPr id="15" name="Text Placeholder 14"/>
          <p:cNvSpPr>
            <a:spLocks noGrp="1"/>
          </p:cNvSpPr>
          <p:nvPr>
            <p:ph type="body" idx="3"/>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
        <p:nvSpPr>
          <p:cNvPr id="13" name="Rectangle 12"/>
          <p:cNvSpPr/>
          <p:nvPr/>
        </p:nvSpPr>
        <p:spPr>
          <a:xfrm>
            <a:off x="103589" y="1016431"/>
            <a:ext cx="4572000" cy="830997"/>
          </a:xfrm>
          <a:prstGeom prst="rect">
            <a:avLst/>
          </a:prstGeom>
        </p:spPr>
        <p:txBody>
          <a:bodyPr>
            <a:spAutoFit/>
          </a:bodyPr>
          <a:lstStyle/>
          <a:p>
            <a:endParaRPr lang="vi-VN" sz="1600" dirty="0">
              <a:solidFill>
                <a:schemeClr val="bg1"/>
              </a:solidFill>
              <a:latin typeface="Quicksand" panose="020B0604020202020204" charset="0"/>
            </a:endParaRPr>
          </a:p>
          <a:p>
            <a:endParaRPr lang="vi-VN" sz="1600" dirty="0">
              <a:solidFill>
                <a:schemeClr val="bg1"/>
              </a:solidFill>
              <a:latin typeface="Quicksand" panose="020B0604020202020204" charset="0"/>
            </a:endParaRPr>
          </a:p>
          <a:p>
            <a:endParaRPr lang="en-US" sz="1600" dirty="0">
              <a:solidFill>
                <a:schemeClr val="bg1"/>
              </a:solidFill>
              <a:latin typeface="Quicksand" panose="020B0604020202020204" charset="0"/>
            </a:endParaRPr>
          </a:p>
        </p:txBody>
      </p:sp>
      <p:pic>
        <p:nvPicPr>
          <p:cNvPr id="11" name="Picture 4"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0162"/>
            <a:ext cx="4504403" cy="327463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Không có mô t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4403" y="1290162"/>
            <a:ext cx="4622712" cy="4220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2727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905365" y="2305302"/>
            <a:ext cx="5671963" cy="532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sz="5200" dirty="0" smtClean="0"/>
              <a:t>Kết Luận</a:t>
            </a:r>
            <a:r>
              <a:rPr lang="en-US" sz="5200" dirty="0" smtClean="0"/>
              <a:t> </a:t>
            </a:r>
            <a:r>
              <a:rPr lang="vi-VN" sz="5200" dirty="0" smtClean="0"/>
              <a:t>và hướng phát triển</a:t>
            </a:r>
            <a:endParaRPr sz="5200" dirty="0"/>
          </a:p>
        </p:txBody>
      </p:sp>
      <p:sp>
        <p:nvSpPr>
          <p:cNvPr id="97" name="Google Shape;97;p1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
        <p:nvSpPr>
          <p:cNvPr id="96" name="Google Shape;96;p15"/>
          <p:cNvSpPr txBox="1"/>
          <p:nvPr/>
        </p:nvSpPr>
        <p:spPr>
          <a:xfrm>
            <a:off x="529724" y="2278988"/>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5</a:t>
            </a:r>
            <a:endParaRPr sz="3000" dirty="0">
              <a:solidFill>
                <a:srgbClr val="2E3037"/>
              </a:solidFill>
              <a:latin typeface="Quicksand"/>
              <a:ea typeface="Quicksand"/>
              <a:cs typeface="Quicksand"/>
              <a:sym typeface="Quicksand"/>
            </a:endParaRPr>
          </a:p>
        </p:txBody>
      </p:sp>
      <p:sp>
        <p:nvSpPr>
          <p:cNvPr id="3" name="Rectangle 2"/>
          <p:cNvSpPr/>
          <p:nvPr/>
        </p:nvSpPr>
        <p:spPr>
          <a:xfrm>
            <a:off x="1832184" y="1756437"/>
            <a:ext cx="5452536" cy="1795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78083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5495" y="2099407"/>
            <a:ext cx="6680400" cy="1159800"/>
          </a:xfrm>
        </p:spPr>
        <p:txBody>
          <a:bodyPr/>
          <a:lstStyle/>
          <a:p>
            <a:r>
              <a:rPr lang="vi-VN" sz="5400" dirty="0" smtClean="0"/>
              <a:t>Kết luận</a:t>
            </a:r>
            <a:endParaRPr lang="en-US" sz="5400" dirty="0"/>
          </a:p>
        </p:txBody>
      </p:sp>
      <p:sp>
        <p:nvSpPr>
          <p:cNvPr id="4" name="Slide Number Placeholder 3"/>
          <p:cNvSpPr>
            <a:spLocks noGrp="1"/>
          </p:cNvSpPr>
          <p:nvPr>
            <p:ph type="sldNum" idx="4294967295"/>
          </p:nvPr>
        </p:nvSpPr>
        <p:spPr>
          <a:xfrm>
            <a:off x="8594725" y="4751388"/>
            <a:ext cx="549275" cy="315912"/>
          </a:xfrm>
        </p:spPr>
        <p:txBody>
          <a:bodyPr/>
          <a:lstStyle/>
          <a:p>
            <a:pPr marL="0" lvl="0" indent="0" algn="r" rtl="0">
              <a:spcBef>
                <a:spcPts val="0"/>
              </a:spcBef>
              <a:spcAft>
                <a:spcPts val="0"/>
              </a:spcAft>
              <a:buNone/>
            </a:pPr>
            <a:fld id="{00000000-1234-1234-1234-123412341234}" type="slidenum">
              <a:rPr lang="en" smtClean="0"/>
              <a:t>46</a:t>
            </a:fld>
            <a:endParaRPr lang="en"/>
          </a:p>
        </p:txBody>
      </p:sp>
      <p:sp>
        <p:nvSpPr>
          <p:cNvPr id="5" name="Round Diagonal Corner Rectangle 4"/>
          <p:cNvSpPr/>
          <p:nvPr/>
        </p:nvSpPr>
        <p:spPr>
          <a:xfrm>
            <a:off x="1444752" y="1627632"/>
            <a:ext cx="4760976" cy="2017776"/>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47096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
        <p:nvSpPr>
          <p:cNvPr id="6" name="Text Placeholder 5"/>
          <p:cNvSpPr>
            <a:spLocks noGrp="1"/>
          </p:cNvSpPr>
          <p:nvPr>
            <p:ph type="body" idx="4294967295"/>
          </p:nvPr>
        </p:nvSpPr>
        <p:spPr>
          <a:xfrm>
            <a:off x="1105174" y="381697"/>
            <a:ext cx="7264634" cy="3725862"/>
          </a:xfrm>
        </p:spPr>
        <p:txBody>
          <a:bodyPr/>
          <a:lstStyle/>
          <a:p>
            <a:pPr marL="38100" indent="0">
              <a:buNone/>
            </a:pPr>
            <a:r>
              <a:rPr lang="vi-VN" sz="1800" dirty="0"/>
              <a:t>Sau khi nhóm đã chọn đề tài UART và qua một thời gian tìm hiểu, nghiên cứu thì nhóm đã có những kết luận như </a:t>
            </a:r>
            <a:r>
              <a:rPr lang="vi-VN" sz="1800" dirty="0" smtClean="0"/>
              <a:t>sau:</a:t>
            </a:r>
          </a:p>
          <a:p>
            <a:endParaRPr lang="vi-VN" sz="1800" dirty="0"/>
          </a:p>
          <a:p>
            <a:r>
              <a:rPr lang="vi-VN" sz="1800" dirty="0" smtClean="0"/>
              <a:t>Đề </a:t>
            </a:r>
            <a:r>
              <a:rPr lang="vi-VN" sz="1800" dirty="0"/>
              <a:t>tài này đã trình bày rõ về định nghĩa, chức năng, sơ đồ giao tiếp, các thông số cơ bản, khung truyền dữ liệu, sơ đồ khối và chức năng từng </a:t>
            </a:r>
            <a:r>
              <a:rPr lang="vi-VN" sz="1800" dirty="0" smtClean="0"/>
              <a:t>khối của UART.</a:t>
            </a:r>
          </a:p>
          <a:p>
            <a:endParaRPr lang="vi-VN" sz="1800" dirty="0" smtClean="0"/>
          </a:p>
          <a:p>
            <a:r>
              <a:rPr lang="vi-VN" sz="1800" dirty="0"/>
              <a:t>Nhóm đã đưa </a:t>
            </a:r>
            <a:r>
              <a:rPr lang="vi-VN" sz="1800" dirty="0" smtClean="0"/>
              <a:t>các ví </a:t>
            </a:r>
            <a:r>
              <a:rPr lang="vi-VN" sz="1800" dirty="0"/>
              <a:t>dụ thiết kế UART dựa trên chức năng từng khối theo thứ tự là bộ đệm FIFO, khối phát dữ liệu, khối nhận dữ liệu bằng ngôn ngữ Verilog dựa trên phần mềm xilinx</a:t>
            </a:r>
            <a:r>
              <a:rPr lang="vi-VN" sz="1800" dirty="0" smtClean="0"/>
              <a:t>.</a:t>
            </a:r>
          </a:p>
          <a:p>
            <a:endParaRPr lang="vi-VN" sz="1800" dirty="0"/>
          </a:p>
          <a:p>
            <a:r>
              <a:rPr lang="vi-VN" sz="1800" dirty="0" smtClean="0"/>
              <a:t>Từ </a:t>
            </a:r>
            <a:r>
              <a:rPr lang="vi-VN" sz="1800" dirty="0"/>
              <a:t>chức năng UART thì chúng ta có thể biết được ứng dụng thực tiễn của nó trong đời </a:t>
            </a:r>
            <a:r>
              <a:rPr lang="vi-VN" sz="1800" dirty="0" smtClean="0"/>
              <a:t>sống.</a:t>
            </a:r>
            <a:endParaRPr lang="en-US" sz="1800" dirty="0"/>
          </a:p>
        </p:txBody>
      </p:sp>
    </p:spTree>
    <p:extLst>
      <p:ext uri="{BB962C8B-B14F-4D97-AF65-F5344CB8AC3E}">
        <p14:creationId xmlns:p14="http://schemas.microsoft.com/office/powerpoint/2010/main" val="38793044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0343" y="2166463"/>
            <a:ext cx="6680400" cy="1159800"/>
          </a:xfrm>
        </p:spPr>
        <p:txBody>
          <a:bodyPr/>
          <a:lstStyle/>
          <a:p>
            <a:r>
              <a:rPr lang="vi-VN" sz="4400" dirty="0" smtClean="0"/>
              <a:t>Hướng phát triển </a:t>
            </a:r>
            <a:endParaRPr lang="en-US" sz="4400" dirty="0"/>
          </a:p>
        </p:txBody>
      </p:sp>
      <p:sp>
        <p:nvSpPr>
          <p:cNvPr id="4" name="Slide Number Placeholder 3"/>
          <p:cNvSpPr>
            <a:spLocks noGrp="1"/>
          </p:cNvSpPr>
          <p:nvPr>
            <p:ph type="sldNum" idx="4294967295"/>
          </p:nvPr>
        </p:nvSpPr>
        <p:spPr>
          <a:xfrm>
            <a:off x="8594725" y="4751388"/>
            <a:ext cx="549275" cy="315912"/>
          </a:xfrm>
        </p:spPr>
        <p:txBody>
          <a:bodyPr/>
          <a:lstStyle/>
          <a:p>
            <a:pPr marL="0" lvl="0" indent="0" algn="r" rtl="0">
              <a:spcBef>
                <a:spcPts val="0"/>
              </a:spcBef>
              <a:spcAft>
                <a:spcPts val="0"/>
              </a:spcAft>
              <a:buNone/>
            </a:pPr>
            <a:fld id="{00000000-1234-1234-1234-123412341234}" type="slidenum">
              <a:rPr lang="en" smtClean="0"/>
              <a:t>48</a:t>
            </a:fld>
            <a:endParaRPr lang="en"/>
          </a:p>
        </p:txBody>
      </p:sp>
      <p:sp>
        <p:nvSpPr>
          <p:cNvPr id="5" name="Round Diagonal Corner Rectangle 4"/>
          <p:cNvSpPr/>
          <p:nvPr/>
        </p:nvSpPr>
        <p:spPr>
          <a:xfrm>
            <a:off x="1444752" y="1627632"/>
            <a:ext cx="4760976" cy="2017776"/>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4949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03286" y="894179"/>
            <a:ext cx="7631242" cy="345000"/>
          </a:xfrm>
        </p:spPr>
        <p:txBody>
          <a:bodyPr/>
          <a:lstStyle/>
          <a:p>
            <a:r>
              <a:rPr lang="en-US" dirty="0" err="1">
                <a:latin typeface="Quicksand" panose="020B0604020202020204" charset="0"/>
                <a:ea typeface="SimSun" panose="02010600030101010101" pitchFamily="2" charset="-122"/>
                <a:cs typeface="Times New Roman" panose="02020603050405020304" pitchFamily="18" charset="0"/>
              </a:rPr>
              <a:t>Tuy</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thiết</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kế</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đã</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đáp</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ứng</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được</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yêu</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cầu</a:t>
            </a:r>
            <a:r>
              <a:rPr lang="en-US" dirty="0">
                <a:latin typeface="Quicksand" panose="020B0604020202020204" charset="0"/>
                <a:ea typeface="SimSun" panose="02010600030101010101" pitchFamily="2" charset="-122"/>
                <a:cs typeface="Times New Roman" panose="02020603050405020304" pitchFamily="18" charset="0"/>
              </a:rPr>
              <a:t> ban </a:t>
            </a:r>
            <a:r>
              <a:rPr lang="en-US" dirty="0" err="1">
                <a:latin typeface="Quicksand" panose="020B0604020202020204" charset="0"/>
                <a:ea typeface="SimSun" panose="02010600030101010101" pitchFamily="2" charset="-122"/>
                <a:cs typeface="Times New Roman" panose="02020603050405020304" pitchFamily="18" charset="0"/>
              </a:rPr>
              <a:t>đầu</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đặt</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ra</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nhưng</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để</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tối</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ưu</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hơn</a:t>
            </a:r>
            <a:r>
              <a:rPr lang="en-US" dirty="0">
                <a:latin typeface="Quicksand" panose="020B0604020202020204" charset="0"/>
                <a:ea typeface="SimSun" panose="02010600030101010101" pitchFamily="2" charset="-122"/>
                <a:cs typeface="Times New Roman" panose="02020603050405020304" pitchFamily="18" charset="0"/>
              </a:rPr>
              <a:t> ta </a:t>
            </a:r>
            <a:r>
              <a:rPr lang="en-US" dirty="0" err="1">
                <a:latin typeface="Quicksand" panose="020B0604020202020204" charset="0"/>
                <a:ea typeface="SimSun" panose="02010600030101010101" pitchFamily="2" charset="-122"/>
                <a:cs typeface="Times New Roman" panose="02020603050405020304" pitchFamily="18" charset="0"/>
              </a:rPr>
              <a:t>có</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thể</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thiết</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kế</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lõi</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UART</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có</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thêm</a:t>
            </a:r>
            <a:r>
              <a:rPr lang="en-US" dirty="0">
                <a:latin typeface="Quicksand" panose="020B0604020202020204" charset="0"/>
                <a:ea typeface="SimSun" panose="02010600030101010101" pitchFamily="2" charset="-122"/>
                <a:cs typeface="Times New Roman" panose="02020603050405020304" pitchFamily="18" charset="0"/>
              </a:rPr>
              <a:t> 1 </a:t>
            </a:r>
            <a:r>
              <a:rPr lang="en-US" dirty="0" err="1">
                <a:latin typeface="Quicksand" panose="020B0604020202020204" charset="0"/>
                <a:ea typeface="SimSun" panose="02010600030101010101" pitchFamily="2" charset="-122"/>
                <a:cs typeface="Times New Roman" panose="02020603050405020304" pitchFamily="18" charset="0"/>
              </a:rPr>
              <a:t>số</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tính</a:t>
            </a:r>
            <a:r>
              <a:rPr lang="en-US" dirty="0">
                <a:latin typeface="Quicksand" panose="020B0604020202020204" charset="0"/>
                <a:ea typeface="SimSun" panose="02010600030101010101" pitchFamily="2" charset="-122"/>
                <a:cs typeface="Times New Roman" panose="02020603050405020304" pitchFamily="18" charset="0"/>
              </a:rPr>
              <a:t> </a:t>
            </a:r>
            <a:r>
              <a:rPr lang="en-US" dirty="0" err="1">
                <a:latin typeface="Quicksand" panose="020B0604020202020204" charset="0"/>
                <a:ea typeface="SimSun" panose="02010600030101010101" pitchFamily="2" charset="-122"/>
                <a:cs typeface="Times New Roman" panose="02020603050405020304" pitchFamily="18" charset="0"/>
              </a:rPr>
              <a:t>năng</a:t>
            </a:r>
            <a:r>
              <a:rPr lang="en-US" dirty="0">
                <a:latin typeface="Quicksand" panose="020B0604020202020204" charset="0"/>
                <a:ea typeface="SimSun" panose="02010600030101010101" pitchFamily="2" charset="-122"/>
                <a:cs typeface="Times New Roman" panose="02020603050405020304" pitchFamily="18" charset="0"/>
              </a:rPr>
              <a:t>:</a:t>
            </a:r>
            <a:r>
              <a:rPr lang="en-US" dirty="0">
                <a:latin typeface="Quicksand" panose="020B0604020202020204" charset="0"/>
                <a:ea typeface="Calibri" panose="020F0502020204030204" pitchFamily="34" charset="0"/>
                <a:cs typeface="Times New Roman" panose="02020603050405020304" pitchFamily="18" charset="0"/>
              </a:rPr>
              <a:t/>
            </a:r>
            <a:br>
              <a:rPr lang="en-US" dirty="0">
                <a:latin typeface="Quicksand" panose="020B0604020202020204" charset="0"/>
                <a:ea typeface="Calibri" panose="020F0502020204030204" pitchFamily="34" charset="0"/>
                <a:cs typeface="Times New Roman" panose="02020603050405020304" pitchFamily="18" charset="0"/>
              </a:rPr>
            </a:b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
        <p:nvSpPr>
          <p:cNvPr id="10" name="Rectangle 9"/>
          <p:cNvSpPr/>
          <p:nvPr/>
        </p:nvSpPr>
        <p:spPr>
          <a:xfrm>
            <a:off x="207263" y="1066679"/>
            <a:ext cx="7633141" cy="304698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dirty="0" err="1" smtClean="0">
                <a:solidFill>
                  <a:schemeClr val="bg1"/>
                </a:solidFill>
                <a:latin typeface="Quicksand" panose="020B0604020202020204" charset="0"/>
                <a:ea typeface="SimSun" panose="02010600030101010101" pitchFamily="2" charset="-122"/>
                <a:cs typeface="Times New Roman" panose="02020603050405020304" pitchFamily="18" charset="0"/>
              </a:rPr>
              <a:t>Cấu</a:t>
            </a:r>
            <a:r>
              <a:rPr lang="en-US" sz="1600" dirty="0" smtClean="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hình</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tốc</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độ</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Baud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và</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Data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truyền</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trên</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cùng</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1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thanh</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ghi</a:t>
            </a:r>
            <a:r>
              <a:rPr lang="en-US" sz="1600" dirty="0" smtClean="0">
                <a:solidFill>
                  <a:schemeClr val="bg1"/>
                </a:solidFill>
                <a:latin typeface="Quicksand" panose="020B0604020202020204" charset="0"/>
                <a:ea typeface="SimSun" panose="02010600030101010101" pitchFamily="2" charset="-122"/>
                <a:cs typeface="Times New Roman" panose="02020603050405020304" pitchFamily="18" charset="0"/>
              </a:rPr>
              <a:t>.</a:t>
            </a:r>
            <a:endParaRPr lang="vi-VN" sz="1600" dirty="0" smtClean="0">
              <a:solidFill>
                <a:schemeClr val="bg1"/>
              </a:solidFill>
              <a:latin typeface="Quicksand" panose="020B0604020202020204" charset="0"/>
              <a:ea typeface="SimSun"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600" dirty="0">
              <a:solidFill>
                <a:schemeClr val="bg1"/>
              </a:solidFill>
              <a:latin typeface="Quicksand" panose="020B060402020202020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Thiết</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kế</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thanh</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ghi</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dịch</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để</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có</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thể</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truyền</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thêm</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bit Parity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kiểm</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tra</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chẵn</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lẻ</a:t>
            </a:r>
            <a:r>
              <a:rPr lang="en-US" sz="1600" dirty="0" smtClean="0">
                <a:solidFill>
                  <a:schemeClr val="bg1"/>
                </a:solidFill>
                <a:latin typeface="Quicksand" panose="020B0604020202020204" charset="0"/>
                <a:ea typeface="SimSun" panose="02010600030101010101" pitchFamily="2" charset="-122"/>
                <a:cs typeface="Times New Roman" panose="02020603050405020304" pitchFamily="18" charset="0"/>
              </a:rPr>
              <a:t>.</a:t>
            </a:r>
            <a:endParaRPr lang="vi-VN" sz="1600" dirty="0" smtClean="0">
              <a:solidFill>
                <a:schemeClr val="bg1"/>
              </a:solidFill>
              <a:latin typeface="Quicksand" panose="020B0604020202020204" charset="0"/>
              <a:ea typeface="SimSun"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600" dirty="0">
              <a:solidFill>
                <a:schemeClr val="bg1"/>
              </a:solidFill>
              <a:latin typeface="Quicksand" panose="020B060402020202020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Thiết</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kế</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thêm</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1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số</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tín</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hiệu</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báo</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việc</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truyền</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nhận</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đang</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diễn</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ra</a:t>
            </a:r>
            <a:r>
              <a:rPr lang="en-US" sz="1600" dirty="0" err="1" smtClean="0">
                <a:solidFill>
                  <a:schemeClr val="bg1"/>
                </a:solidFill>
                <a:latin typeface="Quicksand" panose="020B0604020202020204" charset="0"/>
                <a:ea typeface="SimSun" panose="02010600030101010101" pitchFamily="2" charset="-122"/>
                <a:cs typeface="Times New Roman" panose="02020603050405020304" pitchFamily="18" charset="0"/>
              </a:rPr>
              <a:t>.</a:t>
            </a:r>
            <a:endParaRPr lang="vi-VN" sz="1600" dirty="0" smtClean="0">
              <a:solidFill>
                <a:schemeClr val="bg1"/>
              </a:solidFill>
              <a:latin typeface="Quicksand" panose="020B0604020202020204" charset="0"/>
              <a:ea typeface="SimSun"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600" dirty="0">
              <a:solidFill>
                <a:schemeClr val="bg1"/>
              </a:solidFill>
              <a:latin typeface="Quicksand" panose="020B060402020202020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Thiết</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kế</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thêm</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một</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số</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chuẩn</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giao</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tiếp</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giữa</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UART</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với</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MCU</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và</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các</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thiết</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bị</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ngoại</a:t>
            </a:r>
            <a:r>
              <a:rPr lang="en-US" sz="1600" dirty="0">
                <a:solidFill>
                  <a:schemeClr val="bg1"/>
                </a:solidFill>
                <a:latin typeface="Quicksand" panose="020B0604020202020204" charset="0"/>
                <a:ea typeface="SimSun" panose="02010600030101010101" pitchFamily="2" charset="-122"/>
                <a:cs typeface="Times New Roman" panose="02020603050405020304" pitchFamily="18" charset="0"/>
              </a:rPr>
              <a:t> vi </a:t>
            </a:r>
            <a:r>
              <a:rPr lang="en-US" sz="1600" dirty="0" err="1">
                <a:solidFill>
                  <a:schemeClr val="bg1"/>
                </a:solidFill>
                <a:latin typeface="Quicksand" panose="020B0604020202020204" charset="0"/>
                <a:ea typeface="SimSun" panose="02010600030101010101" pitchFamily="2" charset="-122"/>
                <a:cs typeface="Times New Roman" panose="02020603050405020304" pitchFamily="18" charset="0"/>
              </a:rPr>
              <a:t>khác</a:t>
            </a:r>
            <a:r>
              <a:rPr lang="en-GB" sz="1600" dirty="0">
                <a:solidFill>
                  <a:schemeClr val="bg1"/>
                </a:solidFill>
                <a:latin typeface="Quicksand" panose="020B0604020202020204" charset="0"/>
                <a:ea typeface="SimSun" panose="02010600030101010101" pitchFamily="2" charset="-122"/>
                <a:cs typeface="Times New Roman" panose="02020603050405020304" pitchFamily="18" charset="0"/>
              </a:rPr>
              <a:t>.</a:t>
            </a:r>
            <a:endParaRPr lang="en-US" sz="1600" dirty="0">
              <a:solidFill>
                <a:schemeClr val="bg1"/>
              </a:solidFill>
              <a:effectLst/>
              <a:latin typeface="Quicksand"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5518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2800" dirty="0" smtClean="0"/>
              <a:t>1.1 Đặt vấn đề:</a:t>
            </a:r>
            <a:endParaRPr lang="en-US" sz="2800" dirty="0"/>
          </a:p>
        </p:txBody>
      </p:sp>
      <p:sp>
        <p:nvSpPr>
          <p:cNvPr id="3" name="Text Placeholder 2"/>
          <p:cNvSpPr>
            <a:spLocks noGrp="1"/>
          </p:cNvSpPr>
          <p:nvPr>
            <p:ph type="body" idx="1"/>
          </p:nvPr>
        </p:nvSpPr>
        <p:spPr>
          <a:xfrm>
            <a:off x="1422057" y="1184081"/>
            <a:ext cx="6858000" cy="3725700"/>
          </a:xfrm>
        </p:spPr>
        <p:txBody>
          <a:bodyPr/>
          <a:lstStyle/>
          <a:p>
            <a:pPr marL="0" lvl="0" indent="0">
              <a:buNone/>
            </a:pPr>
            <a:r>
              <a:rPr lang="en-US" sz="1800" dirty="0" err="1"/>
              <a:t>Các</a:t>
            </a:r>
            <a:r>
              <a:rPr lang="en-US" sz="1800" dirty="0"/>
              <a:t> </a:t>
            </a:r>
            <a:r>
              <a:rPr lang="en-US" sz="1800" dirty="0" err="1"/>
              <a:t>hệ</a:t>
            </a:r>
            <a:r>
              <a:rPr lang="en-US" sz="1800" dirty="0"/>
              <a:t> </a:t>
            </a:r>
            <a:r>
              <a:rPr lang="en-US" sz="1800" dirty="0" err="1"/>
              <a:t>thống</a:t>
            </a:r>
            <a:r>
              <a:rPr lang="en-US" sz="1800" dirty="0"/>
              <a:t> </a:t>
            </a:r>
            <a:r>
              <a:rPr lang="en-US" sz="1800" dirty="0" err="1"/>
              <a:t>nhúng</a:t>
            </a:r>
            <a:r>
              <a:rPr lang="en-US" sz="1800" dirty="0"/>
              <a:t>, vi </a:t>
            </a:r>
            <a:r>
              <a:rPr lang="en-US" sz="1800" dirty="0" err="1"/>
              <a:t>điều</a:t>
            </a:r>
            <a:r>
              <a:rPr lang="en-US" sz="1800" dirty="0"/>
              <a:t> </a:t>
            </a:r>
            <a:r>
              <a:rPr lang="en-US" sz="1800" dirty="0" err="1"/>
              <a:t>khiển</a:t>
            </a:r>
            <a:r>
              <a:rPr lang="en-US" sz="1800" dirty="0"/>
              <a:t> </a:t>
            </a:r>
            <a:r>
              <a:rPr lang="en-US" sz="1800" dirty="0" err="1"/>
              <a:t>và</a:t>
            </a:r>
            <a:r>
              <a:rPr lang="en-US" sz="1800" dirty="0"/>
              <a:t> </a:t>
            </a:r>
            <a:r>
              <a:rPr lang="en-US" sz="1800" dirty="0" err="1"/>
              <a:t>máy</a:t>
            </a:r>
            <a:r>
              <a:rPr lang="en-US" sz="1800" dirty="0"/>
              <a:t> </a:t>
            </a:r>
            <a:r>
              <a:rPr lang="en-US" sz="1800" dirty="0" err="1"/>
              <a:t>tính</a:t>
            </a:r>
            <a:r>
              <a:rPr lang="en-US" sz="1800" dirty="0"/>
              <a:t> </a:t>
            </a:r>
            <a:r>
              <a:rPr lang="en-US" sz="1800" dirty="0" err="1"/>
              <a:t>thường</a:t>
            </a:r>
            <a:r>
              <a:rPr lang="en-US" sz="1800" dirty="0"/>
              <a:t> </a:t>
            </a:r>
            <a:r>
              <a:rPr lang="en-US" sz="1800" dirty="0" err="1"/>
              <a:t>sử</a:t>
            </a:r>
            <a:r>
              <a:rPr lang="en-US" sz="1800" dirty="0"/>
              <a:t> </a:t>
            </a:r>
            <a:r>
              <a:rPr lang="en-US" sz="1800" dirty="0" err="1"/>
              <a:t>dụng</a:t>
            </a:r>
            <a:r>
              <a:rPr lang="en-US" sz="1800" dirty="0"/>
              <a:t> </a:t>
            </a:r>
            <a:r>
              <a:rPr lang="en-US" sz="1800" dirty="0" err="1"/>
              <a:t>UART</a:t>
            </a:r>
            <a:r>
              <a:rPr lang="en-US" sz="1800" dirty="0"/>
              <a:t> </a:t>
            </a:r>
            <a:r>
              <a:rPr lang="en-US" sz="1800" dirty="0" err="1"/>
              <a:t>như</a:t>
            </a:r>
            <a:r>
              <a:rPr lang="en-US" sz="1800" dirty="0"/>
              <a:t> </a:t>
            </a:r>
            <a:r>
              <a:rPr lang="en-US" sz="1800" dirty="0" err="1"/>
              <a:t>một</a:t>
            </a:r>
            <a:r>
              <a:rPr lang="en-US" sz="1800" dirty="0"/>
              <a:t> </a:t>
            </a:r>
            <a:r>
              <a:rPr lang="en-US" sz="1800" dirty="0" err="1"/>
              <a:t>dạng</a:t>
            </a:r>
            <a:r>
              <a:rPr lang="en-US" sz="1800" dirty="0"/>
              <a:t> </a:t>
            </a:r>
            <a:r>
              <a:rPr lang="en-US" sz="1800" dirty="0" err="1"/>
              <a:t>giao</a:t>
            </a:r>
            <a:r>
              <a:rPr lang="en-US" sz="1800" dirty="0"/>
              <a:t> </a:t>
            </a:r>
            <a:r>
              <a:rPr lang="en-US" sz="1800" dirty="0" err="1"/>
              <a:t>thức</a:t>
            </a:r>
            <a:r>
              <a:rPr lang="en-US" sz="1800" dirty="0"/>
              <a:t> </a:t>
            </a:r>
            <a:r>
              <a:rPr lang="en-US" sz="1800" dirty="0" err="1"/>
              <a:t>giao</a:t>
            </a:r>
            <a:r>
              <a:rPr lang="en-US" sz="1800" dirty="0"/>
              <a:t> </a:t>
            </a:r>
            <a:r>
              <a:rPr lang="en-US" sz="1800" dirty="0" err="1"/>
              <a:t>tiếp</a:t>
            </a:r>
            <a:r>
              <a:rPr lang="en-US" sz="1800" dirty="0"/>
              <a:t> </a:t>
            </a:r>
            <a:r>
              <a:rPr lang="en-US" sz="1800" dirty="0" err="1"/>
              <a:t>phần</a:t>
            </a:r>
            <a:r>
              <a:rPr lang="en-US" sz="1800" dirty="0"/>
              <a:t> </a:t>
            </a:r>
            <a:r>
              <a:rPr lang="en-US" sz="1800" dirty="0" err="1"/>
              <a:t>cứng</a:t>
            </a:r>
            <a:r>
              <a:rPr lang="en-US" sz="1800" dirty="0"/>
              <a:t> </a:t>
            </a:r>
            <a:r>
              <a:rPr lang="en-US" sz="1800" dirty="0" err="1"/>
              <a:t>giữa</a:t>
            </a:r>
            <a:r>
              <a:rPr lang="en-US" sz="1800" dirty="0"/>
              <a:t> </a:t>
            </a:r>
            <a:r>
              <a:rPr lang="en-US" sz="1800" dirty="0" err="1"/>
              <a:t>thiết</a:t>
            </a:r>
            <a:r>
              <a:rPr lang="en-US" sz="1800" dirty="0"/>
              <a:t> </a:t>
            </a:r>
            <a:r>
              <a:rPr lang="en-US" sz="1800" dirty="0" err="1"/>
              <a:t>bị</a:t>
            </a:r>
            <a:r>
              <a:rPr lang="en-US" sz="1800" dirty="0"/>
              <a:t> </a:t>
            </a:r>
            <a:r>
              <a:rPr lang="en-US" sz="1800" dirty="0" err="1"/>
              <a:t>với</a:t>
            </a:r>
            <a:r>
              <a:rPr lang="en-US" sz="1800" dirty="0"/>
              <a:t> </a:t>
            </a:r>
            <a:r>
              <a:rPr lang="en-US" sz="1800" dirty="0" err="1"/>
              <a:t>thiết</a:t>
            </a:r>
            <a:r>
              <a:rPr lang="en-US" sz="1800" dirty="0"/>
              <a:t> </a:t>
            </a:r>
            <a:r>
              <a:rPr lang="en-US" sz="1800" dirty="0" err="1"/>
              <a:t>bị</a:t>
            </a:r>
            <a:r>
              <a:rPr lang="en-US" sz="1800" dirty="0" smtClean="0"/>
              <a:t>.</a:t>
            </a:r>
            <a:endParaRPr lang="vi-VN" sz="1800" dirty="0" smtClean="0"/>
          </a:p>
          <a:p>
            <a:pPr marL="0" lvl="0" indent="0">
              <a:buNone/>
            </a:pPr>
            <a:endParaRPr lang="vi-VN" sz="1800" dirty="0" smtClean="0"/>
          </a:p>
          <a:p>
            <a:pPr marL="0" lvl="0" indent="0">
              <a:buNone/>
            </a:pPr>
            <a:r>
              <a:rPr lang="vi-VN" sz="1800" dirty="0" smtClean="0"/>
              <a:t>UART</a:t>
            </a:r>
            <a:r>
              <a:rPr lang="en-US" sz="1800" dirty="0" smtClean="0"/>
              <a:t> </a:t>
            </a:r>
            <a:r>
              <a:rPr lang="en-US" sz="1800" dirty="0" err="1"/>
              <a:t>cũng</a:t>
            </a:r>
            <a:r>
              <a:rPr lang="en-US" sz="1800" dirty="0"/>
              <a:t> </a:t>
            </a:r>
            <a:r>
              <a:rPr lang="en-US" sz="1800" dirty="0" err="1"/>
              <a:t>là</a:t>
            </a:r>
            <a:r>
              <a:rPr lang="en-US" sz="1800" dirty="0"/>
              <a:t> </a:t>
            </a:r>
            <a:r>
              <a:rPr lang="en-US" sz="1800" dirty="0" err="1"/>
              <a:t>một</a:t>
            </a:r>
            <a:r>
              <a:rPr lang="en-US" sz="1800" dirty="0"/>
              <a:t> </a:t>
            </a:r>
            <a:r>
              <a:rPr lang="en-US" sz="1800" dirty="0" err="1"/>
              <a:t>tiêu</a:t>
            </a:r>
            <a:r>
              <a:rPr lang="en-US" sz="1800" dirty="0"/>
              <a:t> </a:t>
            </a:r>
            <a:r>
              <a:rPr lang="en-US" sz="1800" dirty="0" err="1"/>
              <a:t>chuẩn</a:t>
            </a:r>
            <a:r>
              <a:rPr lang="en-US" sz="1800" dirty="0"/>
              <a:t> </a:t>
            </a:r>
            <a:r>
              <a:rPr lang="en-US" sz="1800" dirty="0" err="1"/>
              <a:t>giao</a:t>
            </a:r>
            <a:r>
              <a:rPr lang="en-US" sz="1800" dirty="0"/>
              <a:t> </a:t>
            </a:r>
            <a:r>
              <a:rPr lang="en-US" sz="1800" dirty="0" err="1"/>
              <a:t>tiếp</a:t>
            </a:r>
            <a:r>
              <a:rPr lang="en-US" sz="1800" dirty="0"/>
              <a:t> </a:t>
            </a:r>
            <a:r>
              <a:rPr lang="en-US" sz="1800" dirty="0" err="1"/>
              <a:t>được</a:t>
            </a:r>
            <a:r>
              <a:rPr lang="en-US" sz="1800" dirty="0"/>
              <a:t> </a:t>
            </a:r>
            <a:r>
              <a:rPr lang="en-US" sz="1800" dirty="0" err="1"/>
              <a:t>sử</a:t>
            </a:r>
            <a:r>
              <a:rPr lang="en-US" sz="1800" dirty="0"/>
              <a:t> </a:t>
            </a:r>
            <a:r>
              <a:rPr lang="en-US" sz="1800" dirty="0" err="1"/>
              <a:t>dụng</a:t>
            </a:r>
            <a:r>
              <a:rPr lang="en-US" sz="1800" dirty="0"/>
              <a:t> </a:t>
            </a:r>
            <a:r>
              <a:rPr lang="en-US" sz="1800" dirty="0" err="1"/>
              <a:t>rộng</a:t>
            </a:r>
            <a:r>
              <a:rPr lang="en-US" sz="1800" dirty="0"/>
              <a:t> </a:t>
            </a:r>
            <a:r>
              <a:rPr lang="en-US" sz="1800" dirty="0" err="1"/>
              <a:t>rãi</a:t>
            </a:r>
            <a:r>
              <a:rPr lang="en-US" sz="1800" dirty="0"/>
              <a:t> </a:t>
            </a:r>
            <a:r>
              <a:rPr lang="en-US" sz="1800" dirty="0" err="1"/>
              <a:t>trong</a:t>
            </a:r>
            <a:r>
              <a:rPr lang="en-US" sz="1800" dirty="0"/>
              <a:t> </a:t>
            </a:r>
            <a:r>
              <a:rPr lang="en-US" sz="1800" dirty="0" err="1"/>
              <a:t>ngành</a:t>
            </a:r>
            <a:r>
              <a:rPr lang="en-US" sz="1800" dirty="0"/>
              <a:t> </a:t>
            </a:r>
            <a:r>
              <a:rPr lang="en-US" sz="1800" dirty="0" err="1"/>
              <a:t>công</a:t>
            </a:r>
            <a:r>
              <a:rPr lang="en-US" sz="1800" dirty="0"/>
              <a:t> </a:t>
            </a:r>
            <a:r>
              <a:rPr lang="vi-VN" sz="1800" dirty="0"/>
              <a:t>nghiệp</a:t>
            </a:r>
            <a:r>
              <a:rPr lang="vi-VN" sz="1800" dirty="0" smtClean="0"/>
              <a:t>.</a:t>
            </a:r>
          </a:p>
          <a:p>
            <a:pPr marL="0" lvl="0" indent="0">
              <a:buNone/>
            </a:pPr>
            <a:endParaRPr lang="vi-VN" sz="1800" dirty="0"/>
          </a:p>
          <a:p>
            <a:pPr marL="0" indent="0">
              <a:buNone/>
            </a:pPr>
            <a:r>
              <a:rPr lang="en" sz="1800" dirty="0" smtClean="0">
                <a:solidFill>
                  <a:srgbClr val="FFFFFF"/>
                </a:solidFill>
              </a:rPr>
              <a:t>👉</a:t>
            </a:r>
            <a:r>
              <a:rPr lang="en-US" sz="1800" dirty="0" err="1"/>
              <a:t>C</a:t>
            </a:r>
            <a:r>
              <a:rPr lang="en-US" sz="1800" dirty="0" err="1" smtClean="0"/>
              <a:t>húng</a:t>
            </a:r>
            <a:r>
              <a:rPr lang="en-US" sz="1800" dirty="0" smtClean="0"/>
              <a:t> </a:t>
            </a:r>
            <a:r>
              <a:rPr lang="en-US" sz="1800" dirty="0" err="1"/>
              <a:t>em</a:t>
            </a:r>
            <a:r>
              <a:rPr lang="en-US" sz="1800" dirty="0"/>
              <a:t> </a:t>
            </a:r>
            <a:r>
              <a:rPr lang="en-US" sz="1800" dirty="0" err="1"/>
              <a:t>chọn</a:t>
            </a:r>
            <a:r>
              <a:rPr lang="en-US" sz="1800" dirty="0"/>
              <a:t> </a:t>
            </a:r>
            <a:r>
              <a:rPr lang="en-US" sz="1800" dirty="0" err="1"/>
              <a:t>và</a:t>
            </a:r>
            <a:r>
              <a:rPr lang="en-US" sz="1800" dirty="0"/>
              <a:t> </a:t>
            </a:r>
            <a:r>
              <a:rPr lang="en-US" sz="1800" dirty="0" err="1"/>
              <a:t>nghiên</a:t>
            </a:r>
            <a:r>
              <a:rPr lang="en-US" sz="1800" dirty="0"/>
              <a:t> </a:t>
            </a:r>
            <a:r>
              <a:rPr lang="en-US" sz="1800" dirty="0" err="1"/>
              <a:t>cứu</a:t>
            </a:r>
            <a:r>
              <a:rPr lang="en-US" sz="1800" dirty="0"/>
              <a:t> </a:t>
            </a:r>
            <a:r>
              <a:rPr lang="en-US" sz="1800" dirty="0" err="1"/>
              <a:t>về</a:t>
            </a:r>
            <a:r>
              <a:rPr lang="en-US" sz="1800" dirty="0"/>
              <a:t> </a:t>
            </a:r>
            <a:r>
              <a:rPr lang="en-US" sz="1800" dirty="0" err="1"/>
              <a:t>UART</a:t>
            </a:r>
            <a:r>
              <a:rPr lang="en-US" sz="1800" dirty="0"/>
              <a:t> </a:t>
            </a:r>
            <a:r>
              <a:rPr lang="en-US" sz="1800" dirty="0" err="1"/>
              <a:t>và</a:t>
            </a:r>
            <a:r>
              <a:rPr lang="en-US" sz="1800" dirty="0"/>
              <a:t> </a:t>
            </a:r>
            <a:r>
              <a:rPr lang="en-US" sz="1800" dirty="0" err="1"/>
              <a:t>thực</a:t>
            </a:r>
            <a:r>
              <a:rPr lang="en-US" sz="1800" dirty="0"/>
              <a:t> </a:t>
            </a:r>
            <a:r>
              <a:rPr lang="en-US" sz="1800" dirty="0" err="1"/>
              <a:t>hiện</a:t>
            </a:r>
            <a:r>
              <a:rPr lang="en-US" sz="1800" dirty="0"/>
              <a:t> </a:t>
            </a:r>
            <a:r>
              <a:rPr lang="en-US" sz="1800" dirty="0" err="1"/>
              <a:t>thiết</a:t>
            </a:r>
            <a:r>
              <a:rPr lang="en-US" sz="1800" dirty="0"/>
              <a:t> </a:t>
            </a:r>
            <a:r>
              <a:rPr lang="en-US" sz="1800" dirty="0" err="1"/>
              <a:t>kế</a:t>
            </a:r>
            <a:r>
              <a:rPr lang="en-US" sz="1800" dirty="0"/>
              <a:t> </a:t>
            </a:r>
            <a:r>
              <a:rPr lang="en-US" sz="1800" dirty="0" err="1"/>
              <a:t>kiểm</a:t>
            </a:r>
            <a:r>
              <a:rPr lang="en-US" sz="1800" dirty="0"/>
              <a:t> </a:t>
            </a:r>
            <a:r>
              <a:rPr lang="en-US" sz="1800" dirty="0" err="1"/>
              <a:t>thử</a:t>
            </a:r>
            <a:r>
              <a:rPr lang="en-US" sz="1800" dirty="0"/>
              <a:t> 1 IC </a:t>
            </a:r>
            <a:r>
              <a:rPr lang="en-US" sz="1800" dirty="0" err="1"/>
              <a:t>UART</a:t>
            </a:r>
            <a:r>
              <a:rPr lang="en-US" sz="1800" dirty="0"/>
              <a:t> </a:t>
            </a:r>
            <a:r>
              <a:rPr lang="en-US" sz="1800" dirty="0" err="1"/>
              <a:t>bằng</a:t>
            </a:r>
            <a:r>
              <a:rPr lang="en-US" sz="1800" dirty="0"/>
              <a:t> </a:t>
            </a:r>
            <a:r>
              <a:rPr lang="en-US" sz="1800" dirty="0" err="1"/>
              <a:t>ngôn</a:t>
            </a:r>
            <a:r>
              <a:rPr lang="en-US" sz="1800" dirty="0"/>
              <a:t> </a:t>
            </a:r>
            <a:r>
              <a:rPr lang="en-US" sz="1800" dirty="0" err="1"/>
              <a:t>ngữ</a:t>
            </a:r>
            <a:r>
              <a:rPr lang="en-US" sz="1800" dirty="0"/>
              <a:t> </a:t>
            </a:r>
            <a:r>
              <a:rPr lang="en-US" sz="1800" dirty="0" err="1"/>
              <a:t>mô</a:t>
            </a:r>
            <a:r>
              <a:rPr lang="en-US" sz="1800" dirty="0"/>
              <a:t> </a:t>
            </a:r>
            <a:r>
              <a:rPr lang="en-US" sz="1800" dirty="0" err="1"/>
              <a:t>tả</a:t>
            </a:r>
            <a:r>
              <a:rPr lang="en-US" sz="1800" dirty="0"/>
              <a:t> </a:t>
            </a:r>
            <a:r>
              <a:rPr lang="en-US" sz="1800" dirty="0" err="1"/>
              <a:t>phần</a:t>
            </a:r>
            <a:r>
              <a:rPr lang="en-US" sz="1800" dirty="0"/>
              <a:t> </a:t>
            </a:r>
            <a:r>
              <a:rPr lang="en-US" sz="1800" dirty="0" err="1"/>
              <a:t>cứng</a:t>
            </a:r>
            <a:r>
              <a:rPr lang="en-US" sz="1800" dirty="0"/>
              <a:t> Verilog.</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4853020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1089" y="2220702"/>
            <a:ext cx="6767100" cy="532200"/>
          </a:xfrm>
        </p:spPr>
        <p:txBody>
          <a:bodyPr/>
          <a:lstStyle/>
          <a:p>
            <a:r>
              <a:rPr lang="vi-VN" sz="6600" b="1" dirty="0" smtClean="0"/>
              <a:t>Thanks for </a:t>
            </a:r>
            <a:br>
              <a:rPr lang="vi-VN" sz="6600" b="1" dirty="0" smtClean="0"/>
            </a:br>
            <a:r>
              <a:rPr lang="vi-VN" sz="6600" b="1" dirty="0" smtClean="0"/>
              <a:t> watching</a:t>
            </a:r>
            <a:endParaRPr lang="en-US" sz="6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
        <p:nvSpPr>
          <p:cNvPr id="5" name="TextBox 4"/>
          <p:cNvSpPr txBox="1"/>
          <p:nvPr/>
        </p:nvSpPr>
        <p:spPr>
          <a:xfrm>
            <a:off x="6397528" y="909447"/>
            <a:ext cx="3036757" cy="3154710"/>
          </a:xfrm>
          <a:prstGeom prst="rect">
            <a:avLst/>
          </a:prstGeom>
          <a:noFill/>
        </p:spPr>
        <p:txBody>
          <a:bodyPr wrap="square" rtlCol="0">
            <a:spAutoFit/>
          </a:bodyPr>
          <a:lstStyle/>
          <a:p>
            <a:r>
              <a:rPr lang="vi-VN" sz="19900" b="1" dirty="0">
                <a:solidFill>
                  <a:schemeClr val="accent1"/>
                </a:solidFill>
                <a:latin typeface="Quicksand" panose="020B0604020202020204" charset="0"/>
              </a:rPr>
              <a:t>!</a:t>
            </a:r>
            <a:endParaRPr lang="en-US" sz="19900" dirty="0">
              <a:solidFill>
                <a:schemeClr val="accent1"/>
              </a:solidFill>
              <a:latin typeface="Quicksand" panose="020B0604020202020204" charset="0"/>
            </a:endParaRPr>
          </a:p>
        </p:txBody>
      </p:sp>
      <p:sp>
        <p:nvSpPr>
          <p:cNvPr id="6" name="Rounded Rectangle 5"/>
          <p:cNvSpPr/>
          <p:nvPr/>
        </p:nvSpPr>
        <p:spPr>
          <a:xfrm>
            <a:off x="1494971" y="1003947"/>
            <a:ext cx="6103258" cy="30602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6052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dirty="0" smtClean="0"/>
              <a:t>1.2 Mục tiêu </a:t>
            </a:r>
            <a:endParaRPr sz="2800" dirty="0"/>
          </a:p>
        </p:txBody>
      </p:sp>
      <p:sp>
        <p:nvSpPr>
          <p:cNvPr id="128" name="Google Shape;128;p19"/>
          <p:cNvSpPr txBox="1">
            <a:spLocks noGrp="1"/>
          </p:cNvSpPr>
          <p:nvPr>
            <p:ph type="body" idx="1"/>
          </p:nvPr>
        </p:nvSpPr>
        <p:spPr>
          <a:xfrm>
            <a:off x="1165475" y="1174117"/>
            <a:ext cx="7452252" cy="3725700"/>
          </a:xfrm>
          <a:prstGeom prst="rect">
            <a:avLst/>
          </a:prstGeom>
        </p:spPr>
        <p:txBody>
          <a:bodyPr spcFirstLastPara="1" wrap="square" lIns="91425" tIns="91425" rIns="91425" bIns="91425" anchor="t" anchorCtr="0">
            <a:noAutofit/>
          </a:bodyPr>
          <a:lstStyle/>
          <a:p>
            <a:pPr lvl="0"/>
            <a:r>
              <a:rPr lang="en-US" sz="1800" dirty="0" err="1"/>
              <a:t>Hiểu</a:t>
            </a:r>
            <a:r>
              <a:rPr lang="en-US" sz="1800" dirty="0"/>
              <a:t> </a:t>
            </a:r>
            <a:r>
              <a:rPr lang="en-US" sz="1800" dirty="0" err="1"/>
              <a:t>thế</a:t>
            </a:r>
            <a:r>
              <a:rPr lang="en-US" sz="1800" dirty="0"/>
              <a:t> </a:t>
            </a:r>
            <a:r>
              <a:rPr lang="en-US" sz="1800" dirty="0" err="1"/>
              <a:t>nào</a:t>
            </a:r>
            <a:r>
              <a:rPr lang="en-US" sz="1800" dirty="0"/>
              <a:t> </a:t>
            </a:r>
            <a:r>
              <a:rPr lang="en-US" sz="1800" dirty="0" err="1"/>
              <a:t>là</a:t>
            </a:r>
            <a:r>
              <a:rPr lang="en-US" sz="1800" dirty="0"/>
              <a:t> </a:t>
            </a:r>
            <a:r>
              <a:rPr lang="en-US" sz="1800" dirty="0" err="1"/>
              <a:t>UART</a:t>
            </a:r>
            <a:r>
              <a:rPr lang="en-US" sz="1800" dirty="0" smtClean="0"/>
              <a:t>.</a:t>
            </a:r>
            <a:endParaRPr lang="vi-VN" sz="1800" dirty="0" smtClean="0"/>
          </a:p>
          <a:p>
            <a:pPr marL="101600" lvl="0" indent="0">
              <a:buNone/>
            </a:pPr>
            <a:endParaRPr lang="en-US" sz="1800" dirty="0"/>
          </a:p>
          <a:p>
            <a:pPr lvl="0"/>
            <a:r>
              <a:rPr lang="en-US" sz="1800" dirty="0" err="1"/>
              <a:t>Nắm</a:t>
            </a:r>
            <a:r>
              <a:rPr lang="en-US" sz="1800" dirty="0"/>
              <a:t> </a:t>
            </a:r>
            <a:r>
              <a:rPr lang="en-US" sz="1800" dirty="0" err="1"/>
              <a:t>vững</a:t>
            </a:r>
            <a:r>
              <a:rPr lang="en-US" sz="1800" dirty="0"/>
              <a:t> </a:t>
            </a:r>
            <a:r>
              <a:rPr lang="en-US" sz="1800" dirty="0" err="1"/>
              <a:t>vai</a:t>
            </a:r>
            <a:r>
              <a:rPr lang="en-US" sz="1800" dirty="0"/>
              <a:t> </a:t>
            </a:r>
            <a:r>
              <a:rPr lang="en-US" sz="1800" dirty="0" err="1"/>
              <a:t>trò</a:t>
            </a:r>
            <a:r>
              <a:rPr lang="en-US" sz="1800" dirty="0"/>
              <a:t>, </a:t>
            </a:r>
            <a:r>
              <a:rPr lang="en-US" sz="1800" dirty="0" err="1"/>
              <a:t>chức</a:t>
            </a:r>
            <a:r>
              <a:rPr lang="en-US" sz="1800" dirty="0"/>
              <a:t> </a:t>
            </a:r>
            <a:r>
              <a:rPr lang="en-US" sz="1800" dirty="0" err="1"/>
              <a:t>năng</a:t>
            </a:r>
            <a:r>
              <a:rPr lang="en-US" sz="1800" dirty="0"/>
              <a:t> </a:t>
            </a:r>
            <a:r>
              <a:rPr lang="en-US" sz="1800" dirty="0" err="1"/>
              <a:t>của</a:t>
            </a:r>
            <a:r>
              <a:rPr lang="en-US" sz="1800" dirty="0"/>
              <a:t> </a:t>
            </a:r>
            <a:r>
              <a:rPr lang="en-US" sz="1800" dirty="0" err="1"/>
              <a:t>UART</a:t>
            </a:r>
            <a:r>
              <a:rPr lang="en-US" sz="1800" dirty="0" smtClean="0"/>
              <a:t>.</a:t>
            </a:r>
            <a:endParaRPr lang="vi-VN" sz="1800" dirty="0" smtClean="0"/>
          </a:p>
          <a:p>
            <a:pPr lvl="0"/>
            <a:endParaRPr lang="en-US" sz="1800" dirty="0"/>
          </a:p>
          <a:p>
            <a:pPr lvl="0"/>
            <a:r>
              <a:rPr lang="en-US" sz="1800" dirty="0" err="1"/>
              <a:t>Hiểu</a:t>
            </a:r>
            <a:r>
              <a:rPr lang="en-US" sz="1800" dirty="0"/>
              <a:t> </a:t>
            </a:r>
            <a:r>
              <a:rPr lang="en-US" sz="1800" dirty="0" err="1"/>
              <a:t>rõ</a:t>
            </a:r>
            <a:r>
              <a:rPr lang="en-US" sz="1800" dirty="0"/>
              <a:t> </a:t>
            </a:r>
            <a:r>
              <a:rPr lang="en-US" sz="1800" dirty="0" err="1"/>
              <a:t>cấu</a:t>
            </a:r>
            <a:r>
              <a:rPr lang="en-US" sz="1800" dirty="0"/>
              <a:t> </a:t>
            </a:r>
            <a:r>
              <a:rPr lang="en-US" sz="1800" dirty="0" err="1"/>
              <a:t>trúc</a:t>
            </a:r>
            <a:r>
              <a:rPr lang="en-US" sz="1800" dirty="0"/>
              <a:t>, </a:t>
            </a:r>
            <a:r>
              <a:rPr lang="en-US" sz="1800" dirty="0" err="1"/>
              <a:t>hoạt</a:t>
            </a:r>
            <a:r>
              <a:rPr lang="en-US" sz="1800" dirty="0"/>
              <a:t> </a:t>
            </a:r>
            <a:r>
              <a:rPr lang="en-US" sz="1800" dirty="0" err="1"/>
              <a:t>động</a:t>
            </a:r>
            <a:r>
              <a:rPr lang="en-US" sz="1800" dirty="0"/>
              <a:t> </a:t>
            </a:r>
            <a:r>
              <a:rPr lang="en-US" sz="1800" dirty="0" err="1"/>
              <a:t>và</a:t>
            </a:r>
            <a:r>
              <a:rPr lang="en-US" sz="1800" dirty="0"/>
              <a:t> </a:t>
            </a:r>
            <a:r>
              <a:rPr lang="en-US" sz="1800" dirty="0" err="1"/>
              <a:t>chức</a:t>
            </a:r>
            <a:r>
              <a:rPr lang="en-US" sz="1800" dirty="0"/>
              <a:t> </a:t>
            </a:r>
            <a:r>
              <a:rPr lang="en-US" sz="1800" dirty="0" err="1"/>
              <a:t>năng</a:t>
            </a:r>
            <a:r>
              <a:rPr lang="en-US" sz="1800" dirty="0"/>
              <a:t> </a:t>
            </a:r>
            <a:r>
              <a:rPr lang="en-US" sz="1800" dirty="0" err="1"/>
              <a:t>từng</a:t>
            </a:r>
            <a:r>
              <a:rPr lang="en-US" sz="1800" dirty="0"/>
              <a:t> </a:t>
            </a:r>
            <a:r>
              <a:rPr lang="en-US" sz="1800" dirty="0" err="1"/>
              <a:t>khối</a:t>
            </a:r>
            <a:r>
              <a:rPr lang="en-US" sz="1800" dirty="0"/>
              <a:t> </a:t>
            </a:r>
            <a:r>
              <a:rPr lang="en-US" sz="1800" dirty="0" err="1"/>
              <a:t>của</a:t>
            </a:r>
            <a:r>
              <a:rPr lang="en-US" sz="1800" dirty="0"/>
              <a:t> </a:t>
            </a:r>
            <a:r>
              <a:rPr lang="en-US" sz="1800" dirty="0" err="1"/>
              <a:t>UART</a:t>
            </a:r>
            <a:r>
              <a:rPr lang="en-US" sz="1800" dirty="0" smtClean="0"/>
              <a:t>.</a:t>
            </a:r>
            <a:endParaRPr lang="vi-VN" sz="1800" dirty="0" smtClean="0"/>
          </a:p>
          <a:p>
            <a:pPr lvl="0"/>
            <a:endParaRPr lang="en-US" sz="1800" dirty="0"/>
          </a:p>
          <a:p>
            <a:pPr lvl="0"/>
            <a:r>
              <a:rPr lang="en-US" sz="1800" dirty="0" err="1"/>
              <a:t>Thực</a:t>
            </a:r>
            <a:r>
              <a:rPr lang="en-US" sz="1800" dirty="0"/>
              <a:t> </a:t>
            </a:r>
            <a:r>
              <a:rPr lang="en-US" sz="1800" dirty="0" err="1"/>
              <a:t>hiện</a:t>
            </a:r>
            <a:r>
              <a:rPr lang="en-US" sz="1800" dirty="0"/>
              <a:t> </a:t>
            </a:r>
            <a:r>
              <a:rPr lang="en-US" sz="1800" dirty="0" err="1"/>
              <a:t>thiết</a:t>
            </a:r>
            <a:r>
              <a:rPr lang="en-US" sz="1800" dirty="0"/>
              <a:t> </a:t>
            </a:r>
            <a:r>
              <a:rPr lang="en-US" sz="1800" dirty="0" err="1"/>
              <a:t>kế</a:t>
            </a:r>
            <a:r>
              <a:rPr lang="en-US" sz="1800" dirty="0"/>
              <a:t> </a:t>
            </a:r>
            <a:r>
              <a:rPr lang="en-US" sz="1800" dirty="0" err="1"/>
              <a:t>các</a:t>
            </a:r>
            <a:r>
              <a:rPr lang="en-US" sz="1800" dirty="0"/>
              <a:t> </a:t>
            </a:r>
            <a:r>
              <a:rPr lang="en-US" sz="1800" dirty="0" err="1"/>
              <a:t>khối</a:t>
            </a:r>
            <a:r>
              <a:rPr lang="en-US" sz="1800" dirty="0"/>
              <a:t> </a:t>
            </a:r>
            <a:r>
              <a:rPr lang="en-US" sz="1800" dirty="0" err="1"/>
              <a:t>của</a:t>
            </a:r>
            <a:r>
              <a:rPr lang="en-US" sz="1800" dirty="0"/>
              <a:t> </a:t>
            </a:r>
            <a:r>
              <a:rPr lang="en-US" sz="1800" dirty="0" err="1"/>
              <a:t>UART</a:t>
            </a:r>
            <a:r>
              <a:rPr lang="en-US" sz="1800" dirty="0"/>
              <a:t> </a:t>
            </a:r>
            <a:r>
              <a:rPr lang="en-US" sz="1800" dirty="0" err="1"/>
              <a:t>sử</a:t>
            </a:r>
            <a:r>
              <a:rPr lang="en-US" sz="1800" dirty="0"/>
              <a:t> </a:t>
            </a:r>
            <a:r>
              <a:rPr lang="en-US" sz="1800" dirty="0" err="1"/>
              <a:t>dụng</a:t>
            </a:r>
            <a:r>
              <a:rPr lang="en-US" sz="1800" dirty="0"/>
              <a:t> </a:t>
            </a:r>
            <a:r>
              <a:rPr lang="en-US" sz="1800" dirty="0" err="1"/>
              <a:t>ngôn</a:t>
            </a:r>
            <a:r>
              <a:rPr lang="en-US" sz="1800" dirty="0"/>
              <a:t> </a:t>
            </a:r>
            <a:r>
              <a:rPr lang="en-US" sz="1800" dirty="0" err="1"/>
              <a:t>ngữ</a:t>
            </a:r>
            <a:r>
              <a:rPr lang="en-US" sz="1800" dirty="0"/>
              <a:t> Verilog.</a:t>
            </a:r>
          </a:p>
        </p:txBody>
      </p:sp>
      <p:sp>
        <p:nvSpPr>
          <p:cNvPr id="131" name="Google Shape;131;p1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dirty="0" smtClean="0"/>
              <a:t>1.3 Nội dung nghiên cứu: </a:t>
            </a:r>
            <a:endParaRPr sz="2800" dirty="0"/>
          </a:p>
        </p:txBody>
      </p:sp>
      <p:sp>
        <p:nvSpPr>
          <p:cNvPr id="128" name="Google Shape;128;p19"/>
          <p:cNvSpPr txBox="1">
            <a:spLocks noGrp="1"/>
          </p:cNvSpPr>
          <p:nvPr>
            <p:ph type="body" idx="1"/>
          </p:nvPr>
        </p:nvSpPr>
        <p:spPr>
          <a:xfrm>
            <a:off x="1165475" y="1174117"/>
            <a:ext cx="5570824" cy="3725700"/>
          </a:xfrm>
          <a:prstGeom prst="rect">
            <a:avLst/>
          </a:prstGeom>
        </p:spPr>
        <p:txBody>
          <a:bodyPr spcFirstLastPara="1" wrap="square" lIns="91425" tIns="91425" rIns="91425" bIns="91425" anchor="t" anchorCtr="0">
            <a:noAutofit/>
          </a:bodyPr>
          <a:lstStyle/>
          <a:p>
            <a:pPr lvl="0"/>
            <a:r>
              <a:rPr lang="en-US" sz="1800" dirty="0" err="1"/>
              <a:t>Tìm</a:t>
            </a:r>
            <a:r>
              <a:rPr lang="en-US" sz="1800" dirty="0"/>
              <a:t> </a:t>
            </a:r>
            <a:r>
              <a:rPr lang="en-US" sz="1800" dirty="0" err="1"/>
              <a:t>hiểu</a:t>
            </a:r>
            <a:r>
              <a:rPr lang="en-US" sz="1800" dirty="0"/>
              <a:t> </a:t>
            </a:r>
            <a:r>
              <a:rPr lang="en-US" sz="1800" dirty="0" err="1"/>
              <a:t>vai</a:t>
            </a:r>
            <a:r>
              <a:rPr lang="en-US" sz="1800" dirty="0"/>
              <a:t> </a:t>
            </a:r>
            <a:r>
              <a:rPr lang="en-US" sz="1800" dirty="0" err="1"/>
              <a:t>trò</a:t>
            </a:r>
            <a:r>
              <a:rPr lang="en-US" sz="1800" dirty="0"/>
              <a:t>, </a:t>
            </a:r>
            <a:r>
              <a:rPr lang="en-US" sz="1800" dirty="0" err="1"/>
              <a:t>chức</a:t>
            </a:r>
            <a:r>
              <a:rPr lang="en-US" sz="1800" dirty="0"/>
              <a:t> </a:t>
            </a:r>
            <a:r>
              <a:rPr lang="en-US" sz="1800" dirty="0" err="1"/>
              <a:t>năng</a:t>
            </a:r>
            <a:r>
              <a:rPr lang="en-US" sz="1800" dirty="0"/>
              <a:t>, </a:t>
            </a:r>
            <a:r>
              <a:rPr lang="en-US" sz="1800" dirty="0" err="1"/>
              <a:t>và</a:t>
            </a:r>
            <a:r>
              <a:rPr lang="en-US" sz="1800" dirty="0"/>
              <a:t> </a:t>
            </a:r>
            <a:r>
              <a:rPr lang="en-US" sz="1800" dirty="0" err="1"/>
              <a:t>nguyên</a:t>
            </a:r>
            <a:r>
              <a:rPr lang="en-US" sz="1800" dirty="0"/>
              <a:t> </a:t>
            </a:r>
            <a:r>
              <a:rPr lang="en-US" sz="1800" dirty="0" err="1"/>
              <a:t>tắc</a:t>
            </a:r>
            <a:r>
              <a:rPr lang="en-US" sz="1800" dirty="0"/>
              <a:t> </a:t>
            </a:r>
            <a:r>
              <a:rPr lang="en-US" sz="1800" dirty="0" err="1"/>
              <a:t>hoạt</a:t>
            </a:r>
            <a:r>
              <a:rPr lang="en-US" sz="1800" dirty="0"/>
              <a:t> </a:t>
            </a:r>
            <a:r>
              <a:rPr lang="en-US" sz="1800" dirty="0" err="1"/>
              <a:t>động</a:t>
            </a:r>
            <a:r>
              <a:rPr lang="en-US" sz="1800" dirty="0"/>
              <a:t> </a:t>
            </a:r>
            <a:r>
              <a:rPr lang="en-US" sz="1800" dirty="0" err="1"/>
              <a:t>của</a:t>
            </a:r>
            <a:r>
              <a:rPr lang="en-US" sz="1800" dirty="0"/>
              <a:t> </a:t>
            </a:r>
            <a:r>
              <a:rPr lang="en-US" sz="1800" dirty="0" err="1"/>
              <a:t>từng</a:t>
            </a:r>
            <a:r>
              <a:rPr lang="en-US" sz="1800" dirty="0"/>
              <a:t> </a:t>
            </a:r>
            <a:r>
              <a:rPr lang="en-US" sz="1800" dirty="0" err="1"/>
              <a:t>khối</a:t>
            </a:r>
            <a:r>
              <a:rPr lang="en-US" sz="1800" dirty="0"/>
              <a:t> </a:t>
            </a:r>
            <a:r>
              <a:rPr lang="vi-VN" sz="1800" dirty="0" smtClean="0"/>
              <a:t>UART.</a:t>
            </a:r>
          </a:p>
          <a:p>
            <a:pPr lvl="0"/>
            <a:endParaRPr lang="en-US" sz="1800" dirty="0"/>
          </a:p>
          <a:p>
            <a:pPr lvl="0"/>
            <a:r>
              <a:rPr lang="en-US" sz="1800" dirty="0" err="1"/>
              <a:t>Thiết</a:t>
            </a:r>
            <a:r>
              <a:rPr lang="en-US" sz="1800" dirty="0"/>
              <a:t> </a:t>
            </a:r>
            <a:r>
              <a:rPr lang="en-US" sz="1800" dirty="0" err="1"/>
              <a:t>kế</a:t>
            </a:r>
            <a:r>
              <a:rPr lang="en-US" sz="1800" dirty="0"/>
              <a:t> </a:t>
            </a:r>
            <a:r>
              <a:rPr lang="en-US" sz="1800" dirty="0" err="1"/>
              <a:t>kiểm</a:t>
            </a:r>
            <a:r>
              <a:rPr lang="en-US" sz="1800" dirty="0"/>
              <a:t> </a:t>
            </a:r>
            <a:r>
              <a:rPr lang="en-US" sz="1800" dirty="0" err="1"/>
              <a:t>thử</a:t>
            </a:r>
            <a:r>
              <a:rPr lang="en-US" sz="1800" dirty="0"/>
              <a:t> 1 IC </a:t>
            </a:r>
            <a:r>
              <a:rPr lang="en-US" sz="1800" dirty="0" err="1"/>
              <a:t>UART</a:t>
            </a:r>
            <a:r>
              <a:rPr lang="en-US" sz="1800" dirty="0"/>
              <a:t> </a:t>
            </a:r>
            <a:r>
              <a:rPr lang="en-US" sz="1800" dirty="0" err="1"/>
              <a:t>sử</a:t>
            </a:r>
            <a:r>
              <a:rPr lang="en-US" sz="1800" dirty="0"/>
              <a:t> </a:t>
            </a:r>
            <a:r>
              <a:rPr lang="en-US" sz="1800" dirty="0" err="1"/>
              <a:t>dụng</a:t>
            </a:r>
            <a:r>
              <a:rPr lang="en-US" sz="1800" dirty="0"/>
              <a:t> </a:t>
            </a:r>
            <a:r>
              <a:rPr lang="en-US" sz="1800" dirty="0" err="1"/>
              <a:t>ngôn</a:t>
            </a:r>
            <a:r>
              <a:rPr lang="en-US" sz="1800" dirty="0"/>
              <a:t> </a:t>
            </a:r>
            <a:r>
              <a:rPr lang="en-US" sz="1800" dirty="0" err="1"/>
              <a:t>ngữ</a:t>
            </a:r>
            <a:r>
              <a:rPr lang="en-US" sz="1800" dirty="0"/>
              <a:t> </a:t>
            </a:r>
            <a:r>
              <a:rPr lang="en-US" sz="1800" dirty="0" err="1"/>
              <a:t>mô</a:t>
            </a:r>
            <a:r>
              <a:rPr lang="en-US" sz="1800" dirty="0"/>
              <a:t> </a:t>
            </a:r>
            <a:r>
              <a:rPr lang="en-US" sz="1800" dirty="0" err="1"/>
              <a:t>tả</a:t>
            </a:r>
            <a:r>
              <a:rPr lang="en-US" sz="1800" dirty="0"/>
              <a:t> </a:t>
            </a:r>
            <a:r>
              <a:rPr lang="en-US" sz="1800" dirty="0" err="1"/>
              <a:t>phần</a:t>
            </a:r>
            <a:r>
              <a:rPr lang="en-US" sz="1800" dirty="0"/>
              <a:t> </a:t>
            </a:r>
            <a:r>
              <a:rPr lang="en-US" sz="1800" dirty="0" err="1"/>
              <a:t>cứng</a:t>
            </a:r>
            <a:r>
              <a:rPr lang="en-US" sz="1800" dirty="0"/>
              <a:t> Verilog.</a:t>
            </a:r>
          </a:p>
        </p:txBody>
      </p:sp>
      <p:sp>
        <p:nvSpPr>
          <p:cNvPr id="131" name="Google Shape;131;p1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543616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5400" dirty="0" smtClean="0"/>
              <a:t>Cơ sở lý thuyết</a:t>
            </a:r>
            <a:endParaRPr sz="5400" dirty="0"/>
          </a:p>
        </p:txBody>
      </p:sp>
      <p:sp>
        <p:nvSpPr>
          <p:cNvPr id="97" name="Google Shape;97;p1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96" name="Google Shape;96;p15"/>
          <p:cNvSpPr txBox="1"/>
          <p:nvPr/>
        </p:nvSpPr>
        <p:spPr>
          <a:xfrm>
            <a:off x="529724" y="2278988"/>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3000" dirty="0">
                <a:solidFill>
                  <a:srgbClr val="2E3037"/>
                </a:solidFill>
                <a:latin typeface="Quicksand"/>
                <a:ea typeface="Quicksand"/>
                <a:cs typeface="Quicksand"/>
                <a:sym typeface="Quicksand"/>
              </a:rPr>
              <a:t>2</a:t>
            </a:r>
            <a:endParaRPr sz="3000" dirty="0">
              <a:solidFill>
                <a:srgbClr val="2E3037"/>
              </a:solidFill>
              <a:latin typeface="Quicksand"/>
              <a:ea typeface="Quicksand"/>
              <a:cs typeface="Quicksand"/>
              <a:sym typeface="Quicksand"/>
            </a:endParaRPr>
          </a:p>
        </p:txBody>
      </p:sp>
      <p:sp>
        <p:nvSpPr>
          <p:cNvPr id="2" name="Rectangle 1"/>
          <p:cNvSpPr/>
          <p:nvPr/>
        </p:nvSpPr>
        <p:spPr>
          <a:xfrm>
            <a:off x="1442940" y="1971895"/>
            <a:ext cx="5181526" cy="13748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oogle Shape;816;p47"/>
          <p:cNvGrpSpPr/>
          <p:nvPr/>
        </p:nvGrpSpPr>
        <p:grpSpPr>
          <a:xfrm>
            <a:off x="7168942" y="1908286"/>
            <a:ext cx="1567196" cy="1683530"/>
            <a:chOff x="3951850" y="2985350"/>
            <a:chExt cx="407950" cy="416500"/>
          </a:xfrm>
        </p:grpSpPr>
        <p:sp>
          <p:nvSpPr>
            <p:cNvPr id="16" name="Google Shape;817;p4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8;p4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19;p4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0;p4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42619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65224" y="1417796"/>
            <a:ext cx="6680400" cy="1159800"/>
          </a:xfrm>
        </p:spPr>
        <p:txBody>
          <a:bodyPr/>
          <a:lstStyle/>
          <a:p>
            <a:r>
              <a:rPr lang="vi-VN" dirty="0" smtClean="0"/>
              <a:t>2.1 Lý thuyết về giao thức truyền dẫn UART</a:t>
            </a:r>
            <a:endParaRPr lang="en-US" dirty="0"/>
          </a:p>
        </p:txBody>
      </p:sp>
      <p:sp>
        <p:nvSpPr>
          <p:cNvPr id="4" name="Slide Number Placeholder 3"/>
          <p:cNvSpPr>
            <a:spLocks noGrp="1"/>
          </p:cNvSpPr>
          <p:nvPr>
            <p:ph type="sldNum" idx="4294967295"/>
          </p:nvPr>
        </p:nvSpPr>
        <p:spPr>
          <a:xfrm>
            <a:off x="8594725" y="4751388"/>
            <a:ext cx="549275" cy="315912"/>
          </a:xfrm>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7" name="Round Diagonal Corner Rectangle 6"/>
          <p:cNvSpPr/>
          <p:nvPr/>
        </p:nvSpPr>
        <p:spPr>
          <a:xfrm>
            <a:off x="1256478" y="1289370"/>
            <a:ext cx="6848132" cy="2355073"/>
          </a:xfrm>
          <a:prstGeom prst="round2Diag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7872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2021</TotalTime>
  <Words>2758</Words>
  <Application>Microsoft Office PowerPoint</Application>
  <PresentationFormat>On-screen Show (16:9)</PresentationFormat>
  <Paragraphs>250</Paragraphs>
  <Slides>50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Quicksand</vt:lpstr>
      <vt:lpstr>Arial</vt:lpstr>
      <vt:lpstr>Times New Roman</vt:lpstr>
      <vt:lpstr>SimSun</vt:lpstr>
      <vt:lpstr>Calibri</vt:lpstr>
      <vt:lpstr>Eleanor template</vt:lpstr>
      <vt:lpstr>BÁO CÁO CUỐI KÌ</vt:lpstr>
      <vt:lpstr>Nội Dung</vt:lpstr>
      <vt:lpstr>Tổng quan</vt:lpstr>
      <vt:lpstr>1.1 Đặt vấn đề:</vt:lpstr>
      <vt:lpstr>1.1 Đặt vấn đề:</vt:lpstr>
      <vt:lpstr>1.2 Mục tiêu </vt:lpstr>
      <vt:lpstr>1.3 Nội dung nghiên cứu: </vt:lpstr>
      <vt:lpstr>Cơ sở lý thuyết</vt:lpstr>
      <vt:lpstr>2.1 Lý thuyết về giao thức truyền dẫn UART</vt:lpstr>
      <vt:lpstr>Khái niệm:</vt:lpstr>
      <vt:lpstr>Khái niệm:</vt:lpstr>
      <vt:lpstr>Sơ đồ và cách thức hoạt động của UART</vt:lpstr>
      <vt:lpstr>Nguyên lý hoạt động của UART:</vt:lpstr>
      <vt:lpstr>  Các thông số cơ bản và khung truyền dữ liệu trong giao tiếp UART:</vt:lpstr>
      <vt:lpstr>PowerPoint Presentation</vt:lpstr>
      <vt:lpstr>2.2  Chức năng và ứng dụng của UART</vt:lpstr>
      <vt:lpstr>Vai trò và chức năng của chuẩn UART</vt:lpstr>
      <vt:lpstr>Ứng dụng của UART</vt:lpstr>
      <vt:lpstr>PowerPoint Presentation</vt:lpstr>
      <vt:lpstr>PowerPoint Presentation</vt:lpstr>
      <vt:lpstr>Thiết kế sơ đồ khối</vt:lpstr>
      <vt:lpstr>PowerPoint Presentation</vt:lpstr>
      <vt:lpstr>Khối tạo tốc độ baud (Baud Rate Generator):</vt:lpstr>
      <vt:lpstr>Bộ đệm FIFO (First in First out):</vt:lpstr>
      <vt:lpstr>PowerPoint Presentation</vt:lpstr>
      <vt:lpstr>PowerPoint Presentation</vt:lpstr>
      <vt:lpstr>Thiết kế khối phát </vt:lpstr>
      <vt:lpstr>Khối phát UART:khối bao gồm 3 thành phần chính: </vt:lpstr>
      <vt:lpstr>Giải thích hoạt động</vt:lpstr>
      <vt:lpstr>PowerPoint Presentation</vt:lpstr>
      <vt:lpstr>B. Mạch giao diện :</vt:lpstr>
      <vt:lpstr>PowerPoint Presentation</vt:lpstr>
      <vt:lpstr>Lưu đồ giải thuật khối phát</vt:lpstr>
      <vt:lpstr>PowerPoint Presentation</vt:lpstr>
      <vt:lpstr>Thiết kế khối nhận </vt:lpstr>
      <vt:lpstr>Khối nhận UART :gồm 3 thành phần chính</vt:lpstr>
      <vt:lpstr>A. Bộ Nhận</vt:lpstr>
      <vt:lpstr>B.Mạch Giao diện</vt:lpstr>
      <vt:lpstr>Lưu đồ giải thuật khối nhận</vt:lpstr>
      <vt:lpstr>PowerPoint Presentation</vt:lpstr>
      <vt:lpstr>Đánh giá qua testbench</vt:lpstr>
      <vt:lpstr>Kết quả mô phỏng</vt:lpstr>
      <vt:lpstr>1.Khối phát</vt:lpstr>
      <vt:lpstr>2.Khối nhận</vt:lpstr>
      <vt:lpstr>Kết Luận và hướng phát triển</vt:lpstr>
      <vt:lpstr>Kết luận</vt:lpstr>
      <vt:lpstr>PowerPoint Presentation</vt:lpstr>
      <vt:lpstr>Hướng phát triển </vt:lpstr>
      <vt:lpstr>Tuy thiết kế đã đáp ứng được yêu cầu ban đầu đặt ra nhưng để tối ưu hơn ta có thể thiết kế lõi UART có thêm 1 số tính năng: </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CUỐI KÌ</dc:title>
  <cp:lastModifiedBy>quan phan</cp:lastModifiedBy>
  <cp:revision>96</cp:revision>
  <dcterms:modified xsi:type="dcterms:W3CDTF">2023-05-16T01:28:26Z</dcterms:modified>
</cp:coreProperties>
</file>