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9" r:id="rId3"/>
    <p:sldId id="257" r:id="rId4"/>
    <p:sldId id="270" r:id="rId5"/>
    <p:sldId id="262" r:id="rId6"/>
    <p:sldId id="263" r:id="rId7"/>
    <p:sldId id="27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Gürtler" initials="AG" lastIdx="1" clrIdx="0">
    <p:extLst>
      <p:ext uri="{19B8F6BF-5375-455C-9EA6-DF929625EA0E}">
        <p15:presenceInfo xmlns:p15="http://schemas.microsoft.com/office/powerpoint/2012/main" userId="23b63263000ef1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3"/>
    <a:srgbClr val="96B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06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33254-759B-40AE-83F1-AE9BFFCAC2F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9890-718D-4CA4-91A3-CE39ABB7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1093922"/>
            <a:ext cx="12192000" cy="504056"/>
          </a:xfrm>
          <a:prstGeom prst="rect">
            <a:avLst/>
          </a:prstGeom>
          <a:solidFill>
            <a:srgbClr val="004B9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4B93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4B93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4B93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4B93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4B93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4B93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4B93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4B93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2800" i="1" dirty="0">
                <a:solidFill>
                  <a:srgbClr val="96BE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TIPCHECK Training Programme</a:t>
            </a:r>
            <a:endParaRPr lang="de-CH" sz="2800" i="1" dirty="0">
              <a:solidFill>
                <a:srgbClr val="96BE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8810" b="73694"/>
          <a:stretch/>
        </p:blipFill>
        <p:spPr>
          <a:xfrm>
            <a:off x="0" y="-27384"/>
            <a:ext cx="12212328" cy="112705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407185" y="6432789"/>
            <a:ext cx="124239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1200" cap="none" spc="0" normalizeH="0" baseline="0" noProof="0" dirty="0">
                <a:ln>
                  <a:noFill/>
                </a:ln>
                <a:solidFill>
                  <a:srgbClr val="004B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www.eiif.org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4B9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551718" y="6433592"/>
            <a:ext cx="50885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004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Industrial Insulation Foundation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1371" y="2348880"/>
            <a:ext cx="11329259" cy="2664296"/>
          </a:xfrm>
          <a:solidFill>
            <a:schemeClr val="bg1"/>
          </a:solidFill>
        </p:spPr>
        <p:txBody>
          <a:bodyPr/>
          <a:lstStyle>
            <a:lvl1pPr algn="ctr">
              <a:defRPr sz="3200">
                <a:solidFill>
                  <a:srgbClr val="004B9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56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30743" y="1052736"/>
            <a:ext cx="1133051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320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31371" y="1052736"/>
            <a:ext cx="5376597" cy="4968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fr-CH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00" y="1052736"/>
            <a:ext cx="5664629" cy="49685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45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1559496" y="1555973"/>
            <a:ext cx="1001183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1800" b="1" dirty="0">
                <a:solidFill>
                  <a:srgbClr val="96BE11"/>
                </a:solidFill>
              </a:rPr>
              <a:t>European Industrial Insulation Foundation</a:t>
            </a: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004B93"/>
                </a:solidFill>
              </a:rPr>
              <a:t>Avenue du Mont-Blanc 33</a:t>
            </a: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004B93"/>
                </a:solidFill>
              </a:rPr>
              <a:t>1196 Gland (Geneva)</a:t>
            </a: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004B93"/>
                </a:solidFill>
              </a:rPr>
              <a:t>Switzerland</a:t>
            </a:r>
          </a:p>
          <a:p>
            <a:pPr eaLnBrk="1" hangingPunct="1">
              <a:spcBef>
                <a:spcPct val="20000"/>
              </a:spcBef>
            </a:pPr>
            <a:endParaRPr lang="en-GB" sz="1400" dirty="0">
              <a:solidFill>
                <a:srgbClr val="004B93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004B93"/>
                </a:solidFill>
              </a:rPr>
              <a:t>T: +41 22 995 00 - 70</a:t>
            </a: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004B93"/>
                </a:solidFill>
              </a:rPr>
              <a:t>F: +41 22 995 00 - 71</a:t>
            </a: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004B93"/>
                </a:solidFill>
              </a:rPr>
              <a:t>E: </a:t>
            </a:r>
            <a:r>
              <a:rPr lang="en-GB" sz="1400" u="none" dirty="0">
                <a:solidFill>
                  <a:srgbClr val="004B93"/>
                </a:solidFill>
              </a:rPr>
              <a:t>tipcheck@eiif.org</a:t>
            </a:r>
          </a:p>
          <a:p>
            <a:pPr eaLnBrk="1" hangingPunct="1">
              <a:spcBef>
                <a:spcPct val="20000"/>
              </a:spcBef>
            </a:pPr>
            <a:endParaRPr lang="en-GB" sz="1400" dirty="0">
              <a:solidFill>
                <a:srgbClr val="004B93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GB" sz="1400" dirty="0">
                <a:solidFill>
                  <a:srgbClr val="96BE11"/>
                </a:solidFill>
              </a:rPr>
              <a:t>www.eiif.org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Contact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232123"/>
            <a:ext cx="4143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456124"/>
            <a:ext cx="12192000" cy="504056"/>
          </a:xfrm>
          <a:prstGeom prst="rect">
            <a:avLst/>
          </a:prstGeom>
          <a:solidFill>
            <a:srgbClr val="004B93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30743" y="1052736"/>
            <a:ext cx="1133051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373842"/>
            <a:ext cx="12192000" cy="0"/>
          </a:xfrm>
          <a:prstGeom prst="line">
            <a:avLst/>
          </a:prstGeom>
          <a:ln w="9525">
            <a:solidFill>
              <a:srgbClr val="004B9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7328" y="6351597"/>
            <a:ext cx="12192000" cy="0"/>
          </a:xfrm>
          <a:prstGeom prst="line">
            <a:avLst/>
          </a:prstGeom>
          <a:ln w="9525">
            <a:solidFill>
              <a:srgbClr val="004B9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0224459" y="6381329"/>
            <a:ext cx="153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B4D1A59-5219-412B-B4A4-34CC0E5D71BD}" type="slidenum">
              <a:rPr lang="en-US" sz="1000" smtClean="0">
                <a:solidFill>
                  <a:srgbClr val="004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dirty="0">
              <a:solidFill>
                <a:srgbClr val="004B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56373" y="116633"/>
            <a:ext cx="2326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rgbClr val="004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Power</a:t>
            </a:r>
            <a:r>
              <a:rPr lang="en-GB" sz="1000" baseline="0" dirty="0">
                <a:solidFill>
                  <a:srgbClr val="004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Sustainability</a:t>
            </a:r>
            <a:endParaRPr lang="en-US" sz="1000" dirty="0">
              <a:solidFill>
                <a:srgbClr val="004B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1797" y="638132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004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Industrial Insulation Foundation</a:t>
            </a:r>
          </a:p>
          <a:p>
            <a:pPr algn="ctr"/>
            <a:r>
              <a:rPr lang="en-GB" sz="1000" dirty="0">
                <a:solidFill>
                  <a:srgbClr val="004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www.eiif.org</a:t>
            </a:r>
            <a:endParaRPr lang="en-US" sz="1000" dirty="0">
              <a:solidFill>
                <a:srgbClr val="004B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2" y="6005995"/>
            <a:ext cx="688488" cy="6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4B9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4B9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rgbClr val="004B9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9.png"/><Relationship Id="rId4" Type="http://schemas.openxmlformats.org/officeDocument/2006/relationships/image" Target="../media/image21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hyperlink" Target="http://www.eiif.org/tbi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11.jpeg"/><Relationship Id="rId12" Type="http://schemas.openxmlformats.org/officeDocument/2006/relationships/hyperlink" Target="http://www.eiif.org/tbi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9.png"/><Relationship Id="rId5" Type="http://schemas.openxmlformats.org/officeDocument/2006/relationships/image" Target="../media/image9.jpeg"/><Relationship Id="rId10" Type="http://schemas.openxmlformats.org/officeDocument/2006/relationships/image" Target="../media/image21.jpeg"/><Relationship Id="rId4" Type="http://schemas.openxmlformats.org/officeDocument/2006/relationships/image" Target="../media/image23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if.org/tbi" TargetMode="External"/><Relationship Id="rId2" Type="http://schemas.openxmlformats.org/officeDocument/2006/relationships/hyperlink" Target="http://www.eiif.org/tbi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TBI - Structure</a:t>
            </a:r>
          </a:p>
        </p:txBody>
      </p:sp>
    </p:spTree>
    <p:extLst>
      <p:ext uri="{BB962C8B-B14F-4D97-AF65-F5344CB8AC3E}">
        <p14:creationId xmlns:p14="http://schemas.microsoft.com/office/powerpoint/2010/main" val="112100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7CE4-8467-4357-BDB2-D53C14E8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 TBI – both versions: TBI-easy and TBI-App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DBDE-9E06-46B6-B0E6-84274464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43" y="1052736"/>
            <a:ext cx="6025297" cy="3600400"/>
          </a:xfrm>
        </p:spPr>
        <p:txBody>
          <a:bodyPr/>
          <a:lstStyle/>
          <a:p>
            <a:r>
              <a:rPr lang="en-GB" dirty="0"/>
              <a:t>Welcome TBI Inspector</a:t>
            </a:r>
          </a:p>
          <a:p>
            <a:endParaRPr lang="en-GB" dirty="0"/>
          </a:p>
          <a:p>
            <a:r>
              <a:rPr lang="en-GB" dirty="0"/>
              <a:t>Please fill in your name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__________________________</a:t>
            </a:r>
          </a:p>
          <a:p>
            <a:endParaRPr lang="en-GB" dirty="0"/>
          </a:p>
          <a:p>
            <a:r>
              <a:rPr lang="en-GB" dirty="0"/>
              <a:t>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285C4-5102-4060-B84F-C1FAC499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960180"/>
            <a:ext cx="3590476" cy="4815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0E4D92-9BD2-412A-AB4F-D83B993C84A9}"/>
              </a:ext>
            </a:extLst>
          </p:cNvPr>
          <p:cNvSpPr/>
          <p:nvPr/>
        </p:nvSpPr>
        <p:spPr>
          <a:xfrm>
            <a:off x="7896200" y="2060848"/>
            <a:ext cx="2520280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FA8DC-5674-4F60-B7D4-A39A0D36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03" y="2426855"/>
            <a:ext cx="2299295" cy="1485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FB1460-3A13-4F7B-9295-D5F1CCA56D5C}"/>
              </a:ext>
            </a:extLst>
          </p:cNvPr>
          <p:cNvSpPr txBox="1"/>
          <p:nvPr/>
        </p:nvSpPr>
        <p:spPr>
          <a:xfrm>
            <a:off x="7829553" y="3969698"/>
            <a:ext cx="2146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Please fill your name </a:t>
            </a:r>
          </a:p>
          <a:p>
            <a:r>
              <a:rPr lang="en-GB" dirty="0">
                <a:solidFill>
                  <a:srgbClr val="0070C0"/>
                </a:solidFill>
              </a:rPr>
              <a:t>_________________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92A52-0DDE-4E1A-9029-1808A9071F9A}"/>
              </a:ext>
            </a:extLst>
          </p:cNvPr>
          <p:cNvSpPr txBox="1"/>
          <p:nvPr/>
        </p:nvSpPr>
        <p:spPr>
          <a:xfrm>
            <a:off x="7930940" y="1871754"/>
            <a:ext cx="24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Welcome TBI Inspector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54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390A560-D30D-41C1-AA01-D712EE0DF2C8}"/>
              </a:ext>
            </a:extLst>
          </p:cNvPr>
          <p:cNvSpPr/>
          <p:nvPr/>
        </p:nvSpPr>
        <p:spPr>
          <a:xfrm>
            <a:off x="0" y="5517232"/>
            <a:ext cx="12192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TBI App Pro V27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745A8-3716-4047-9398-8FD9F31B8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" y="1062197"/>
            <a:ext cx="1656184" cy="2649895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35462-5638-4670-BC50-119812FD1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51" y="1043281"/>
            <a:ext cx="1668006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C6A47-3766-4989-BD1F-35577879C2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16" y="1052738"/>
            <a:ext cx="1668008" cy="2668812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472C5B-5847-4A6E-AF45-D316B7BA1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81" y="1052738"/>
            <a:ext cx="1673919" cy="2678270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F4977C-AEB3-4EF7-832B-A2FEB86656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48" y="1052736"/>
            <a:ext cx="1673920" cy="2678272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4C2788-2592-4242-BC68-A56CE33341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" y="3814109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B938EE-5CB8-41DC-BB4A-55A4F4C784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19" y="3814108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A2F9D9-8E03-450B-A4CE-B021AC84AE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9" y="3891516"/>
            <a:ext cx="4161377" cy="260086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C828F7-60E0-4E84-A5F7-A60B3CBCF36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32" y="3857541"/>
            <a:ext cx="837980" cy="1340768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5DCC03-666E-4815-A177-D310549AFF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660" y="3857541"/>
            <a:ext cx="837980" cy="1340768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0CBCE7-4AB2-42BA-865A-1260708F0F1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37" y="5306517"/>
            <a:ext cx="826158" cy="1321852"/>
          </a:xfrm>
          <a:prstGeom prst="rect">
            <a:avLst/>
          </a:prstGeom>
          <a:ln>
            <a:solidFill>
              <a:srgbClr val="004B93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4D5F51-A652-4711-ADBC-B039ADBFD9E5}"/>
              </a:ext>
            </a:extLst>
          </p:cNvPr>
          <p:cNvCxnSpPr>
            <a:cxnSpLocks/>
          </p:cNvCxnSpPr>
          <p:nvPr/>
        </p:nvCxnSpPr>
        <p:spPr>
          <a:xfrm flipV="1">
            <a:off x="8336705" y="5805262"/>
            <a:ext cx="580956" cy="5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A6DFC2-4072-4CF3-8467-F7F869DDBE71}"/>
              </a:ext>
            </a:extLst>
          </p:cNvPr>
          <p:cNvGrpSpPr/>
          <p:nvPr/>
        </p:nvGrpSpPr>
        <p:grpSpPr>
          <a:xfrm>
            <a:off x="2422059" y="1033867"/>
            <a:ext cx="1668008" cy="2668812"/>
            <a:chOff x="2422059" y="1033867"/>
            <a:chExt cx="1668008" cy="266881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93503C6-13DA-4EEE-94EE-06199AB52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059" y="1033867"/>
              <a:ext cx="1668008" cy="2668812"/>
            </a:xfrm>
            <a:prstGeom prst="rect">
              <a:avLst/>
            </a:prstGeom>
            <a:ln>
              <a:solidFill>
                <a:srgbClr val="004B93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0182292-8628-46E6-976B-ABAEB40F8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9819" y="1397484"/>
              <a:ext cx="1656185" cy="383083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778E6C7-0B63-43B5-93C1-0BD97CDC41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57881" y="6174668"/>
            <a:ext cx="471396" cy="3177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5E4871-7016-45B2-914C-70C695DE4F60}"/>
              </a:ext>
            </a:extLst>
          </p:cNvPr>
          <p:cNvCxnSpPr/>
          <p:nvPr/>
        </p:nvCxnSpPr>
        <p:spPr>
          <a:xfrm flipH="1">
            <a:off x="4367808" y="6187616"/>
            <a:ext cx="216024" cy="29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85B7D2-FD86-4889-82A4-6F7E4970E6ED}"/>
              </a:ext>
            </a:extLst>
          </p:cNvPr>
          <p:cNvCxnSpPr/>
          <p:nvPr/>
        </p:nvCxnSpPr>
        <p:spPr>
          <a:xfrm>
            <a:off x="4367808" y="6187616"/>
            <a:ext cx="108012" cy="29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AD74E42-3436-43AF-8E91-4C08D10D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647" y="4365105"/>
            <a:ext cx="1376538" cy="2042934"/>
          </a:xfrm>
          <a:ln>
            <a:solidFill>
              <a:srgbClr val="004B9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2000" dirty="0"/>
              <a:t>Your component and project have been saved.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What do you want to do next: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Continue</a:t>
            </a:r>
            <a:br>
              <a:rPr lang="en-GB" sz="2000" dirty="0"/>
            </a:br>
            <a:r>
              <a:rPr lang="en-GB" sz="2000" i="1" dirty="0"/>
              <a:t>(former NEW COMPONENT)</a:t>
            </a:r>
          </a:p>
          <a:p>
            <a:endParaRPr lang="en-GB" sz="2000" dirty="0"/>
          </a:p>
          <a:p>
            <a:r>
              <a:rPr lang="en-GB" sz="2000" dirty="0"/>
              <a:t>Start a new or change a project </a:t>
            </a:r>
            <a:r>
              <a:rPr lang="en-GB" sz="2000" i="1" dirty="0"/>
              <a:t>(former HOME)</a:t>
            </a:r>
          </a:p>
          <a:p>
            <a:endParaRPr lang="en-GB" sz="2000" dirty="0"/>
          </a:p>
          <a:p>
            <a:r>
              <a:rPr lang="en-GB" sz="2000" dirty="0"/>
              <a:t>Quit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B08643-C11E-4DC7-BE50-0DB2B7524159}"/>
              </a:ext>
            </a:extLst>
          </p:cNvPr>
          <p:cNvCxnSpPr>
            <a:cxnSpLocks/>
          </p:cNvCxnSpPr>
          <p:nvPr/>
        </p:nvCxnSpPr>
        <p:spPr>
          <a:xfrm flipV="1">
            <a:off x="9594036" y="4815240"/>
            <a:ext cx="471396" cy="5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A7E62C-FAB2-47FC-BCEB-55E7D6CCB798}"/>
              </a:ext>
            </a:extLst>
          </p:cNvPr>
          <p:cNvCxnSpPr>
            <a:cxnSpLocks/>
          </p:cNvCxnSpPr>
          <p:nvPr/>
        </p:nvCxnSpPr>
        <p:spPr>
          <a:xfrm flipV="1">
            <a:off x="9673653" y="5545561"/>
            <a:ext cx="826158" cy="15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B277-6466-41A0-81DA-841A55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TBI App Pro V27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7536-E6C0-4AF3-A6A1-DB16E128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4" y="1268760"/>
            <a:ext cx="4104456" cy="4968552"/>
          </a:xfrm>
          <a:ln>
            <a:solidFill>
              <a:srgbClr val="004B9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Your component and project have been saved.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What do you want to do next: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Continue</a:t>
            </a:r>
            <a:br>
              <a:rPr lang="en-GB" sz="2000" dirty="0"/>
            </a:br>
            <a:r>
              <a:rPr lang="en-GB" sz="2000" i="1" dirty="0"/>
              <a:t>(former NEW COMPONENT)</a:t>
            </a:r>
          </a:p>
          <a:p>
            <a:endParaRPr lang="en-GB" sz="2000" dirty="0"/>
          </a:p>
          <a:p>
            <a:r>
              <a:rPr lang="en-GB" sz="2000" dirty="0"/>
              <a:t>Start a new or change a project </a:t>
            </a:r>
            <a:r>
              <a:rPr lang="en-GB" sz="2000" i="1" dirty="0"/>
              <a:t>(former HOME)</a:t>
            </a:r>
          </a:p>
          <a:p>
            <a:endParaRPr lang="en-GB" sz="2000" dirty="0"/>
          </a:p>
          <a:p>
            <a:r>
              <a:rPr lang="en-GB" sz="2000" dirty="0"/>
              <a:t>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18ACE-3895-4F08-B1CF-BFA46F91A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124744"/>
            <a:ext cx="3456384" cy="5530214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6D2AD-2C68-411E-B339-73E1196F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44" y="6337249"/>
            <a:ext cx="471396" cy="3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390A560-D30D-41C1-AA01-D712EE0DF2C8}"/>
              </a:ext>
            </a:extLst>
          </p:cNvPr>
          <p:cNvSpPr/>
          <p:nvPr/>
        </p:nvSpPr>
        <p:spPr>
          <a:xfrm>
            <a:off x="0" y="5517232"/>
            <a:ext cx="12192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to Summary – Back at Project and clicking on the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745A8-3716-4047-9398-8FD9F31B8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" y="1062197"/>
            <a:ext cx="1656184" cy="2649895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C6A47-3766-4989-BD1F-35577879C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16" y="1052738"/>
            <a:ext cx="1668008" cy="2668812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33411C-F6AC-4CD5-84BF-64131FDCA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9" y="1062197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472C5B-5847-4A6E-AF45-D316B7BA1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81" y="1052738"/>
            <a:ext cx="1673919" cy="2678270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F4977C-AEB3-4EF7-832B-A2FEB86656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48" y="1052736"/>
            <a:ext cx="1673920" cy="2678272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4C2788-2592-4242-BC68-A56CE33341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" y="3814109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B938EE-5CB8-41DC-BB4A-55A4F4C784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19" y="3814108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A2F9D9-8E03-450B-A4CE-B021AC84AE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9" y="3891516"/>
            <a:ext cx="4161377" cy="2600861"/>
          </a:xfrm>
          <a:prstGeom prst="rect">
            <a:avLst/>
          </a:prstGeom>
          <a:ln>
            <a:solidFill>
              <a:srgbClr val="004B93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D588AA-AC6D-49C2-A8D6-CBF8920E2CC2}"/>
              </a:ext>
            </a:extLst>
          </p:cNvPr>
          <p:cNvCxnSpPr>
            <a:cxnSpLocks/>
          </p:cNvCxnSpPr>
          <p:nvPr/>
        </p:nvCxnSpPr>
        <p:spPr>
          <a:xfrm flipV="1">
            <a:off x="4799856" y="4725144"/>
            <a:ext cx="496232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7F5A31-237A-4AA5-8436-135D1B0B3044}"/>
              </a:ext>
            </a:extLst>
          </p:cNvPr>
          <p:cNvCxnSpPr/>
          <p:nvPr/>
        </p:nvCxnSpPr>
        <p:spPr>
          <a:xfrm flipH="1">
            <a:off x="3719736" y="508518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B4FDE4-5949-46F1-B433-64E2DC557A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247" y="3877823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CF11B0-9C16-4128-9A02-E37FCDEDB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7881" y="6174668"/>
            <a:ext cx="471396" cy="3177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5CCCF9-C8D6-4BEE-9A67-54272485DB4C}"/>
              </a:ext>
            </a:extLst>
          </p:cNvPr>
          <p:cNvCxnSpPr/>
          <p:nvPr/>
        </p:nvCxnSpPr>
        <p:spPr>
          <a:xfrm flipH="1">
            <a:off x="4367808" y="6187616"/>
            <a:ext cx="216024" cy="29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045263-7644-493E-9AB0-EAD72EAEA46A}"/>
              </a:ext>
            </a:extLst>
          </p:cNvPr>
          <p:cNvCxnSpPr/>
          <p:nvPr/>
        </p:nvCxnSpPr>
        <p:spPr>
          <a:xfrm>
            <a:off x="4367808" y="6187616"/>
            <a:ext cx="108012" cy="29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390A560-D30D-41C1-AA01-D712EE0DF2C8}"/>
              </a:ext>
            </a:extLst>
          </p:cNvPr>
          <p:cNvSpPr/>
          <p:nvPr/>
        </p:nvSpPr>
        <p:spPr>
          <a:xfrm>
            <a:off x="0" y="5517232"/>
            <a:ext cx="12192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TBI App Easy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745A8-3716-4047-9398-8FD9F31B8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062197"/>
            <a:ext cx="1656184" cy="2649895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35462-5638-4670-BC50-119812FD1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4" y="1088162"/>
            <a:ext cx="724402" cy="1159043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C6A47-3766-4989-BD1F-35577879C2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38" y="2559527"/>
            <a:ext cx="725990" cy="1161584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472C5B-5847-4A6E-AF45-D316B7BA1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81" y="1052738"/>
            <a:ext cx="1673919" cy="2678270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F4977C-AEB3-4EF7-832B-A2FEB86656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48" y="1052736"/>
            <a:ext cx="1673920" cy="2678272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4C2788-2592-4242-BC68-A56CE33341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" y="3814109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B938EE-5CB8-41DC-BB4A-55A4F4C784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19" y="3814108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A2F9D9-8E03-450B-A4CE-B021AC84AE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9" y="3891516"/>
            <a:ext cx="4161377" cy="2600861"/>
          </a:xfrm>
          <a:prstGeom prst="rect">
            <a:avLst/>
          </a:prstGeom>
          <a:ln>
            <a:solidFill>
              <a:srgbClr val="004B93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C1B06E-D84C-40B1-A0DC-06121C48CC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58" y="1043280"/>
            <a:ext cx="1668007" cy="2668811"/>
          </a:xfrm>
          <a:prstGeom prst="rect">
            <a:avLst/>
          </a:prstGeom>
          <a:ln>
            <a:solidFill>
              <a:srgbClr val="004B9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B6F9E-7B19-4BD2-BAC9-1F4B86E0CEC0}"/>
              </a:ext>
            </a:extLst>
          </p:cNvPr>
          <p:cNvSpPr txBox="1"/>
          <p:nvPr/>
        </p:nvSpPr>
        <p:spPr>
          <a:xfrm>
            <a:off x="2429819" y="1979108"/>
            <a:ext cx="1660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Preselected Project showing Energy and CO2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55449F-0BB7-451D-AB58-DC27587E68CE}"/>
              </a:ext>
            </a:extLst>
          </p:cNvPr>
          <p:cNvCxnSpPr/>
          <p:nvPr/>
        </p:nvCxnSpPr>
        <p:spPr>
          <a:xfrm>
            <a:off x="3935760" y="1412776"/>
            <a:ext cx="49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2FE6BA-76FD-4847-B452-61D7BB24DAF8}"/>
              </a:ext>
            </a:extLst>
          </p:cNvPr>
          <p:cNvCxnSpPr>
            <a:cxnSpLocks/>
          </p:cNvCxnSpPr>
          <p:nvPr/>
        </p:nvCxnSpPr>
        <p:spPr>
          <a:xfrm>
            <a:off x="3989699" y="2924944"/>
            <a:ext cx="73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935DE7-0191-4F82-B078-E99F7FAE2425}"/>
              </a:ext>
            </a:extLst>
          </p:cNvPr>
          <p:cNvCxnSpPr>
            <a:cxnSpLocks/>
          </p:cNvCxnSpPr>
          <p:nvPr/>
        </p:nvCxnSpPr>
        <p:spPr>
          <a:xfrm flipH="1">
            <a:off x="4999235" y="2269625"/>
            <a:ext cx="1588" cy="2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7D7449-34AA-4D80-A4BC-9835B2D8295A}"/>
              </a:ext>
            </a:extLst>
          </p:cNvPr>
          <p:cNvCxnSpPr>
            <a:cxnSpLocks/>
          </p:cNvCxnSpPr>
          <p:nvPr/>
        </p:nvCxnSpPr>
        <p:spPr>
          <a:xfrm flipV="1">
            <a:off x="5597640" y="2537108"/>
            <a:ext cx="1866512" cy="38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6F71F3-96C5-4D17-A041-4932A5D0A8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81" y="6174668"/>
            <a:ext cx="471396" cy="3177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572576-241D-45C3-B6AE-FB1E41E4C297}"/>
              </a:ext>
            </a:extLst>
          </p:cNvPr>
          <p:cNvCxnSpPr/>
          <p:nvPr/>
        </p:nvCxnSpPr>
        <p:spPr>
          <a:xfrm flipH="1">
            <a:off x="4367808" y="6187616"/>
            <a:ext cx="216024" cy="29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5BDCA2-C03A-4F15-A47B-5FE5FE623EBC}"/>
              </a:ext>
            </a:extLst>
          </p:cNvPr>
          <p:cNvCxnSpPr/>
          <p:nvPr/>
        </p:nvCxnSpPr>
        <p:spPr>
          <a:xfrm>
            <a:off x="4367808" y="6187616"/>
            <a:ext cx="108012" cy="29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FD72A-9DDD-47F8-AE49-1088CFE48B95}"/>
              </a:ext>
            </a:extLst>
          </p:cNvPr>
          <p:cNvCxnSpPr>
            <a:cxnSpLocks/>
          </p:cNvCxnSpPr>
          <p:nvPr/>
        </p:nvCxnSpPr>
        <p:spPr>
          <a:xfrm flipV="1">
            <a:off x="8004097" y="5434131"/>
            <a:ext cx="1116239" cy="78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668D9E0-2B1D-40DB-A9D7-7D27D94F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802" y="4078222"/>
            <a:ext cx="1868678" cy="2348790"/>
          </a:xfrm>
          <a:ln>
            <a:solidFill>
              <a:srgbClr val="004B93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2800" dirty="0"/>
              <a:t>What do you want to do next:</a:t>
            </a:r>
          </a:p>
          <a:p>
            <a:endParaRPr lang="en-GB" dirty="0"/>
          </a:p>
          <a:p>
            <a:r>
              <a:rPr lang="en-GB" dirty="0"/>
              <a:t>New Component* </a:t>
            </a:r>
            <a:br>
              <a:rPr lang="en-GB" dirty="0"/>
            </a:br>
            <a:r>
              <a:rPr lang="en-GB" sz="1900" dirty="0"/>
              <a:t>(</a:t>
            </a:r>
            <a:r>
              <a:rPr lang="en-GB" sz="1900" i="1" dirty="0"/>
              <a:t>Please note: The previous one will be deleted!</a:t>
            </a:r>
            <a:r>
              <a:rPr lang="en-GB" sz="1900" dirty="0"/>
              <a:t>)</a:t>
            </a:r>
            <a:endParaRPr lang="en-GB" sz="1900" i="1" dirty="0"/>
          </a:p>
          <a:p>
            <a:endParaRPr lang="en-GB" dirty="0"/>
          </a:p>
          <a:p>
            <a:r>
              <a:rPr lang="en-GB" dirty="0"/>
              <a:t>Save &amp; Quit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900" dirty="0"/>
          </a:p>
          <a:p>
            <a:r>
              <a:rPr lang="en-GB" dirty="0"/>
              <a:t>You want to report more than one component?</a:t>
            </a:r>
            <a:br>
              <a:rPr lang="en-GB" dirty="0"/>
            </a:br>
            <a:endParaRPr lang="en-GB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900" dirty="0"/>
              <a:t>Please go to </a:t>
            </a:r>
            <a:r>
              <a:rPr lang="en-GB" sz="1900" dirty="0">
                <a:hlinkClick r:id="rId12"/>
              </a:rPr>
              <a:t>www.eiif.org/tbi</a:t>
            </a:r>
            <a:r>
              <a:rPr lang="en-GB" sz="1900" dirty="0"/>
              <a:t> </a:t>
            </a:r>
            <a:br>
              <a:rPr lang="en-GB" sz="1900" dirty="0"/>
            </a:br>
            <a:r>
              <a:rPr lang="en-GB" sz="1900" dirty="0"/>
              <a:t>and upgrade to the </a:t>
            </a:r>
            <a:br>
              <a:rPr lang="en-GB" sz="1900" dirty="0"/>
            </a:br>
            <a:r>
              <a:rPr lang="en-GB" sz="1900" b="1" dirty="0">
                <a:hlinkClick r:id="rId13"/>
              </a:rPr>
              <a:t>TBI-App professional</a:t>
            </a:r>
            <a:r>
              <a:rPr lang="en-GB" sz="1900" dirty="0">
                <a:hlinkClick r:id="rId13"/>
              </a:rPr>
              <a:t> </a:t>
            </a:r>
            <a:br>
              <a:rPr lang="en-GB" sz="1900" dirty="0"/>
            </a:br>
            <a:r>
              <a:rPr lang="en-GB" sz="1900" dirty="0"/>
              <a:t>with unlimited components and project options (</a:t>
            </a:r>
            <a:r>
              <a:rPr lang="en-GB" sz="1900" i="1" dirty="0"/>
              <a:t>fees apply</a:t>
            </a:r>
            <a:r>
              <a:rPr lang="en-GB" sz="1900" dirty="0"/>
              <a:t>).</a:t>
            </a:r>
          </a:p>
          <a:p>
            <a:pPr marL="0" indent="0">
              <a:buNone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3834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B277-6466-41A0-81DA-841A55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TBI App Easy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7536-E6C0-4AF3-A6A1-DB16E128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912" y="1106771"/>
            <a:ext cx="3816424" cy="4968552"/>
          </a:xfrm>
          <a:ln>
            <a:solidFill>
              <a:srgbClr val="004B9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What do you want to do next:</a:t>
            </a:r>
          </a:p>
          <a:p>
            <a:endParaRPr lang="en-GB" dirty="0"/>
          </a:p>
          <a:p>
            <a:r>
              <a:rPr lang="en-GB" dirty="0"/>
              <a:t>New Component* </a:t>
            </a:r>
            <a:br>
              <a:rPr lang="en-GB" dirty="0"/>
            </a:br>
            <a:r>
              <a:rPr lang="en-GB" sz="1900" dirty="0"/>
              <a:t>(</a:t>
            </a:r>
            <a:r>
              <a:rPr lang="en-GB" sz="1900" i="1" dirty="0"/>
              <a:t>Please note: The previous one will be deleted!</a:t>
            </a:r>
            <a:r>
              <a:rPr lang="en-GB" sz="1900" dirty="0"/>
              <a:t>)</a:t>
            </a:r>
            <a:endParaRPr lang="en-GB" sz="1900" i="1" dirty="0"/>
          </a:p>
          <a:p>
            <a:endParaRPr lang="en-GB" dirty="0"/>
          </a:p>
          <a:p>
            <a:r>
              <a:rPr lang="en-GB" dirty="0"/>
              <a:t>Save &amp; Quit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900" dirty="0"/>
          </a:p>
          <a:p>
            <a:r>
              <a:rPr lang="en-GB" dirty="0"/>
              <a:t>You want to report more than one component?</a:t>
            </a:r>
            <a:br>
              <a:rPr lang="en-GB" dirty="0"/>
            </a:br>
            <a:endParaRPr lang="en-GB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900" dirty="0"/>
              <a:t>Please go to </a:t>
            </a:r>
            <a:r>
              <a:rPr lang="en-GB" sz="1900" dirty="0">
                <a:hlinkClick r:id="rId2"/>
              </a:rPr>
              <a:t>www.eiif.org/tbi</a:t>
            </a:r>
            <a:r>
              <a:rPr lang="en-GB" sz="1900" dirty="0"/>
              <a:t> </a:t>
            </a:r>
            <a:br>
              <a:rPr lang="en-GB" sz="1900" dirty="0"/>
            </a:br>
            <a:r>
              <a:rPr lang="en-GB" sz="1900" dirty="0"/>
              <a:t>and upgrade to the </a:t>
            </a:r>
            <a:br>
              <a:rPr lang="en-GB" sz="1900" dirty="0"/>
            </a:br>
            <a:r>
              <a:rPr lang="en-GB" sz="1900" b="1" dirty="0">
                <a:hlinkClick r:id="rId3"/>
              </a:rPr>
              <a:t>TBI-App professional</a:t>
            </a:r>
            <a:r>
              <a:rPr lang="en-GB" sz="1900" dirty="0">
                <a:hlinkClick r:id="rId3"/>
              </a:rPr>
              <a:t> </a:t>
            </a:r>
            <a:br>
              <a:rPr lang="en-GB" sz="1900" dirty="0"/>
            </a:br>
            <a:r>
              <a:rPr lang="en-GB" sz="1900" dirty="0"/>
              <a:t>with unlimited components and project options (</a:t>
            </a:r>
            <a:r>
              <a:rPr lang="en-GB" sz="1900" i="1" dirty="0"/>
              <a:t>fees apply</a:t>
            </a:r>
            <a:r>
              <a:rPr lang="en-GB" sz="1900" dirty="0"/>
              <a:t>).</a:t>
            </a:r>
          </a:p>
          <a:p>
            <a:pPr marL="0" indent="0">
              <a:buNone/>
            </a:pPr>
            <a:endParaRPr lang="en-GB" sz="19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359863-8227-4704-8DE1-BCCF0E5A473C}"/>
              </a:ext>
            </a:extLst>
          </p:cNvPr>
          <p:cNvGrpSpPr/>
          <p:nvPr/>
        </p:nvGrpSpPr>
        <p:grpSpPr>
          <a:xfrm>
            <a:off x="1199456" y="1009409"/>
            <a:ext cx="3456384" cy="5530214"/>
            <a:chOff x="5015880" y="-171400"/>
            <a:chExt cx="3456384" cy="55302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18ACE-3895-4F08-B1CF-BFA46F91A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-171400"/>
              <a:ext cx="3456384" cy="5530214"/>
            </a:xfrm>
            <a:prstGeom prst="rect">
              <a:avLst/>
            </a:prstGeom>
            <a:ln>
              <a:solidFill>
                <a:srgbClr val="004B93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66D2AD-2C68-411E-B339-73E1196F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0868" y="5041105"/>
              <a:ext cx="471396" cy="317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96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8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PCHECK_Programme_Template_16-9" id="{8278BEB6-4CA9-4D6F-B930-1B61A00AC111}" vid="{0822FB4D-003A-4357-A9A9-69D9D6CD47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TIPCHECK_Programme_Template_16-9</Template>
  <TotalTime>461</TotalTime>
  <Words>122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Office Theme</vt:lpstr>
      <vt:lpstr>TBI - Structure</vt:lpstr>
      <vt:lpstr>How to start TBI – both versions: TBI-easy and TBI-App</vt:lpstr>
      <vt:lpstr>TBI App Pro V27</vt:lpstr>
      <vt:lpstr>TBI App Pro V27</vt:lpstr>
      <vt:lpstr>Start to Summary – Back at Project and clicking on the component</vt:lpstr>
      <vt:lpstr>TBI App Easy</vt:lpstr>
      <vt:lpstr>TBI App Easy</vt:lpstr>
      <vt:lpstr>Contact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TBI - Structure</dc:title>
  <dc:creator>Andreas Gürtler</dc:creator>
  <cp:lastModifiedBy>luis lopez brunner</cp:lastModifiedBy>
  <cp:revision>23</cp:revision>
  <dcterms:created xsi:type="dcterms:W3CDTF">2019-01-31T12:51:52Z</dcterms:created>
  <dcterms:modified xsi:type="dcterms:W3CDTF">2019-02-05T12:14:08Z</dcterms:modified>
</cp:coreProperties>
</file>