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C0B53-5C09-04D1-BEAA-627870B9B0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DIVISION</a:t>
            </a:r>
            <a:r>
              <a:rPr lang="en-US" dirty="0"/>
              <a:t> </a:t>
            </a:r>
            <a:r>
              <a:rPr lang="en-US" b="1" dirty="0"/>
              <a:t>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73AC4-7981-B667-532B-7F6B734A1E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9</a:t>
            </a:r>
          </a:p>
        </p:txBody>
      </p:sp>
    </p:spTree>
    <p:extLst>
      <p:ext uri="{BB962C8B-B14F-4D97-AF65-F5344CB8AC3E}">
        <p14:creationId xmlns:p14="http://schemas.microsoft.com/office/powerpoint/2010/main" val="4278206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21B28DA-EABF-8A15-3DB0-6A363CB0A2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2264" y="146877"/>
            <a:ext cx="7028971" cy="656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1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15F926-F4DA-4253-643A-671F7E447097}"/>
              </a:ext>
            </a:extLst>
          </p:cNvPr>
          <p:cNvSpPr txBox="1"/>
          <p:nvPr/>
        </p:nvSpPr>
        <p:spPr>
          <a:xfrm>
            <a:off x="3039035" y="751342"/>
            <a:ext cx="7745506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>
                <a:latin typeface="Rockwell" panose="02060603020205020403" pitchFamily="18" charset="0"/>
              </a:rPr>
              <a:t>Non Restoring Division</a:t>
            </a:r>
          </a:p>
          <a:p>
            <a:pPr marL="0" indent="0">
              <a:buNone/>
            </a:pPr>
            <a:r>
              <a:rPr lang="en-US" sz="2000" b="1" dirty="0">
                <a:latin typeface="Rockwell" panose="02060603020205020403" pitchFamily="18" charset="0"/>
              </a:rPr>
              <a:t>11(Dividend)/3(Divisor) = 3(Quotient) and 2(Remainder)</a:t>
            </a:r>
            <a:endParaRPr lang="en-US" sz="2000" dirty="0">
              <a:latin typeface="Rockwell" panose="02060603020205020403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Rockwell" panose="02060603020205020403" pitchFamily="18" charset="0"/>
              </a:rPr>
              <a:t>     n 	M		A		Q		Action</a:t>
            </a:r>
          </a:p>
          <a:p>
            <a:pPr marL="0" indent="0">
              <a:buNone/>
            </a:pPr>
            <a:r>
              <a:rPr lang="en-US" sz="2000" dirty="0">
                <a:latin typeface="Rockwell" panose="02060603020205020403" pitchFamily="18" charset="0"/>
              </a:rPr>
              <a:t>    4	00011		00000		1011		INITIALIZATION</a:t>
            </a:r>
          </a:p>
          <a:p>
            <a:pPr marL="0" indent="0">
              <a:buNone/>
            </a:pPr>
            <a:r>
              <a:rPr lang="en-US" sz="2000" dirty="0">
                <a:latin typeface="Rockwell" panose="02060603020205020403" pitchFamily="18" charset="0"/>
              </a:rPr>
              <a:t>			00001		011_		SL AQ</a:t>
            </a:r>
          </a:p>
          <a:p>
            <a:pPr marL="0" indent="0">
              <a:buNone/>
            </a:pPr>
            <a:r>
              <a:rPr lang="en-US" sz="2000" dirty="0">
                <a:latin typeface="Rockwell" panose="02060603020205020403" pitchFamily="18" charset="0"/>
              </a:rPr>
              <a:t>			11110		011_		A = A-M</a:t>
            </a:r>
          </a:p>
          <a:p>
            <a:pPr marL="0" indent="0">
              <a:buNone/>
            </a:pPr>
            <a:r>
              <a:rPr lang="en-US" sz="2000" dirty="0">
                <a:latin typeface="Rockwell" panose="02060603020205020403" pitchFamily="18" charset="0"/>
              </a:rPr>
              <a:t>    3			11110		0110		Q</a:t>
            </a:r>
            <a:r>
              <a:rPr lang="en-US" sz="2000" baseline="-25000" dirty="0">
                <a:latin typeface="Rockwell" panose="02060603020205020403" pitchFamily="18" charset="0"/>
              </a:rPr>
              <a:t>0</a:t>
            </a:r>
            <a:r>
              <a:rPr lang="en-US" sz="2000" dirty="0">
                <a:latin typeface="Rockwell" panose="02060603020205020403" pitchFamily="18" charset="0"/>
              </a:rPr>
              <a:t> =0	</a:t>
            </a:r>
          </a:p>
          <a:p>
            <a:pPr marL="0" indent="0">
              <a:buNone/>
            </a:pPr>
            <a:r>
              <a:rPr lang="en-US" sz="2000" dirty="0">
                <a:latin typeface="Rockwell" panose="02060603020205020403" pitchFamily="18" charset="0"/>
              </a:rPr>
              <a:t>			11100		110_		SL  AQ</a:t>
            </a:r>
          </a:p>
          <a:p>
            <a:pPr marL="0" indent="0">
              <a:buNone/>
            </a:pPr>
            <a:r>
              <a:rPr lang="en-US" sz="2000" dirty="0">
                <a:latin typeface="Rockwell" panose="02060603020205020403" pitchFamily="18" charset="0"/>
              </a:rPr>
              <a:t>			11111		110_		A = A+M</a:t>
            </a:r>
          </a:p>
          <a:p>
            <a:pPr marL="0" indent="0">
              <a:buNone/>
            </a:pPr>
            <a:r>
              <a:rPr lang="en-US" sz="2000" dirty="0">
                <a:latin typeface="Rockwell" panose="02060603020205020403" pitchFamily="18" charset="0"/>
              </a:rPr>
              <a:t>    2			11111		1100		Q</a:t>
            </a:r>
            <a:r>
              <a:rPr lang="en-US" sz="2000" baseline="-25000" dirty="0">
                <a:latin typeface="Rockwell" panose="02060603020205020403" pitchFamily="18" charset="0"/>
              </a:rPr>
              <a:t>0</a:t>
            </a:r>
            <a:r>
              <a:rPr lang="en-US" sz="2000" dirty="0">
                <a:latin typeface="Rockwell" panose="02060603020205020403" pitchFamily="18" charset="0"/>
              </a:rPr>
              <a:t> = 0</a:t>
            </a:r>
          </a:p>
          <a:p>
            <a:pPr marL="0" indent="0">
              <a:buNone/>
            </a:pPr>
            <a:r>
              <a:rPr lang="en-US" sz="2000" dirty="0">
                <a:latin typeface="Rockwell" panose="02060603020205020403" pitchFamily="18" charset="0"/>
              </a:rPr>
              <a:t>			11111		100_		SL  AQ</a:t>
            </a:r>
          </a:p>
          <a:p>
            <a:pPr marL="0" indent="0">
              <a:buNone/>
            </a:pPr>
            <a:r>
              <a:rPr lang="en-US" sz="2000" dirty="0">
                <a:latin typeface="Rockwell" panose="02060603020205020403" pitchFamily="18" charset="0"/>
              </a:rPr>
              <a:t>			00010		100_		A = A+M</a:t>
            </a:r>
          </a:p>
          <a:p>
            <a:pPr marL="0" indent="0">
              <a:buNone/>
            </a:pPr>
            <a:r>
              <a:rPr lang="en-US" sz="2000" dirty="0">
                <a:latin typeface="Rockwell" panose="02060603020205020403" pitchFamily="18" charset="0"/>
              </a:rPr>
              <a:t>   1			00010		1001		Q</a:t>
            </a:r>
            <a:r>
              <a:rPr lang="en-US" sz="2000" baseline="-25000" dirty="0">
                <a:latin typeface="Rockwell" panose="02060603020205020403" pitchFamily="18" charset="0"/>
              </a:rPr>
              <a:t>0</a:t>
            </a:r>
            <a:r>
              <a:rPr lang="en-US" sz="2000" dirty="0">
                <a:latin typeface="Rockwell" panose="02060603020205020403" pitchFamily="18" charset="0"/>
              </a:rPr>
              <a:t> = 1</a:t>
            </a:r>
          </a:p>
          <a:p>
            <a:pPr marL="0" indent="0">
              <a:buNone/>
            </a:pPr>
            <a:r>
              <a:rPr lang="en-US" sz="2000" dirty="0">
                <a:latin typeface="Rockwell" panose="02060603020205020403" pitchFamily="18" charset="0"/>
              </a:rPr>
              <a:t>			00101		001_		SL  AQ</a:t>
            </a:r>
          </a:p>
          <a:p>
            <a:pPr marL="0" indent="0">
              <a:buNone/>
            </a:pPr>
            <a:r>
              <a:rPr lang="en-US" sz="2000" dirty="0">
                <a:latin typeface="Rockwell" panose="02060603020205020403" pitchFamily="18" charset="0"/>
              </a:rPr>
              <a:t>			00010		001_		A = A-M</a:t>
            </a:r>
          </a:p>
          <a:p>
            <a:pPr marL="0" indent="0">
              <a:buNone/>
            </a:pPr>
            <a:r>
              <a:rPr lang="en-US" sz="2000" dirty="0">
                <a:latin typeface="Rockwell" panose="02060603020205020403" pitchFamily="18" charset="0"/>
              </a:rPr>
              <a:t>   0			00010		0011		Q</a:t>
            </a:r>
            <a:r>
              <a:rPr lang="en-US" sz="2000" baseline="-25000" dirty="0">
                <a:latin typeface="Rockwell" panose="02060603020205020403" pitchFamily="18" charset="0"/>
              </a:rPr>
              <a:t>0</a:t>
            </a:r>
            <a:r>
              <a:rPr lang="en-US" sz="2000" dirty="0">
                <a:latin typeface="Rockwell" panose="02060603020205020403" pitchFamily="18" charset="0"/>
              </a:rPr>
              <a:t> = 1</a:t>
            </a:r>
          </a:p>
          <a:p>
            <a:endParaRPr lang="en-US" sz="20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470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E9B62-91D0-16CC-A994-7A0CBE455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US" dirty="0"/>
              <a:t>Differences between restoring &amp; non-restoring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65BE64-5F4A-941C-4604-62CD837A9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329" t="2170" r="5104" b="1012"/>
          <a:stretch/>
        </p:blipFill>
        <p:spPr>
          <a:xfrm>
            <a:off x="1840006" y="1317812"/>
            <a:ext cx="7544429" cy="4797580"/>
          </a:xfrm>
        </p:spPr>
      </p:pic>
    </p:spTree>
    <p:extLst>
      <p:ext uri="{BB962C8B-B14F-4D97-AF65-F5344CB8AC3E}">
        <p14:creationId xmlns:p14="http://schemas.microsoft.com/office/powerpoint/2010/main" val="649900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0EBFD-D977-50EE-1CA7-4721825AE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2D09F-FEA4-37CE-6E43-57700065C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b="0" i="0" dirty="0">
                <a:effectLst/>
                <a:latin typeface="Rockwell" panose="02060603020205020403" pitchFamily="18" charset="0"/>
              </a:rPr>
              <a:t>In conclusion, division algorithms are fundamental processes in computer architecture used to efficiently perform division operations.</a:t>
            </a:r>
          </a:p>
          <a:p>
            <a:pPr algn="l"/>
            <a:r>
              <a:rPr lang="en-US" b="1" i="0" dirty="0">
                <a:effectLst/>
                <a:latin typeface="Rockwell" panose="02060603020205020403" pitchFamily="18" charset="0"/>
              </a:rPr>
              <a:t>Long Division Algorithm:</a:t>
            </a:r>
            <a:r>
              <a:rPr lang="en-US" b="0" i="0" dirty="0">
                <a:effectLst/>
                <a:latin typeface="Rockwell" panose="02060603020205020403" pitchFamily="18" charset="0"/>
              </a:rPr>
              <a:t> Basic method for dividing digits from left to right.</a:t>
            </a:r>
          </a:p>
          <a:p>
            <a:pPr algn="l"/>
            <a:r>
              <a:rPr lang="en-US" b="1" i="0" dirty="0">
                <a:effectLst/>
                <a:latin typeface="Rockwell" panose="02060603020205020403" pitchFamily="18" charset="0"/>
              </a:rPr>
              <a:t>Binary Division Algorithm:</a:t>
            </a:r>
            <a:r>
              <a:rPr lang="en-US" b="0" i="0" dirty="0">
                <a:effectLst/>
                <a:latin typeface="Rockwell" panose="02060603020205020403" pitchFamily="18" charset="0"/>
              </a:rPr>
              <a:t> Adaptation for binary numbers.</a:t>
            </a:r>
          </a:p>
          <a:p>
            <a:pPr algn="l"/>
            <a:r>
              <a:rPr lang="en-US" b="1" i="0" dirty="0">
                <a:effectLst/>
                <a:latin typeface="Rockwell" panose="02060603020205020403" pitchFamily="18" charset="0"/>
              </a:rPr>
              <a:t>Restoring Division Algorithm:</a:t>
            </a:r>
            <a:r>
              <a:rPr lang="en-US" b="0" i="0" dirty="0">
                <a:effectLst/>
                <a:latin typeface="Rockwell" panose="02060603020205020403" pitchFamily="18" charset="0"/>
              </a:rPr>
              <a:t> Uses restoring steps to align remainder with divisor.</a:t>
            </a:r>
          </a:p>
          <a:p>
            <a:pPr algn="l"/>
            <a:r>
              <a:rPr lang="en-US" b="1" i="0" dirty="0">
                <a:effectLst/>
                <a:latin typeface="Rockwell" panose="02060603020205020403" pitchFamily="18" charset="0"/>
              </a:rPr>
              <a:t>Non-Restoring Division Algorithm:</a:t>
            </a:r>
            <a:r>
              <a:rPr lang="en-US" b="0" i="0" dirty="0">
                <a:effectLst/>
                <a:latin typeface="Rockwell" panose="02060603020205020403" pitchFamily="18" charset="0"/>
              </a:rPr>
              <a:t> Avoids restoring steps for faster computation.</a:t>
            </a:r>
            <a:br>
              <a:rPr lang="en-US" b="0" i="0" dirty="0">
                <a:effectLst/>
                <a:latin typeface="Rockwell" panose="02060603020205020403" pitchFamily="18" charset="0"/>
              </a:rPr>
            </a:br>
            <a:br>
              <a:rPr lang="en-US" b="0" i="0" dirty="0">
                <a:effectLst/>
                <a:latin typeface="Rockwell" panose="02060603020205020403" pitchFamily="18" charset="0"/>
              </a:rPr>
            </a:br>
            <a:r>
              <a:rPr lang="en-US" b="0" i="0" dirty="0">
                <a:solidFill>
                  <a:srgbClr val="ECECF1"/>
                </a:solidFill>
                <a:effectLst/>
                <a:latin typeface="Rockwell" panose="02060603020205020403" pitchFamily="18" charset="0"/>
              </a:rPr>
              <a:t>These algorithms cater to diverse requirements in terms of simplicity, speed, and hardware implementation, playing a crucial role in arithmetic operations within computer systems. The choice of algorithm depends on factors such as precision needs, hardware constraints, and computational efficiency.</a:t>
            </a:r>
            <a:endParaRPr lang="en-US" b="0" i="0" dirty="0">
              <a:effectLst/>
              <a:latin typeface="Rockwell" panose="02060603020205020403" pitchFamily="18" charset="0"/>
            </a:endParaRPr>
          </a:p>
          <a:p>
            <a:endParaRPr 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760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C0B53-5C09-04D1-BEAA-627870B9B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9151" y="379505"/>
            <a:ext cx="8791575" cy="2387600"/>
          </a:xfrm>
        </p:spPr>
        <p:txBody>
          <a:bodyPr/>
          <a:lstStyle/>
          <a:p>
            <a:r>
              <a:rPr lang="en-US" b="1" dirty="0"/>
              <a:t>GROUP MEMBERS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73AC4-7981-B667-532B-7F6B734A1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9152" y="3415553"/>
            <a:ext cx="8791575" cy="2387600"/>
          </a:xfrm>
        </p:spPr>
        <p:txBody>
          <a:bodyPr/>
          <a:lstStyle/>
          <a:p>
            <a:r>
              <a:rPr lang="en-US" dirty="0"/>
              <a:t>- Ojo OREOLUWA – 2201110004</a:t>
            </a:r>
            <a:br>
              <a:rPr lang="en-US" dirty="0"/>
            </a:br>
            <a:endParaRPr lang="en-US" dirty="0"/>
          </a:p>
          <a:p>
            <a:r>
              <a:rPr lang="en-US" dirty="0"/>
              <a:t>- AJANI SEYI – 2101120005</a:t>
            </a:r>
            <a:br>
              <a:rPr lang="en-US" dirty="0"/>
            </a:br>
            <a:endParaRPr lang="en-US" dirty="0"/>
          </a:p>
          <a:p>
            <a:r>
              <a:rPr lang="en-US" dirty="0"/>
              <a:t>- TANIMOWO EMMANUEL - 2101110048</a:t>
            </a:r>
          </a:p>
        </p:txBody>
      </p:sp>
    </p:spTree>
    <p:extLst>
      <p:ext uri="{BB962C8B-B14F-4D97-AF65-F5344CB8AC3E}">
        <p14:creationId xmlns:p14="http://schemas.microsoft.com/office/powerpoint/2010/main" val="28745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59F69-5DD3-1F4F-A246-F0E42C959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940" y="591624"/>
            <a:ext cx="9647329" cy="1478570"/>
          </a:xfrm>
        </p:spPr>
        <p:txBody>
          <a:bodyPr/>
          <a:lstStyle/>
          <a:p>
            <a:r>
              <a:rPr lang="en-US" b="1" dirty="0"/>
              <a:t>What is division algorithm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B174F-2096-C2EE-A45D-9186D2644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he division algorithm refers to the process by which a computer or microprocessor performs division operations. Division is a fundamental arithmetic operation that involves finding the quotient of two numbers (dividend and divisor).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13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1CFD7-3A99-5ED2-7A19-F1BB368C2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790" y="87136"/>
            <a:ext cx="9905998" cy="1478570"/>
          </a:xfrm>
        </p:spPr>
        <p:txBody>
          <a:bodyPr/>
          <a:lstStyle/>
          <a:p>
            <a:r>
              <a:rPr lang="en-US" b="1" dirty="0"/>
              <a:t>Types of division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8FB1A-AAFE-BB9A-7710-328BBEA78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25767"/>
            <a:ext cx="9905999" cy="3541714"/>
          </a:xfrm>
        </p:spPr>
        <p:txBody>
          <a:bodyPr/>
          <a:lstStyle/>
          <a:p>
            <a:r>
              <a:rPr lang="en-US" b="1" dirty="0">
                <a:latin typeface="Rockwell" panose="02060603020205020403" pitchFamily="18" charset="0"/>
              </a:rPr>
              <a:t>Long Division Algorithm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ECECF1"/>
                </a:solidFill>
                <a:effectLst/>
                <a:latin typeface="Rockwell" panose="02060603020205020403" pitchFamily="18" charset="0"/>
              </a:rPr>
              <a:t>Long division is a basic algorithm where you divide the digits of the dividend by the divisor, working from left to right.</a:t>
            </a:r>
            <a:endParaRPr lang="en-US" dirty="0">
              <a:latin typeface="Rockwell" panose="020606030202050204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FC9CCA-68D6-5A15-14BB-69D3BF358B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77"/>
          <a:stretch/>
        </p:blipFill>
        <p:spPr>
          <a:xfrm>
            <a:off x="180559" y="3429000"/>
            <a:ext cx="4983112" cy="34276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376016-11C7-2BE3-D159-42748EB61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221" y="3824460"/>
            <a:ext cx="4983111" cy="290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86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1CFD7-3A99-5ED2-7A19-F1BB368C2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790" y="87136"/>
            <a:ext cx="9905998" cy="1478570"/>
          </a:xfrm>
        </p:spPr>
        <p:txBody>
          <a:bodyPr/>
          <a:lstStyle/>
          <a:p>
            <a:r>
              <a:rPr lang="en-US" b="1" dirty="0"/>
              <a:t>Types of division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8FB1A-AAFE-BB9A-7710-328BBEA78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25767"/>
            <a:ext cx="9905999" cy="3541714"/>
          </a:xfrm>
        </p:spPr>
        <p:txBody>
          <a:bodyPr/>
          <a:lstStyle/>
          <a:p>
            <a:r>
              <a:rPr lang="en-US" b="1" dirty="0">
                <a:latin typeface="Rockwell" panose="02060603020205020403" pitchFamily="18" charset="0"/>
              </a:rPr>
              <a:t>Binary Division Algorithm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Similar to long division, but adapted for binary numbers.</a:t>
            </a:r>
            <a:endParaRPr lang="en-US" dirty="0">
              <a:latin typeface="Rockwell" panose="020606030202050204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C0DD0B-D6AD-7EE4-DD56-858D180D4F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15" t="-72" r="7288" b="-549"/>
          <a:stretch/>
        </p:blipFill>
        <p:spPr>
          <a:xfrm>
            <a:off x="685798" y="3200399"/>
            <a:ext cx="4007225" cy="28373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BE712C-DF1A-D69C-A7B0-601FEBA3E0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83" t="23407" r="21705" b="7830"/>
          <a:stretch/>
        </p:blipFill>
        <p:spPr>
          <a:xfrm>
            <a:off x="5626662" y="2893582"/>
            <a:ext cx="4125352" cy="368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407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1CFD7-3A99-5ED2-7A19-F1BB368C2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790" y="87136"/>
            <a:ext cx="9905998" cy="1478570"/>
          </a:xfrm>
        </p:spPr>
        <p:txBody>
          <a:bodyPr/>
          <a:lstStyle/>
          <a:p>
            <a:r>
              <a:rPr lang="en-US" b="1" dirty="0"/>
              <a:t>Types of division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8FB1A-AAFE-BB9A-7710-328BBEA78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495" y="1565706"/>
            <a:ext cx="9905999" cy="3541714"/>
          </a:xfrm>
        </p:spPr>
        <p:txBody>
          <a:bodyPr/>
          <a:lstStyle/>
          <a:p>
            <a:r>
              <a:rPr lang="en-US" b="1" dirty="0">
                <a:latin typeface="Rockwell" panose="02060603020205020403" pitchFamily="18" charset="0"/>
              </a:rPr>
              <a:t>Restoring Division Algorithm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Uses restoring steps to bring the remainder back into alignment with the divisor.</a:t>
            </a:r>
            <a:endParaRPr 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47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>
            <a:extLst>
              <a:ext uri="{FF2B5EF4-FFF2-40B4-BE49-F238E27FC236}">
                <a16:creationId xmlns:a16="http://schemas.microsoft.com/office/drawing/2014/main" id="{B9F2379E-1CBD-4516-A7B6-91F029FDA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174" y="338813"/>
            <a:ext cx="6923943" cy="618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2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D007-8579-A355-DB52-6BA6F5786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8299"/>
            <a:ext cx="99059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latin typeface="Rockwell" panose="02060603020205020403" pitchFamily="18" charset="0"/>
              </a:rPr>
              <a:t>Restoring Division Algorithm</a:t>
            </a:r>
          </a:p>
          <a:p>
            <a:pPr marL="0" indent="0">
              <a:buNone/>
            </a:pPr>
            <a:r>
              <a:rPr lang="en-US" sz="1500" b="1" dirty="0">
                <a:latin typeface="Rockwell" panose="02060603020205020403" pitchFamily="18" charset="0"/>
              </a:rPr>
              <a:t>11(Dividend)/3(Divisor)=3(Quotient) and 2(Remainder)</a:t>
            </a:r>
            <a:endParaRPr lang="en-US" sz="1500" dirty="0">
              <a:latin typeface="Rockwell" panose="02060603020205020403" pitchFamily="18" charset="0"/>
            </a:endParaRPr>
          </a:p>
          <a:p>
            <a:pPr marL="0" indent="0">
              <a:buNone/>
            </a:pPr>
            <a:r>
              <a:rPr lang="en-US" sz="1500" dirty="0">
                <a:latin typeface="Rockwell" panose="02060603020205020403" pitchFamily="18" charset="0"/>
              </a:rPr>
              <a:t>      n 	M		A		Q		Action</a:t>
            </a:r>
          </a:p>
          <a:p>
            <a:pPr marL="0" indent="0">
              <a:buNone/>
            </a:pPr>
            <a:r>
              <a:rPr lang="en-US" sz="1500" dirty="0">
                <a:latin typeface="Rockwell" panose="02060603020205020403" pitchFamily="18" charset="0"/>
              </a:rPr>
              <a:t>      4	00011		00000		1011	      Initialization</a:t>
            </a:r>
          </a:p>
          <a:p>
            <a:pPr marL="0" indent="0">
              <a:buNone/>
            </a:pPr>
            <a:r>
              <a:rPr lang="en-US" sz="1500" dirty="0">
                <a:latin typeface="Rockwell" panose="02060603020205020403" pitchFamily="18" charset="0"/>
              </a:rPr>
              <a:t>			00001		011_		SL AQ</a:t>
            </a:r>
          </a:p>
          <a:p>
            <a:pPr marL="0" indent="0">
              <a:buNone/>
            </a:pPr>
            <a:r>
              <a:rPr lang="en-US" sz="1500" dirty="0">
                <a:latin typeface="Rockwell" panose="02060603020205020403" pitchFamily="18" charset="0"/>
              </a:rPr>
              <a:t>			11110		011_		A = A-M</a:t>
            </a:r>
          </a:p>
          <a:p>
            <a:pPr marL="0" indent="0">
              <a:buNone/>
            </a:pPr>
            <a:r>
              <a:rPr lang="en-US" sz="1500" dirty="0">
                <a:latin typeface="Rockwell" panose="02060603020205020403" pitchFamily="18" charset="0"/>
              </a:rPr>
              <a:t>     3			00001		0110	   Q[0] = 0 </a:t>
            </a:r>
            <a:r>
              <a:rPr lang="en-US" sz="1500" dirty="0" err="1">
                <a:latin typeface="Rockwell" panose="02060603020205020403" pitchFamily="18" charset="0"/>
              </a:rPr>
              <a:t>RestoreA</a:t>
            </a:r>
            <a:endParaRPr lang="en-US" sz="1500" dirty="0">
              <a:latin typeface="Rockwell" panose="02060603020205020403" pitchFamily="18" charset="0"/>
            </a:endParaRPr>
          </a:p>
          <a:p>
            <a:pPr marL="0" indent="0">
              <a:buNone/>
            </a:pPr>
            <a:r>
              <a:rPr lang="en-US" sz="1500" dirty="0">
                <a:latin typeface="Rockwell" panose="02060603020205020403" pitchFamily="18" charset="0"/>
              </a:rPr>
              <a:t>			00010		110_		SL AQ</a:t>
            </a:r>
          </a:p>
          <a:p>
            <a:pPr marL="0" indent="0">
              <a:buNone/>
            </a:pPr>
            <a:r>
              <a:rPr lang="en-US" sz="1500" dirty="0">
                <a:latin typeface="Rockwell" panose="02060603020205020403" pitchFamily="18" charset="0"/>
              </a:rPr>
              <a:t>			11111		110_		A = A-M</a:t>
            </a:r>
          </a:p>
          <a:p>
            <a:pPr marL="0" indent="0">
              <a:buNone/>
            </a:pPr>
            <a:r>
              <a:rPr lang="en-US" sz="1500" dirty="0">
                <a:latin typeface="Rockwell" panose="02060603020205020403" pitchFamily="18" charset="0"/>
              </a:rPr>
              <a:t>     2			00010		1100	   Q[0]=0 </a:t>
            </a:r>
            <a:r>
              <a:rPr lang="en-US" sz="1500" dirty="0" err="1">
                <a:latin typeface="Rockwell" panose="02060603020205020403" pitchFamily="18" charset="0"/>
              </a:rPr>
              <a:t>RestoreA</a:t>
            </a:r>
            <a:endParaRPr lang="en-US" sz="1500" dirty="0">
              <a:latin typeface="Rockwell" panose="02060603020205020403" pitchFamily="18" charset="0"/>
            </a:endParaRPr>
          </a:p>
          <a:p>
            <a:pPr marL="0" indent="0">
              <a:buNone/>
            </a:pPr>
            <a:r>
              <a:rPr lang="en-US" sz="1500" dirty="0">
                <a:latin typeface="Rockwell" panose="02060603020205020403" pitchFamily="18" charset="0"/>
              </a:rPr>
              <a:t>			00010		100_		SL AQ</a:t>
            </a:r>
          </a:p>
          <a:p>
            <a:pPr marL="0" indent="0">
              <a:buNone/>
            </a:pPr>
            <a:r>
              <a:rPr lang="en-US" sz="1500" dirty="0">
                <a:latin typeface="Rockwell" panose="02060603020205020403" pitchFamily="18" charset="0"/>
              </a:rPr>
              <a:t>			00010		100_		A = A-M</a:t>
            </a:r>
          </a:p>
          <a:p>
            <a:pPr marL="0" indent="0">
              <a:buNone/>
            </a:pPr>
            <a:r>
              <a:rPr lang="en-US" sz="1500" dirty="0">
                <a:latin typeface="Rockwell" panose="02060603020205020403" pitchFamily="18" charset="0"/>
              </a:rPr>
              <a:t>    1			00010		1001		Q[0]=1</a:t>
            </a:r>
          </a:p>
          <a:p>
            <a:pPr marL="0" indent="0">
              <a:buNone/>
            </a:pPr>
            <a:r>
              <a:rPr lang="en-US" sz="1500" dirty="0">
                <a:latin typeface="Rockwell" panose="02060603020205020403" pitchFamily="18" charset="0"/>
              </a:rPr>
              <a:t>			00101		001_		SL AQ</a:t>
            </a:r>
          </a:p>
          <a:p>
            <a:pPr marL="0" indent="0">
              <a:buNone/>
            </a:pPr>
            <a:r>
              <a:rPr lang="en-US" sz="1500" dirty="0">
                <a:latin typeface="Rockwell" panose="02060603020205020403" pitchFamily="18" charset="0"/>
              </a:rPr>
              <a:t>			00010		001_		A=A-M</a:t>
            </a:r>
          </a:p>
          <a:p>
            <a:pPr marL="0" indent="0">
              <a:buNone/>
            </a:pPr>
            <a:r>
              <a:rPr lang="en-US" sz="1500" dirty="0">
                <a:latin typeface="Rockwell" panose="02060603020205020403" pitchFamily="18" charset="0"/>
              </a:rPr>
              <a:t>   0			00010		0011		Q[0] = 1	</a:t>
            </a:r>
          </a:p>
          <a:p>
            <a:pPr marL="0" indent="0">
              <a:buNone/>
            </a:pPr>
            <a:endParaRPr lang="en-US" sz="15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398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6EE64C-3FEA-CEE3-B32C-E921C6D90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790" y="87136"/>
            <a:ext cx="9905998" cy="1478570"/>
          </a:xfrm>
        </p:spPr>
        <p:txBody>
          <a:bodyPr/>
          <a:lstStyle/>
          <a:p>
            <a:r>
              <a:rPr lang="en-US" b="1" dirty="0"/>
              <a:t>Types of division algorithm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8786BF7-0D7A-34AB-CFD9-3004F70C8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495" y="1565706"/>
            <a:ext cx="9905999" cy="3541714"/>
          </a:xfrm>
        </p:spPr>
        <p:txBody>
          <a:bodyPr/>
          <a:lstStyle/>
          <a:p>
            <a:r>
              <a:rPr lang="en-US" b="1" dirty="0">
                <a:latin typeface="Rockwell" panose="02060603020205020403" pitchFamily="18" charset="0"/>
              </a:rPr>
              <a:t>Non-Restoring Division Algorithm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Avoids restoring steps, leading to faster computation.</a:t>
            </a:r>
            <a:endParaRPr 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193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72</TotalTime>
  <Words>694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Rockwell</vt:lpstr>
      <vt:lpstr>Söhne</vt:lpstr>
      <vt:lpstr>Tw Cen MT</vt:lpstr>
      <vt:lpstr>Circuit</vt:lpstr>
      <vt:lpstr>DIVISION ALGORITHM</vt:lpstr>
      <vt:lpstr>GROUP MEMBERS</vt:lpstr>
      <vt:lpstr>What is division algorithm?</vt:lpstr>
      <vt:lpstr>Types of division algorithm</vt:lpstr>
      <vt:lpstr>Types of division algorithm</vt:lpstr>
      <vt:lpstr>Types of division algorithm</vt:lpstr>
      <vt:lpstr>PowerPoint Presentation</vt:lpstr>
      <vt:lpstr>PowerPoint Presentation</vt:lpstr>
      <vt:lpstr>Types of division algorithm</vt:lpstr>
      <vt:lpstr>PowerPoint Presentation</vt:lpstr>
      <vt:lpstr>PowerPoint Presentation</vt:lpstr>
      <vt:lpstr>Differences between restoring &amp; non-restoring algorithm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DIVISION ALGORITHM</dc:title>
  <dc:creator>Opeoluwa Aganga-williams</dc:creator>
  <cp:lastModifiedBy>Opeoluwa Aganga-williams</cp:lastModifiedBy>
  <cp:revision>4</cp:revision>
  <dcterms:created xsi:type="dcterms:W3CDTF">2023-11-19T20:47:23Z</dcterms:created>
  <dcterms:modified xsi:type="dcterms:W3CDTF">2023-11-19T22:00:05Z</dcterms:modified>
</cp:coreProperties>
</file>