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9" r:id="rId7"/>
    <p:sldId id="270" r:id="rId8"/>
    <p:sldId id="267" r:id="rId9"/>
    <p:sldId id="268" r:id="rId10"/>
    <p:sldId id="264" r:id="rId11"/>
    <p:sldId id="272" r:id="rId12"/>
    <p:sldId id="271" r:id="rId13"/>
    <p:sldId id="273"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6197"/>
  </p:normalViewPr>
  <p:slideViewPr>
    <p:cSldViewPr snapToGrid="0">
      <p:cViewPr varScale="1">
        <p:scale>
          <a:sx n="120" d="100"/>
          <a:sy n="120" d="100"/>
        </p:scale>
        <p:origin x="1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GB"/>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GB"/>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GB"/>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GB"/>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GB"/>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GB"/>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GB"/>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GB"/>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GB"/>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GB"/>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11/12/2023</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GB"/>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11/12/2023</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DE1B-B7C2-F84D-64C8-FC223FCA0959}"/>
              </a:ext>
            </a:extLst>
          </p:cNvPr>
          <p:cNvSpPr>
            <a:spLocks noGrp="1"/>
          </p:cNvSpPr>
          <p:nvPr>
            <p:ph type="ctrTitle"/>
          </p:nvPr>
        </p:nvSpPr>
        <p:spPr/>
        <p:txBody>
          <a:bodyPr/>
          <a:lstStyle/>
          <a:p>
            <a:r>
              <a:rPr lang="en-NG" dirty="0"/>
              <a:t>INTRODUCTION TO </a:t>
            </a:r>
            <a:r>
              <a:rPr lang="en-US" dirty="0"/>
              <a:t>CACHE</a:t>
            </a:r>
            <a:r>
              <a:rPr lang="en-NG" dirty="0"/>
              <a:t> MEMORY.</a:t>
            </a:r>
          </a:p>
        </p:txBody>
      </p:sp>
      <p:sp>
        <p:nvSpPr>
          <p:cNvPr id="3" name="Subtitle 2">
            <a:extLst>
              <a:ext uri="{FF2B5EF4-FFF2-40B4-BE49-F238E27FC236}">
                <a16:creationId xmlns:a16="http://schemas.microsoft.com/office/drawing/2014/main" id="{072DB6D8-DC2F-B11F-3DBB-C9F6A3C6C043}"/>
              </a:ext>
            </a:extLst>
          </p:cNvPr>
          <p:cNvSpPr>
            <a:spLocks noGrp="1"/>
          </p:cNvSpPr>
          <p:nvPr>
            <p:ph type="subTitle" idx="1"/>
          </p:nvPr>
        </p:nvSpPr>
        <p:spPr/>
        <p:txBody>
          <a:bodyPr/>
          <a:lstStyle/>
          <a:p>
            <a:r>
              <a:rPr lang="en-NG" dirty="0"/>
              <a:t>PRESENTED BY GROUP 3 </a:t>
            </a:r>
          </a:p>
        </p:txBody>
      </p:sp>
    </p:spTree>
    <p:extLst>
      <p:ext uri="{BB962C8B-B14F-4D97-AF65-F5344CB8AC3E}">
        <p14:creationId xmlns:p14="http://schemas.microsoft.com/office/powerpoint/2010/main" val="266731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4006-C4AA-6813-8385-D311547298CE}"/>
              </a:ext>
            </a:extLst>
          </p:cNvPr>
          <p:cNvSpPr>
            <a:spLocks noGrp="1"/>
          </p:cNvSpPr>
          <p:nvPr>
            <p:ph type="title"/>
          </p:nvPr>
        </p:nvSpPr>
        <p:spPr/>
        <p:txBody>
          <a:bodyPr/>
          <a:lstStyle/>
          <a:p>
            <a:pPr algn="ctr"/>
            <a:r>
              <a:rPr lang="en-US" dirty="0"/>
              <a:t>CACHE VS. RAM</a:t>
            </a:r>
            <a:endParaRPr lang="en-NG" dirty="0"/>
          </a:p>
        </p:txBody>
      </p:sp>
      <p:graphicFrame>
        <p:nvGraphicFramePr>
          <p:cNvPr id="5" name="Content Placeholder 4">
            <a:extLst>
              <a:ext uri="{FF2B5EF4-FFF2-40B4-BE49-F238E27FC236}">
                <a16:creationId xmlns:a16="http://schemas.microsoft.com/office/drawing/2014/main" id="{F6B3609F-95FD-AE22-5DFB-C1A486F171EE}"/>
              </a:ext>
            </a:extLst>
          </p:cNvPr>
          <p:cNvGraphicFramePr>
            <a:graphicFrameLocks noGrp="1"/>
          </p:cNvGraphicFramePr>
          <p:nvPr>
            <p:ph idx="1"/>
            <p:extLst>
              <p:ext uri="{D42A27DB-BD31-4B8C-83A1-F6EECF244321}">
                <p14:modId xmlns:p14="http://schemas.microsoft.com/office/powerpoint/2010/main" val="2917938161"/>
              </p:ext>
            </p:extLst>
          </p:nvPr>
        </p:nvGraphicFramePr>
        <p:xfrm>
          <a:off x="819150" y="2364827"/>
          <a:ext cx="10553700" cy="4389120"/>
        </p:xfrm>
        <a:graphic>
          <a:graphicData uri="http://schemas.openxmlformats.org/drawingml/2006/table">
            <a:tbl>
              <a:tblPr firstRow="1" bandRow="1">
                <a:tableStyleId>{5C22544A-7EE6-4342-B048-85BDC9FD1C3A}</a:tableStyleId>
              </a:tblPr>
              <a:tblGrid>
                <a:gridCol w="5276850">
                  <a:extLst>
                    <a:ext uri="{9D8B030D-6E8A-4147-A177-3AD203B41FA5}">
                      <a16:colId xmlns:a16="http://schemas.microsoft.com/office/drawing/2014/main" val="845080564"/>
                    </a:ext>
                  </a:extLst>
                </a:gridCol>
                <a:gridCol w="5276850">
                  <a:extLst>
                    <a:ext uri="{9D8B030D-6E8A-4147-A177-3AD203B41FA5}">
                      <a16:colId xmlns:a16="http://schemas.microsoft.com/office/drawing/2014/main" val="1492308972"/>
                    </a:ext>
                  </a:extLst>
                </a:gridCol>
              </a:tblGrid>
              <a:tr h="853440">
                <a:tc>
                  <a:txBody>
                    <a:bodyPr/>
                    <a:lstStyle/>
                    <a:p>
                      <a:pPr algn="ctr"/>
                      <a:r>
                        <a:rPr lang="en-US" dirty="0"/>
                        <a:t>CACHE</a:t>
                      </a:r>
                      <a:endParaRPr lang="en-NG" dirty="0"/>
                    </a:p>
                  </a:txBody>
                  <a:tcPr/>
                </a:tc>
                <a:tc>
                  <a:txBody>
                    <a:bodyPr/>
                    <a:lstStyle/>
                    <a:p>
                      <a:pPr algn="ctr"/>
                      <a:r>
                        <a:rPr lang="en-US" dirty="0"/>
                        <a:t>RAM</a:t>
                      </a:r>
                      <a:endParaRPr lang="en-NG" dirty="0"/>
                    </a:p>
                  </a:txBody>
                  <a:tcPr/>
                </a:tc>
                <a:extLst>
                  <a:ext uri="{0D108BD9-81ED-4DB2-BD59-A6C34878D82A}">
                    <a16:rowId xmlns:a16="http://schemas.microsoft.com/office/drawing/2014/main" val="1932815897"/>
                  </a:ext>
                </a:extLst>
              </a:tr>
              <a:tr h="853440">
                <a:tc>
                  <a:txBody>
                    <a:bodyPr/>
                    <a:lstStyle/>
                    <a:p>
                      <a:pPr algn="ctr"/>
                      <a:r>
                        <a:rPr lang="en-GB" sz="1800" b="0" i="0" kern="1200" dirty="0">
                          <a:solidFill>
                            <a:schemeClr val="dk1"/>
                          </a:solidFill>
                          <a:effectLst/>
                          <a:latin typeface="+mn-lt"/>
                          <a:ea typeface="+mn-ea"/>
                          <a:cs typeface="+mn-cs"/>
                        </a:rPr>
                        <a:t>It is ensured that data in RAM are loaded before access to the CPU. This eliminates RAM miss never.</a:t>
                      </a:r>
                      <a:endParaRPr lang="en-NG" dirty="0"/>
                    </a:p>
                  </a:txBody>
                  <a:tcPr/>
                </a:tc>
                <a:tc>
                  <a:txBody>
                    <a:bodyPr/>
                    <a:lstStyle/>
                    <a:p>
                      <a:pPr algn="ctr"/>
                      <a:r>
                        <a:rPr lang="en-GB" sz="1800" b="0" i="0" kern="1200" dirty="0">
                          <a:solidFill>
                            <a:schemeClr val="dk1"/>
                          </a:solidFill>
                          <a:effectLst/>
                          <a:latin typeface="+mn-lt"/>
                          <a:ea typeface="+mn-ea"/>
                          <a:cs typeface="+mn-cs"/>
                        </a:rPr>
                        <a:t>RAM is larger in size compared to cache. Memory ranges from 1MB to 16GB </a:t>
                      </a:r>
                      <a:endParaRPr lang="en-NG" dirty="0"/>
                    </a:p>
                  </a:txBody>
                  <a:tcPr/>
                </a:tc>
                <a:extLst>
                  <a:ext uri="{0D108BD9-81ED-4DB2-BD59-A6C34878D82A}">
                    <a16:rowId xmlns:a16="http://schemas.microsoft.com/office/drawing/2014/main" val="1306201012"/>
                  </a:ext>
                </a:extLst>
              </a:tr>
              <a:tr h="853440">
                <a:tc>
                  <a:txBody>
                    <a:bodyPr/>
                    <a:lstStyle/>
                    <a:p>
                      <a:pPr algn="ctr"/>
                      <a:r>
                        <a:rPr lang="en-GB" sz="1800" b="0" i="0" kern="1200" dirty="0">
                          <a:solidFill>
                            <a:schemeClr val="dk1"/>
                          </a:solidFill>
                          <a:effectLst/>
                          <a:latin typeface="+mn-lt"/>
                          <a:ea typeface="+mn-ea"/>
                          <a:cs typeface="+mn-cs"/>
                        </a:rPr>
                        <a:t>It holds frequently accessed data.</a:t>
                      </a:r>
                      <a:endParaRPr lang="en-NG" dirty="0"/>
                    </a:p>
                  </a:txBody>
                  <a:tcPr/>
                </a:tc>
                <a:tc>
                  <a:txBody>
                    <a:bodyPr/>
                    <a:lstStyle/>
                    <a:p>
                      <a:pPr algn="ctr"/>
                      <a:r>
                        <a:rPr lang="en-GB" sz="1800" b="0" i="0" kern="1200" dirty="0">
                          <a:solidFill>
                            <a:schemeClr val="dk1"/>
                          </a:solidFill>
                          <a:effectLst/>
                          <a:latin typeface="+mn-lt"/>
                          <a:ea typeface="+mn-ea"/>
                          <a:cs typeface="+mn-cs"/>
                        </a:rPr>
                        <a:t>It stores data that is currently processed by the processor.</a:t>
                      </a:r>
                      <a:endParaRPr lang="en-NG" dirty="0"/>
                    </a:p>
                  </a:txBody>
                  <a:tcPr/>
                </a:tc>
                <a:extLst>
                  <a:ext uri="{0D108BD9-81ED-4DB2-BD59-A6C34878D82A}">
                    <a16:rowId xmlns:a16="http://schemas.microsoft.com/office/drawing/2014/main" val="2180426959"/>
                  </a:ext>
                </a:extLst>
              </a:tr>
              <a:tr h="853440">
                <a:tc>
                  <a:txBody>
                    <a:bodyPr/>
                    <a:lstStyle/>
                    <a:p>
                      <a:pPr algn="ctr"/>
                      <a:r>
                        <a:rPr lang="en-GB" sz="1800" b="0" i="0" kern="1200" dirty="0">
                          <a:solidFill>
                            <a:schemeClr val="dk1"/>
                          </a:solidFill>
                          <a:effectLst/>
                          <a:latin typeface="+mn-lt"/>
                          <a:ea typeface="+mn-ea"/>
                          <a:cs typeface="+mn-cs"/>
                        </a:rPr>
                        <a:t>OS interacts with primary memory to get data to be stored in Cache.</a:t>
                      </a:r>
                      <a:r>
                        <a:rPr lang="en-NG" dirty="0"/>
                        <a:t> </a:t>
                      </a:r>
                    </a:p>
                  </a:txBody>
                  <a:tcPr/>
                </a:tc>
                <a:tc>
                  <a:txBody>
                    <a:bodyPr/>
                    <a:lstStyle/>
                    <a:p>
                      <a:pPr algn="ctr"/>
                      <a:r>
                        <a:rPr lang="en-GB" sz="1800" b="0" i="0" kern="1200" dirty="0">
                          <a:solidFill>
                            <a:schemeClr val="dk1"/>
                          </a:solidFill>
                          <a:effectLst/>
                          <a:latin typeface="+mn-lt"/>
                          <a:ea typeface="+mn-ea"/>
                          <a:cs typeface="+mn-cs"/>
                        </a:rPr>
                        <a:t>OS interacts with secondary memory to get data to be stored in Primary Memory or RAM</a:t>
                      </a:r>
                      <a:endParaRPr lang="en-NG" dirty="0"/>
                    </a:p>
                  </a:txBody>
                  <a:tcPr/>
                </a:tc>
                <a:extLst>
                  <a:ext uri="{0D108BD9-81ED-4DB2-BD59-A6C34878D82A}">
                    <a16:rowId xmlns:a16="http://schemas.microsoft.com/office/drawing/2014/main" val="2324804527"/>
                  </a:ext>
                </a:extLst>
              </a:tr>
              <a:tr h="853440">
                <a:tc>
                  <a:txBody>
                    <a:bodyPr/>
                    <a:lstStyle/>
                    <a:p>
                      <a:pPr algn="ctr"/>
                      <a:r>
                        <a:rPr lang="en-GB" sz="1800" b="0" i="0" kern="1200" dirty="0">
                          <a:solidFill>
                            <a:schemeClr val="dk1"/>
                          </a:solidFill>
                          <a:effectLst/>
                          <a:latin typeface="+mn-lt"/>
                          <a:ea typeface="+mn-ea"/>
                          <a:cs typeface="+mn-cs"/>
                        </a:rPr>
                        <a:t>CPU searches for data in Cache, if not found cache miss occur.</a:t>
                      </a:r>
                      <a:endParaRPr lang="en-NG" dirty="0"/>
                    </a:p>
                  </a:txBody>
                  <a:tcPr/>
                </a:tc>
                <a:tc>
                  <a:txBody>
                    <a:bodyPr/>
                    <a:lstStyle/>
                    <a:p>
                      <a:pPr algn="ctr"/>
                      <a:r>
                        <a:rPr lang="en-GB" sz="1800" b="0" i="0" kern="1200" dirty="0">
                          <a:solidFill>
                            <a:schemeClr val="dk1"/>
                          </a:solidFill>
                          <a:effectLst/>
                          <a:latin typeface="+mn-lt"/>
                          <a:ea typeface="+mn-ea"/>
                          <a:cs typeface="+mn-cs"/>
                        </a:rPr>
                        <a:t>It is ensured that data in RAM are loaded before access to the CPU. This eliminates RAM miss never.</a:t>
                      </a:r>
                      <a:endParaRPr lang="en-NG" dirty="0"/>
                    </a:p>
                  </a:txBody>
                  <a:tcPr/>
                </a:tc>
                <a:extLst>
                  <a:ext uri="{0D108BD9-81ED-4DB2-BD59-A6C34878D82A}">
                    <a16:rowId xmlns:a16="http://schemas.microsoft.com/office/drawing/2014/main" val="1203987789"/>
                  </a:ext>
                </a:extLst>
              </a:tr>
            </a:tbl>
          </a:graphicData>
        </a:graphic>
      </p:graphicFrame>
    </p:spTree>
    <p:extLst>
      <p:ext uri="{BB962C8B-B14F-4D97-AF65-F5344CB8AC3E}">
        <p14:creationId xmlns:p14="http://schemas.microsoft.com/office/powerpoint/2010/main" val="364458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4006-C4AA-6813-8385-D311547298CE}"/>
              </a:ext>
            </a:extLst>
          </p:cNvPr>
          <p:cNvSpPr>
            <a:spLocks noGrp="1"/>
          </p:cNvSpPr>
          <p:nvPr>
            <p:ph type="title"/>
          </p:nvPr>
        </p:nvSpPr>
        <p:spPr/>
        <p:txBody>
          <a:bodyPr/>
          <a:lstStyle/>
          <a:p>
            <a:pPr algn="ctr"/>
            <a:r>
              <a:rPr lang="en-US" dirty="0"/>
              <a:t>CACHE MEMORY CALCUALTIONS</a:t>
            </a:r>
            <a:endParaRPr lang="en-NG" dirty="0"/>
          </a:p>
        </p:txBody>
      </p:sp>
      <p:sp>
        <p:nvSpPr>
          <p:cNvPr id="4" name="Content Placeholder 3">
            <a:extLst>
              <a:ext uri="{FF2B5EF4-FFF2-40B4-BE49-F238E27FC236}">
                <a16:creationId xmlns:a16="http://schemas.microsoft.com/office/drawing/2014/main" id="{31948098-3C59-4BFF-9E3D-D0B4CC0D80A8}"/>
              </a:ext>
            </a:extLst>
          </p:cNvPr>
          <p:cNvSpPr>
            <a:spLocks noGrp="1"/>
          </p:cNvSpPr>
          <p:nvPr>
            <p:ph idx="1"/>
          </p:nvPr>
        </p:nvSpPr>
        <p:spPr>
          <a:xfrm>
            <a:off x="818712" y="2222287"/>
            <a:ext cx="10554574" cy="4488614"/>
          </a:xfrm>
        </p:spPr>
        <p:txBody>
          <a:bodyPr>
            <a:normAutofit lnSpcReduction="10000"/>
          </a:bodyPr>
          <a:lstStyle/>
          <a:p>
            <a:pPr marL="0" indent="0" algn="ctr">
              <a:buNone/>
            </a:pPr>
            <a:r>
              <a:rPr lang="en-GB" dirty="0"/>
              <a:t>	Cache memory is primarily associated with two key calculations:</a:t>
            </a:r>
          </a:p>
          <a:p>
            <a:pPr algn="ctr"/>
            <a:r>
              <a:rPr lang="en-GB" dirty="0"/>
              <a:t>Cache Hit Ratio: This calculation measures the efficiency of the cache system. It's the ratio of cache hits (data found in the cache) to total memory access requests. A high cache hit ratio indicates that the cache is effectively reducing the need to access slower main memory.</a:t>
            </a:r>
          </a:p>
          <a:p>
            <a:pPr marL="0" indent="0" algn="ctr">
              <a:buNone/>
            </a:pPr>
            <a:r>
              <a:rPr lang="en-GB" b="1" dirty="0"/>
              <a:t>Cache Hit Ratio (%) = (Cache Hits / Total Memory Accesses) * 100</a:t>
            </a:r>
            <a:endParaRPr lang="en-GB" dirty="0"/>
          </a:p>
          <a:p>
            <a:pPr algn="ctr"/>
            <a:r>
              <a:rPr lang="en-GB" dirty="0"/>
              <a:t>Cache Size and Mapping: The size of the cache and the way it's mapped can affect its performance. The calculation for cache size often involves factors like cache associativity (how data is mapped to cache sets) and the block size (size of data stored in each cache line). These parameters impact the effectiveness of the cache.</a:t>
            </a:r>
          </a:p>
          <a:p>
            <a:pPr marL="0" indent="0" algn="ctr">
              <a:buNone/>
            </a:pPr>
            <a:r>
              <a:rPr lang="en-GB" dirty="0"/>
              <a:t>Different cache organizations, such as direct-mapped, set-associative, or fully associative, will have different calculations for determining cache size and mapping efficiency.</a:t>
            </a:r>
          </a:p>
          <a:p>
            <a:pPr marL="0" indent="0" algn="ctr">
              <a:buNone/>
            </a:pPr>
            <a:r>
              <a:rPr lang="en-GB" dirty="0"/>
              <a:t>These calculations are crucial for optimizing cache memory to improve overall system performance.</a:t>
            </a:r>
          </a:p>
          <a:p>
            <a:pPr algn="ctr"/>
            <a:endParaRPr lang="en-NG" dirty="0"/>
          </a:p>
        </p:txBody>
      </p:sp>
    </p:spTree>
    <p:extLst>
      <p:ext uri="{BB962C8B-B14F-4D97-AF65-F5344CB8AC3E}">
        <p14:creationId xmlns:p14="http://schemas.microsoft.com/office/powerpoint/2010/main" val="100242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4006-C4AA-6813-8385-D311547298CE}"/>
              </a:ext>
            </a:extLst>
          </p:cNvPr>
          <p:cNvSpPr>
            <a:spLocks noGrp="1"/>
          </p:cNvSpPr>
          <p:nvPr>
            <p:ph type="title"/>
          </p:nvPr>
        </p:nvSpPr>
        <p:spPr/>
        <p:txBody>
          <a:bodyPr/>
          <a:lstStyle/>
          <a:p>
            <a:pPr algn="ctr"/>
            <a:r>
              <a:rPr lang="en-US" dirty="0"/>
              <a:t>CACHE MEMORY CALCULATIONS</a:t>
            </a:r>
            <a:endParaRPr lang="en-NG" dirty="0"/>
          </a:p>
        </p:txBody>
      </p:sp>
      <p:sp>
        <p:nvSpPr>
          <p:cNvPr id="4" name="Content Placeholder 3">
            <a:extLst>
              <a:ext uri="{FF2B5EF4-FFF2-40B4-BE49-F238E27FC236}">
                <a16:creationId xmlns:a16="http://schemas.microsoft.com/office/drawing/2014/main" id="{5B7590C4-CC53-45CD-B238-37EFD650A2F2}"/>
              </a:ext>
            </a:extLst>
          </p:cNvPr>
          <p:cNvSpPr>
            <a:spLocks noGrp="1"/>
          </p:cNvSpPr>
          <p:nvPr>
            <p:ph idx="1"/>
          </p:nvPr>
        </p:nvSpPr>
        <p:spPr>
          <a:xfrm>
            <a:off x="818712" y="2297927"/>
            <a:ext cx="10554574" cy="4905955"/>
          </a:xfrm>
        </p:spPr>
        <p:txBody>
          <a:bodyPr>
            <a:normAutofit/>
          </a:bodyPr>
          <a:lstStyle/>
          <a:p>
            <a:r>
              <a:rPr lang="en-GB" dirty="0"/>
              <a:t>Example 1:</a:t>
            </a:r>
          </a:p>
          <a:p>
            <a:pPr marL="0" indent="0" algn="ctr">
              <a:buNone/>
            </a:pPr>
            <a:r>
              <a:rPr lang="en-GB" dirty="0"/>
              <a:t>Suppose a computer system has a cache memory with 80 cache hits out of a total of 100 memory access requests.</a:t>
            </a:r>
          </a:p>
          <a:p>
            <a:pPr marL="0" indent="0" algn="ctr">
              <a:buNone/>
            </a:pPr>
            <a:r>
              <a:rPr lang="en-GB" b="1" dirty="0"/>
              <a:t>Cache Hit Ratio = (80 / 100) * 100 = 80%</a:t>
            </a:r>
            <a:endParaRPr lang="en-GB" dirty="0"/>
          </a:p>
          <a:p>
            <a:pPr marL="0" indent="0" algn="ctr">
              <a:buNone/>
            </a:pPr>
            <a:r>
              <a:rPr lang="en-GB" dirty="0"/>
              <a:t>This means that 80% of the time, the required data was found in the cache, resulting in a relatively high cache hit ratio.</a:t>
            </a:r>
          </a:p>
          <a:p>
            <a:pPr marL="0" indent="0" algn="ctr">
              <a:buNone/>
            </a:pPr>
            <a:endParaRPr lang="en-GB" dirty="0"/>
          </a:p>
          <a:p>
            <a:r>
              <a:rPr lang="en-GB" dirty="0"/>
              <a:t>Example 2:</a:t>
            </a:r>
          </a:p>
          <a:p>
            <a:pPr marL="0" indent="0" algn="ctr">
              <a:buNone/>
            </a:pPr>
            <a:r>
              <a:rPr lang="en-GB" dirty="0"/>
              <a:t>In another scenario, the cache experiences 150 hits out of 200 memory accesses.</a:t>
            </a:r>
          </a:p>
          <a:p>
            <a:pPr marL="0" indent="0" algn="ctr">
              <a:buNone/>
            </a:pPr>
            <a:r>
              <a:rPr lang="en-GB" b="1" dirty="0"/>
              <a:t>Cache Hit Ratio = (150 / 200) * 100 = 75%</a:t>
            </a:r>
            <a:endParaRPr lang="en-GB" dirty="0"/>
          </a:p>
          <a:p>
            <a:pPr marL="0" indent="0" algn="ctr">
              <a:buNone/>
            </a:pPr>
            <a:r>
              <a:rPr lang="en-GB" dirty="0"/>
              <a:t>Here, the cache hit ratio is 75%, indicating that the cache was effective in reducing the number of accesses to slower main memory.</a:t>
            </a:r>
          </a:p>
          <a:p>
            <a:pPr algn="ctr"/>
            <a:endParaRPr lang="en-NG" dirty="0"/>
          </a:p>
        </p:txBody>
      </p:sp>
    </p:spTree>
    <p:extLst>
      <p:ext uri="{BB962C8B-B14F-4D97-AF65-F5344CB8AC3E}">
        <p14:creationId xmlns:p14="http://schemas.microsoft.com/office/powerpoint/2010/main" val="328418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D4006-C4AA-6813-8385-D311547298CE}"/>
              </a:ext>
            </a:extLst>
          </p:cNvPr>
          <p:cNvSpPr>
            <a:spLocks noGrp="1"/>
          </p:cNvSpPr>
          <p:nvPr>
            <p:ph type="title"/>
          </p:nvPr>
        </p:nvSpPr>
        <p:spPr/>
        <p:txBody>
          <a:bodyPr/>
          <a:lstStyle/>
          <a:p>
            <a:pPr algn="ctr"/>
            <a:r>
              <a:rPr lang="en-US" dirty="0"/>
              <a:t>CACHE MEMORY CALCULATIONS</a:t>
            </a:r>
            <a:endParaRPr lang="en-NG" dirty="0"/>
          </a:p>
        </p:txBody>
      </p:sp>
      <p:sp>
        <p:nvSpPr>
          <p:cNvPr id="4" name="Content Placeholder 3">
            <a:extLst>
              <a:ext uri="{FF2B5EF4-FFF2-40B4-BE49-F238E27FC236}">
                <a16:creationId xmlns:a16="http://schemas.microsoft.com/office/drawing/2014/main" id="{5B7590C4-CC53-45CD-B238-37EFD650A2F2}"/>
              </a:ext>
            </a:extLst>
          </p:cNvPr>
          <p:cNvSpPr>
            <a:spLocks noGrp="1"/>
          </p:cNvSpPr>
          <p:nvPr>
            <p:ph idx="1"/>
          </p:nvPr>
        </p:nvSpPr>
        <p:spPr>
          <a:xfrm>
            <a:off x="818712" y="1526651"/>
            <a:ext cx="10554574" cy="5677232"/>
          </a:xfrm>
        </p:spPr>
        <p:txBody>
          <a:bodyPr>
            <a:normAutofit/>
          </a:bodyPr>
          <a:lstStyle/>
          <a:p>
            <a:r>
              <a:rPr lang="en-GB" dirty="0"/>
              <a:t>Example 1:</a:t>
            </a:r>
          </a:p>
          <a:p>
            <a:pPr marL="0" indent="0" algn="ctr">
              <a:buNone/>
            </a:pPr>
            <a:r>
              <a:rPr lang="en-GB" dirty="0"/>
              <a:t>Consider a direct-mapped cache with a total size of 64 KB (kilobytes) and a block size of 4 KB. In this case, the number of cache lines (blocks) can be calculated as follows:</a:t>
            </a:r>
          </a:p>
          <a:p>
            <a:pPr marL="0" indent="0" algn="ctr">
              <a:buNone/>
            </a:pPr>
            <a:r>
              <a:rPr lang="en-GB" b="1" dirty="0"/>
              <a:t>Number of Cache Lines = Cache Size / Block Size = 64 KB / 4 KB = 16</a:t>
            </a:r>
            <a:endParaRPr lang="en-GB" dirty="0"/>
          </a:p>
          <a:p>
            <a:pPr marL="0" indent="0" algn="ctr">
              <a:buNone/>
            </a:pPr>
            <a:r>
              <a:rPr lang="en-GB" dirty="0"/>
              <a:t>This means there are 16 cache lines in the direct-mapped cache.</a:t>
            </a:r>
          </a:p>
          <a:p>
            <a:r>
              <a:rPr lang="en-GB" dirty="0"/>
              <a:t>Example 2:</a:t>
            </a:r>
          </a:p>
          <a:p>
            <a:pPr marL="0" indent="0" algn="ctr">
              <a:buNone/>
            </a:pPr>
            <a:r>
              <a:rPr lang="en-GB" dirty="0"/>
              <a:t>Now, let's look at a set-associative cache with a total size of 128 KB and a set-associativity of 2 (each set contains 2 lines). The number of sets can be calculated as follows:</a:t>
            </a:r>
          </a:p>
          <a:p>
            <a:pPr marL="0" indent="0" algn="ctr">
              <a:buNone/>
            </a:pPr>
            <a:r>
              <a:rPr lang="en-GB" b="1" dirty="0"/>
              <a:t>Number of Sets = Cache Size / (Set Associativity * Block Size) = 128 KB / (2 * 4 KB) = 16</a:t>
            </a:r>
            <a:endParaRPr lang="en-GB" dirty="0"/>
          </a:p>
          <a:p>
            <a:pPr marL="0" indent="0" algn="ctr">
              <a:buNone/>
            </a:pPr>
            <a:r>
              <a:rPr lang="en-GB" dirty="0"/>
              <a:t>In this example, there are 16 sets in the set-associative cache.</a:t>
            </a:r>
          </a:p>
          <a:p>
            <a:pPr marL="0" indent="0" algn="ctr">
              <a:buNone/>
            </a:pPr>
            <a:r>
              <a:rPr lang="en-GB" dirty="0"/>
              <a:t>These examples illustrate how to calculate cache hit ratio and aspects of cache size and mapping for different cache architectures.</a:t>
            </a:r>
          </a:p>
        </p:txBody>
      </p:sp>
    </p:spTree>
    <p:extLst>
      <p:ext uri="{BB962C8B-B14F-4D97-AF65-F5344CB8AC3E}">
        <p14:creationId xmlns:p14="http://schemas.microsoft.com/office/powerpoint/2010/main" val="158049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782F-A640-4B45-A7CC-2DBD38A42BF9}"/>
              </a:ext>
            </a:extLst>
          </p:cNvPr>
          <p:cNvSpPr>
            <a:spLocks noGrp="1"/>
          </p:cNvSpPr>
          <p:nvPr>
            <p:ph type="title"/>
          </p:nvPr>
        </p:nvSpPr>
        <p:spPr/>
        <p:txBody>
          <a:bodyPr/>
          <a:lstStyle/>
          <a:p>
            <a:endParaRPr lang="en-NG" dirty="0"/>
          </a:p>
        </p:txBody>
      </p:sp>
      <p:sp>
        <p:nvSpPr>
          <p:cNvPr id="3" name="Content Placeholder 2">
            <a:extLst>
              <a:ext uri="{FF2B5EF4-FFF2-40B4-BE49-F238E27FC236}">
                <a16:creationId xmlns:a16="http://schemas.microsoft.com/office/drawing/2014/main" id="{5533B8A0-BF31-31F1-2A81-925AD285826F}"/>
              </a:ext>
            </a:extLst>
          </p:cNvPr>
          <p:cNvSpPr>
            <a:spLocks noGrp="1"/>
          </p:cNvSpPr>
          <p:nvPr>
            <p:ph idx="1"/>
          </p:nvPr>
        </p:nvSpPr>
        <p:spPr/>
        <p:txBody>
          <a:bodyPr>
            <a:normAutofit/>
          </a:bodyPr>
          <a:lstStyle/>
          <a:p>
            <a:pPr marL="0" indent="0">
              <a:buNone/>
            </a:pPr>
            <a:r>
              <a:rPr lang="en-NG" sz="4000" dirty="0"/>
              <a:t>THANK YOU !!!</a:t>
            </a:r>
          </a:p>
        </p:txBody>
      </p:sp>
    </p:spTree>
    <p:extLst>
      <p:ext uri="{BB962C8B-B14F-4D97-AF65-F5344CB8AC3E}">
        <p14:creationId xmlns:p14="http://schemas.microsoft.com/office/powerpoint/2010/main" val="1933854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3C3C-1222-4FFB-0F62-EB0C5168E13E}"/>
              </a:ext>
            </a:extLst>
          </p:cNvPr>
          <p:cNvSpPr>
            <a:spLocks noGrp="1"/>
          </p:cNvSpPr>
          <p:nvPr>
            <p:ph type="title"/>
          </p:nvPr>
        </p:nvSpPr>
        <p:spPr/>
        <p:txBody>
          <a:bodyPr/>
          <a:lstStyle/>
          <a:p>
            <a:r>
              <a:rPr lang="en-NG" dirty="0"/>
              <a:t>GROUP 3</a:t>
            </a:r>
          </a:p>
        </p:txBody>
      </p:sp>
      <p:sp>
        <p:nvSpPr>
          <p:cNvPr id="3" name="Content Placeholder 2">
            <a:extLst>
              <a:ext uri="{FF2B5EF4-FFF2-40B4-BE49-F238E27FC236}">
                <a16:creationId xmlns:a16="http://schemas.microsoft.com/office/drawing/2014/main" id="{24762F82-19AD-92F7-994B-90A47DD587FB}"/>
              </a:ext>
            </a:extLst>
          </p:cNvPr>
          <p:cNvSpPr>
            <a:spLocks noGrp="1"/>
          </p:cNvSpPr>
          <p:nvPr>
            <p:ph idx="1"/>
          </p:nvPr>
        </p:nvSpPr>
        <p:spPr/>
        <p:txBody>
          <a:bodyPr/>
          <a:lstStyle/>
          <a:p>
            <a:r>
              <a:rPr lang="en-US" dirty="0"/>
              <a:t>OLA</a:t>
            </a:r>
            <a:r>
              <a:rPr lang="en-NG" dirty="0"/>
              <a:t>DEJI DANIEL</a:t>
            </a:r>
          </a:p>
          <a:p>
            <a:r>
              <a:rPr lang="en-NG" dirty="0"/>
              <a:t>ODEH ISAAC </a:t>
            </a:r>
          </a:p>
          <a:p>
            <a:r>
              <a:rPr lang="en-NG" dirty="0"/>
              <a:t>ADEWESO ADEDAMOLA</a:t>
            </a:r>
          </a:p>
        </p:txBody>
      </p:sp>
    </p:spTree>
    <p:extLst>
      <p:ext uri="{BB962C8B-B14F-4D97-AF65-F5344CB8AC3E}">
        <p14:creationId xmlns:p14="http://schemas.microsoft.com/office/powerpoint/2010/main" val="9368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8062-CBBA-59BC-6FD1-B109F292909A}"/>
              </a:ext>
            </a:extLst>
          </p:cNvPr>
          <p:cNvSpPr>
            <a:spLocks noGrp="1"/>
          </p:cNvSpPr>
          <p:nvPr>
            <p:ph type="title"/>
          </p:nvPr>
        </p:nvSpPr>
        <p:spPr/>
        <p:txBody>
          <a:bodyPr/>
          <a:lstStyle/>
          <a:p>
            <a:pPr algn="ctr"/>
            <a:r>
              <a:rPr lang="en-NG" dirty="0"/>
              <a:t>WHAT IS </a:t>
            </a:r>
            <a:r>
              <a:rPr lang="en-US" dirty="0"/>
              <a:t>CACHE</a:t>
            </a:r>
            <a:r>
              <a:rPr lang="en-NG" dirty="0"/>
              <a:t> MEMORY ?</a:t>
            </a:r>
          </a:p>
        </p:txBody>
      </p:sp>
      <p:sp>
        <p:nvSpPr>
          <p:cNvPr id="3" name="Content Placeholder 2">
            <a:extLst>
              <a:ext uri="{FF2B5EF4-FFF2-40B4-BE49-F238E27FC236}">
                <a16:creationId xmlns:a16="http://schemas.microsoft.com/office/drawing/2014/main" id="{474799C1-4E4C-2C15-91AE-94A14F6C7181}"/>
              </a:ext>
            </a:extLst>
          </p:cNvPr>
          <p:cNvSpPr>
            <a:spLocks noGrp="1"/>
          </p:cNvSpPr>
          <p:nvPr>
            <p:ph idx="1"/>
          </p:nvPr>
        </p:nvSpPr>
        <p:spPr>
          <a:xfrm>
            <a:off x="818712" y="1351723"/>
            <a:ext cx="10554574" cy="5375080"/>
          </a:xfrm>
        </p:spPr>
        <p:txBody>
          <a:bodyPr>
            <a:normAutofit/>
          </a:bodyPr>
          <a:lstStyle/>
          <a:p>
            <a:pPr marL="0" indent="0" algn="ctr">
              <a:buNone/>
            </a:pPr>
            <a:r>
              <a:rPr lang="en-GB" dirty="0"/>
              <a:t>Cache memory is a chip-based computer component that makes retrieving data from the computer's memory more efficient. It acts as a temporary storage area that the computer's processor can retrieve data from easily. This temporary storage area, known as a cache, is more readily available to the processor than the computer's main memory source, typically some form of DRAM.</a:t>
            </a:r>
          </a:p>
          <a:p>
            <a:pPr marL="0" indent="0" algn="ctr">
              <a:buNone/>
            </a:pPr>
            <a:endParaRPr lang="en-GB" dirty="0"/>
          </a:p>
          <a:p>
            <a:pPr marL="0" indent="0" algn="ctr">
              <a:buNone/>
            </a:pPr>
            <a:r>
              <a:rPr lang="en-GB" dirty="0"/>
              <a:t>Cache memory is sometimes called CPU(central processing unit) memory because it is typically integrated directly into the CPU chip or placed on a separate chip that has a separate bus interconnect with the CPU. Therefore, it is more accessible to the processor, and able to increase efficiency, because it's physically close to the processor.</a:t>
            </a:r>
            <a:endParaRPr lang="en-NG" sz="2000" dirty="0"/>
          </a:p>
        </p:txBody>
      </p:sp>
    </p:spTree>
    <p:extLst>
      <p:ext uri="{BB962C8B-B14F-4D97-AF65-F5344CB8AC3E}">
        <p14:creationId xmlns:p14="http://schemas.microsoft.com/office/powerpoint/2010/main" val="2979971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0875-CCC6-FA6E-9050-A73930994B3E}"/>
              </a:ext>
            </a:extLst>
          </p:cNvPr>
          <p:cNvSpPr>
            <a:spLocks noGrp="1"/>
          </p:cNvSpPr>
          <p:nvPr>
            <p:ph type="title"/>
          </p:nvPr>
        </p:nvSpPr>
        <p:spPr/>
        <p:txBody>
          <a:bodyPr/>
          <a:lstStyle/>
          <a:p>
            <a:pPr algn="ctr"/>
            <a:r>
              <a:rPr lang="en-NG" dirty="0"/>
              <a:t>WHAT IS </a:t>
            </a:r>
            <a:r>
              <a:rPr lang="en-US" dirty="0"/>
              <a:t>CACHE</a:t>
            </a:r>
            <a:r>
              <a:rPr lang="en-NG" dirty="0"/>
              <a:t> MEMORY ?</a:t>
            </a:r>
          </a:p>
        </p:txBody>
      </p:sp>
      <p:sp>
        <p:nvSpPr>
          <p:cNvPr id="3" name="Content Placeholder 2">
            <a:extLst>
              <a:ext uri="{FF2B5EF4-FFF2-40B4-BE49-F238E27FC236}">
                <a16:creationId xmlns:a16="http://schemas.microsoft.com/office/drawing/2014/main" id="{92425202-CF77-2F9A-AD06-F6022633C8EA}"/>
              </a:ext>
            </a:extLst>
          </p:cNvPr>
          <p:cNvSpPr>
            <a:spLocks noGrp="1"/>
          </p:cNvSpPr>
          <p:nvPr>
            <p:ph idx="1"/>
          </p:nvPr>
        </p:nvSpPr>
        <p:spPr>
          <a:xfrm>
            <a:off x="818712" y="1757238"/>
            <a:ext cx="10554574" cy="4778733"/>
          </a:xfrm>
        </p:spPr>
        <p:txBody>
          <a:bodyPr/>
          <a:lstStyle/>
          <a:p>
            <a:pPr marL="0" indent="0" algn="ctr">
              <a:buNone/>
            </a:pPr>
            <a:r>
              <a:rPr lang="en-GB" dirty="0"/>
              <a:t>In order to be close to the processor, cache memory needs to be much smaller than main memory. Consequently, it has less storage space. It is also more expensive than main memory, as it is a more complex chip that yields higher performance.</a:t>
            </a:r>
          </a:p>
          <a:p>
            <a:pPr algn="ctr"/>
            <a:endParaRPr lang="en-GB" dirty="0"/>
          </a:p>
          <a:p>
            <a:pPr marL="0" indent="0" algn="ctr">
              <a:buNone/>
            </a:pPr>
            <a:r>
              <a:rPr lang="en-GB" dirty="0"/>
              <a:t>What it sacrifices in size and price, it makes up for in speed. Cache memory operates between 10 to 100 times faster than RAM, requiring only a few nanoseconds to respond to a CPU request.</a:t>
            </a:r>
            <a:endParaRPr lang="en-NG" dirty="0"/>
          </a:p>
        </p:txBody>
      </p:sp>
    </p:spTree>
    <p:extLst>
      <p:ext uri="{BB962C8B-B14F-4D97-AF65-F5344CB8AC3E}">
        <p14:creationId xmlns:p14="http://schemas.microsoft.com/office/powerpoint/2010/main" val="1552589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5F42-0444-97B9-E73A-79A2CDC74AE3}"/>
              </a:ext>
            </a:extLst>
          </p:cNvPr>
          <p:cNvSpPr>
            <a:spLocks noGrp="1"/>
          </p:cNvSpPr>
          <p:nvPr>
            <p:ph type="title"/>
          </p:nvPr>
        </p:nvSpPr>
        <p:spPr/>
        <p:txBody>
          <a:bodyPr/>
          <a:lstStyle/>
          <a:p>
            <a:pPr algn="ctr"/>
            <a:r>
              <a:rPr lang="en-NG" dirty="0"/>
              <a:t>TYPES OF </a:t>
            </a:r>
            <a:r>
              <a:rPr lang="en-US" dirty="0"/>
              <a:t>CACHE</a:t>
            </a:r>
            <a:r>
              <a:rPr lang="en-NG" dirty="0"/>
              <a:t> MEMORY</a:t>
            </a:r>
          </a:p>
        </p:txBody>
      </p:sp>
      <p:sp>
        <p:nvSpPr>
          <p:cNvPr id="3" name="Content Placeholder 2">
            <a:extLst>
              <a:ext uri="{FF2B5EF4-FFF2-40B4-BE49-F238E27FC236}">
                <a16:creationId xmlns:a16="http://schemas.microsoft.com/office/drawing/2014/main" id="{9D1491B7-E02C-110D-1C4F-66DDB139EC5E}"/>
              </a:ext>
            </a:extLst>
          </p:cNvPr>
          <p:cNvSpPr>
            <a:spLocks noGrp="1"/>
          </p:cNvSpPr>
          <p:nvPr>
            <p:ph idx="1"/>
          </p:nvPr>
        </p:nvSpPr>
        <p:spPr>
          <a:xfrm>
            <a:off x="747150" y="2433099"/>
            <a:ext cx="10554574" cy="4150581"/>
          </a:xfrm>
        </p:spPr>
        <p:txBody>
          <a:bodyPr>
            <a:noAutofit/>
          </a:bodyPr>
          <a:lstStyle/>
          <a:p>
            <a:pPr marL="0" indent="0" algn="ctr">
              <a:buNone/>
            </a:pPr>
            <a:r>
              <a:rPr lang="en-GB" dirty="0"/>
              <a:t>Cache memory is fast and expensive. Traditionally, it is categorized as "levels" that describe its closeness and accessibility to the microprocessor. There are three general cache levels:</a:t>
            </a:r>
          </a:p>
          <a:p>
            <a:pPr marL="0" indent="0" algn="ctr">
              <a:buNone/>
            </a:pPr>
            <a:endParaRPr lang="en-GB" dirty="0"/>
          </a:p>
          <a:p>
            <a:pPr fontAlgn="base"/>
            <a:r>
              <a:rPr lang="en-GB" b="1" dirty="0"/>
              <a:t>L1 or Level 1 Cache: </a:t>
            </a:r>
            <a:r>
              <a:rPr lang="en-GB" dirty="0"/>
              <a:t>It is the first level of cache memory that is present inside the processor. It is present in a small amount inside every core of the processor separately. The size of this memory ranges from 2KB to 64 KB.</a:t>
            </a:r>
          </a:p>
          <a:p>
            <a:pPr fontAlgn="base"/>
            <a:r>
              <a:rPr lang="en-GB" b="1" dirty="0"/>
              <a:t>L2 or Level 2 Cache: </a:t>
            </a:r>
            <a:r>
              <a:rPr lang="en-GB" dirty="0"/>
              <a:t>It is the second level of cache memory that may present inside or outside the CPU. If not present inside the core, It can be shared between two cores depending upon the architecture and is connected to a processor with the high-speed bus. The size of memory ranges from 256 KB to 512 KB.</a:t>
            </a:r>
          </a:p>
          <a:p>
            <a:pPr fontAlgn="base"/>
            <a:r>
              <a:rPr lang="en-GB" b="1" dirty="0"/>
              <a:t>L3 or Level 3 Cache: </a:t>
            </a:r>
            <a:r>
              <a:rPr lang="en-GB" dirty="0"/>
              <a:t>It is the third level of cache memory that is present outside the CPU and is shared by all the cores of the CPU. Some high processors may have this cache. This cache is used to increase the performance of the L2 and L1 cache. The size of this memory ranges from 1 MB to 8MB.</a:t>
            </a:r>
          </a:p>
          <a:p>
            <a:pPr algn="ctr"/>
            <a:endParaRPr lang="en-NG" dirty="0"/>
          </a:p>
        </p:txBody>
      </p:sp>
    </p:spTree>
    <p:extLst>
      <p:ext uri="{BB962C8B-B14F-4D97-AF65-F5344CB8AC3E}">
        <p14:creationId xmlns:p14="http://schemas.microsoft.com/office/powerpoint/2010/main" val="3353468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5F42-0444-97B9-E73A-79A2CDC74AE3}"/>
              </a:ext>
            </a:extLst>
          </p:cNvPr>
          <p:cNvSpPr>
            <a:spLocks noGrp="1"/>
          </p:cNvSpPr>
          <p:nvPr>
            <p:ph type="title"/>
          </p:nvPr>
        </p:nvSpPr>
        <p:spPr/>
        <p:txBody>
          <a:bodyPr/>
          <a:lstStyle/>
          <a:p>
            <a:pPr algn="ctr"/>
            <a:r>
              <a:rPr lang="en-NG" dirty="0"/>
              <a:t> </a:t>
            </a:r>
            <a:r>
              <a:rPr lang="en-US" dirty="0"/>
              <a:t>CACHE</a:t>
            </a:r>
            <a:r>
              <a:rPr lang="en-NG" dirty="0"/>
              <a:t> MEMORY</a:t>
            </a:r>
            <a:r>
              <a:rPr lang="en-US" dirty="0"/>
              <a:t> MAPPING</a:t>
            </a:r>
            <a:endParaRPr lang="en-NG" dirty="0"/>
          </a:p>
        </p:txBody>
      </p:sp>
      <p:sp>
        <p:nvSpPr>
          <p:cNvPr id="3" name="Content Placeholder 2">
            <a:extLst>
              <a:ext uri="{FF2B5EF4-FFF2-40B4-BE49-F238E27FC236}">
                <a16:creationId xmlns:a16="http://schemas.microsoft.com/office/drawing/2014/main" id="{9D1491B7-E02C-110D-1C4F-66DDB139EC5E}"/>
              </a:ext>
            </a:extLst>
          </p:cNvPr>
          <p:cNvSpPr>
            <a:spLocks noGrp="1"/>
          </p:cNvSpPr>
          <p:nvPr>
            <p:ph idx="1"/>
          </p:nvPr>
        </p:nvSpPr>
        <p:spPr>
          <a:xfrm>
            <a:off x="747150" y="2433099"/>
            <a:ext cx="10554574" cy="4317558"/>
          </a:xfrm>
        </p:spPr>
        <p:txBody>
          <a:bodyPr>
            <a:noAutofit/>
          </a:bodyPr>
          <a:lstStyle/>
          <a:p>
            <a:pPr marL="0" indent="0">
              <a:buNone/>
            </a:pPr>
            <a:r>
              <a:rPr lang="en-GB" dirty="0"/>
              <a:t>Caching configurations continue to evolve, but cache memory traditionally works under three different configurations:</a:t>
            </a:r>
          </a:p>
          <a:p>
            <a:pPr marL="0" indent="0">
              <a:buNone/>
            </a:pPr>
            <a:endParaRPr lang="en-GB" dirty="0"/>
          </a:p>
          <a:p>
            <a:r>
              <a:rPr lang="en-GB" b="1" dirty="0"/>
              <a:t>Direct Mapped Cache</a:t>
            </a:r>
            <a:r>
              <a:rPr lang="en-GB" dirty="0"/>
              <a:t>: In this setup, each data block is assigned to a specific location in the cache. Visualize it as a table with three columns: one for the actual data, one for an address tag, and one for a flag indicating the presence of valid data.</a:t>
            </a:r>
          </a:p>
          <a:p>
            <a:r>
              <a:rPr lang="en-GB" b="1" dirty="0"/>
              <a:t>Fully Associative Cache Mapping</a:t>
            </a:r>
            <a:r>
              <a:rPr lang="en-GB" dirty="0"/>
              <a:t>: Similar in structure to direct mapping but with greater flexibility. It allows memory blocks to be placed in any available cache location, unlike direct mapping, which assigns them to specific locations.</a:t>
            </a:r>
          </a:p>
          <a:p>
            <a:r>
              <a:rPr lang="en-GB" b="1" dirty="0"/>
              <a:t>Set Associative Cache Mapping</a:t>
            </a:r>
            <a:r>
              <a:rPr lang="en-GB" dirty="0"/>
              <a:t>: A middle ground between direct and fully associative mapping. Here, memory blocks are divided into subsets, and each block can be cached in any location within its subset. This is sometimes referred to as "N-way set associative mapping," where "N" represents the number of possible cache locations in the L1 cache.</a:t>
            </a:r>
          </a:p>
          <a:p>
            <a:pPr algn="ctr"/>
            <a:endParaRPr lang="en-NG" dirty="0"/>
          </a:p>
        </p:txBody>
      </p:sp>
    </p:spTree>
    <p:extLst>
      <p:ext uri="{BB962C8B-B14F-4D97-AF65-F5344CB8AC3E}">
        <p14:creationId xmlns:p14="http://schemas.microsoft.com/office/powerpoint/2010/main" val="3897144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5F42-0444-97B9-E73A-79A2CDC74AE3}"/>
              </a:ext>
            </a:extLst>
          </p:cNvPr>
          <p:cNvSpPr>
            <a:spLocks noGrp="1"/>
          </p:cNvSpPr>
          <p:nvPr>
            <p:ph type="title"/>
          </p:nvPr>
        </p:nvSpPr>
        <p:spPr/>
        <p:txBody>
          <a:bodyPr/>
          <a:lstStyle/>
          <a:p>
            <a:pPr algn="ctr"/>
            <a:r>
              <a:rPr lang="en-US" dirty="0"/>
              <a:t>DATA WRITING POLICIES</a:t>
            </a:r>
            <a:endParaRPr lang="en-NG" dirty="0"/>
          </a:p>
        </p:txBody>
      </p:sp>
      <p:sp>
        <p:nvSpPr>
          <p:cNvPr id="3" name="Content Placeholder 2">
            <a:extLst>
              <a:ext uri="{FF2B5EF4-FFF2-40B4-BE49-F238E27FC236}">
                <a16:creationId xmlns:a16="http://schemas.microsoft.com/office/drawing/2014/main" id="{9D1491B7-E02C-110D-1C4F-66DDB139EC5E}"/>
              </a:ext>
            </a:extLst>
          </p:cNvPr>
          <p:cNvSpPr>
            <a:spLocks noGrp="1"/>
          </p:cNvSpPr>
          <p:nvPr>
            <p:ph idx="1"/>
          </p:nvPr>
        </p:nvSpPr>
        <p:spPr>
          <a:xfrm>
            <a:off x="747150" y="1417638"/>
            <a:ext cx="10554574" cy="5333019"/>
          </a:xfrm>
        </p:spPr>
        <p:txBody>
          <a:bodyPr>
            <a:noAutofit/>
          </a:bodyPr>
          <a:lstStyle/>
          <a:p>
            <a:pPr marL="0" indent="0">
              <a:buNone/>
            </a:pPr>
            <a:r>
              <a:rPr lang="en-GB" dirty="0"/>
              <a:t>Data can be written to memory using a variety of techniques, but the two main ones involving cache memory are:</a:t>
            </a:r>
          </a:p>
          <a:p>
            <a:pPr marL="0" indent="0">
              <a:buNone/>
            </a:pPr>
            <a:endParaRPr lang="en-GB" dirty="0"/>
          </a:p>
          <a:p>
            <a:r>
              <a:rPr lang="en-GB" b="1" dirty="0"/>
              <a:t>Write-through.</a:t>
            </a:r>
            <a:r>
              <a:rPr lang="en-GB" dirty="0"/>
              <a:t> Data is written to both the cache and main memory at the same time.</a:t>
            </a:r>
          </a:p>
          <a:p>
            <a:r>
              <a:rPr lang="en-GB" b="1" dirty="0"/>
              <a:t>Write-back.</a:t>
            </a:r>
            <a:r>
              <a:rPr lang="en-GB" dirty="0"/>
              <a:t> Data is only written to the cache initially. Data may then be written to main memory, but this does not need to happen and does not inhibit the interaction from taking place.</a:t>
            </a:r>
          </a:p>
          <a:p>
            <a:pPr marL="0" indent="0">
              <a:buNone/>
            </a:pPr>
            <a:endParaRPr lang="en-NG" dirty="0"/>
          </a:p>
        </p:txBody>
      </p:sp>
    </p:spTree>
    <p:extLst>
      <p:ext uri="{BB962C8B-B14F-4D97-AF65-F5344CB8AC3E}">
        <p14:creationId xmlns:p14="http://schemas.microsoft.com/office/powerpoint/2010/main" val="247395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5F42-0444-97B9-E73A-79A2CDC74AE3}"/>
              </a:ext>
            </a:extLst>
          </p:cNvPr>
          <p:cNvSpPr>
            <a:spLocks noGrp="1"/>
          </p:cNvSpPr>
          <p:nvPr>
            <p:ph type="title"/>
          </p:nvPr>
        </p:nvSpPr>
        <p:spPr/>
        <p:txBody>
          <a:bodyPr/>
          <a:lstStyle/>
          <a:p>
            <a:pPr algn="ctr"/>
            <a:r>
              <a:rPr lang="en-US" dirty="0"/>
              <a:t>ROLE</a:t>
            </a:r>
            <a:r>
              <a:rPr lang="en-NG" dirty="0"/>
              <a:t>S OF </a:t>
            </a:r>
            <a:r>
              <a:rPr lang="en-US" dirty="0"/>
              <a:t>CACHE</a:t>
            </a:r>
            <a:r>
              <a:rPr lang="en-NG" dirty="0"/>
              <a:t> MEMORY.</a:t>
            </a:r>
          </a:p>
        </p:txBody>
      </p:sp>
      <p:sp>
        <p:nvSpPr>
          <p:cNvPr id="3" name="Content Placeholder 2">
            <a:extLst>
              <a:ext uri="{FF2B5EF4-FFF2-40B4-BE49-F238E27FC236}">
                <a16:creationId xmlns:a16="http://schemas.microsoft.com/office/drawing/2014/main" id="{9D1491B7-E02C-110D-1C4F-66DDB139EC5E}"/>
              </a:ext>
            </a:extLst>
          </p:cNvPr>
          <p:cNvSpPr>
            <a:spLocks noGrp="1"/>
          </p:cNvSpPr>
          <p:nvPr>
            <p:ph idx="1"/>
          </p:nvPr>
        </p:nvSpPr>
        <p:spPr>
          <a:xfrm>
            <a:off x="818712" y="2222287"/>
            <a:ext cx="10554574" cy="3916120"/>
          </a:xfrm>
        </p:spPr>
        <p:txBody>
          <a:bodyPr>
            <a:normAutofit/>
          </a:bodyPr>
          <a:lstStyle/>
          <a:p>
            <a:pPr fontAlgn="base"/>
            <a:r>
              <a:rPr lang="en-GB" sz="2000" dirty="0"/>
              <a:t>Cache memory plays a crucial role in computer systems.</a:t>
            </a:r>
          </a:p>
          <a:p>
            <a:pPr fontAlgn="base"/>
            <a:r>
              <a:rPr lang="en-GB" sz="2000" dirty="0"/>
              <a:t>It provide faster access.</a:t>
            </a:r>
          </a:p>
          <a:p>
            <a:pPr fontAlgn="base"/>
            <a:r>
              <a:rPr lang="en-GB" sz="2000" dirty="0"/>
              <a:t>It acts buffer between CPU and main memory(RAM).</a:t>
            </a:r>
          </a:p>
          <a:p>
            <a:pPr fontAlgn="base"/>
            <a:r>
              <a:rPr lang="en-GB" sz="2000" dirty="0"/>
              <a:t>Primary role of it is to reduce average time taken to access data, thereby improving overall system performance.</a:t>
            </a:r>
          </a:p>
          <a:p>
            <a:endParaRPr lang="en-NG" sz="2000" dirty="0"/>
          </a:p>
        </p:txBody>
      </p:sp>
    </p:spTree>
    <p:extLst>
      <p:ext uri="{BB962C8B-B14F-4D97-AF65-F5344CB8AC3E}">
        <p14:creationId xmlns:p14="http://schemas.microsoft.com/office/powerpoint/2010/main" val="195663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5F42-0444-97B9-E73A-79A2CDC74AE3}"/>
              </a:ext>
            </a:extLst>
          </p:cNvPr>
          <p:cNvSpPr>
            <a:spLocks noGrp="1"/>
          </p:cNvSpPr>
          <p:nvPr>
            <p:ph type="title"/>
          </p:nvPr>
        </p:nvSpPr>
        <p:spPr/>
        <p:txBody>
          <a:bodyPr/>
          <a:lstStyle/>
          <a:p>
            <a:pPr algn="ctr"/>
            <a:r>
              <a:rPr lang="en-US" dirty="0"/>
              <a:t>BENEFITS OF CACHE MEMORY</a:t>
            </a:r>
            <a:endParaRPr lang="en-NG" dirty="0"/>
          </a:p>
        </p:txBody>
      </p:sp>
      <p:sp>
        <p:nvSpPr>
          <p:cNvPr id="3" name="Content Placeholder 2">
            <a:extLst>
              <a:ext uri="{FF2B5EF4-FFF2-40B4-BE49-F238E27FC236}">
                <a16:creationId xmlns:a16="http://schemas.microsoft.com/office/drawing/2014/main" id="{9D1491B7-E02C-110D-1C4F-66DDB139EC5E}"/>
              </a:ext>
            </a:extLst>
          </p:cNvPr>
          <p:cNvSpPr>
            <a:spLocks noGrp="1"/>
          </p:cNvSpPr>
          <p:nvPr>
            <p:ph idx="1"/>
          </p:nvPr>
        </p:nvSpPr>
        <p:spPr>
          <a:xfrm>
            <a:off x="818712" y="2222287"/>
            <a:ext cx="10554574" cy="3916120"/>
          </a:xfrm>
        </p:spPr>
        <p:txBody>
          <a:bodyPr>
            <a:normAutofit/>
          </a:bodyPr>
          <a:lstStyle/>
          <a:p>
            <a:pPr fontAlgn="base"/>
            <a:r>
              <a:rPr lang="en-GB" b="1" dirty="0"/>
              <a:t>Faster access</a:t>
            </a:r>
            <a:r>
              <a:rPr lang="en-GB" dirty="0"/>
              <a:t>: Faster than main memory. It resides closer to CPU , typically on same chip or in close proximity. Cache stores subset of data and instruction.</a:t>
            </a:r>
          </a:p>
          <a:p>
            <a:pPr fontAlgn="base"/>
            <a:r>
              <a:rPr lang="en-GB" b="1" dirty="0"/>
              <a:t>Reducing memory latency</a:t>
            </a:r>
            <a:r>
              <a:rPr lang="en-GB" dirty="0"/>
              <a:t>: Memory access latency refers to time taken for processes to retrieve data from memory. Caches are designed to exploit principle of locality.</a:t>
            </a:r>
          </a:p>
          <a:p>
            <a:pPr fontAlgn="base"/>
            <a:r>
              <a:rPr lang="en-GB" b="1" dirty="0"/>
              <a:t>Increasing effective CPU utilization</a:t>
            </a:r>
            <a:r>
              <a:rPr lang="en-GB" dirty="0"/>
              <a:t>: Cache memory allows CPU to operate at a higher effective speed. CPU can spend more time executing instruction rather than waiting for memory access. This leads to better utilization of CPU’s processing capabilities and higher overall system performance.</a:t>
            </a:r>
          </a:p>
          <a:p>
            <a:pPr fontAlgn="base"/>
            <a:r>
              <a:rPr lang="en-GB" b="1" dirty="0"/>
              <a:t>Enhancing system scalability</a:t>
            </a:r>
            <a:r>
              <a:rPr lang="en-GB" dirty="0"/>
              <a:t>: Cache memory helps improve system scalability by reducing impact of memory latency on overall system performance.</a:t>
            </a:r>
          </a:p>
        </p:txBody>
      </p:sp>
    </p:spTree>
    <p:extLst>
      <p:ext uri="{BB962C8B-B14F-4D97-AF65-F5344CB8AC3E}">
        <p14:creationId xmlns:p14="http://schemas.microsoft.com/office/powerpoint/2010/main" val="35474025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336</TotalTime>
  <Words>1523</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2</vt:lpstr>
      <vt:lpstr>Quotable</vt:lpstr>
      <vt:lpstr>INTRODUCTION TO CACHE MEMORY.</vt:lpstr>
      <vt:lpstr>GROUP 3</vt:lpstr>
      <vt:lpstr>WHAT IS CACHE MEMORY ?</vt:lpstr>
      <vt:lpstr>WHAT IS CACHE MEMORY ?</vt:lpstr>
      <vt:lpstr>TYPES OF CACHE MEMORY</vt:lpstr>
      <vt:lpstr> CACHE MEMORY MAPPING</vt:lpstr>
      <vt:lpstr>DATA WRITING POLICIES</vt:lpstr>
      <vt:lpstr>ROLES OF CACHE MEMORY.</vt:lpstr>
      <vt:lpstr>BENEFITS OF CACHE MEMORY</vt:lpstr>
      <vt:lpstr>CACHE VS. RAM</vt:lpstr>
      <vt:lpstr>CACHE MEMORY CALCUALTIONS</vt:lpstr>
      <vt:lpstr>CACHE MEMORY CALCULATIONS</vt:lpstr>
      <vt:lpstr>CACHE MEMORY CALCULATIONS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PRIMARY MEMORY.</dc:title>
  <dc:creator>Microsoft Office User</dc:creator>
  <cp:lastModifiedBy>damola</cp:lastModifiedBy>
  <cp:revision>11</cp:revision>
  <dcterms:created xsi:type="dcterms:W3CDTF">2023-10-29T20:34:04Z</dcterms:created>
  <dcterms:modified xsi:type="dcterms:W3CDTF">2023-11-12T21:57:10Z</dcterms:modified>
</cp:coreProperties>
</file>