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9" d="100"/>
          <a:sy n="79" d="100"/>
        </p:scale>
        <p:origin x="80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6/8/2023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6/8/2023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PHP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74625"/>
            <a:ext cx="10515600" cy="1325563"/>
          </a:xfrm>
        </p:spPr>
        <p:txBody>
          <a:bodyPr>
            <a:normAutofit fontScale="90000"/>
          </a:bodyPr>
          <a:lstStyle/>
          <a:p>
            <a:r>
              <a:rPr lang="en-US">
                <a:sym typeface="+mn-ea"/>
              </a:rPr>
              <a:t>PHP Syntax:</a:t>
            </a:r>
            <a:br>
              <a:rPr lang="en-US">
                <a:sym typeface="+mn-ea"/>
              </a:rPr>
            </a:br>
            <a:endParaRPr lang="en-US">
              <a:sym typeface="+mn-ea"/>
            </a:endParaRPr>
          </a:p>
        </p:txBody>
      </p:sp>
      <p:sp>
        <p:nvSpPr>
          <p:cNvPr id="5" name="Content Placeholder 4"/>
          <p:cNvSpPr>
            <a:spLocks noGrp="1"/>
          </p:cNvSpPr>
          <p:nvPr>
            <p:ph sz="half" idx="1"/>
          </p:nvPr>
        </p:nvSpPr>
        <p:spPr>
          <a:xfrm>
            <a:off x="356235" y="903605"/>
            <a:ext cx="10997565" cy="5668645"/>
          </a:xfrm>
        </p:spPr>
        <p:txBody>
          <a:bodyPr>
            <a:noAutofit/>
          </a:bodyPr>
          <a:lstStyle/>
          <a:p>
            <a:r>
              <a:rPr lang="en-US" sz="2200">
                <a:sym typeface="+mn-ea"/>
              </a:rPr>
              <a:t>A PHP script is executed on the server, and the plain HTML result is sent back to the browser.</a:t>
            </a:r>
          </a:p>
          <a:p>
            <a:r>
              <a:rPr lang="en-US" sz="2200"/>
              <a:t> Basic PHP Syntax:</a:t>
            </a:r>
          </a:p>
          <a:p>
            <a:pPr lvl="1"/>
            <a:r>
              <a:rPr lang="en-US" sz="2200"/>
              <a:t>A PHP script can be placed anywhere in the document.</a:t>
            </a:r>
          </a:p>
          <a:p>
            <a:pPr lvl="1"/>
            <a:r>
              <a:rPr lang="en-US" sz="2200"/>
              <a:t>A PHP script starts with &lt;?php and ends with ?&gt;</a:t>
            </a:r>
          </a:p>
          <a:p>
            <a:pPr marL="457200" lvl="1" indent="0">
              <a:buNone/>
            </a:pPr>
            <a:r>
              <a:rPr lang="en-US" sz="2200"/>
              <a:t>Ex:</a:t>
            </a:r>
          </a:p>
          <a:p>
            <a:pPr marL="457200" lvl="1" indent="0">
              <a:buNone/>
            </a:pPr>
            <a:r>
              <a:rPr lang="en-US" sz="2200"/>
              <a:t>&lt;!DOCTYPE html&gt;</a:t>
            </a:r>
          </a:p>
          <a:p>
            <a:pPr marL="457200" lvl="1" indent="0">
              <a:buNone/>
            </a:pPr>
            <a:r>
              <a:rPr lang="en-US" sz="2200"/>
              <a:t>	&lt;html&gt;</a:t>
            </a:r>
          </a:p>
          <a:p>
            <a:pPr marL="457200" lvl="1" indent="0">
              <a:buNone/>
            </a:pPr>
            <a:r>
              <a:rPr lang="en-US" sz="2200"/>
              <a:t>	&lt;body&gt;</a:t>
            </a:r>
          </a:p>
          <a:p>
            <a:pPr marL="457200" lvl="1" indent="0">
              <a:buNone/>
            </a:pPr>
            <a:r>
              <a:rPr lang="en-US" sz="2200"/>
              <a:t>		&lt;h1&gt;My first PHP page&lt;/h1&gt;</a:t>
            </a:r>
          </a:p>
          <a:p>
            <a:pPr marL="1828800" lvl="4" indent="0">
              <a:buNone/>
            </a:pPr>
            <a:r>
              <a:rPr lang="en-US" sz="2200"/>
              <a:t>&lt;?php</a:t>
            </a:r>
          </a:p>
          <a:p>
            <a:pPr marL="1828800" lvl="4" indent="0">
              <a:buNone/>
            </a:pPr>
            <a:r>
              <a:rPr lang="en-US" sz="2200"/>
              <a:t>echo "Hello World!";</a:t>
            </a:r>
          </a:p>
          <a:p>
            <a:pPr marL="1828800" lvl="4" indent="0">
              <a:buNone/>
            </a:pPr>
            <a:r>
              <a:rPr lang="en-US" sz="2200"/>
              <a:t>?&gt;</a:t>
            </a:r>
          </a:p>
          <a:p>
            <a:pPr marL="914400" lvl="2" indent="0">
              <a:buNone/>
            </a:pPr>
            <a:r>
              <a:rPr lang="en-US" sz="2200"/>
              <a:t>&lt;/body&gt;</a:t>
            </a:r>
          </a:p>
          <a:p>
            <a:pPr marL="457200" lvl="1" indent="0">
              <a:buNone/>
            </a:pPr>
            <a:r>
              <a:rPr lang="en-US" sz="2200"/>
              <a:t>	&lt;/html&gt;</a:t>
            </a:r>
          </a:p>
          <a:p>
            <a:r>
              <a:rPr lang="en-US" sz="2200"/>
              <a:t>Note: PHP statements end with a semicolon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sym typeface="+mn-ea"/>
              </a:rPr>
              <a:t>Comments in PHP</a:t>
            </a:r>
          </a:p>
        </p:txBody>
      </p:sp>
      <p:sp>
        <p:nvSpPr>
          <p:cNvPr id="5" name="Content Placeholder 4"/>
          <p:cNvSpPr>
            <a:spLocks noGrp="1"/>
          </p:cNvSpPr>
          <p:nvPr>
            <p:ph sz="half" idx="1"/>
          </p:nvPr>
        </p:nvSpPr>
        <p:spPr>
          <a:xfrm>
            <a:off x="596900" y="1447800"/>
            <a:ext cx="10997565" cy="5067935"/>
          </a:xfrm>
        </p:spPr>
        <p:txBody>
          <a:bodyPr>
            <a:noAutofit/>
          </a:bodyPr>
          <a:lstStyle/>
          <a:p>
            <a:r>
              <a:rPr lang="en-US" sz="2500">
                <a:sym typeface="+mn-ea"/>
              </a:rPr>
              <a:t>A comment in PHP code is a line that is not read/executed as part of the program. Its only purpose is to be read by someone who is looking at the code</a:t>
            </a:r>
          </a:p>
          <a:p>
            <a:endParaRPr lang="en-US" sz="2500">
              <a:sym typeface="+mn-ea"/>
            </a:endParaRPr>
          </a:p>
          <a:p>
            <a:pPr marL="0" indent="0">
              <a:buNone/>
            </a:pPr>
            <a:r>
              <a:rPr lang="en-US" sz="2500">
                <a:sym typeface="+mn-ea"/>
              </a:rPr>
              <a:t>Ex:</a:t>
            </a:r>
          </a:p>
          <a:p>
            <a:pPr marL="0" indent="0">
              <a:buNone/>
            </a:pPr>
            <a:r>
              <a:rPr lang="en-US" sz="2500">
                <a:sym typeface="+mn-ea"/>
              </a:rPr>
              <a:t>// This is a single-line comment</a:t>
            </a:r>
          </a:p>
          <a:p>
            <a:pPr marL="0" indent="0">
              <a:buNone/>
            </a:pPr>
            <a:r>
              <a:rPr lang="en-US" sz="2500">
                <a:sym typeface="+mn-ea"/>
              </a:rPr>
              <a:t># This is also a single-line comment</a:t>
            </a:r>
          </a:p>
          <a:p>
            <a:pPr marL="0" indent="0">
              <a:buNone/>
            </a:pPr>
            <a:r>
              <a:rPr lang="en-US" sz="2500">
                <a:sym typeface="+mn-ea"/>
              </a:rPr>
              <a:t>/*</a:t>
            </a:r>
          </a:p>
          <a:p>
            <a:pPr marL="0" indent="0">
              <a:buNone/>
            </a:pPr>
            <a:r>
              <a:rPr lang="en-US" sz="2500">
                <a:sym typeface="+mn-ea"/>
              </a:rPr>
              <a:t>This is a multiple-lines comment block</a:t>
            </a:r>
          </a:p>
          <a:p>
            <a:pPr marL="0" indent="0">
              <a:buNone/>
            </a:pPr>
            <a:r>
              <a:rPr lang="en-US" sz="2500">
                <a:sym typeface="+mn-ea"/>
              </a:rPr>
              <a:t>that spans over multiple</a:t>
            </a:r>
          </a:p>
          <a:p>
            <a:pPr marL="0" indent="0">
              <a:buNone/>
            </a:pPr>
            <a:r>
              <a:rPr lang="en-US" sz="2500">
                <a:sym typeface="+mn-ea"/>
              </a:rPr>
              <a:t>lines</a:t>
            </a:r>
          </a:p>
          <a:p>
            <a:pPr marL="0" indent="0">
              <a:buNone/>
            </a:pPr>
            <a:r>
              <a:rPr lang="en-US" sz="2500">
                <a:sym typeface="+mn-ea"/>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51435"/>
            <a:ext cx="10515600" cy="1325563"/>
          </a:xfrm>
        </p:spPr>
        <p:txBody>
          <a:bodyPr>
            <a:normAutofit/>
          </a:bodyPr>
          <a:lstStyle/>
          <a:p>
            <a:r>
              <a:rPr lang="en-US">
                <a:sym typeface="+mn-ea"/>
              </a:rPr>
              <a:t>PHP Case Sensitivity</a:t>
            </a:r>
          </a:p>
        </p:txBody>
      </p:sp>
      <p:sp>
        <p:nvSpPr>
          <p:cNvPr id="5" name="Content Placeholder 4"/>
          <p:cNvSpPr>
            <a:spLocks noGrp="1"/>
          </p:cNvSpPr>
          <p:nvPr>
            <p:ph sz="half" idx="1"/>
          </p:nvPr>
        </p:nvSpPr>
        <p:spPr>
          <a:xfrm>
            <a:off x="526415" y="1142365"/>
            <a:ext cx="10997565" cy="5644515"/>
          </a:xfrm>
        </p:spPr>
        <p:txBody>
          <a:bodyPr>
            <a:noAutofit/>
          </a:bodyPr>
          <a:lstStyle/>
          <a:p>
            <a:r>
              <a:rPr lang="en-US" sz="2100">
                <a:sym typeface="+mn-ea"/>
              </a:rPr>
              <a:t>In PHP, all keywords (e.g. if, else, while, echo, etc.), classes, functions, and user-defined functions are NOT case-sensitive.</a:t>
            </a:r>
          </a:p>
          <a:p>
            <a:r>
              <a:rPr lang="en-US" sz="2100">
                <a:sym typeface="+mn-ea"/>
              </a:rPr>
              <a:t>In the example below, all three echo statements below are legal (and equal):</a:t>
            </a:r>
          </a:p>
          <a:p>
            <a:pPr marL="0" indent="0">
              <a:buNone/>
            </a:pPr>
            <a:r>
              <a:rPr lang="en-US" sz="2100">
                <a:sym typeface="+mn-ea"/>
              </a:rPr>
              <a:t>Ex:</a:t>
            </a:r>
          </a:p>
          <a:p>
            <a:pPr marL="0" indent="0">
              <a:buNone/>
            </a:pPr>
            <a:r>
              <a:rPr lang="en-US" sz="2100">
                <a:sym typeface="+mn-ea"/>
              </a:rPr>
              <a:t>&lt;!DOCTYPE html&gt;</a:t>
            </a:r>
          </a:p>
          <a:p>
            <a:pPr marL="0" indent="0">
              <a:buNone/>
            </a:pPr>
            <a:r>
              <a:rPr lang="en-US" sz="2100">
                <a:sym typeface="+mn-ea"/>
              </a:rPr>
              <a:t>&lt;html&gt;</a:t>
            </a:r>
          </a:p>
          <a:p>
            <a:pPr marL="0" indent="0">
              <a:buNone/>
            </a:pPr>
            <a:r>
              <a:rPr lang="en-US" sz="2100">
                <a:sym typeface="+mn-ea"/>
              </a:rPr>
              <a:t>&lt;body&gt;</a:t>
            </a:r>
          </a:p>
          <a:p>
            <a:pPr marL="0" indent="0">
              <a:buNone/>
            </a:pPr>
            <a:r>
              <a:rPr lang="en-US" sz="2100">
                <a:sym typeface="+mn-ea"/>
              </a:rPr>
              <a:t>&lt;?php</a:t>
            </a:r>
          </a:p>
          <a:p>
            <a:pPr marL="0" indent="0">
              <a:buNone/>
            </a:pPr>
            <a:r>
              <a:rPr lang="en-US" sz="2100">
                <a:sym typeface="+mn-ea"/>
              </a:rPr>
              <a:t>ECHO "Hello World!&lt;br&gt;";</a:t>
            </a:r>
          </a:p>
          <a:p>
            <a:pPr marL="0" indent="0">
              <a:buNone/>
            </a:pPr>
            <a:r>
              <a:rPr lang="en-US" sz="2100">
                <a:sym typeface="+mn-ea"/>
              </a:rPr>
              <a:t>echo "Hello World!&lt;br&gt;";</a:t>
            </a:r>
          </a:p>
          <a:p>
            <a:pPr marL="0" indent="0">
              <a:buNone/>
            </a:pPr>
            <a:r>
              <a:rPr lang="en-US" sz="2100">
                <a:sym typeface="+mn-ea"/>
              </a:rPr>
              <a:t>EcHo "Hello World!&lt;br&gt;";</a:t>
            </a:r>
          </a:p>
          <a:p>
            <a:pPr marL="0" indent="0">
              <a:buNone/>
            </a:pPr>
            <a:r>
              <a:rPr lang="en-US" sz="2100">
                <a:sym typeface="+mn-ea"/>
              </a:rPr>
              <a:t>?&gt;</a:t>
            </a:r>
          </a:p>
          <a:p>
            <a:pPr marL="0" indent="0">
              <a:buNone/>
            </a:pPr>
            <a:r>
              <a:rPr lang="en-US" sz="2100">
                <a:sym typeface="+mn-ea"/>
              </a:rPr>
              <a:t>&lt;/body&gt;</a:t>
            </a:r>
          </a:p>
          <a:p>
            <a:pPr marL="0" indent="0">
              <a:buNone/>
            </a:pPr>
            <a:r>
              <a:rPr lang="en-US" sz="2100">
                <a:sym typeface="+mn-ea"/>
              </a:rPr>
              <a:t>&lt;/html&gt;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sym typeface="+mn-ea"/>
              </a:rPr>
              <a:t>PHP Case Sensitivity</a:t>
            </a:r>
          </a:p>
        </p:txBody>
      </p:sp>
      <p:sp>
        <p:nvSpPr>
          <p:cNvPr id="5" name="Content Placeholder 4"/>
          <p:cNvSpPr>
            <a:spLocks noGrp="1"/>
          </p:cNvSpPr>
          <p:nvPr>
            <p:ph sz="half" idx="1"/>
          </p:nvPr>
        </p:nvSpPr>
        <p:spPr>
          <a:xfrm>
            <a:off x="526415" y="1588770"/>
            <a:ext cx="10997565" cy="5269865"/>
          </a:xfrm>
        </p:spPr>
        <p:txBody>
          <a:bodyPr>
            <a:noAutofit/>
          </a:bodyPr>
          <a:lstStyle/>
          <a:p>
            <a:r>
              <a:rPr lang="en-US">
                <a:sym typeface="+mn-ea"/>
              </a:rPr>
              <a:t>However; all variable names are case-sensitive.</a:t>
            </a:r>
          </a:p>
          <a:p>
            <a:r>
              <a:rPr lang="en-US">
                <a:sym typeface="+mn-ea"/>
              </a:rPr>
              <a:t>In the example below, only the first statement will display the value of the $color variable (this s because $color, $COLOR, and $coLOR are treated as three different variables)</a:t>
            </a:r>
          </a:p>
          <a:p>
            <a:pPr marL="0" indent="0">
              <a:buNone/>
            </a:pPr>
            <a:r>
              <a:rPr lang="en-US">
                <a:sym typeface="+mn-ea"/>
              </a:rPr>
              <a:t>Ex:</a:t>
            </a:r>
          </a:p>
          <a:p>
            <a:pPr marL="0" indent="0">
              <a:buNone/>
            </a:pPr>
            <a:r>
              <a:rPr lang="en-US">
                <a:sym typeface="+mn-ea"/>
              </a:rPr>
              <a:t>	&lt;?php</a:t>
            </a:r>
          </a:p>
          <a:p>
            <a:pPr marL="0" indent="0">
              <a:buNone/>
            </a:pPr>
            <a:r>
              <a:rPr lang="en-US">
                <a:sym typeface="+mn-ea"/>
              </a:rPr>
              <a:t>	$color = "red";</a:t>
            </a:r>
          </a:p>
          <a:p>
            <a:pPr marL="0" indent="0">
              <a:buNone/>
            </a:pPr>
            <a:r>
              <a:rPr lang="en-US">
                <a:sym typeface="+mn-ea"/>
              </a:rPr>
              <a:t>	echo "My car is " . $color . "&lt;br&gt;";</a:t>
            </a:r>
          </a:p>
          <a:p>
            <a:pPr marL="0" indent="0">
              <a:buNone/>
            </a:pPr>
            <a:r>
              <a:rPr lang="en-US">
                <a:sym typeface="+mn-ea"/>
              </a:rPr>
              <a:t>	echo "My house is " . $COLOR . "&lt;br&gt;";</a:t>
            </a:r>
          </a:p>
          <a:p>
            <a:pPr marL="0" indent="0">
              <a:buNone/>
            </a:pPr>
            <a:r>
              <a:rPr lang="en-US">
                <a:sym typeface="+mn-ea"/>
              </a:rPr>
              <a:t>	echo "My boat is " . $coLOR . "&lt;br&gt;";</a:t>
            </a:r>
          </a:p>
          <a:p>
            <a:pPr marL="0" indent="0">
              <a:buNone/>
            </a:pPr>
            <a:r>
              <a:rPr lang="en-US">
                <a:sym typeface="+mn-ea"/>
              </a:rPr>
              <a:t>	?&gt;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sym typeface="+mn-ea"/>
              </a:rPr>
              <a:t>PHP Variables:</a:t>
            </a:r>
          </a:p>
        </p:txBody>
      </p:sp>
      <p:sp>
        <p:nvSpPr>
          <p:cNvPr id="5" name="Content Placeholder 4"/>
          <p:cNvSpPr>
            <a:spLocks noGrp="1"/>
          </p:cNvSpPr>
          <p:nvPr>
            <p:ph sz="half" idx="1"/>
          </p:nvPr>
        </p:nvSpPr>
        <p:spPr>
          <a:xfrm>
            <a:off x="526415" y="1588770"/>
            <a:ext cx="10997565" cy="5067935"/>
          </a:xfrm>
        </p:spPr>
        <p:txBody>
          <a:bodyPr>
            <a:noAutofit/>
          </a:bodyPr>
          <a:lstStyle/>
          <a:p>
            <a:r>
              <a:rPr lang="en-US" sz="2400">
                <a:sym typeface="+mn-ea"/>
              </a:rPr>
              <a:t>Start with a $</a:t>
            </a:r>
          </a:p>
          <a:p>
            <a:r>
              <a:rPr lang="en-US" sz="2400">
                <a:sym typeface="+mn-ea"/>
              </a:rPr>
              <a:t>Contain only letters, numbers, and the underscore</a:t>
            </a:r>
          </a:p>
          <a:p>
            <a:r>
              <a:rPr lang="en-US" sz="2400">
                <a:sym typeface="+mn-ea"/>
              </a:rPr>
              <a:t>The first character after the $ cannot be a number</a:t>
            </a:r>
          </a:p>
          <a:p>
            <a:r>
              <a:rPr lang="en-US" sz="2400">
                <a:sym typeface="+mn-ea"/>
              </a:rPr>
              <a:t>Are case-sensitive</a:t>
            </a:r>
          </a:p>
          <a:p>
            <a:r>
              <a:rPr lang="en-US" sz="2400">
                <a:sym typeface="+mn-ea"/>
              </a:rPr>
              <a:t>Use a consistent naming scheme!</a:t>
            </a:r>
          </a:p>
          <a:p>
            <a:pPr marL="0" indent="0">
              <a:buNone/>
            </a:pPr>
            <a:endParaRPr lang="en-US" sz="2400">
              <a:sym typeface="+mn-ea"/>
            </a:endParaRPr>
          </a:p>
          <a:p>
            <a:pPr marL="0" indent="0">
              <a:buNone/>
            </a:pPr>
            <a:r>
              <a:rPr lang="en-US" sz="2400">
                <a:sym typeface="+mn-ea"/>
              </a:rPr>
              <a:t>Ex:</a:t>
            </a:r>
          </a:p>
          <a:p>
            <a:pPr marL="457200" lvl="1" indent="0">
              <a:buNone/>
            </a:pPr>
            <a:r>
              <a:rPr lang="en-US" sz="2400">
                <a:sym typeface="+mn-ea"/>
              </a:rPr>
              <a:t>&lt;?php</a:t>
            </a:r>
          </a:p>
          <a:p>
            <a:pPr marL="457200" lvl="1" indent="0">
              <a:buNone/>
            </a:pPr>
            <a:r>
              <a:rPr lang="en-US" sz="2400">
                <a:sym typeface="+mn-ea"/>
              </a:rPr>
              <a:t>$txt = "Hello world!";</a:t>
            </a:r>
          </a:p>
          <a:p>
            <a:pPr marL="457200" lvl="1" indent="0">
              <a:buNone/>
            </a:pPr>
            <a:r>
              <a:rPr lang="en-US" sz="2400">
                <a:sym typeface="+mn-ea"/>
              </a:rPr>
              <a:t>$x = 5;</a:t>
            </a:r>
          </a:p>
          <a:p>
            <a:pPr marL="457200" lvl="1" indent="0">
              <a:buNone/>
            </a:pPr>
            <a:r>
              <a:rPr lang="en-US" sz="2400">
                <a:sym typeface="+mn-ea"/>
              </a:rPr>
              <a:t>$y = 10.5;</a:t>
            </a:r>
          </a:p>
          <a:p>
            <a:pPr marL="457200" lvl="1" indent="0">
              <a:buNone/>
            </a:pPr>
            <a:r>
              <a:rPr lang="en-US" sz="2400">
                <a:sym typeface="+mn-ea"/>
              </a:rPr>
              <a:t>?&gt;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sym typeface="+mn-ea"/>
              </a:rPr>
              <a:t>PHP Variables Scope</a:t>
            </a:r>
          </a:p>
        </p:txBody>
      </p:sp>
      <p:sp>
        <p:nvSpPr>
          <p:cNvPr id="5" name="Content Placeholder 4"/>
          <p:cNvSpPr>
            <a:spLocks noGrp="1"/>
          </p:cNvSpPr>
          <p:nvPr>
            <p:ph sz="half" idx="1"/>
          </p:nvPr>
        </p:nvSpPr>
        <p:spPr>
          <a:xfrm>
            <a:off x="526415" y="1588770"/>
            <a:ext cx="10997565" cy="5067935"/>
          </a:xfrm>
        </p:spPr>
        <p:txBody>
          <a:bodyPr>
            <a:noAutofit/>
          </a:bodyPr>
          <a:lstStyle/>
          <a:p>
            <a:r>
              <a:rPr lang="en-US" sz="4000">
                <a:sym typeface="+mn-ea"/>
              </a:rPr>
              <a:t>In PHP, variables can be declared anywhere in the script.</a:t>
            </a:r>
          </a:p>
          <a:p>
            <a:r>
              <a:rPr lang="en-US" sz="4000">
                <a:sym typeface="+mn-ea"/>
              </a:rPr>
              <a:t>The scope of a variable is the part of the script where the variable can be referenced/used.</a:t>
            </a:r>
          </a:p>
          <a:p>
            <a:r>
              <a:rPr lang="en-US" sz="4000">
                <a:sym typeface="+mn-ea"/>
              </a:rPr>
              <a:t>PHP has three different variable scopes:</a:t>
            </a:r>
          </a:p>
          <a:p>
            <a:pPr lvl="1"/>
            <a:r>
              <a:rPr lang="en-US" sz="4000">
                <a:sym typeface="+mn-ea"/>
              </a:rPr>
              <a:t>local</a:t>
            </a:r>
          </a:p>
          <a:p>
            <a:pPr marL="457200" lvl="1" indent="0">
              <a:buNone/>
            </a:pPr>
            <a:r>
              <a:rPr lang="en-US" sz="4000">
                <a:sym typeface="+mn-ea"/>
              </a:rPr>
              <a:t>• global</a:t>
            </a:r>
          </a:p>
          <a:p>
            <a:pPr marL="457200" lvl="1" indent="0">
              <a:buNone/>
            </a:pPr>
            <a:r>
              <a:rPr lang="en-US" sz="4000">
                <a:sym typeface="+mn-ea"/>
              </a:rPr>
              <a:t>• static</a:t>
            </a:r>
          </a:p>
          <a:p>
            <a:pPr marL="0" indent="0">
              <a:buNone/>
            </a:pPr>
            <a:endParaRPr lang="en-US" sz="400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sym typeface="+mn-ea"/>
              </a:rPr>
              <a:t>PHP Variables Scope</a:t>
            </a:r>
          </a:p>
        </p:txBody>
      </p:sp>
      <p:sp>
        <p:nvSpPr>
          <p:cNvPr id="5" name="Content Placeholder 4"/>
          <p:cNvSpPr>
            <a:spLocks noGrp="1"/>
          </p:cNvSpPr>
          <p:nvPr>
            <p:ph sz="half" idx="1"/>
          </p:nvPr>
        </p:nvSpPr>
        <p:spPr>
          <a:xfrm>
            <a:off x="526415" y="1588770"/>
            <a:ext cx="10997565" cy="5067935"/>
          </a:xfrm>
        </p:spPr>
        <p:txBody>
          <a:bodyPr>
            <a:noAutofit/>
          </a:bodyPr>
          <a:lstStyle/>
          <a:p>
            <a:r>
              <a:rPr lang="en-US" sz="2700">
                <a:sym typeface="+mn-ea"/>
              </a:rPr>
              <a:t>A variable declared outside a function has a GLOBAL SCOPE and can only be accessed outside a function:</a:t>
            </a:r>
          </a:p>
          <a:p>
            <a:pPr marL="0" indent="0">
              <a:buNone/>
            </a:pPr>
            <a:r>
              <a:rPr lang="en-US" sz="2700">
                <a:sym typeface="+mn-ea"/>
              </a:rPr>
              <a:t>Ex:</a:t>
            </a:r>
          </a:p>
          <a:p>
            <a:pPr marL="457200" lvl="1" indent="0">
              <a:buNone/>
            </a:pPr>
            <a:r>
              <a:rPr lang="en-US" sz="2700">
                <a:sym typeface="+mn-ea"/>
              </a:rPr>
              <a:t>&lt;?php</a:t>
            </a:r>
          </a:p>
          <a:p>
            <a:pPr marL="457200" lvl="1" indent="0">
              <a:buNone/>
            </a:pPr>
            <a:r>
              <a:rPr lang="en-US" sz="2700">
                <a:sym typeface="+mn-ea"/>
              </a:rPr>
              <a:t>$x = 5; // global scope</a:t>
            </a:r>
          </a:p>
          <a:p>
            <a:pPr marL="457200" lvl="1" indent="0">
              <a:buNone/>
            </a:pPr>
            <a:r>
              <a:rPr lang="en-US" sz="2700">
                <a:sym typeface="+mn-ea"/>
              </a:rPr>
              <a:t>function myTest() {</a:t>
            </a:r>
          </a:p>
          <a:p>
            <a:pPr marL="457200" lvl="1" indent="0">
              <a:buNone/>
            </a:pPr>
            <a:r>
              <a:rPr lang="en-US" sz="2700">
                <a:sym typeface="+mn-ea"/>
              </a:rPr>
              <a:t> // using x inside this function will generate an error</a:t>
            </a:r>
          </a:p>
          <a:p>
            <a:pPr marL="457200" lvl="1" indent="0">
              <a:buNone/>
            </a:pPr>
            <a:r>
              <a:rPr lang="en-US" sz="2700">
                <a:sym typeface="+mn-ea"/>
              </a:rPr>
              <a:t> echo "&lt;p&gt;Variable x inside function is: $x&lt;/p&gt;";</a:t>
            </a:r>
          </a:p>
          <a:p>
            <a:pPr marL="457200" lvl="1" indent="0">
              <a:buNone/>
            </a:pPr>
            <a:r>
              <a:rPr lang="en-US" sz="2700">
                <a:sym typeface="+mn-ea"/>
              </a:rPr>
              <a:t>}</a:t>
            </a:r>
          </a:p>
          <a:p>
            <a:pPr marL="457200" lvl="1" indent="0">
              <a:buNone/>
            </a:pPr>
            <a:r>
              <a:rPr lang="en-US" sz="2700">
                <a:sym typeface="+mn-ea"/>
              </a:rPr>
              <a:t>myTest();</a:t>
            </a:r>
          </a:p>
          <a:p>
            <a:pPr marL="457200" lvl="1" indent="0">
              <a:buNone/>
            </a:pPr>
            <a:r>
              <a:rPr lang="en-US" sz="2700">
                <a:sym typeface="+mn-ea"/>
              </a:rPr>
              <a:t>echo "&lt;p&gt;Variable x outside function is: $x&lt;/p&gt;";</a:t>
            </a:r>
          </a:p>
          <a:p>
            <a:pPr marL="457200" lvl="1" indent="0">
              <a:buNone/>
            </a:pPr>
            <a:r>
              <a:rPr lang="en-US" sz="2700">
                <a:sym typeface="+mn-ea"/>
              </a:rPr>
              <a:t>?&gt;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sym typeface="+mn-ea"/>
              </a:rPr>
              <a:t>PHP Variables Scope</a:t>
            </a:r>
          </a:p>
        </p:txBody>
      </p:sp>
      <p:sp>
        <p:nvSpPr>
          <p:cNvPr id="5" name="Content Placeholder 4"/>
          <p:cNvSpPr>
            <a:spLocks noGrp="1"/>
          </p:cNvSpPr>
          <p:nvPr>
            <p:ph sz="half" idx="1"/>
          </p:nvPr>
        </p:nvSpPr>
        <p:spPr>
          <a:xfrm>
            <a:off x="526415" y="1588770"/>
            <a:ext cx="10997565" cy="5067935"/>
          </a:xfrm>
        </p:spPr>
        <p:txBody>
          <a:bodyPr>
            <a:noAutofit/>
          </a:bodyPr>
          <a:lstStyle/>
          <a:p>
            <a:r>
              <a:rPr lang="en-US" sz="2700">
                <a:sym typeface="+mn-ea"/>
              </a:rPr>
              <a:t>A variable declared within a function has a LOCAL SCOPE and can only be accessed within that function:</a:t>
            </a:r>
          </a:p>
          <a:p>
            <a:pPr marL="0" indent="0">
              <a:buNone/>
            </a:pPr>
            <a:r>
              <a:rPr lang="en-US" sz="2700">
                <a:sym typeface="+mn-ea"/>
              </a:rPr>
              <a:t>Ex:</a:t>
            </a:r>
          </a:p>
          <a:p>
            <a:pPr marL="457200" lvl="1" indent="0">
              <a:buNone/>
            </a:pPr>
            <a:r>
              <a:rPr lang="en-US" sz="2700">
                <a:sym typeface="+mn-ea"/>
              </a:rPr>
              <a:t>&lt;?php</a:t>
            </a:r>
          </a:p>
          <a:p>
            <a:pPr marL="457200" lvl="1" indent="0">
              <a:buNone/>
            </a:pPr>
            <a:r>
              <a:rPr lang="en-US" sz="2700">
                <a:sym typeface="+mn-ea"/>
              </a:rPr>
              <a:t>function myTest() {</a:t>
            </a:r>
          </a:p>
          <a:p>
            <a:pPr marL="457200" lvl="1" indent="0">
              <a:buNone/>
            </a:pPr>
            <a:r>
              <a:rPr lang="en-US" sz="2700">
                <a:sym typeface="+mn-ea"/>
              </a:rPr>
              <a:t> $x = 5; // local scope</a:t>
            </a:r>
          </a:p>
          <a:p>
            <a:pPr marL="457200" lvl="1" indent="0">
              <a:buNone/>
            </a:pPr>
            <a:r>
              <a:rPr lang="en-US" sz="2700">
                <a:sym typeface="+mn-ea"/>
              </a:rPr>
              <a:t> echo "&lt;p&gt;Variable x inside function is: $x&lt;/p&gt;";</a:t>
            </a:r>
          </a:p>
          <a:p>
            <a:pPr marL="457200" lvl="1" indent="0">
              <a:buNone/>
            </a:pPr>
            <a:r>
              <a:rPr lang="en-US" sz="2700">
                <a:sym typeface="+mn-ea"/>
              </a:rPr>
              <a:t>}</a:t>
            </a:r>
          </a:p>
          <a:p>
            <a:pPr marL="457200" lvl="1" indent="0">
              <a:buNone/>
            </a:pPr>
            <a:r>
              <a:rPr lang="en-US" sz="2700">
                <a:sym typeface="+mn-ea"/>
              </a:rPr>
              <a:t>myTest();</a:t>
            </a:r>
          </a:p>
          <a:p>
            <a:pPr marL="457200" lvl="1" indent="0">
              <a:buNone/>
            </a:pPr>
            <a:r>
              <a:rPr lang="en-US" sz="2700">
                <a:sym typeface="+mn-ea"/>
              </a:rPr>
              <a:t>// using x outside the function will generate an error</a:t>
            </a:r>
          </a:p>
          <a:p>
            <a:pPr marL="457200" lvl="1" indent="0">
              <a:buNone/>
            </a:pPr>
            <a:r>
              <a:rPr lang="en-US" sz="2700">
                <a:sym typeface="+mn-ea"/>
              </a:rPr>
              <a:t>echo "&lt;p&gt;Variable x outside function is: $x&lt;/p&gt;";</a:t>
            </a:r>
          </a:p>
          <a:p>
            <a:pPr marL="457200" lvl="1" indent="0">
              <a:buNone/>
            </a:pPr>
            <a:r>
              <a:rPr lang="en-US" sz="2700">
                <a:sym typeface="+mn-ea"/>
              </a:rPr>
              <a:t>?&gt;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sym typeface="+mn-ea"/>
              </a:rPr>
              <a:t>PHP The global Keyword</a:t>
            </a:r>
          </a:p>
        </p:txBody>
      </p:sp>
      <p:sp>
        <p:nvSpPr>
          <p:cNvPr id="5" name="Content Placeholder 4"/>
          <p:cNvSpPr>
            <a:spLocks noGrp="1"/>
          </p:cNvSpPr>
          <p:nvPr>
            <p:ph sz="half" idx="1"/>
          </p:nvPr>
        </p:nvSpPr>
        <p:spPr>
          <a:xfrm>
            <a:off x="526415" y="1588770"/>
            <a:ext cx="10997565" cy="5067935"/>
          </a:xfrm>
        </p:spPr>
        <p:txBody>
          <a:bodyPr>
            <a:noAutofit/>
          </a:bodyPr>
          <a:lstStyle/>
          <a:p>
            <a:r>
              <a:rPr lang="en-US" sz="2300">
                <a:sym typeface="+mn-ea"/>
              </a:rPr>
              <a:t>The global keyword is used to access a global variable from within a function.</a:t>
            </a:r>
          </a:p>
          <a:p>
            <a:r>
              <a:rPr lang="en-US" sz="2300">
                <a:sym typeface="+mn-ea"/>
              </a:rPr>
              <a:t>To do this, use the global keyword before the variables (inside the function):</a:t>
            </a:r>
          </a:p>
          <a:p>
            <a:pPr marL="0" indent="0">
              <a:buNone/>
            </a:pPr>
            <a:r>
              <a:rPr lang="en-US" sz="2300">
                <a:sym typeface="+mn-ea"/>
              </a:rPr>
              <a:t>Ex:</a:t>
            </a:r>
          </a:p>
          <a:p>
            <a:pPr marL="457200" lvl="1" indent="0">
              <a:buNone/>
            </a:pPr>
            <a:r>
              <a:rPr lang="en-US" sz="2300">
                <a:sym typeface="+mn-ea"/>
              </a:rPr>
              <a:t>&lt;?php</a:t>
            </a:r>
          </a:p>
          <a:p>
            <a:pPr marL="457200" lvl="1" indent="0">
              <a:buNone/>
            </a:pPr>
            <a:r>
              <a:rPr lang="en-US" sz="2300">
                <a:sym typeface="+mn-ea"/>
              </a:rPr>
              <a:t>$x = 5;</a:t>
            </a:r>
          </a:p>
          <a:p>
            <a:pPr marL="457200" lvl="1" indent="0">
              <a:buNone/>
            </a:pPr>
            <a:r>
              <a:rPr lang="en-US" sz="2300">
                <a:sym typeface="+mn-ea"/>
              </a:rPr>
              <a:t>$y = 10;</a:t>
            </a:r>
          </a:p>
          <a:p>
            <a:pPr marL="457200" lvl="1" indent="0">
              <a:buNone/>
            </a:pPr>
            <a:r>
              <a:rPr lang="en-US" sz="2300">
                <a:sym typeface="+mn-ea"/>
              </a:rPr>
              <a:t>function myTest() {</a:t>
            </a:r>
          </a:p>
          <a:p>
            <a:pPr marL="457200" lvl="1" indent="0">
              <a:buNone/>
            </a:pPr>
            <a:r>
              <a:rPr lang="en-US" sz="2300">
                <a:sym typeface="+mn-ea"/>
              </a:rPr>
              <a:t> global $x, $y;</a:t>
            </a:r>
          </a:p>
          <a:p>
            <a:pPr marL="457200" lvl="1" indent="0">
              <a:buNone/>
            </a:pPr>
            <a:r>
              <a:rPr lang="en-US" sz="2300">
                <a:sym typeface="+mn-ea"/>
              </a:rPr>
              <a:t>$y = $x + $y;</a:t>
            </a:r>
          </a:p>
          <a:p>
            <a:pPr marL="457200" lvl="1" indent="0">
              <a:buNone/>
            </a:pPr>
            <a:r>
              <a:rPr lang="en-US" sz="2300">
                <a:sym typeface="+mn-ea"/>
              </a:rPr>
              <a:t>}</a:t>
            </a:r>
          </a:p>
          <a:p>
            <a:pPr marL="457200" lvl="1" indent="0">
              <a:buNone/>
            </a:pPr>
            <a:r>
              <a:rPr lang="en-US" sz="2300">
                <a:sym typeface="+mn-ea"/>
              </a:rPr>
              <a:t>myTest();</a:t>
            </a:r>
          </a:p>
          <a:p>
            <a:pPr marL="457200" lvl="1" indent="0">
              <a:buNone/>
            </a:pPr>
            <a:r>
              <a:rPr lang="en-US" sz="2300">
                <a:sym typeface="+mn-ea"/>
              </a:rPr>
              <a:t>echo $y; // outputs 15</a:t>
            </a:r>
          </a:p>
          <a:p>
            <a:pPr marL="457200" lvl="1" indent="0">
              <a:buNone/>
            </a:pPr>
            <a:r>
              <a:rPr lang="en-US" sz="2300">
                <a:sym typeface="+mn-ea"/>
              </a:rPr>
              <a:t>?&gt;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sym typeface="+mn-ea"/>
              </a:rPr>
              <a:t>PHP The static Keyword</a:t>
            </a:r>
          </a:p>
        </p:txBody>
      </p:sp>
      <p:sp>
        <p:nvSpPr>
          <p:cNvPr id="5" name="Content Placeholder 4"/>
          <p:cNvSpPr>
            <a:spLocks noGrp="1"/>
          </p:cNvSpPr>
          <p:nvPr>
            <p:ph sz="half" idx="1"/>
          </p:nvPr>
        </p:nvSpPr>
        <p:spPr>
          <a:xfrm>
            <a:off x="526415" y="1588770"/>
            <a:ext cx="10997565" cy="5067935"/>
          </a:xfrm>
        </p:spPr>
        <p:txBody>
          <a:bodyPr>
            <a:noAutofit/>
          </a:bodyPr>
          <a:lstStyle/>
          <a:p>
            <a:r>
              <a:rPr lang="en-US" sz="2200">
                <a:sym typeface="+mn-ea"/>
              </a:rPr>
              <a:t>Normally, when a function is completed/executed, all of its variables are deleted.</a:t>
            </a:r>
          </a:p>
          <a:p>
            <a:r>
              <a:rPr lang="en-US" sz="2200">
                <a:sym typeface="+mn-ea"/>
              </a:rPr>
              <a:t>However, sometimes we want a local variable NOT to be deleted. We need it for a further job.</a:t>
            </a:r>
          </a:p>
          <a:p>
            <a:r>
              <a:rPr lang="en-US" sz="2200">
                <a:sym typeface="+mn-ea"/>
              </a:rPr>
              <a:t>To do this, use the static keyword when you first declare the variable:</a:t>
            </a:r>
          </a:p>
          <a:p>
            <a:pPr marL="0" indent="0">
              <a:buNone/>
            </a:pPr>
            <a:r>
              <a:rPr lang="en-US" sz="2200">
                <a:sym typeface="+mn-ea"/>
              </a:rPr>
              <a:t>Ex:</a:t>
            </a:r>
          </a:p>
          <a:p>
            <a:pPr marL="457200" lvl="1" indent="0">
              <a:buNone/>
            </a:pPr>
            <a:r>
              <a:rPr lang="en-US" sz="2200">
                <a:sym typeface="+mn-ea"/>
              </a:rPr>
              <a:t>&lt;?php</a:t>
            </a:r>
          </a:p>
          <a:p>
            <a:pPr marL="457200" lvl="1" indent="0">
              <a:buNone/>
            </a:pPr>
            <a:r>
              <a:rPr lang="en-US" sz="2200">
                <a:sym typeface="+mn-ea"/>
              </a:rPr>
              <a:t>function myTest() {</a:t>
            </a:r>
          </a:p>
          <a:p>
            <a:pPr marL="457200" lvl="1" indent="0">
              <a:buNone/>
            </a:pPr>
            <a:r>
              <a:rPr lang="en-US" sz="2200">
                <a:sym typeface="+mn-ea"/>
              </a:rPr>
              <a:t> static $x = 0;</a:t>
            </a:r>
          </a:p>
          <a:p>
            <a:pPr marL="457200" lvl="1" indent="0">
              <a:buNone/>
            </a:pPr>
            <a:r>
              <a:rPr lang="en-US" sz="2200">
                <a:sym typeface="+mn-ea"/>
              </a:rPr>
              <a:t> echo $x;</a:t>
            </a:r>
          </a:p>
          <a:p>
            <a:pPr marL="457200" lvl="1" indent="0">
              <a:buNone/>
            </a:pPr>
            <a:r>
              <a:rPr lang="en-US" sz="2200">
                <a:sym typeface="+mn-ea"/>
              </a:rPr>
              <a:t> $x++;</a:t>
            </a:r>
          </a:p>
          <a:p>
            <a:pPr marL="457200" lvl="1" indent="0">
              <a:buNone/>
            </a:pPr>
            <a:r>
              <a:rPr lang="en-US" sz="2200">
                <a:sym typeface="+mn-ea"/>
              </a:rPr>
              <a:t>}</a:t>
            </a:r>
          </a:p>
          <a:p>
            <a:pPr marL="457200" lvl="1" indent="0">
              <a:buNone/>
            </a:pPr>
            <a:r>
              <a:rPr lang="en-US" sz="2200">
                <a:sym typeface="+mn-ea"/>
              </a:rPr>
              <a:t>myTest();</a:t>
            </a:r>
          </a:p>
          <a:p>
            <a:pPr marL="457200" lvl="1" indent="0">
              <a:buNone/>
            </a:pPr>
            <a:r>
              <a:rPr lang="en-US" sz="2200">
                <a:sym typeface="+mn-ea"/>
              </a:rPr>
              <a:t>myTest();</a:t>
            </a:r>
          </a:p>
          <a:p>
            <a:pPr marL="457200" lvl="1" indent="0">
              <a:buNone/>
            </a:pPr>
            <a:r>
              <a:rPr lang="en-US" sz="2200">
                <a:sym typeface="+mn-ea"/>
              </a:rPr>
              <a:t>myTest();</a:t>
            </a:r>
          </a:p>
          <a:p>
            <a:pPr marL="457200" lvl="1" indent="0">
              <a:buNone/>
            </a:pPr>
            <a:r>
              <a:rPr lang="en-US" sz="2200">
                <a:sym typeface="+mn-ea"/>
              </a:rPr>
              <a:t>?&gt;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What is PHP?</a:t>
            </a:r>
          </a:p>
        </p:txBody>
      </p:sp>
      <p:sp>
        <p:nvSpPr>
          <p:cNvPr id="5" name="Content Placeholder 4"/>
          <p:cNvSpPr>
            <a:spLocks noGrp="1"/>
          </p:cNvSpPr>
          <p:nvPr>
            <p:ph idx="1"/>
          </p:nvPr>
        </p:nvSpPr>
        <p:spPr/>
        <p:txBody>
          <a:bodyPr/>
          <a:lstStyle/>
          <a:p>
            <a:r>
              <a:rPr lang="en-US" sz="4000"/>
              <a:t>PHP is an acronym for (PHP: Hypertext Preprocessor) is a widely-used open source general-purpose scripting language that is especially suited for web development and can be embedded into HTML.</a:t>
            </a:r>
          </a:p>
          <a:p>
            <a:r>
              <a:rPr lang="en-US" sz="4000"/>
              <a:t>PHP scripts are executed on the server.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sym typeface="+mn-ea"/>
              </a:rPr>
              <a:t>PHP The static Keyword</a:t>
            </a:r>
          </a:p>
        </p:txBody>
      </p:sp>
      <p:sp>
        <p:nvSpPr>
          <p:cNvPr id="5" name="Content Placeholder 4"/>
          <p:cNvSpPr>
            <a:spLocks noGrp="1"/>
          </p:cNvSpPr>
          <p:nvPr>
            <p:ph sz="half" idx="1"/>
          </p:nvPr>
        </p:nvSpPr>
        <p:spPr>
          <a:xfrm>
            <a:off x="526415" y="1588770"/>
            <a:ext cx="10997565" cy="5067935"/>
          </a:xfrm>
        </p:spPr>
        <p:txBody>
          <a:bodyPr>
            <a:noAutofit/>
          </a:bodyPr>
          <a:lstStyle/>
          <a:p>
            <a:r>
              <a:rPr lang="en-US" sz="3200">
                <a:sym typeface="+mn-ea"/>
              </a:rPr>
              <a:t>Then, each time the function is called, that variable will still have the information it contained from the last time the function was called.</a:t>
            </a:r>
          </a:p>
          <a:p>
            <a:pPr marL="0" indent="0">
              <a:buNone/>
            </a:pPr>
            <a:endParaRPr lang="en-US" sz="3200">
              <a:sym typeface="+mn-ea"/>
            </a:endParaRPr>
          </a:p>
          <a:p>
            <a:r>
              <a:rPr lang="en-US" sz="3200">
                <a:sym typeface="+mn-ea"/>
              </a:rPr>
              <a:t>Note: The variable is still local to the function.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sym typeface="+mn-ea"/>
              </a:rPr>
              <a:t>PHP Data Types</a:t>
            </a:r>
          </a:p>
        </p:txBody>
      </p:sp>
      <p:sp>
        <p:nvSpPr>
          <p:cNvPr id="5" name="Content Placeholder 4"/>
          <p:cNvSpPr>
            <a:spLocks noGrp="1"/>
          </p:cNvSpPr>
          <p:nvPr>
            <p:ph sz="half" idx="1"/>
          </p:nvPr>
        </p:nvSpPr>
        <p:spPr>
          <a:xfrm>
            <a:off x="526415" y="1588770"/>
            <a:ext cx="10997565" cy="5067935"/>
          </a:xfrm>
        </p:spPr>
        <p:txBody>
          <a:bodyPr>
            <a:noAutofit/>
          </a:bodyPr>
          <a:lstStyle/>
          <a:p>
            <a:r>
              <a:rPr lang="en-US" sz="2800">
                <a:sym typeface="+mn-ea"/>
              </a:rPr>
              <a:t>Variables can store data of different types, and different data types can do different things.</a:t>
            </a:r>
          </a:p>
          <a:p>
            <a:r>
              <a:rPr lang="en-US" sz="2800">
                <a:sym typeface="+mn-ea"/>
              </a:rPr>
              <a:t>PHP supports the following data types:</a:t>
            </a:r>
          </a:p>
          <a:p>
            <a:pPr lvl="1"/>
            <a:r>
              <a:rPr lang="en-US" sz="2800">
                <a:sym typeface="+mn-ea"/>
              </a:rPr>
              <a:t>String</a:t>
            </a:r>
          </a:p>
          <a:p>
            <a:pPr lvl="1"/>
            <a:r>
              <a:rPr lang="en-US" sz="2800">
                <a:sym typeface="+mn-ea"/>
              </a:rPr>
              <a:t>Integer</a:t>
            </a:r>
          </a:p>
          <a:p>
            <a:pPr lvl="1"/>
            <a:r>
              <a:rPr lang="en-US" sz="2800">
                <a:sym typeface="+mn-ea"/>
              </a:rPr>
              <a:t>Float (floating point numbers - also called double)</a:t>
            </a:r>
          </a:p>
          <a:p>
            <a:pPr lvl="1"/>
            <a:r>
              <a:rPr lang="en-US" sz="2800">
                <a:sym typeface="+mn-ea"/>
              </a:rPr>
              <a:t>Boolean</a:t>
            </a:r>
          </a:p>
          <a:p>
            <a:pPr lvl="1"/>
            <a:r>
              <a:rPr lang="en-US" sz="2800">
                <a:sym typeface="+mn-ea"/>
              </a:rPr>
              <a:t>Array</a:t>
            </a:r>
          </a:p>
          <a:p>
            <a:pPr lvl="1"/>
            <a:r>
              <a:rPr lang="en-US" sz="2800">
                <a:sym typeface="+mn-ea"/>
              </a:rPr>
              <a:t>Object</a:t>
            </a:r>
          </a:p>
          <a:p>
            <a:pPr lvl="1"/>
            <a:r>
              <a:rPr lang="en-US" sz="2800">
                <a:sym typeface="+mn-ea"/>
              </a:rPr>
              <a:t>NULL</a:t>
            </a:r>
          </a:p>
          <a:p>
            <a:pPr lvl="1"/>
            <a:r>
              <a:rPr lang="en-US" sz="2800">
                <a:sym typeface="+mn-ea"/>
              </a:rPr>
              <a:t>Resource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sym typeface="+mn-ea"/>
              </a:rPr>
              <a:t>PHP String</a:t>
            </a:r>
          </a:p>
        </p:txBody>
      </p:sp>
      <p:sp>
        <p:nvSpPr>
          <p:cNvPr id="5" name="Content Placeholder 4"/>
          <p:cNvSpPr>
            <a:spLocks noGrp="1"/>
          </p:cNvSpPr>
          <p:nvPr>
            <p:ph sz="half" idx="1"/>
          </p:nvPr>
        </p:nvSpPr>
        <p:spPr>
          <a:xfrm>
            <a:off x="526415" y="1588770"/>
            <a:ext cx="10997565" cy="5067935"/>
          </a:xfrm>
        </p:spPr>
        <p:txBody>
          <a:bodyPr>
            <a:noAutofit/>
          </a:bodyPr>
          <a:lstStyle/>
          <a:p>
            <a:r>
              <a:rPr lang="en-US" sz="3200">
                <a:sym typeface="+mn-ea"/>
              </a:rPr>
              <a:t>A string can be any text inside quotes. You can use single or double quotes:</a:t>
            </a:r>
          </a:p>
          <a:p>
            <a:pPr marL="0" indent="0">
              <a:buNone/>
            </a:pPr>
            <a:r>
              <a:rPr lang="en-US" sz="3200">
                <a:sym typeface="+mn-ea"/>
              </a:rPr>
              <a:t>Ex:</a:t>
            </a:r>
          </a:p>
          <a:p>
            <a:pPr marL="457200" lvl="1" indent="0">
              <a:buNone/>
            </a:pPr>
            <a:r>
              <a:rPr lang="en-US" sz="3200">
                <a:sym typeface="+mn-ea"/>
              </a:rPr>
              <a:t>&lt;?php</a:t>
            </a:r>
          </a:p>
          <a:p>
            <a:pPr marL="457200" lvl="1" indent="0">
              <a:buNone/>
            </a:pPr>
            <a:r>
              <a:rPr lang="en-US" sz="3200">
                <a:sym typeface="+mn-ea"/>
              </a:rPr>
              <a:t>$x = "Hello world!";</a:t>
            </a:r>
          </a:p>
          <a:p>
            <a:pPr marL="457200" lvl="1" indent="0">
              <a:buNone/>
            </a:pPr>
            <a:r>
              <a:rPr lang="en-US" sz="3200">
                <a:sym typeface="+mn-ea"/>
              </a:rPr>
              <a:t>$y = 'Hello world!';</a:t>
            </a:r>
          </a:p>
          <a:p>
            <a:pPr marL="457200" lvl="1" indent="0">
              <a:buNone/>
            </a:pPr>
            <a:r>
              <a:rPr lang="en-US" sz="3200">
                <a:sym typeface="+mn-ea"/>
              </a:rPr>
              <a:t>echo $x;</a:t>
            </a:r>
          </a:p>
          <a:p>
            <a:pPr marL="457200" lvl="1" indent="0">
              <a:buNone/>
            </a:pPr>
            <a:r>
              <a:rPr lang="en-US" sz="3200">
                <a:sym typeface="+mn-ea"/>
              </a:rPr>
              <a:t>echo "&lt;br&gt;";</a:t>
            </a:r>
          </a:p>
          <a:p>
            <a:pPr marL="457200" lvl="1" indent="0">
              <a:buNone/>
            </a:pPr>
            <a:r>
              <a:rPr lang="en-US" sz="3200">
                <a:sym typeface="+mn-ea"/>
              </a:rPr>
              <a:t>echo $y;</a:t>
            </a:r>
          </a:p>
          <a:p>
            <a:pPr marL="457200" lvl="1" indent="0">
              <a:buNone/>
            </a:pPr>
            <a:r>
              <a:rPr lang="en-US" sz="3200">
                <a:sym typeface="+mn-ea"/>
              </a:rPr>
              <a:t>?&gt;</a:t>
            </a:r>
          </a:p>
          <a:p>
            <a:pPr marL="0" lvl="0" indent="0">
              <a:buNone/>
            </a:pPr>
            <a:endParaRPr lang="en-US" sz="320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sym typeface="+mn-ea"/>
              </a:rPr>
              <a:t>PHP String</a:t>
            </a:r>
          </a:p>
        </p:txBody>
      </p:sp>
      <p:sp>
        <p:nvSpPr>
          <p:cNvPr id="5" name="Content Placeholder 4"/>
          <p:cNvSpPr>
            <a:spLocks noGrp="1"/>
          </p:cNvSpPr>
          <p:nvPr>
            <p:ph sz="half" idx="1"/>
          </p:nvPr>
        </p:nvSpPr>
        <p:spPr>
          <a:xfrm>
            <a:off x="526415" y="1588770"/>
            <a:ext cx="10997565" cy="5067935"/>
          </a:xfrm>
        </p:spPr>
        <p:txBody>
          <a:bodyPr>
            <a:noAutofit/>
          </a:bodyPr>
          <a:lstStyle/>
          <a:p>
            <a:r>
              <a:rPr lang="en-US" sz="3200">
                <a:sym typeface="+mn-ea"/>
              </a:rPr>
              <a:t>You can use either quotation mark type to create the string.</a:t>
            </a:r>
          </a:p>
          <a:p>
            <a:r>
              <a:rPr lang="en-US" sz="3200">
                <a:sym typeface="+mn-ea"/>
              </a:rPr>
              <a:t>To use a variable within another string, you must use double quotation marks.</a:t>
            </a:r>
          </a:p>
          <a:p>
            <a:pPr marL="0" indent="0">
              <a:buNone/>
            </a:pPr>
            <a:r>
              <a:rPr lang="en-US" sz="3200">
                <a:sym typeface="+mn-ea"/>
              </a:rPr>
              <a:t>Ex:</a:t>
            </a:r>
          </a:p>
          <a:p>
            <a:pPr marL="457200" lvl="1" indent="0">
              <a:buNone/>
            </a:pPr>
            <a:r>
              <a:rPr lang="en-US" sz="3200">
                <a:sym typeface="+mn-ea"/>
              </a:rPr>
              <a:t>$first_name = 'Tobias';</a:t>
            </a:r>
          </a:p>
          <a:p>
            <a:pPr marL="457200" lvl="1" indent="0">
              <a:buNone/>
            </a:pPr>
            <a:r>
              <a:rPr lang="en-US" sz="3200">
                <a:sym typeface="+mn-ea"/>
              </a:rPr>
              <a:t>$today = 'August 2, 2011';</a:t>
            </a:r>
          </a:p>
          <a:p>
            <a:pPr marL="457200" lvl="1" indent="0">
              <a:buNone/>
            </a:pPr>
            <a:r>
              <a:rPr lang="en-US" sz="3200">
                <a:sym typeface="+mn-ea"/>
              </a:rPr>
              <a:t>$var = "Define \"platitude\", please.";</a:t>
            </a:r>
          </a:p>
          <a:p>
            <a:pPr marL="457200" lvl="1" indent="0">
              <a:buNone/>
            </a:pPr>
            <a:r>
              <a:rPr lang="en-US" sz="3200">
                <a:sym typeface="+mn-ea"/>
              </a:rPr>
              <a:t>$var = 'Define "platitude", please.';</a:t>
            </a:r>
          </a:p>
          <a:p>
            <a:pPr marL="457200" lvl="1" indent="0">
              <a:buNone/>
            </a:pPr>
            <a:r>
              <a:rPr lang="en-US" sz="3200">
                <a:sym typeface="+mn-ea"/>
              </a:rPr>
              <a:t>echo $first_name;</a:t>
            </a:r>
          </a:p>
          <a:p>
            <a:pPr marL="457200" lvl="1" indent="0">
              <a:buNone/>
            </a:pPr>
            <a:r>
              <a:rPr lang="en-US" sz="3200">
                <a:sym typeface="+mn-ea"/>
              </a:rPr>
              <a:t>echo "Hello, $first_name";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sym typeface="+mn-ea"/>
              </a:rPr>
              <a:t>PHP Integer</a:t>
            </a:r>
          </a:p>
        </p:txBody>
      </p:sp>
      <p:sp>
        <p:nvSpPr>
          <p:cNvPr id="5" name="Content Placeholder 4"/>
          <p:cNvSpPr>
            <a:spLocks noGrp="1"/>
          </p:cNvSpPr>
          <p:nvPr>
            <p:ph sz="half" idx="1"/>
          </p:nvPr>
        </p:nvSpPr>
        <p:spPr>
          <a:xfrm>
            <a:off x="526415" y="1588770"/>
            <a:ext cx="10997565" cy="5067935"/>
          </a:xfrm>
        </p:spPr>
        <p:txBody>
          <a:bodyPr>
            <a:noAutofit/>
          </a:bodyPr>
          <a:lstStyle/>
          <a:p>
            <a:r>
              <a:rPr lang="en-US" sz="2300">
                <a:sym typeface="+mn-ea"/>
              </a:rPr>
              <a:t>An integer must have at least one digit</a:t>
            </a:r>
          </a:p>
          <a:p>
            <a:r>
              <a:rPr lang="en-US" sz="2300">
                <a:sym typeface="+mn-ea"/>
              </a:rPr>
              <a:t>An integer must not have a decimal point</a:t>
            </a:r>
          </a:p>
          <a:p>
            <a:r>
              <a:rPr lang="en-US" sz="2300">
                <a:sym typeface="+mn-ea"/>
              </a:rPr>
              <a:t>An integer can be either positive or negative</a:t>
            </a:r>
          </a:p>
          <a:p>
            <a:r>
              <a:rPr lang="en-US" sz="2300">
                <a:sym typeface="+mn-ea"/>
              </a:rPr>
              <a:t>Integers can be specified in three formats: decimal (10-based), hexadecimal (16-based</a:t>
            </a:r>
          </a:p>
          <a:p>
            <a:pPr marL="0" indent="0">
              <a:buNone/>
            </a:pPr>
            <a:r>
              <a:rPr lang="en-US" sz="2300">
                <a:sym typeface="+mn-ea"/>
              </a:rPr>
              <a:t>- prefixed with 0x) or octal (8-based - prefixed with 0)</a:t>
            </a:r>
          </a:p>
          <a:p>
            <a:r>
              <a:rPr lang="en-US" sz="2300">
                <a:sym typeface="+mn-ea"/>
              </a:rPr>
              <a:t>In the following example $x is an integer. The PHP var_dump() function returns the data type and value:</a:t>
            </a:r>
          </a:p>
          <a:p>
            <a:pPr marL="0" indent="0">
              <a:buNone/>
            </a:pPr>
            <a:r>
              <a:rPr lang="en-US" sz="2300">
                <a:sym typeface="+mn-ea"/>
              </a:rPr>
              <a:t>Ex:</a:t>
            </a:r>
          </a:p>
          <a:p>
            <a:pPr marL="457200" lvl="1" indent="0">
              <a:buNone/>
            </a:pPr>
            <a:r>
              <a:rPr lang="en-US" sz="2300">
                <a:sym typeface="+mn-ea"/>
              </a:rPr>
              <a:t>&lt;?php</a:t>
            </a:r>
          </a:p>
          <a:p>
            <a:pPr marL="457200" lvl="1" indent="0">
              <a:buNone/>
            </a:pPr>
            <a:r>
              <a:rPr lang="en-US" sz="2300">
                <a:sym typeface="+mn-ea"/>
              </a:rPr>
              <a:t>$x = 5985;</a:t>
            </a:r>
          </a:p>
          <a:p>
            <a:pPr marL="457200" lvl="1" indent="0">
              <a:buNone/>
            </a:pPr>
            <a:r>
              <a:rPr lang="en-US" sz="2300">
                <a:sym typeface="+mn-ea"/>
              </a:rPr>
              <a:t>var_dump($x);</a:t>
            </a:r>
          </a:p>
          <a:p>
            <a:pPr marL="457200" lvl="1" indent="0">
              <a:buNone/>
            </a:pPr>
            <a:r>
              <a:rPr lang="en-US" sz="2300">
                <a:sym typeface="+mn-ea"/>
              </a:rPr>
              <a:t>?&gt;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sym typeface="+mn-ea"/>
              </a:rPr>
              <a:t>PHP Float</a:t>
            </a:r>
          </a:p>
        </p:txBody>
      </p:sp>
      <p:sp>
        <p:nvSpPr>
          <p:cNvPr id="5" name="Content Placeholder 4"/>
          <p:cNvSpPr>
            <a:spLocks noGrp="1"/>
          </p:cNvSpPr>
          <p:nvPr>
            <p:ph sz="half" idx="1"/>
          </p:nvPr>
        </p:nvSpPr>
        <p:spPr>
          <a:xfrm>
            <a:off x="526415" y="1588770"/>
            <a:ext cx="10997565" cy="5067935"/>
          </a:xfrm>
        </p:spPr>
        <p:txBody>
          <a:bodyPr>
            <a:noAutofit/>
          </a:bodyPr>
          <a:lstStyle/>
          <a:p>
            <a:r>
              <a:rPr lang="en-US" sz="3600">
                <a:sym typeface="+mn-ea"/>
              </a:rPr>
              <a:t>float (floating point number) is a number with a decimal point or a number in exponential form.</a:t>
            </a:r>
          </a:p>
          <a:p>
            <a:r>
              <a:rPr lang="en-US" sz="3600">
                <a:sym typeface="+mn-ea"/>
              </a:rPr>
              <a:t>In the following example $x is a float. The PHP var_dump() function returns the data type and value:</a:t>
            </a:r>
          </a:p>
          <a:p>
            <a:pPr marL="0" indent="0">
              <a:buNone/>
            </a:pPr>
            <a:r>
              <a:rPr lang="en-US" sz="3600">
                <a:sym typeface="+mn-ea"/>
              </a:rPr>
              <a:t>Ex:</a:t>
            </a:r>
          </a:p>
          <a:p>
            <a:pPr marL="457200" lvl="1" indent="0">
              <a:buNone/>
            </a:pPr>
            <a:r>
              <a:rPr lang="en-US" sz="3600">
                <a:sym typeface="+mn-ea"/>
              </a:rPr>
              <a:t>&lt;?php</a:t>
            </a:r>
          </a:p>
          <a:p>
            <a:pPr marL="457200" lvl="1" indent="0">
              <a:buNone/>
            </a:pPr>
            <a:r>
              <a:rPr lang="en-US" sz="3600">
                <a:sym typeface="+mn-ea"/>
              </a:rPr>
              <a:t>$x = 10.365;</a:t>
            </a:r>
          </a:p>
          <a:p>
            <a:pPr marL="457200" lvl="1" indent="0">
              <a:buNone/>
            </a:pPr>
            <a:r>
              <a:rPr lang="en-US" sz="3600">
                <a:sym typeface="+mn-ea"/>
              </a:rPr>
              <a:t>var_dump($x);</a:t>
            </a:r>
          </a:p>
          <a:p>
            <a:pPr marL="457200" lvl="1" indent="0">
              <a:buNone/>
            </a:pPr>
            <a:r>
              <a:rPr lang="en-US" sz="3600">
                <a:sym typeface="+mn-ea"/>
              </a:rPr>
              <a:t>?&gt;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sym typeface="+mn-ea"/>
              </a:rPr>
              <a:t>PHP Boolean</a:t>
            </a:r>
          </a:p>
        </p:txBody>
      </p:sp>
      <p:sp>
        <p:nvSpPr>
          <p:cNvPr id="5" name="Content Placeholder 4"/>
          <p:cNvSpPr>
            <a:spLocks noGrp="1"/>
          </p:cNvSpPr>
          <p:nvPr>
            <p:ph sz="half" idx="1"/>
          </p:nvPr>
        </p:nvSpPr>
        <p:spPr>
          <a:xfrm>
            <a:off x="526415" y="1588770"/>
            <a:ext cx="10997565" cy="5067935"/>
          </a:xfrm>
        </p:spPr>
        <p:txBody>
          <a:bodyPr>
            <a:noAutofit/>
          </a:bodyPr>
          <a:lstStyle/>
          <a:p>
            <a:r>
              <a:rPr lang="en-US" sz="3600">
                <a:sym typeface="+mn-ea"/>
              </a:rPr>
              <a:t>A Boolean represents two possible states: TRUE or FALSE.</a:t>
            </a:r>
          </a:p>
          <a:p>
            <a:pPr marL="457200" lvl="1" indent="0">
              <a:buNone/>
            </a:pPr>
            <a:r>
              <a:rPr lang="en-US" sz="3600">
                <a:sym typeface="+mn-ea"/>
              </a:rPr>
              <a:t>Ex:</a:t>
            </a:r>
          </a:p>
          <a:p>
            <a:pPr marL="457200" lvl="1" indent="0">
              <a:buNone/>
            </a:pPr>
            <a:r>
              <a:rPr lang="en-US" sz="3600">
                <a:sym typeface="+mn-ea"/>
              </a:rPr>
              <a:t>$x = true;</a:t>
            </a:r>
          </a:p>
          <a:p>
            <a:pPr marL="457200" lvl="1" indent="0">
              <a:buNone/>
            </a:pPr>
            <a:r>
              <a:rPr lang="en-US" sz="3600">
                <a:sym typeface="+mn-ea"/>
              </a:rPr>
              <a:t>$y = false;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sym typeface="+mn-ea"/>
              </a:rPr>
              <a:t>PHP Array</a:t>
            </a:r>
          </a:p>
        </p:txBody>
      </p:sp>
      <p:sp>
        <p:nvSpPr>
          <p:cNvPr id="5" name="Content Placeholder 4"/>
          <p:cNvSpPr>
            <a:spLocks noGrp="1"/>
          </p:cNvSpPr>
          <p:nvPr>
            <p:ph sz="half" idx="1"/>
          </p:nvPr>
        </p:nvSpPr>
        <p:spPr>
          <a:xfrm>
            <a:off x="526415" y="1588770"/>
            <a:ext cx="10997565" cy="5067935"/>
          </a:xfrm>
        </p:spPr>
        <p:txBody>
          <a:bodyPr>
            <a:noAutofit/>
          </a:bodyPr>
          <a:lstStyle/>
          <a:p>
            <a:r>
              <a:rPr lang="en-US" sz="3600">
                <a:sym typeface="+mn-ea"/>
              </a:rPr>
              <a:t>In the following example $cars is an array. The PHP var_dump() function returns the data type and value:</a:t>
            </a:r>
          </a:p>
          <a:p>
            <a:pPr marL="457200" lvl="1" indent="0">
              <a:buNone/>
            </a:pPr>
            <a:r>
              <a:rPr lang="en-US" sz="3600">
                <a:sym typeface="+mn-ea"/>
              </a:rPr>
              <a:t>Ex:</a:t>
            </a:r>
          </a:p>
          <a:p>
            <a:pPr marL="457200" lvl="1" indent="0">
              <a:buNone/>
            </a:pPr>
            <a:r>
              <a:rPr lang="en-US" sz="3600">
                <a:sym typeface="+mn-ea"/>
              </a:rPr>
              <a:t>&lt;?php</a:t>
            </a:r>
          </a:p>
          <a:p>
            <a:pPr marL="457200" lvl="1" indent="0">
              <a:buNone/>
            </a:pPr>
            <a:r>
              <a:rPr lang="en-US" sz="3600">
                <a:sym typeface="+mn-ea"/>
              </a:rPr>
              <a:t>$cars = array("Volvo","BMW","Toyota");</a:t>
            </a:r>
          </a:p>
          <a:p>
            <a:pPr marL="457200" lvl="1" indent="0">
              <a:buNone/>
            </a:pPr>
            <a:r>
              <a:rPr lang="en-US" sz="3600">
                <a:sym typeface="+mn-ea"/>
              </a:rPr>
              <a:t>var_dump($cars);</a:t>
            </a:r>
          </a:p>
          <a:p>
            <a:pPr marL="457200" lvl="1" indent="0">
              <a:buNone/>
            </a:pPr>
            <a:r>
              <a:rPr lang="en-US" sz="3600">
                <a:sym typeface="+mn-ea"/>
              </a:rPr>
              <a:t>?&gt;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sym typeface="+mn-ea"/>
              </a:rPr>
              <a:t>PHP Object</a:t>
            </a:r>
          </a:p>
        </p:txBody>
      </p:sp>
      <p:sp>
        <p:nvSpPr>
          <p:cNvPr id="5" name="Content Placeholder 4"/>
          <p:cNvSpPr>
            <a:spLocks noGrp="1"/>
          </p:cNvSpPr>
          <p:nvPr>
            <p:ph sz="half" idx="1"/>
          </p:nvPr>
        </p:nvSpPr>
        <p:spPr>
          <a:xfrm>
            <a:off x="526415" y="1588770"/>
            <a:ext cx="10997565" cy="5067935"/>
          </a:xfrm>
        </p:spPr>
        <p:txBody>
          <a:bodyPr>
            <a:noAutofit/>
          </a:bodyPr>
          <a:lstStyle/>
          <a:p>
            <a:r>
              <a:rPr lang="en-US" sz="2100">
                <a:sym typeface="+mn-ea"/>
              </a:rPr>
              <a:t>An object is a data type which stores data and information on how to process that data.</a:t>
            </a:r>
          </a:p>
          <a:p>
            <a:r>
              <a:rPr lang="en-US" sz="2100">
                <a:sym typeface="+mn-ea"/>
              </a:rPr>
              <a:t>In PHP, an object must be explicitly declared.</a:t>
            </a:r>
          </a:p>
          <a:p>
            <a:r>
              <a:rPr lang="en-US" sz="2100">
                <a:sym typeface="+mn-ea"/>
              </a:rPr>
              <a:t>First we must declare a class of object. For this, we use the class keyword. A class is a structure that can contain properties and methods:</a:t>
            </a:r>
          </a:p>
          <a:p>
            <a:pPr marL="0" indent="0">
              <a:buNone/>
            </a:pPr>
            <a:r>
              <a:rPr lang="en-US" sz="2100">
                <a:sym typeface="+mn-ea"/>
              </a:rPr>
              <a:t>Ex:</a:t>
            </a:r>
          </a:p>
          <a:p>
            <a:pPr marL="457200" lvl="1" indent="0">
              <a:buNone/>
            </a:pPr>
            <a:r>
              <a:rPr lang="en-US" sz="2100">
                <a:sym typeface="+mn-ea"/>
              </a:rPr>
              <a:t>&lt;?php</a:t>
            </a:r>
          </a:p>
          <a:p>
            <a:pPr marL="457200" lvl="1" indent="0">
              <a:buNone/>
            </a:pPr>
            <a:r>
              <a:rPr lang="en-US" sz="2100">
                <a:sym typeface="+mn-ea"/>
              </a:rPr>
              <a:t>class Car {</a:t>
            </a:r>
          </a:p>
          <a:p>
            <a:pPr marL="457200" lvl="1" indent="0">
              <a:buNone/>
            </a:pPr>
            <a:r>
              <a:rPr lang="en-US" sz="2100">
                <a:sym typeface="+mn-ea"/>
              </a:rPr>
              <a:t> function Car() {</a:t>
            </a:r>
          </a:p>
          <a:p>
            <a:pPr marL="457200" lvl="1" indent="0">
              <a:buNone/>
            </a:pPr>
            <a:r>
              <a:rPr lang="en-US" sz="2100">
                <a:sym typeface="+mn-ea"/>
              </a:rPr>
              <a:t> $this-&gt;model = "VW";</a:t>
            </a:r>
          </a:p>
          <a:p>
            <a:pPr marL="457200" lvl="1" indent="0">
              <a:buNone/>
            </a:pPr>
            <a:r>
              <a:rPr lang="en-US" sz="2100">
                <a:sym typeface="+mn-ea"/>
              </a:rPr>
              <a:t> }</a:t>
            </a:r>
          </a:p>
          <a:p>
            <a:pPr marL="457200" lvl="1" indent="0">
              <a:buNone/>
            </a:pPr>
            <a:r>
              <a:rPr lang="en-US" sz="2100">
                <a:sym typeface="+mn-ea"/>
              </a:rPr>
              <a:t>}</a:t>
            </a:r>
          </a:p>
          <a:p>
            <a:pPr marL="457200" lvl="1" indent="0">
              <a:buNone/>
            </a:pPr>
            <a:r>
              <a:rPr lang="en-US" sz="2100">
                <a:sym typeface="+mn-ea"/>
              </a:rPr>
              <a:t>$herbie = new Car(); // create an object</a:t>
            </a:r>
          </a:p>
          <a:p>
            <a:pPr marL="457200" lvl="1" indent="0">
              <a:buNone/>
            </a:pPr>
            <a:r>
              <a:rPr lang="en-US" sz="2100">
                <a:sym typeface="+mn-ea"/>
              </a:rPr>
              <a:t>echo $herbie-&gt;model; // show object properties</a:t>
            </a:r>
          </a:p>
          <a:p>
            <a:pPr marL="457200" lvl="1" indent="0">
              <a:buNone/>
            </a:pPr>
            <a:r>
              <a:rPr lang="en-US" sz="2100">
                <a:sym typeface="+mn-ea"/>
              </a:rPr>
              <a:t>?&gt;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sym typeface="+mn-ea"/>
              </a:rPr>
              <a:t>PHP NULL Value</a:t>
            </a:r>
          </a:p>
        </p:txBody>
      </p:sp>
      <p:sp>
        <p:nvSpPr>
          <p:cNvPr id="5" name="Content Placeholder 4"/>
          <p:cNvSpPr>
            <a:spLocks noGrp="1"/>
          </p:cNvSpPr>
          <p:nvPr>
            <p:ph sz="half" idx="1"/>
          </p:nvPr>
        </p:nvSpPr>
        <p:spPr>
          <a:xfrm>
            <a:off x="526415" y="1588770"/>
            <a:ext cx="10997565" cy="5067935"/>
          </a:xfrm>
        </p:spPr>
        <p:txBody>
          <a:bodyPr>
            <a:noAutofit/>
          </a:bodyPr>
          <a:lstStyle/>
          <a:p>
            <a:r>
              <a:rPr lang="en-US" sz="2400">
                <a:sym typeface="+mn-ea"/>
              </a:rPr>
              <a:t>Null is a special data type which can have only one value: NULL.</a:t>
            </a:r>
          </a:p>
          <a:p>
            <a:r>
              <a:rPr lang="en-US" sz="2400">
                <a:sym typeface="+mn-ea"/>
              </a:rPr>
              <a:t>A variable of data type NULL is a variable that has no value assigned to it.</a:t>
            </a:r>
          </a:p>
          <a:p>
            <a:r>
              <a:rPr lang="en-US" sz="2400">
                <a:sym typeface="+mn-ea"/>
              </a:rPr>
              <a:t>Tip: If a variable is created without a value, it is automatically assigned a value of NULL.</a:t>
            </a:r>
          </a:p>
          <a:p>
            <a:r>
              <a:rPr lang="en-US" sz="2400">
                <a:sym typeface="+mn-ea"/>
              </a:rPr>
              <a:t>Variables can also be emptied by setting the value to NULL:</a:t>
            </a:r>
          </a:p>
          <a:p>
            <a:pPr marL="0" indent="0">
              <a:buNone/>
            </a:pPr>
            <a:r>
              <a:rPr lang="en-US" sz="2400">
                <a:sym typeface="+mn-ea"/>
              </a:rPr>
              <a:t>Ex:</a:t>
            </a:r>
          </a:p>
          <a:p>
            <a:pPr marL="457200" lvl="1" indent="0">
              <a:buNone/>
            </a:pPr>
            <a:r>
              <a:rPr lang="en-US" sz="2400">
                <a:sym typeface="+mn-ea"/>
              </a:rPr>
              <a:t>&lt;?php</a:t>
            </a:r>
          </a:p>
          <a:p>
            <a:pPr marL="457200" lvl="1" indent="0">
              <a:buNone/>
            </a:pPr>
            <a:r>
              <a:rPr lang="en-US" sz="2400">
                <a:sym typeface="+mn-ea"/>
              </a:rPr>
              <a:t>$x = "Hello world!";</a:t>
            </a:r>
          </a:p>
          <a:p>
            <a:pPr marL="457200" lvl="1" indent="0">
              <a:buNone/>
            </a:pPr>
            <a:r>
              <a:rPr lang="en-US" sz="2400">
                <a:sym typeface="+mn-ea"/>
              </a:rPr>
              <a:t>$x = null;</a:t>
            </a:r>
          </a:p>
          <a:p>
            <a:pPr marL="457200" lvl="1" indent="0">
              <a:buNone/>
            </a:pPr>
            <a:r>
              <a:rPr lang="en-US" sz="2400">
                <a:sym typeface="+mn-ea"/>
              </a:rPr>
              <a:t>var_dump($x);</a:t>
            </a:r>
          </a:p>
          <a:p>
            <a:pPr marL="457200" lvl="1" indent="0">
              <a:buNone/>
            </a:pPr>
            <a:r>
              <a:rPr lang="en-US" sz="2400">
                <a:sym typeface="+mn-ea"/>
              </a:rPr>
              <a:t>?&gt;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sym typeface="+mn-ea"/>
              </a:rPr>
              <a:t>What is a PHP File?</a:t>
            </a:r>
            <a:endParaRPr lang="en-US"/>
          </a:p>
        </p:txBody>
      </p:sp>
      <p:sp>
        <p:nvSpPr>
          <p:cNvPr id="5" name="Content Placeholder 4"/>
          <p:cNvSpPr>
            <a:spLocks noGrp="1"/>
          </p:cNvSpPr>
          <p:nvPr>
            <p:ph idx="1"/>
          </p:nvPr>
        </p:nvSpPr>
        <p:spPr/>
        <p:txBody>
          <a:bodyPr/>
          <a:lstStyle/>
          <a:p>
            <a:r>
              <a:rPr lang="en-US" sz="4000"/>
              <a:t>PHP files can contain text, HTML, CSS, JavaScript, and PHP code.</a:t>
            </a:r>
          </a:p>
          <a:p>
            <a:r>
              <a:rPr lang="en-US" sz="4000"/>
              <a:t>PHP code are executed on the server, and the result is returned to the browser as plain HTML.</a:t>
            </a:r>
          </a:p>
          <a:p>
            <a:r>
              <a:rPr lang="en-US" sz="4000"/>
              <a:t>PHP files have extension "</a:t>
            </a:r>
            <a:r>
              <a:rPr lang="en-US" sz="4000" b="1"/>
              <a:t>.php</a:t>
            </a:r>
            <a:r>
              <a:rPr lang="en-US" sz="400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sym typeface="+mn-ea"/>
              </a:rPr>
              <a:t>PHP Resource</a:t>
            </a:r>
          </a:p>
        </p:txBody>
      </p:sp>
      <p:sp>
        <p:nvSpPr>
          <p:cNvPr id="5" name="Content Placeholder 4"/>
          <p:cNvSpPr>
            <a:spLocks noGrp="1"/>
          </p:cNvSpPr>
          <p:nvPr>
            <p:ph sz="half" idx="1"/>
          </p:nvPr>
        </p:nvSpPr>
        <p:spPr>
          <a:xfrm>
            <a:off x="526415" y="1588770"/>
            <a:ext cx="10997565" cy="5067935"/>
          </a:xfrm>
        </p:spPr>
        <p:txBody>
          <a:bodyPr>
            <a:noAutofit/>
          </a:bodyPr>
          <a:lstStyle/>
          <a:p>
            <a:r>
              <a:rPr lang="en-US" sz="3600">
                <a:sym typeface="+mn-ea"/>
              </a:rPr>
              <a:t>The special resource type is not an actual data type. It is the storing of a reference to functions and resources external to PHP.</a:t>
            </a:r>
          </a:p>
          <a:p>
            <a:r>
              <a:rPr lang="en-US" sz="3600">
                <a:sym typeface="+mn-ea"/>
              </a:rPr>
              <a:t>A common example of using the resource data type is a database call.</a:t>
            </a:r>
          </a:p>
          <a:p>
            <a:r>
              <a:rPr lang="en-US" sz="3600">
                <a:sym typeface="+mn-ea"/>
              </a:rPr>
              <a:t>We will not talk about the resource type here, since it is an advanced topic.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sym typeface="+mn-ea"/>
              </a:rPr>
              <a:t>What Can PHP Do?</a:t>
            </a:r>
            <a:endParaRPr lang="en-US"/>
          </a:p>
        </p:txBody>
      </p:sp>
      <p:sp>
        <p:nvSpPr>
          <p:cNvPr id="5" name="Content Placeholder 4"/>
          <p:cNvSpPr>
            <a:spLocks noGrp="1"/>
          </p:cNvSpPr>
          <p:nvPr>
            <p:ph idx="1"/>
          </p:nvPr>
        </p:nvSpPr>
        <p:spPr/>
        <p:txBody>
          <a:bodyPr>
            <a:normAutofit fontScale="90000" lnSpcReduction="10000"/>
          </a:bodyPr>
          <a:lstStyle/>
          <a:p>
            <a:r>
              <a:rPr lang="en-US"/>
              <a:t>PHP can generate dynamic page content</a:t>
            </a:r>
          </a:p>
          <a:p>
            <a:r>
              <a:rPr lang="en-US"/>
              <a:t>PHP can create, open, read, write, delete, and close files on the server</a:t>
            </a:r>
          </a:p>
          <a:p>
            <a:r>
              <a:rPr lang="en-US"/>
              <a:t>PHP can collect form data</a:t>
            </a:r>
          </a:p>
          <a:p>
            <a:r>
              <a:rPr lang="en-US"/>
              <a:t>PHP can send and receive cookies</a:t>
            </a:r>
          </a:p>
          <a:p>
            <a:r>
              <a:rPr lang="en-US"/>
              <a:t>PHP can add, delete, modify data in your database</a:t>
            </a:r>
          </a:p>
          <a:p>
            <a:r>
              <a:rPr lang="en-US"/>
              <a:t>PHP can be used to control user-access</a:t>
            </a:r>
          </a:p>
          <a:p>
            <a:r>
              <a:rPr lang="en-US"/>
              <a:t>PHP can encrypt data</a:t>
            </a:r>
          </a:p>
          <a:p>
            <a:r>
              <a:rPr lang="en-US"/>
              <a:t>With PHP you are not limited to output HTML. You can output images, PDF files, and even Flash movies. You can also output any text, such as XHTML and XML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unnamed"/>
          <p:cNvPicPr>
            <a:picLocks noGrp="1" noChangeAspect="1"/>
          </p:cNvPicPr>
          <p:nvPr>
            <p:ph sz="half" idx="2"/>
          </p:nvPr>
        </p:nvPicPr>
        <p:blipFill>
          <a:blip r:embed="rId2"/>
          <a:stretch>
            <a:fillRect/>
          </a:stretch>
        </p:blipFill>
        <p:spPr>
          <a:xfrm>
            <a:off x="6060878" y="1847273"/>
            <a:ext cx="6131122" cy="3666836"/>
          </a:xfrm>
          <a:prstGeom prst="rect">
            <a:avLst/>
          </a:prstGeom>
        </p:spPr>
      </p:pic>
      <p:sp>
        <p:nvSpPr>
          <p:cNvPr id="4" name="Title 3"/>
          <p:cNvSpPr>
            <a:spLocks noGrp="1"/>
          </p:cNvSpPr>
          <p:nvPr>
            <p:ph type="title"/>
          </p:nvPr>
        </p:nvSpPr>
        <p:spPr>
          <a:xfrm>
            <a:off x="666115" y="41910"/>
            <a:ext cx="10515600" cy="1325563"/>
          </a:xfrm>
        </p:spPr>
        <p:txBody>
          <a:bodyPr>
            <a:normAutofit/>
          </a:bodyPr>
          <a:lstStyle/>
          <a:p>
            <a:r>
              <a:rPr lang="en-US">
                <a:sym typeface="+mn-ea"/>
              </a:rPr>
              <a:t>Why PHP?</a:t>
            </a:r>
            <a:endParaRPr lang="en-US"/>
          </a:p>
        </p:txBody>
      </p:sp>
      <p:sp>
        <p:nvSpPr>
          <p:cNvPr id="5" name="Content Placeholder 4"/>
          <p:cNvSpPr>
            <a:spLocks noGrp="1"/>
          </p:cNvSpPr>
          <p:nvPr>
            <p:ph sz="half" idx="1"/>
          </p:nvPr>
        </p:nvSpPr>
        <p:spPr>
          <a:xfrm>
            <a:off x="509270" y="1038225"/>
            <a:ext cx="6999605" cy="4223385"/>
          </a:xfrm>
        </p:spPr>
        <p:txBody>
          <a:bodyPr>
            <a:noAutofit/>
          </a:bodyPr>
          <a:lstStyle/>
          <a:p>
            <a:r>
              <a:rPr lang="en-US" sz="3200"/>
              <a:t>PHP runs on various platforms (Windows, Linux, Unix, Mac OS X, etc.).</a:t>
            </a:r>
          </a:p>
          <a:p>
            <a:r>
              <a:rPr lang="en-US" sz="3200"/>
              <a:t>PHP is compatible with almost all servers used today (Apache, IIS, etc.).</a:t>
            </a:r>
          </a:p>
          <a:p>
            <a:r>
              <a:rPr lang="en-US" sz="3200"/>
              <a:t>PHP supports a wide range of databases.</a:t>
            </a:r>
          </a:p>
          <a:p>
            <a:r>
              <a:rPr lang="en-US" sz="3200"/>
              <a:t>PHP is free. Download it from the official PHP resource: www.php.net</a:t>
            </a:r>
          </a:p>
          <a:p>
            <a:r>
              <a:rPr lang="en-US" sz="3200"/>
              <a:t>PHP is easy to learn and runs efficiently on the server side.</a:t>
            </a:r>
          </a:p>
          <a:p>
            <a:r>
              <a:rPr lang="en-US" sz="3200"/>
              <a:t>PHP is widely-used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sym typeface="+mn-ea"/>
              </a:rPr>
              <a:t>Most popular server-side programming languages</a:t>
            </a:r>
          </a:p>
        </p:txBody>
      </p:sp>
      <p:pic>
        <p:nvPicPr>
          <p:cNvPr id="6" name="Content Placeholder 5" descr="Capture1"/>
          <p:cNvPicPr>
            <a:picLocks noGrp="1" noChangeAspect="1"/>
          </p:cNvPicPr>
          <p:nvPr>
            <p:ph idx="1"/>
          </p:nvPr>
        </p:nvPicPr>
        <p:blipFill>
          <a:blip r:embed="rId2"/>
          <a:stretch>
            <a:fillRect/>
          </a:stretch>
        </p:blipFill>
        <p:spPr>
          <a:xfrm>
            <a:off x="1922780" y="2466340"/>
            <a:ext cx="8134985" cy="28174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sym typeface="+mn-ea"/>
              </a:rPr>
              <a:t>Fastest growing server-side programming languages since 1 January 2018</a:t>
            </a:r>
          </a:p>
        </p:txBody>
      </p:sp>
      <p:pic>
        <p:nvPicPr>
          <p:cNvPr id="7" name="Content Placeholder 6" descr="Capture2"/>
          <p:cNvPicPr>
            <a:picLocks noGrp="1" noChangeAspect="1"/>
          </p:cNvPicPr>
          <p:nvPr>
            <p:ph idx="1"/>
          </p:nvPr>
        </p:nvPicPr>
        <p:blipFill>
          <a:blip r:embed="rId2"/>
          <a:stretch>
            <a:fillRect/>
          </a:stretch>
        </p:blipFill>
        <p:spPr>
          <a:xfrm>
            <a:off x="838200" y="2723515"/>
            <a:ext cx="9845040" cy="24758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sym typeface="+mn-ea"/>
              </a:rPr>
              <a:t>How Does PHP Work?</a:t>
            </a:r>
          </a:p>
        </p:txBody>
      </p:sp>
      <p:sp>
        <p:nvSpPr>
          <p:cNvPr id="5" name="Content Placeholder 4"/>
          <p:cNvSpPr>
            <a:spLocks noGrp="1"/>
          </p:cNvSpPr>
          <p:nvPr>
            <p:ph sz="half" idx="1"/>
          </p:nvPr>
        </p:nvSpPr>
        <p:spPr/>
        <p:txBody>
          <a:bodyPr>
            <a:normAutofit/>
          </a:bodyPr>
          <a:lstStyle/>
          <a:p>
            <a:r>
              <a:rPr lang="en-US"/>
              <a:t>As Previously mentioned that PHP is a server-side programming language which means it runs in the server. PHP plays an intermediate role between a client and the date stored in the server and other servers.</a:t>
            </a:r>
          </a:p>
        </p:txBody>
      </p:sp>
      <p:pic>
        <p:nvPicPr>
          <p:cNvPr id="2" name="Content Placeholder 1" descr="Capture3"/>
          <p:cNvPicPr>
            <a:picLocks noGrp="1" noChangeAspect="1"/>
          </p:cNvPicPr>
          <p:nvPr>
            <p:ph sz="half" idx="2"/>
          </p:nvPr>
        </p:nvPicPr>
        <p:blipFill>
          <a:blip r:embed="rId2"/>
          <a:stretch>
            <a:fillRect/>
          </a:stretch>
        </p:blipFill>
        <p:spPr>
          <a:xfrm>
            <a:off x="6019800" y="1825625"/>
            <a:ext cx="5786755" cy="34817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sym typeface="+mn-ea"/>
              </a:rPr>
              <a:t>What Do You Need to Start Using PHP?</a:t>
            </a:r>
          </a:p>
        </p:txBody>
      </p:sp>
      <p:sp>
        <p:nvSpPr>
          <p:cNvPr id="5" name="Content Placeholder 4"/>
          <p:cNvSpPr>
            <a:spLocks noGrp="1"/>
          </p:cNvSpPr>
          <p:nvPr>
            <p:ph sz="half" idx="1"/>
          </p:nvPr>
        </p:nvSpPr>
        <p:spPr>
          <a:xfrm>
            <a:off x="838200" y="1825625"/>
            <a:ext cx="10997565" cy="4351655"/>
          </a:xfrm>
        </p:spPr>
        <p:txBody>
          <a:bodyPr>
            <a:normAutofit fontScale="90000"/>
          </a:bodyPr>
          <a:lstStyle/>
          <a:p>
            <a:r>
              <a:rPr lang="en-US"/>
              <a:t>Install a web server</a:t>
            </a:r>
          </a:p>
          <a:p>
            <a:r>
              <a:rPr lang="en-US"/>
              <a:t>Install PHP</a:t>
            </a:r>
          </a:p>
          <a:p>
            <a:r>
              <a:rPr lang="en-US"/>
              <a:t>Install a database, such as MySQL</a:t>
            </a:r>
          </a:p>
          <a:p>
            <a:pPr marL="0" indent="0">
              <a:buNone/>
            </a:pPr>
            <a:endParaRPr lang="en-US"/>
          </a:p>
          <a:p>
            <a:r>
              <a:rPr lang="en-US"/>
              <a:t>You can install a server on your personal computer such as XAMPP server from the link below: https://www.apachefriends.org/index.html</a:t>
            </a:r>
          </a:p>
          <a:p>
            <a:r>
              <a:rPr lang="en-US"/>
              <a:t>A PHP version and MySQL come out of the box when you install XAMPP server. You can use other development server instead of XAMPP such as WAMPSERVER that you can download from here (http://www.wampserver.com/en/).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1929</Words>
  <Application>Microsoft Office PowerPoint</Application>
  <PresentationFormat>Widescreen</PresentationFormat>
  <Paragraphs>255</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Introduction to PHP</vt:lpstr>
      <vt:lpstr>What is PHP?</vt:lpstr>
      <vt:lpstr>What is a PHP File?</vt:lpstr>
      <vt:lpstr>What Can PHP Do?</vt:lpstr>
      <vt:lpstr>Why PHP?</vt:lpstr>
      <vt:lpstr>Most popular server-side programming languages</vt:lpstr>
      <vt:lpstr>Fastest growing server-side programming languages since 1 January 2018</vt:lpstr>
      <vt:lpstr>How Does PHP Work?</vt:lpstr>
      <vt:lpstr>What Do You Need to Start Using PHP?</vt:lpstr>
      <vt:lpstr>PHP Syntax: </vt:lpstr>
      <vt:lpstr>Comments in PHP</vt:lpstr>
      <vt:lpstr>PHP Case Sensitivity</vt:lpstr>
      <vt:lpstr>PHP Case Sensitivity</vt:lpstr>
      <vt:lpstr>PHP Variables:</vt:lpstr>
      <vt:lpstr>PHP Variables Scope</vt:lpstr>
      <vt:lpstr>PHP Variables Scope</vt:lpstr>
      <vt:lpstr>PHP Variables Scope</vt:lpstr>
      <vt:lpstr>PHP The global Keyword</vt:lpstr>
      <vt:lpstr>PHP The static Keyword</vt:lpstr>
      <vt:lpstr>PHP The static Keyword</vt:lpstr>
      <vt:lpstr>PHP Data Types</vt:lpstr>
      <vt:lpstr>PHP String</vt:lpstr>
      <vt:lpstr>PHP String</vt:lpstr>
      <vt:lpstr>PHP Integer</vt:lpstr>
      <vt:lpstr>PHP Float</vt:lpstr>
      <vt:lpstr>PHP Boolean</vt:lpstr>
      <vt:lpstr>PHP Array</vt:lpstr>
      <vt:lpstr>PHP Object</vt:lpstr>
      <vt:lpstr>PHP NULL Value</vt:lpstr>
      <vt:lpstr>PHP Resource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PHP</dc:title>
  <dc:creator>Omosebi</dc:creator>
  <cp:lastModifiedBy>Omosebi</cp:lastModifiedBy>
  <cp:revision>12</cp:revision>
  <dcterms:created xsi:type="dcterms:W3CDTF">2023-06-05T13:47:48Z</dcterms:created>
  <dcterms:modified xsi:type="dcterms:W3CDTF">2023-06-08T16:27:35Z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E5EE4A0A072C4401900CF587BAA59C85</vt:lpwstr>
  </property>
  <property fmtid="{D5CDD505-2E9C-101B-9397-08002B2CF9AE}" pid="3" name="KSOProductBuildVer">
    <vt:lpwstr>1033-11.2.0.11537</vt:lpwstr>
  </property>
</Properties>
</file>