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57" r:id="rId5"/>
    <p:sldId id="258" r:id="rId6"/>
    <p:sldId id="259" r:id="rId7"/>
    <p:sldId id="260" r:id="rId8"/>
    <p:sldId id="261" r:id="rId9"/>
    <p:sldId id="262" r:id="rId10"/>
    <p:sldId id="272" r:id="rId11"/>
    <p:sldId id="263" r:id="rId12"/>
    <p:sldId id="265" r:id="rId13"/>
    <p:sldId id="264"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6" d="100"/>
          <a:sy n="66" d="100"/>
        </p:scale>
        <p:origin x="5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7A57CF4-4C22-4953-9B7A-C2D0671298C5}" type="datetimeFigureOut">
              <a:rPr lang="en-GB" smtClean="0"/>
              <a:t>05/10/2023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100279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A57CF4-4C22-4953-9B7A-C2D0671298C5}" type="datetimeFigureOut">
              <a:rPr lang="en-GB" smtClean="0"/>
              <a:t>05/10/2023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277109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A57CF4-4C22-4953-9B7A-C2D0671298C5}" type="datetimeFigureOut">
              <a:rPr lang="en-GB" smtClean="0"/>
              <a:t>05/10/2023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291996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A57CF4-4C22-4953-9B7A-C2D0671298C5}" type="datetimeFigureOut">
              <a:rPr lang="en-GB" smtClean="0"/>
              <a:t>05/10/2023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66636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A57CF4-4C22-4953-9B7A-C2D0671298C5}" type="datetimeFigureOut">
              <a:rPr lang="en-GB" smtClean="0"/>
              <a:t>05/10/2023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281546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7A57CF4-4C22-4953-9B7A-C2D0671298C5}" type="datetimeFigureOut">
              <a:rPr lang="en-GB" smtClean="0"/>
              <a:t>05/10/2023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224624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7A57CF4-4C22-4953-9B7A-C2D0671298C5}" type="datetimeFigureOut">
              <a:rPr lang="en-GB" smtClean="0"/>
              <a:t>05/10/2023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374399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A57CF4-4C22-4953-9B7A-C2D0671298C5}" type="datetimeFigureOut">
              <a:rPr lang="en-GB" smtClean="0"/>
              <a:t>05/10/2023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134388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57CF4-4C22-4953-9B7A-C2D0671298C5}" type="datetimeFigureOut">
              <a:rPr lang="en-GB" smtClean="0"/>
              <a:t>05/10/2023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913807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57CF4-4C22-4953-9B7A-C2D0671298C5}" type="datetimeFigureOut">
              <a:rPr lang="en-GB" smtClean="0"/>
              <a:t>05/10/2023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396240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A57CF4-4C22-4953-9B7A-C2D0671298C5}" type="datetimeFigureOut">
              <a:rPr lang="en-GB" smtClean="0"/>
              <a:t>05/10/2023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FB7A6D-393E-4111-9AE3-7D25E0964E6B}" type="slidenum">
              <a:rPr lang="en-GB" smtClean="0"/>
              <a:t>‹#›</a:t>
            </a:fld>
            <a:endParaRPr lang="en-GB"/>
          </a:p>
        </p:txBody>
      </p:sp>
    </p:spTree>
    <p:extLst>
      <p:ext uri="{BB962C8B-B14F-4D97-AF65-F5344CB8AC3E}">
        <p14:creationId xmlns:p14="http://schemas.microsoft.com/office/powerpoint/2010/main" val="125772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57CF4-4C22-4953-9B7A-C2D0671298C5}" type="datetimeFigureOut">
              <a:rPr lang="en-GB" smtClean="0"/>
              <a:t>05/10/2023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B7A6D-393E-4111-9AE3-7D25E0964E6B}" type="slidenum">
              <a:rPr lang="en-GB" smtClean="0"/>
              <a:t>‹#›</a:t>
            </a:fld>
            <a:endParaRPr lang="en-GB"/>
          </a:p>
        </p:txBody>
      </p:sp>
    </p:spTree>
    <p:extLst>
      <p:ext uri="{BB962C8B-B14F-4D97-AF65-F5344CB8AC3E}">
        <p14:creationId xmlns:p14="http://schemas.microsoft.com/office/powerpoint/2010/main" val="1814278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266" y="0"/>
            <a:ext cx="919873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0" y="2133599"/>
            <a:ext cx="9144000" cy="3304391"/>
          </a:xfrm>
          <a:solidFill>
            <a:schemeClr val="accent5"/>
          </a:solidFill>
        </p:spPr>
        <p:txBody>
          <a:bodyPr>
            <a:normAutofit fontScale="90000"/>
          </a:bodyPr>
          <a:lstStyle/>
          <a:p>
            <a:r>
              <a:rPr lang="en-US" b="1" dirty="0" smtClean="0"/>
              <a:t>Survey of Programming Languages</a:t>
            </a:r>
            <a:r>
              <a:rPr lang="en-US" b="1" dirty="0"/>
              <a:t/>
            </a:r>
            <a:br>
              <a:rPr lang="en-US" b="1" dirty="0"/>
            </a:br>
            <a:r>
              <a:rPr lang="en-US" b="1" dirty="0" smtClean="0"/>
              <a:t>CSC 314 </a:t>
            </a:r>
            <a:r>
              <a:rPr lang="en-US" dirty="0" smtClean="0"/>
              <a:t>(3 UNITS)</a:t>
            </a:r>
            <a:r>
              <a:rPr lang="en-US" dirty="0"/>
              <a:t/>
            </a:r>
            <a:br>
              <a:rPr lang="en-US" dirty="0"/>
            </a:br>
            <a:r>
              <a:rPr lang="en-GB" dirty="0" smtClean="0">
                <a:solidFill>
                  <a:schemeClr val="bg1"/>
                </a:solidFill>
                <a:latin typeface="Arial" pitchFamily="34" charset="0"/>
                <a:cs typeface="Arial" pitchFamily="34" charset="0"/>
              </a:rPr>
              <a:t>MODULE 1</a:t>
            </a:r>
            <a:br>
              <a:rPr lang="en-GB" dirty="0" smtClean="0">
                <a:solidFill>
                  <a:schemeClr val="bg1"/>
                </a:solidFill>
                <a:latin typeface="Arial" pitchFamily="34" charset="0"/>
                <a:cs typeface="Arial" pitchFamily="34" charset="0"/>
              </a:rPr>
            </a:br>
            <a:r>
              <a:rPr lang="en-GB" dirty="0" smtClean="0">
                <a:solidFill>
                  <a:schemeClr val="bg1"/>
                </a:solidFill>
                <a:latin typeface="Arial" pitchFamily="34" charset="0"/>
                <a:cs typeface="Arial" pitchFamily="34" charset="0"/>
              </a:rPr>
              <a:t>OVERVIEW OF PROGRAMING LANGUAGES</a:t>
            </a:r>
            <a:endParaRPr lang="en-US" dirty="0">
              <a:solidFill>
                <a:schemeClr val="bg1"/>
              </a:solidFill>
              <a:latin typeface="Arial" pitchFamily="34" charset="0"/>
              <a:cs typeface="Arial"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267" y="19989"/>
            <a:ext cx="130492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78088" y="311594"/>
            <a:ext cx="3189912" cy="400110"/>
          </a:xfrm>
          <a:prstGeom prst="rect">
            <a:avLst/>
          </a:prstGeom>
        </p:spPr>
        <p:txBody>
          <a:bodyPr wrap="none">
            <a:spAutoFit/>
          </a:bodyPr>
          <a:lstStyle/>
          <a:p>
            <a:r>
              <a:rPr lang="en-US" sz="2000" dirty="0">
                <a:solidFill>
                  <a:srgbClr val="FF0000"/>
                </a:solidFill>
              </a:rPr>
              <a:t>www.trinityuniversity.edu.ng</a:t>
            </a:r>
          </a:p>
        </p:txBody>
      </p:sp>
      <p:sp>
        <p:nvSpPr>
          <p:cNvPr id="8" name="Subtitle 2"/>
          <p:cNvSpPr txBox="1">
            <a:spLocks/>
          </p:cNvSpPr>
          <p:nvPr/>
        </p:nvSpPr>
        <p:spPr>
          <a:xfrm>
            <a:off x="2545976" y="6114920"/>
            <a:ext cx="6477000" cy="495300"/>
          </a:xfrm>
          <a:prstGeom prst="rect">
            <a:avLst/>
          </a:prstGeom>
          <a:solidFill>
            <a:schemeClr val="bg2"/>
          </a:solid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dirty="0"/>
              <a:t>DR.(MRS.) FOLASADE AYANKOYA</a:t>
            </a:r>
          </a:p>
        </p:txBody>
      </p:sp>
    </p:spTree>
    <p:extLst>
      <p:ext uri="{BB962C8B-B14F-4D97-AF65-F5344CB8AC3E}">
        <p14:creationId xmlns:p14="http://schemas.microsoft.com/office/powerpoint/2010/main" val="1635387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884" y="231006"/>
            <a:ext cx="11016916" cy="5945957"/>
          </a:xfrm>
        </p:spPr>
        <p:txBody>
          <a:bodyPr/>
          <a:lstStyle/>
          <a:p>
            <a:endParaRPr lang="en-GB" dirty="0"/>
          </a:p>
        </p:txBody>
      </p:sp>
      <p:sp>
        <p:nvSpPr>
          <p:cNvPr id="4" name="Rectangle 3"/>
          <p:cNvSpPr/>
          <p:nvPr/>
        </p:nvSpPr>
        <p:spPr>
          <a:xfrm>
            <a:off x="3599848" y="365760"/>
            <a:ext cx="2815390" cy="731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PROGRAMMING PARADIGMS</a:t>
            </a:r>
            <a:endParaRPr lang="en-GB" dirty="0"/>
          </a:p>
        </p:txBody>
      </p:sp>
      <p:cxnSp>
        <p:nvCxnSpPr>
          <p:cNvPr id="6" name="Straight Connector 5"/>
          <p:cNvCxnSpPr/>
          <p:nvPr/>
        </p:nvCxnSpPr>
        <p:spPr>
          <a:xfrm flipH="1">
            <a:off x="3123398" y="1097280"/>
            <a:ext cx="1819577" cy="120797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5870609" y="1221819"/>
            <a:ext cx="2032534" cy="1137385"/>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1456022" y="2305251"/>
            <a:ext cx="2644340" cy="572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IMPERATIVE PARADIGM</a:t>
            </a:r>
            <a:endParaRPr lang="en-GB" dirty="0"/>
          </a:p>
        </p:txBody>
      </p:sp>
      <p:sp>
        <p:nvSpPr>
          <p:cNvPr id="12" name="Rectangle 11"/>
          <p:cNvSpPr/>
          <p:nvPr/>
        </p:nvSpPr>
        <p:spPr>
          <a:xfrm>
            <a:off x="7331344" y="2379044"/>
            <a:ext cx="2746408" cy="547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DECLARATIVE PARADIGM</a:t>
            </a:r>
            <a:endParaRPr lang="en-GB" dirty="0"/>
          </a:p>
        </p:txBody>
      </p:sp>
      <p:cxnSp>
        <p:nvCxnSpPr>
          <p:cNvPr id="13" name="Straight Connector 12"/>
          <p:cNvCxnSpPr/>
          <p:nvPr/>
        </p:nvCxnSpPr>
        <p:spPr>
          <a:xfrm flipH="1">
            <a:off x="1188918" y="2877954"/>
            <a:ext cx="1298209" cy="79408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endCxn id="21" idx="0"/>
          </p:cNvCxnSpPr>
          <p:nvPr/>
        </p:nvCxnSpPr>
        <p:spPr>
          <a:xfrm>
            <a:off x="2589196" y="2877954"/>
            <a:ext cx="14438" cy="161383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797945" y="2861110"/>
            <a:ext cx="1000023" cy="771249"/>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249154" y="3697706"/>
            <a:ext cx="2644340" cy="572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ORIENTED PROGRAMMING</a:t>
            </a:r>
            <a:endParaRPr lang="en-GB" dirty="0"/>
          </a:p>
        </p:txBody>
      </p:sp>
      <p:sp>
        <p:nvSpPr>
          <p:cNvPr id="21" name="Rectangle 20"/>
          <p:cNvSpPr/>
          <p:nvPr/>
        </p:nvSpPr>
        <p:spPr>
          <a:xfrm>
            <a:off x="1281464" y="4491790"/>
            <a:ext cx="2644340" cy="572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STRUCTURED PROGRAMMING</a:t>
            </a:r>
            <a:endParaRPr lang="en-GB" dirty="0"/>
          </a:p>
        </p:txBody>
      </p:sp>
      <p:sp>
        <p:nvSpPr>
          <p:cNvPr id="22" name="Rectangle 21"/>
          <p:cNvSpPr/>
          <p:nvPr/>
        </p:nvSpPr>
        <p:spPr>
          <a:xfrm>
            <a:off x="3417269" y="3672038"/>
            <a:ext cx="2644340" cy="572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PROCEDURAL PROGRAMING</a:t>
            </a:r>
            <a:endParaRPr lang="en-GB" dirty="0"/>
          </a:p>
        </p:txBody>
      </p:sp>
      <p:cxnSp>
        <p:nvCxnSpPr>
          <p:cNvPr id="25" name="Straight Connector 24"/>
          <p:cNvCxnSpPr/>
          <p:nvPr/>
        </p:nvCxnSpPr>
        <p:spPr>
          <a:xfrm flipH="1">
            <a:off x="7156383" y="2926080"/>
            <a:ext cx="1473171" cy="166431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8715579" y="2948915"/>
            <a:ext cx="1000023" cy="771249"/>
          </a:xfrm>
          <a:prstGeom prst="line">
            <a:avLst/>
          </a:prstGeom>
        </p:spPr>
        <p:style>
          <a:lnRef idx="1">
            <a:schemeClr val="dk1"/>
          </a:lnRef>
          <a:fillRef idx="0">
            <a:schemeClr val="dk1"/>
          </a:fillRef>
          <a:effectRef idx="0">
            <a:schemeClr val="dk1"/>
          </a:effectRef>
          <a:fontRef idx="minor">
            <a:schemeClr val="tx1"/>
          </a:fontRef>
        </p:style>
      </p:cxnSp>
      <p:sp>
        <p:nvSpPr>
          <p:cNvPr id="27" name="Rectangle 26"/>
          <p:cNvSpPr/>
          <p:nvPr/>
        </p:nvSpPr>
        <p:spPr>
          <a:xfrm>
            <a:off x="6178116" y="4590398"/>
            <a:ext cx="2644340" cy="572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LOGIC PROGRAMING</a:t>
            </a:r>
            <a:endParaRPr lang="en-GB" dirty="0"/>
          </a:p>
        </p:txBody>
      </p:sp>
      <p:sp>
        <p:nvSpPr>
          <p:cNvPr id="28" name="Rectangle 27"/>
          <p:cNvSpPr/>
          <p:nvPr/>
        </p:nvSpPr>
        <p:spPr>
          <a:xfrm>
            <a:off x="8629553" y="3758239"/>
            <a:ext cx="2644340" cy="572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FUNCTIONAL PROGRAMING</a:t>
            </a:r>
            <a:endParaRPr lang="en-GB" dirty="0"/>
          </a:p>
        </p:txBody>
      </p:sp>
    </p:spTree>
    <p:extLst>
      <p:ext uri="{BB962C8B-B14F-4D97-AF65-F5344CB8AC3E}">
        <p14:creationId xmlns:p14="http://schemas.microsoft.com/office/powerpoint/2010/main" val="267615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697"/>
            <a:ext cx="10515600" cy="1126434"/>
          </a:xfrm>
        </p:spPr>
        <p:txBody>
          <a:bodyPr/>
          <a:lstStyle/>
          <a:p>
            <a:r>
              <a:rPr lang="en-GB" dirty="0" smtClean="0"/>
              <a:t>Programming Paradigms Definitions</a:t>
            </a:r>
            <a:endParaRPr lang="en-GB" dirty="0"/>
          </a:p>
        </p:txBody>
      </p:sp>
      <p:sp>
        <p:nvSpPr>
          <p:cNvPr id="3" name="Content Placeholder 2"/>
          <p:cNvSpPr>
            <a:spLocks noGrp="1"/>
          </p:cNvSpPr>
          <p:nvPr>
            <p:ph idx="1"/>
          </p:nvPr>
        </p:nvSpPr>
        <p:spPr>
          <a:xfrm>
            <a:off x="371061" y="1042504"/>
            <a:ext cx="11229009" cy="5627757"/>
          </a:xfrm>
        </p:spPr>
        <p:txBody>
          <a:bodyPr>
            <a:normAutofit/>
          </a:bodyPr>
          <a:lstStyle/>
          <a:p>
            <a:pPr algn="just"/>
            <a:r>
              <a:rPr lang="en-GB" dirty="0" smtClean="0"/>
              <a:t>Major Paradigms mostly referred to: </a:t>
            </a:r>
            <a:endParaRPr lang="en-GB" dirty="0" smtClean="0"/>
          </a:p>
          <a:p>
            <a:pPr algn="just"/>
            <a:r>
              <a:rPr lang="en-GB" b="1" dirty="0" smtClean="0"/>
              <a:t>Imperative </a:t>
            </a:r>
            <a:r>
              <a:rPr lang="en-GB" b="1" dirty="0" smtClean="0"/>
              <a:t>Programming </a:t>
            </a:r>
            <a:r>
              <a:rPr lang="en-GB" dirty="0" smtClean="0"/>
              <a:t>– is the programming style based on specific operations described through statements, consequent commands and actions. Procedural and Object Oriented programming paradigms are all derivatives of the imperative style. Languages which reflect this paradigm recognize the fact that computers have re-usable memory that can change state; they are characterized by statements which affect the state of the machine </a:t>
            </a:r>
            <a:endParaRPr lang="en-GB" dirty="0" smtClean="0"/>
          </a:p>
          <a:p>
            <a:pPr algn="just"/>
            <a:r>
              <a:rPr lang="en-GB" b="1" dirty="0"/>
              <a:t>Declarative Programming </a:t>
            </a:r>
            <a:r>
              <a:rPr lang="en-GB" dirty="0"/>
              <a:t>– focuses on the what should be achieved rather than the how exactly; the command flow is not being specified but the focus is on the result. The functional PLs are declarative. </a:t>
            </a:r>
          </a:p>
          <a:p>
            <a:pPr algn="just"/>
            <a:endParaRPr lang="en-GB"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00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514" y="229704"/>
            <a:ext cx="11105078" cy="6628296"/>
          </a:xfrm>
        </p:spPr>
        <p:txBody>
          <a:bodyPr>
            <a:normAutofit lnSpcReduction="10000"/>
          </a:bodyPr>
          <a:lstStyle/>
          <a:p>
            <a:r>
              <a:rPr lang="en-GB" b="1" dirty="0" smtClean="0"/>
              <a:t>Procedural</a:t>
            </a:r>
            <a:r>
              <a:rPr lang="en-GB" dirty="0" smtClean="0"/>
              <a:t> </a:t>
            </a:r>
            <a:r>
              <a:rPr lang="en-GB" b="1" dirty="0" smtClean="0"/>
              <a:t>Programming</a:t>
            </a:r>
            <a:r>
              <a:rPr lang="en-GB" dirty="0" smtClean="0"/>
              <a:t> – sometimes referred to as Conventional and/or Traditional is imperative-based type of programming and can be synonymous. It is built around the idea of building procedures, functions and/or routines. Although functions are also represented in the Functional programming, the Procedural style usually refers to the imperative paradigm. </a:t>
            </a:r>
            <a:endParaRPr lang="en-GB" dirty="0"/>
          </a:p>
          <a:p>
            <a:pPr algn="just"/>
            <a:r>
              <a:rPr lang="en-GB" b="1" dirty="0" smtClean="0"/>
              <a:t>Structural </a:t>
            </a:r>
            <a:r>
              <a:rPr lang="en-GB" b="1" dirty="0" smtClean="0"/>
              <a:t>Programming</a:t>
            </a:r>
            <a:r>
              <a:rPr lang="en-GB" dirty="0" smtClean="0"/>
              <a:t> – also known as modular programming is a term referring to PLs that support structured flow-control; it focuses on separation of concerns, modularity and reusability. All modern languages are structural, both imperative and declarative. Only old languages like Assembly Language do not support any structural syntax</a:t>
            </a:r>
            <a:r>
              <a:rPr lang="en-GB" dirty="0" smtClean="0"/>
              <a:t>. </a:t>
            </a:r>
          </a:p>
          <a:p>
            <a:pPr algn="just"/>
            <a:r>
              <a:rPr lang="en-GB" b="1" dirty="0"/>
              <a:t>Object Oriented Programming </a:t>
            </a:r>
            <a:r>
              <a:rPr lang="en-GB" dirty="0"/>
              <a:t>– OOP paradigm is quite popular today, floating around the idea of classes (templates) and concrete instances representing objects from the real world and domain rather than from machine point of view. Encapsulation, Polymorphism, Abstraction and Inheritance are the top properties that characterize the Object Oriented programming style. Even though there are languages that are procedural in nature, some can be classified as object oriented also</a:t>
            </a:r>
          </a:p>
          <a:p>
            <a:pPr algn="just"/>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61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94007"/>
            <a:ext cx="10515600" cy="6470236"/>
          </a:xfrm>
        </p:spPr>
        <p:txBody>
          <a:bodyPr/>
          <a:lstStyle/>
          <a:p>
            <a:pPr algn="just"/>
            <a:r>
              <a:rPr lang="en-GB" b="1" dirty="0" smtClean="0"/>
              <a:t>Functional Programming </a:t>
            </a:r>
            <a:r>
              <a:rPr lang="en-GB" dirty="0" smtClean="0"/>
              <a:t>– is a subtype of the declarative style. Programs written in functional languages are executed by evaluation expressions rather than statements that change some state, e.g. state of a variable. Although Functional programming is also structured, some of the control-flow constructs are not presented. They got only one return value and are deterministic; in pure functional languages, there are no loop statements; the only way is through recursion (repetition of steps to give result). </a:t>
            </a:r>
            <a:endParaRPr lang="en-GB" dirty="0" smtClean="0"/>
          </a:p>
          <a:p>
            <a:pPr marL="228600" lvl="8">
              <a:spcBef>
                <a:spcPts val="1000"/>
              </a:spcBef>
            </a:pPr>
            <a:r>
              <a:rPr lang="en-GB" sz="2800" b="1" dirty="0"/>
              <a:t>Logic Programming </a:t>
            </a:r>
            <a:r>
              <a:rPr lang="en-GB" sz="2800" dirty="0"/>
              <a:t>– this views computation as automated reasoning over a corpus of knowledge. Facts about the problem domain are expressed as logic formulae, and programs are executed by applying inference rules over them until an answer to the problem is found, or the collection of formulae is proved inconsistent. This paradigm also have the tendency of a declarative nature. Logic languages are useful for expressing problems where it is not obvious what the functions should do; it focuses on predicate logic.</a:t>
            </a:r>
          </a:p>
          <a:p>
            <a:endParaRPr lang="en-GB" dirty="0"/>
          </a:p>
          <a:p>
            <a:pPr algn="just"/>
            <a:endParaRPr lang="en-GB" dirty="0" smtClean="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55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304"/>
            <a:ext cx="10515600" cy="5845659"/>
          </a:xfrm>
        </p:spPr>
        <p:txBody>
          <a:bodyPr>
            <a:normAutofit lnSpcReduction="10000"/>
          </a:bodyPr>
          <a:lstStyle/>
          <a:p>
            <a:pPr marL="0" indent="0" algn="ctr">
              <a:buNone/>
            </a:pPr>
            <a:r>
              <a:rPr lang="en-GB" dirty="0" smtClean="0"/>
              <a:t>Class Exercise from Today’s Lesson </a:t>
            </a:r>
          </a:p>
          <a:p>
            <a:r>
              <a:rPr lang="en-GB" dirty="0" smtClean="0"/>
              <a:t>Group the following PLs under the Paradigms that follows</a:t>
            </a:r>
          </a:p>
          <a:p>
            <a:r>
              <a:rPr lang="en-GB" dirty="0" smtClean="0"/>
              <a:t>Lisp,  </a:t>
            </a:r>
            <a:r>
              <a:rPr lang="en-GB" dirty="0" err="1" smtClean="0"/>
              <a:t>Prolog</a:t>
            </a:r>
            <a:r>
              <a:rPr lang="en-GB" dirty="0" smtClean="0"/>
              <a:t>, Java,  ADA, C, Ruby,  C++, Python,  C#,  Perl, D,  PHP, Smalltalk, </a:t>
            </a:r>
            <a:r>
              <a:rPr lang="en-GB" dirty="0" err="1" smtClean="0"/>
              <a:t>Javascript</a:t>
            </a:r>
            <a:r>
              <a:rPr lang="en-GB" dirty="0" smtClean="0"/>
              <a:t>,  FORTRAN, VB.NET, COBOL</a:t>
            </a:r>
          </a:p>
          <a:p>
            <a:pPr marL="0" indent="0">
              <a:buNone/>
            </a:pPr>
            <a:r>
              <a:rPr lang="en-GB" dirty="0" smtClean="0"/>
              <a:t>Paradigms:</a:t>
            </a:r>
          </a:p>
          <a:p>
            <a:r>
              <a:rPr lang="en-GB" dirty="0" smtClean="0"/>
              <a:t>Procedural </a:t>
            </a:r>
            <a:endParaRPr lang="en-GB" dirty="0"/>
          </a:p>
          <a:p>
            <a:r>
              <a:rPr lang="en-GB" dirty="0" smtClean="0"/>
              <a:t>Logical </a:t>
            </a:r>
            <a:endParaRPr lang="en-GB" dirty="0" smtClean="0"/>
          </a:p>
          <a:p>
            <a:r>
              <a:rPr lang="en-GB" dirty="0" smtClean="0"/>
              <a:t>Object </a:t>
            </a:r>
            <a:r>
              <a:rPr lang="en-GB" dirty="0" smtClean="0"/>
              <a:t>Oriented </a:t>
            </a:r>
          </a:p>
          <a:p>
            <a:r>
              <a:rPr lang="en-GB" dirty="0" smtClean="0"/>
              <a:t> Functional </a:t>
            </a:r>
            <a:endParaRPr lang="en-GB" dirty="0" smtClean="0"/>
          </a:p>
          <a:p>
            <a:r>
              <a:rPr lang="en-GB" dirty="0" smtClean="0"/>
              <a:t>Structural</a:t>
            </a:r>
            <a:endParaRPr lang="en-GB" dirty="0" smtClean="0"/>
          </a:p>
          <a:p>
            <a:pPr marL="0" indent="0">
              <a:buNone/>
            </a:pPr>
            <a:endParaRPr lang="en-GB" dirty="0" smtClean="0"/>
          </a:p>
          <a:p>
            <a:r>
              <a:rPr lang="en-GB" sz="2200" i="1" dirty="0" smtClean="0"/>
              <a:t>Tip –Taking into consideration the definitions of the above paradigms, some PLs may fall under multiple or hybrid Paradigms… </a:t>
            </a:r>
          </a:p>
          <a:p>
            <a:endParaRPr lang="en-GB" dirty="0"/>
          </a:p>
        </p:txBody>
      </p:sp>
      <p:cxnSp>
        <p:nvCxnSpPr>
          <p:cNvPr id="5" name="Straight Connector 4"/>
          <p:cNvCxnSpPr/>
          <p:nvPr/>
        </p:nvCxnSpPr>
        <p:spPr>
          <a:xfrm>
            <a:off x="5230191" y="1413565"/>
            <a:ext cx="8835" cy="2703444"/>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86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318"/>
          </a:xfrm>
        </p:spPr>
        <p:txBody>
          <a:bodyPr/>
          <a:lstStyle/>
          <a:p>
            <a:pPr algn="ctr"/>
            <a:r>
              <a:rPr lang="en-GB" dirty="0" smtClean="0"/>
              <a:t>Answers</a:t>
            </a:r>
            <a:endParaRPr lang="en-GB" dirty="0"/>
          </a:p>
        </p:txBody>
      </p:sp>
      <p:sp>
        <p:nvSpPr>
          <p:cNvPr id="3" name="Content Placeholder 2"/>
          <p:cNvSpPr>
            <a:spLocks noGrp="1"/>
          </p:cNvSpPr>
          <p:nvPr>
            <p:ph idx="1"/>
          </p:nvPr>
        </p:nvSpPr>
        <p:spPr/>
        <p:txBody>
          <a:bodyPr/>
          <a:lstStyle/>
          <a:p>
            <a:r>
              <a:rPr lang="en-GB" dirty="0" smtClean="0"/>
              <a:t>Procedural PP – C, C++, COBOL, Basic, </a:t>
            </a:r>
            <a:r>
              <a:rPr lang="en-GB" dirty="0" err="1" smtClean="0"/>
              <a:t>Algol</a:t>
            </a:r>
            <a:r>
              <a:rPr lang="en-GB" dirty="0" smtClean="0"/>
              <a:t>, FORTRAN </a:t>
            </a:r>
          </a:p>
          <a:p>
            <a:r>
              <a:rPr lang="en-GB" dirty="0" smtClean="0"/>
              <a:t> Imperative PP – Lisp, Pascal, C, C++, Java, C#, JavaScript, </a:t>
            </a:r>
            <a:r>
              <a:rPr lang="en-GB" dirty="0" err="1" smtClean="0"/>
              <a:t>Algol</a:t>
            </a:r>
            <a:r>
              <a:rPr lang="en-GB" dirty="0" smtClean="0"/>
              <a:t>, Basic, Fortran, Perl, ADA, VB.NET </a:t>
            </a:r>
          </a:p>
          <a:p>
            <a:r>
              <a:rPr lang="en-GB" dirty="0" smtClean="0"/>
              <a:t>Functional PP – ML, Haskell, </a:t>
            </a:r>
            <a:r>
              <a:rPr lang="en-GB" dirty="0" err="1" smtClean="0"/>
              <a:t>Clojure</a:t>
            </a:r>
            <a:r>
              <a:rPr lang="en-GB" dirty="0" smtClean="0"/>
              <a:t>, </a:t>
            </a:r>
            <a:r>
              <a:rPr lang="en-GB" dirty="0" err="1" smtClean="0"/>
              <a:t>Erlang</a:t>
            </a:r>
            <a:r>
              <a:rPr lang="en-GB" dirty="0" smtClean="0"/>
              <a:t> </a:t>
            </a:r>
          </a:p>
          <a:p>
            <a:r>
              <a:rPr lang="en-GB" dirty="0" smtClean="0"/>
              <a:t>Object Oriented PP – C++, Java, C#, D, Eiffel, Objective-C, Smalltalk, </a:t>
            </a:r>
            <a:r>
              <a:rPr lang="en-GB" dirty="0" err="1" smtClean="0"/>
              <a:t>Simula</a:t>
            </a:r>
            <a:r>
              <a:rPr lang="en-GB" dirty="0" smtClean="0"/>
              <a:t>, Ruby, PHP, Python, </a:t>
            </a:r>
            <a:r>
              <a:rPr lang="en-GB" dirty="0" err="1" smtClean="0"/>
              <a:t>Scala</a:t>
            </a:r>
            <a:r>
              <a:rPr lang="en-GB" dirty="0" smtClean="0"/>
              <a:t>, F#... </a:t>
            </a:r>
            <a:endParaRPr lang="en-GB" dirty="0"/>
          </a:p>
          <a:p>
            <a:r>
              <a:rPr lang="en-GB" dirty="0" smtClean="0"/>
              <a:t>Logic PP – </a:t>
            </a:r>
            <a:r>
              <a:rPr lang="en-GB" dirty="0" err="1" smtClean="0"/>
              <a:t>Prolog</a:t>
            </a:r>
            <a:r>
              <a:rPr lang="en-GB" dirty="0" smtClean="0"/>
              <a:t>, </a:t>
            </a:r>
          </a:p>
          <a:p>
            <a:r>
              <a:rPr lang="en-GB" dirty="0" smtClean="0"/>
              <a:t>Declarative PP - SQL </a:t>
            </a:r>
          </a:p>
          <a:p>
            <a:r>
              <a:rPr lang="en-GB" dirty="0" smtClean="0"/>
              <a:t> Structural PP – All modern PLs</a:t>
            </a:r>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29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657"/>
            <a:ext cx="8229600" cy="715962"/>
          </a:xfrm>
        </p:spPr>
        <p:txBody>
          <a:bodyPr/>
          <a:lstStyle/>
          <a:p>
            <a:r>
              <a:rPr lang="en-US" sz="4000" dirty="0">
                <a:solidFill>
                  <a:srgbClr val="FF0000"/>
                </a:solidFill>
                <a:latin typeface="Arial" pitchFamily="34" charset="0"/>
                <a:cs typeface="Arial" pitchFamily="34" charset="0"/>
              </a:rPr>
              <a:t>Lecture Overview</a:t>
            </a:r>
          </a:p>
        </p:txBody>
      </p:sp>
      <p:sp>
        <p:nvSpPr>
          <p:cNvPr id="3" name="Content Placeholder 2"/>
          <p:cNvSpPr>
            <a:spLocks noGrp="1"/>
          </p:cNvSpPr>
          <p:nvPr>
            <p:ph idx="1"/>
          </p:nvPr>
        </p:nvSpPr>
        <p:spPr>
          <a:xfrm>
            <a:off x="1524000" y="533400"/>
            <a:ext cx="9144000" cy="5684838"/>
          </a:xfrm>
        </p:spPr>
        <p:txBody>
          <a:bodyPr>
            <a:noAutofit/>
          </a:bodyPr>
          <a:lstStyle/>
          <a:p>
            <a:pPr marL="0" indent="0">
              <a:buNone/>
            </a:pPr>
            <a:r>
              <a:rPr lang="en-US" dirty="0"/>
              <a:t> </a:t>
            </a:r>
            <a:r>
              <a:rPr lang="en-GB" sz="2400" dirty="0" smtClean="0"/>
              <a:t>OVERVIEW OF PROGRAMING LANGUAGES</a:t>
            </a:r>
            <a:endParaRPr lang="en-US" sz="2400" dirty="0"/>
          </a:p>
          <a:p>
            <a:r>
              <a:rPr lang="en-GB" sz="2400" dirty="0"/>
              <a:t>CONTENTS</a:t>
            </a:r>
            <a:br>
              <a:rPr lang="en-GB" sz="2400" dirty="0"/>
            </a:br>
            <a:r>
              <a:rPr lang="en-GB" sz="2400" dirty="0"/>
              <a:t>1.0Objectives</a:t>
            </a:r>
            <a:br>
              <a:rPr lang="en-GB" sz="2400" dirty="0"/>
            </a:br>
            <a:r>
              <a:rPr lang="en-GB" sz="2400" dirty="0"/>
              <a:t>2.0 Introduction</a:t>
            </a:r>
            <a:br>
              <a:rPr lang="en-GB" sz="2400" dirty="0"/>
            </a:br>
            <a:r>
              <a:rPr lang="en-GB" sz="2400" dirty="0"/>
              <a:t>3.0  </a:t>
            </a:r>
            <a:r>
              <a:rPr lang="en-GB" sz="2400" dirty="0" smtClean="0"/>
              <a:t>History of Programming Languages</a:t>
            </a:r>
            <a:r>
              <a:rPr lang="en-GB" sz="2400" dirty="0"/>
              <a:t/>
            </a:r>
            <a:br>
              <a:rPr lang="en-GB" sz="2400" dirty="0"/>
            </a:br>
            <a:r>
              <a:rPr lang="en-GB" sz="2400" dirty="0"/>
              <a:t>3.1 </a:t>
            </a:r>
            <a:r>
              <a:rPr lang="en-GB" sz="2400" dirty="0" smtClean="0"/>
              <a:t>Programming Paradigms</a:t>
            </a:r>
            <a:r>
              <a:rPr lang="en-GB" sz="2400" dirty="0"/>
              <a:t/>
            </a:r>
            <a:br>
              <a:rPr lang="en-GB" sz="2400" dirty="0"/>
            </a:br>
            <a:r>
              <a:rPr lang="en-GB" sz="2400" dirty="0"/>
              <a:t>3.1.2 </a:t>
            </a:r>
            <a:r>
              <a:rPr lang="en-GB" sz="2400" dirty="0" smtClean="0"/>
              <a:t>Programming Paradigms Definition</a:t>
            </a:r>
          </a:p>
          <a:p>
            <a:pPr marL="0" indent="0">
              <a:buNone/>
            </a:pPr>
            <a:r>
              <a:rPr lang="en-US" sz="2400" dirty="0"/>
              <a:t>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524000" y="640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175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a:t>At the end of this </a:t>
            </a:r>
            <a:r>
              <a:rPr lang="en-GB" dirty="0" smtClean="0"/>
              <a:t>Module, </a:t>
            </a:r>
            <a:r>
              <a:rPr lang="en-GB" dirty="0"/>
              <a:t>you </a:t>
            </a:r>
            <a:r>
              <a:rPr lang="en-GB" dirty="0" smtClean="0"/>
              <a:t>would have learnt: </a:t>
            </a:r>
          </a:p>
          <a:p>
            <a:r>
              <a:rPr lang="en-GB" dirty="0" smtClean="0"/>
              <a:t>About Language framework; </a:t>
            </a:r>
          </a:p>
          <a:p>
            <a:r>
              <a:rPr lang="en-GB" dirty="0" smtClean="0"/>
              <a:t>History of Programming</a:t>
            </a:r>
          </a:p>
          <a:p>
            <a:r>
              <a:rPr lang="en-GB" dirty="0" smtClean="0"/>
              <a:t>Programming Paradigms</a:t>
            </a:r>
            <a:endParaRPr lang="en-GB" dirty="0"/>
          </a:p>
          <a:p>
            <a:r>
              <a:rPr lang="en-GB" dirty="0" smtClean="0"/>
              <a:t>Definitions of Different Paradigms and their examples. </a:t>
            </a:r>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524000" y="640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250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66"/>
          </a:xfrm>
        </p:spPr>
        <p:txBody>
          <a:bodyPr/>
          <a:lstStyle/>
          <a:p>
            <a:r>
              <a:rPr lang="en-GB" dirty="0" smtClean="0"/>
              <a:t>Introduction and Overview - SPL</a:t>
            </a:r>
            <a:endParaRPr lang="en-GB" dirty="0"/>
          </a:p>
        </p:txBody>
      </p:sp>
      <p:sp>
        <p:nvSpPr>
          <p:cNvPr id="3" name="Content Placeholder 2"/>
          <p:cNvSpPr>
            <a:spLocks noGrp="1"/>
          </p:cNvSpPr>
          <p:nvPr>
            <p:ph idx="1"/>
          </p:nvPr>
        </p:nvSpPr>
        <p:spPr>
          <a:xfrm>
            <a:off x="528981" y="1170608"/>
            <a:ext cx="10753035" cy="4821401"/>
          </a:xfrm>
        </p:spPr>
        <p:txBody>
          <a:bodyPr>
            <a:normAutofit fontScale="92500" lnSpcReduction="20000"/>
          </a:bodyPr>
          <a:lstStyle/>
          <a:p>
            <a:r>
              <a:rPr lang="en-GB" dirty="0" smtClean="0"/>
              <a:t>Language as a framework for problem-solving. </a:t>
            </a:r>
          </a:p>
          <a:p>
            <a:r>
              <a:rPr lang="en-GB" dirty="0" smtClean="0"/>
              <a:t>Programming languages are notations. They provide rules for programming—for specifying, organizing, and reasoning about computations. </a:t>
            </a:r>
          </a:p>
          <a:p>
            <a:r>
              <a:rPr lang="en-GB" dirty="0" smtClean="0"/>
              <a:t>Programming paradigms are ways of thinking about programming.</a:t>
            </a:r>
          </a:p>
          <a:p>
            <a:r>
              <a:rPr lang="en-GB" dirty="0" smtClean="0"/>
              <a:t> This course will discuss different programming languages and paradigms and compare their underlying concepts. </a:t>
            </a:r>
          </a:p>
          <a:p>
            <a:r>
              <a:rPr lang="en-GB" dirty="0" smtClean="0"/>
              <a:t>Design features of modern programming languages including flow control mechanism and data structures; techniques for implementation of these features. </a:t>
            </a:r>
          </a:p>
          <a:p>
            <a:r>
              <a:rPr lang="en-GB" dirty="0" smtClean="0"/>
              <a:t>The languages are compared with regard to their intrinsic data types and operations, control structures, implementation, and ease of use for various programming problems</a:t>
            </a:r>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86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7136"/>
          </a:xfrm>
        </p:spPr>
        <p:txBody>
          <a:bodyPr/>
          <a:lstStyle/>
          <a:p>
            <a:r>
              <a:rPr lang="en-GB" dirty="0" smtClean="0"/>
              <a:t>History of PLs</a:t>
            </a:r>
            <a:endParaRPr lang="en-GB" dirty="0"/>
          </a:p>
        </p:txBody>
      </p:sp>
      <p:sp>
        <p:nvSpPr>
          <p:cNvPr id="3" name="Content Placeholder 2"/>
          <p:cNvSpPr>
            <a:spLocks noGrp="1"/>
          </p:cNvSpPr>
          <p:nvPr>
            <p:ph idx="1"/>
          </p:nvPr>
        </p:nvSpPr>
        <p:spPr>
          <a:xfrm>
            <a:off x="838200" y="998330"/>
            <a:ext cx="10515600" cy="5178633"/>
          </a:xfrm>
        </p:spPr>
        <p:txBody>
          <a:bodyPr>
            <a:normAutofit lnSpcReduction="10000"/>
          </a:bodyPr>
          <a:lstStyle/>
          <a:p>
            <a:r>
              <a:rPr lang="en-GB" dirty="0" smtClean="0"/>
              <a:t>Programming started in the 19th century between 1842-1843</a:t>
            </a:r>
          </a:p>
          <a:p>
            <a:r>
              <a:rPr lang="en-GB" dirty="0" smtClean="0"/>
              <a:t> Prominent names in the History of Program are Ada Lovelace (Memoir Translator – Bernoulli Numbers), Luigi </a:t>
            </a:r>
            <a:r>
              <a:rPr lang="en-GB" dirty="0" err="1" smtClean="0"/>
              <a:t>Menabra</a:t>
            </a:r>
            <a:r>
              <a:rPr lang="en-GB" dirty="0" smtClean="0"/>
              <a:t> (Italian Mathematician), Charles Babbage (Analytical Machine), Herman Hollerith (Punch Cards), John Von </a:t>
            </a:r>
            <a:r>
              <a:rPr lang="en-GB" dirty="0" smtClean="0"/>
              <a:t>Neumann </a:t>
            </a:r>
            <a:endParaRPr lang="en-GB" dirty="0" smtClean="0"/>
          </a:p>
          <a:p>
            <a:r>
              <a:rPr lang="en-GB" dirty="0" smtClean="0"/>
              <a:t> First set of Computer Language was the Assembly Language (machine code) in 1940s which was error-prone and required a great deal of intellectual effort. </a:t>
            </a:r>
          </a:p>
          <a:p>
            <a:r>
              <a:rPr lang="en-GB" dirty="0" smtClean="0"/>
              <a:t> After Charles Babbage difference machine, the US Government built ENIAC in 1942 though it followed same principles of Babbage’s engine. Both processes are tedious. </a:t>
            </a:r>
          </a:p>
          <a:p>
            <a:r>
              <a:rPr lang="en-GB" dirty="0" smtClean="0"/>
              <a:t> 1950s, first PLs designed to communicate instructions to a computer were written known as the high-level PLs</a:t>
            </a:r>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0" y="6157140"/>
            <a:ext cx="12295991" cy="6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42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727"/>
          </a:xfrm>
        </p:spPr>
        <p:txBody>
          <a:bodyPr/>
          <a:lstStyle/>
          <a:p>
            <a:r>
              <a:rPr lang="en-GB" dirty="0" smtClean="0"/>
              <a:t>HISTORY OF PLs </a:t>
            </a:r>
            <a:r>
              <a:rPr lang="en-GB" dirty="0" err="1" smtClean="0"/>
              <a:t>Contd</a:t>
            </a:r>
            <a:endParaRPr lang="en-GB" dirty="0"/>
          </a:p>
        </p:txBody>
      </p:sp>
      <p:sp>
        <p:nvSpPr>
          <p:cNvPr id="3" name="Content Placeholder 2"/>
          <p:cNvSpPr>
            <a:spLocks noGrp="1"/>
          </p:cNvSpPr>
          <p:nvPr>
            <p:ph idx="1"/>
          </p:nvPr>
        </p:nvSpPr>
        <p:spPr>
          <a:xfrm>
            <a:off x="838200" y="1060174"/>
            <a:ext cx="10515600" cy="5116789"/>
          </a:xfrm>
        </p:spPr>
        <p:txBody>
          <a:bodyPr>
            <a:normAutofit fontScale="92500" lnSpcReduction="20000"/>
          </a:bodyPr>
          <a:lstStyle/>
          <a:p>
            <a:r>
              <a:rPr lang="en-GB" dirty="0" smtClean="0"/>
              <a:t>Turing machines set the basis for storage of programs as data in the John Von Neumann architecture of computers by representing a machine through a finite number; but does not serve well as basis for higher-level languages. </a:t>
            </a:r>
            <a:endParaRPr lang="en-GB" dirty="0"/>
          </a:p>
          <a:p>
            <a:r>
              <a:rPr lang="en-GB" dirty="0" smtClean="0"/>
              <a:t>The first ever was </a:t>
            </a:r>
            <a:r>
              <a:rPr lang="en-GB" dirty="0" err="1" smtClean="0"/>
              <a:t>Plankalkul</a:t>
            </a:r>
            <a:r>
              <a:rPr lang="en-GB" dirty="0" smtClean="0"/>
              <a:t>, German Z3 developed by </a:t>
            </a:r>
            <a:r>
              <a:rPr lang="en-GB" dirty="0" err="1" smtClean="0"/>
              <a:t>Konzad</a:t>
            </a:r>
            <a:r>
              <a:rPr lang="en-GB" dirty="0" smtClean="0"/>
              <a:t> </a:t>
            </a:r>
            <a:r>
              <a:rPr lang="en-GB" dirty="0" err="1" smtClean="0"/>
              <a:t>Zuse</a:t>
            </a:r>
            <a:r>
              <a:rPr lang="en-GB" dirty="0" smtClean="0"/>
              <a:t>, 1943-1954 </a:t>
            </a:r>
          </a:p>
          <a:p>
            <a:r>
              <a:rPr lang="en-GB" dirty="0" smtClean="0"/>
              <a:t> In 1949, John </a:t>
            </a:r>
            <a:r>
              <a:rPr lang="en-GB" dirty="0" err="1" smtClean="0"/>
              <a:t>Mauchly</a:t>
            </a:r>
            <a:r>
              <a:rPr lang="en-GB" dirty="0" smtClean="0"/>
              <a:t> wrote one of the first high-level PL for an electronic computer </a:t>
            </a:r>
          </a:p>
          <a:p>
            <a:r>
              <a:rPr lang="en-GB" dirty="0" err="1" smtClean="0"/>
              <a:t>Alick</a:t>
            </a:r>
            <a:r>
              <a:rPr lang="en-GB" dirty="0" smtClean="0"/>
              <a:t> </a:t>
            </a:r>
            <a:r>
              <a:rPr lang="en-GB" dirty="0" err="1" smtClean="0"/>
              <a:t>Glennie</a:t>
            </a:r>
            <a:r>
              <a:rPr lang="en-GB" dirty="0" smtClean="0"/>
              <a:t> developed </a:t>
            </a:r>
            <a:r>
              <a:rPr lang="en-GB" dirty="0" err="1" smtClean="0"/>
              <a:t>Autocde</a:t>
            </a:r>
            <a:r>
              <a:rPr lang="en-GB" dirty="0" smtClean="0"/>
              <a:t> in early 1950s that uses a compiler to automatically convert the language to machine code. </a:t>
            </a:r>
          </a:p>
          <a:p>
            <a:r>
              <a:rPr lang="en-GB" dirty="0" smtClean="0"/>
              <a:t> The first code and compiler was developed in 1952 for the Mark 1 computer at the University of Manchester; also the first compiled high-level PL. </a:t>
            </a:r>
            <a:endParaRPr lang="en-GB" dirty="0"/>
          </a:p>
          <a:p>
            <a:r>
              <a:rPr lang="en-GB" dirty="0" smtClean="0"/>
              <a:t>The 2nd </a:t>
            </a:r>
            <a:r>
              <a:rPr lang="en-GB" dirty="0" err="1" smtClean="0"/>
              <a:t>Autocode</a:t>
            </a:r>
            <a:r>
              <a:rPr lang="en-GB" dirty="0" smtClean="0"/>
              <a:t> was known as EDSAC 2 devised by D.F. Hartley of University of Cambridge in 1961</a:t>
            </a:r>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96819" y="6257307"/>
            <a:ext cx="12188414" cy="53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84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104"/>
            <a:ext cx="10515600" cy="909984"/>
          </a:xfrm>
        </p:spPr>
        <p:txBody>
          <a:bodyPr>
            <a:normAutofit/>
          </a:bodyPr>
          <a:lstStyle/>
          <a:p>
            <a:r>
              <a:rPr lang="en-GB" dirty="0" smtClean="0"/>
              <a:t>High-Level PLs</a:t>
            </a:r>
            <a:endParaRPr lang="en-GB" dirty="0"/>
          </a:p>
        </p:txBody>
      </p:sp>
      <p:sp>
        <p:nvSpPr>
          <p:cNvPr id="3" name="Content Placeholder 2"/>
          <p:cNvSpPr>
            <a:spLocks noGrp="1"/>
          </p:cNvSpPr>
          <p:nvPr>
            <p:ph idx="1"/>
          </p:nvPr>
        </p:nvSpPr>
        <p:spPr>
          <a:xfrm>
            <a:off x="838200" y="883478"/>
            <a:ext cx="10515600" cy="5293485"/>
          </a:xfrm>
        </p:spPr>
        <p:txBody>
          <a:bodyPr/>
          <a:lstStyle/>
          <a:p>
            <a:r>
              <a:rPr lang="en-GB" dirty="0" smtClean="0"/>
              <a:t>Another early PL was devised by the Short Range Committee, heavily supervised by Grace Hopper called FLOW-MATIC developed for UNIVAC 1 between 1955 and 1959. Flow-</a:t>
            </a:r>
            <a:r>
              <a:rPr lang="en-GB" dirty="0" err="1" smtClean="0"/>
              <a:t>Matic</a:t>
            </a:r>
            <a:r>
              <a:rPr lang="en-GB" dirty="0" smtClean="0"/>
              <a:t> was a written specification for English PL and major influence in the design of COBOL. </a:t>
            </a:r>
            <a:endParaRPr lang="en-GB" dirty="0"/>
          </a:p>
          <a:p>
            <a:r>
              <a:rPr lang="en-GB" dirty="0" smtClean="0"/>
              <a:t>FORTRAN was developed at IBM in the mid 1950s and became the first widely used high-level general purpose PL. </a:t>
            </a:r>
            <a:endParaRPr lang="en-GB" dirty="0"/>
          </a:p>
          <a:p>
            <a:r>
              <a:rPr lang="en-GB" dirty="0" smtClean="0"/>
              <a:t>Others include LISP (1958) by John McCarthy, ALGOL (late 1950s) by Committee of American and European Computer Scientists. </a:t>
            </a:r>
            <a:endParaRPr lang="en-GB" dirty="0"/>
          </a:p>
          <a:p>
            <a:r>
              <a:rPr lang="en-GB" dirty="0" smtClean="0"/>
              <a:t>Syntax and semantics became more orthogonal with routines, recursive typing system, higher-order functions, etc… defined formally in terms of Van </a:t>
            </a:r>
            <a:r>
              <a:rPr lang="en-GB" dirty="0" err="1" smtClean="0"/>
              <a:t>Wijngaarden</a:t>
            </a:r>
            <a:r>
              <a:rPr lang="en-GB" dirty="0" smtClean="0"/>
              <a:t> </a:t>
            </a:r>
            <a:r>
              <a:rPr lang="en-GB" dirty="0" err="1" smtClean="0"/>
              <a:t>grammer</a:t>
            </a:r>
            <a:r>
              <a:rPr lang="en-GB" dirty="0" smtClean="0"/>
              <a:t>.</a:t>
            </a:r>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0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List of High-Level PLs - 1</a:t>
            </a:r>
            <a:endParaRPr lang="en-GB" dirty="0"/>
          </a:p>
        </p:txBody>
      </p:sp>
      <p:sp>
        <p:nvSpPr>
          <p:cNvPr id="3" name="Content Placeholder 2"/>
          <p:cNvSpPr>
            <a:spLocks noGrp="1"/>
          </p:cNvSpPr>
          <p:nvPr>
            <p:ph sz="half" idx="1"/>
          </p:nvPr>
        </p:nvSpPr>
        <p:spPr>
          <a:xfrm>
            <a:off x="341697" y="1438977"/>
            <a:ext cx="5678103" cy="4737986"/>
          </a:xfrm>
        </p:spPr>
        <p:txBody>
          <a:bodyPr>
            <a:noAutofit/>
          </a:bodyPr>
          <a:lstStyle/>
          <a:p>
            <a:r>
              <a:rPr lang="en-GB" sz="2000" dirty="0" smtClean="0"/>
              <a:t>1951 – Assembly Language </a:t>
            </a:r>
          </a:p>
          <a:p>
            <a:r>
              <a:rPr lang="en-GB" sz="2000" dirty="0" smtClean="0"/>
              <a:t>1952 – </a:t>
            </a:r>
            <a:r>
              <a:rPr lang="en-GB" sz="2000" dirty="0" err="1" smtClean="0"/>
              <a:t>Autocode</a:t>
            </a:r>
            <a:r>
              <a:rPr lang="en-GB" sz="2000" dirty="0" smtClean="0"/>
              <a:t> </a:t>
            </a:r>
          </a:p>
          <a:p>
            <a:r>
              <a:rPr lang="en-GB" sz="2000" dirty="0" smtClean="0"/>
              <a:t>1954 – IPL </a:t>
            </a:r>
          </a:p>
          <a:p>
            <a:r>
              <a:rPr lang="en-GB" sz="2000" dirty="0" smtClean="0"/>
              <a:t>1955 – FLOW-MATIC </a:t>
            </a:r>
          </a:p>
          <a:p>
            <a:r>
              <a:rPr lang="en-GB" sz="2000" dirty="0" smtClean="0"/>
              <a:t>1957 – FORTRAN </a:t>
            </a:r>
          </a:p>
          <a:p>
            <a:r>
              <a:rPr lang="en-GB" sz="2000" dirty="0" smtClean="0"/>
              <a:t>1957 – COMTRAN  </a:t>
            </a:r>
          </a:p>
          <a:p>
            <a:r>
              <a:rPr lang="en-GB" sz="2000" dirty="0" smtClean="0"/>
              <a:t>1958 – LISP </a:t>
            </a:r>
          </a:p>
          <a:p>
            <a:r>
              <a:rPr lang="en-GB" sz="2000" dirty="0" smtClean="0"/>
              <a:t>1958 – ALGOL 58 </a:t>
            </a:r>
          </a:p>
          <a:p>
            <a:r>
              <a:rPr lang="en-GB" sz="2000" dirty="0" smtClean="0"/>
              <a:t>1959 – FACT </a:t>
            </a:r>
          </a:p>
          <a:p>
            <a:r>
              <a:rPr lang="en-GB" sz="2000" dirty="0" smtClean="0"/>
              <a:t>1959 – COBOL </a:t>
            </a:r>
          </a:p>
          <a:p>
            <a:r>
              <a:rPr lang="en-GB" sz="2000" dirty="0" smtClean="0"/>
              <a:t>1959 – RPG </a:t>
            </a:r>
          </a:p>
        </p:txBody>
      </p:sp>
      <p:sp>
        <p:nvSpPr>
          <p:cNvPr id="5" name="Content Placeholder 4"/>
          <p:cNvSpPr>
            <a:spLocks noGrp="1"/>
          </p:cNvSpPr>
          <p:nvPr>
            <p:ph sz="half" idx="2"/>
          </p:nvPr>
        </p:nvSpPr>
        <p:spPr>
          <a:xfrm>
            <a:off x="6126480" y="1333099"/>
            <a:ext cx="5227320" cy="4843864"/>
          </a:xfrm>
        </p:spPr>
        <p:txBody>
          <a:bodyPr>
            <a:normAutofit fontScale="85000" lnSpcReduction="20000"/>
          </a:bodyPr>
          <a:lstStyle/>
          <a:p>
            <a:r>
              <a:rPr lang="en-GB" dirty="0"/>
              <a:t>1962 – APL </a:t>
            </a:r>
          </a:p>
          <a:p>
            <a:r>
              <a:rPr lang="en-GB" dirty="0"/>
              <a:t>1962 – </a:t>
            </a:r>
            <a:r>
              <a:rPr lang="en-GB" dirty="0" err="1"/>
              <a:t>Simula</a:t>
            </a:r>
            <a:r>
              <a:rPr lang="en-GB" dirty="0"/>
              <a:t> </a:t>
            </a:r>
          </a:p>
          <a:p>
            <a:r>
              <a:rPr lang="en-GB" dirty="0"/>
              <a:t>1962 – SNOBOL </a:t>
            </a:r>
          </a:p>
          <a:p>
            <a:r>
              <a:rPr lang="en-GB" dirty="0"/>
              <a:t> 1963 – CPL </a:t>
            </a:r>
          </a:p>
          <a:p>
            <a:r>
              <a:rPr lang="en-GB" dirty="0"/>
              <a:t>1964 – BASIC </a:t>
            </a:r>
          </a:p>
          <a:p>
            <a:r>
              <a:rPr lang="en-GB" dirty="0"/>
              <a:t>1964 – PL/I </a:t>
            </a:r>
          </a:p>
          <a:p>
            <a:r>
              <a:rPr lang="en-GB" dirty="0"/>
              <a:t>1966 – JOSS</a:t>
            </a:r>
          </a:p>
          <a:p>
            <a:r>
              <a:rPr lang="en-GB" dirty="0"/>
              <a:t> 1967 – BCPL</a:t>
            </a:r>
          </a:p>
          <a:p>
            <a:r>
              <a:rPr lang="en-GB" dirty="0"/>
              <a:t> 1968 – Logo </a:t>
            </a:r>
          </a:p>
          <a:p>
            <a:r>
              <a:rPr lang="en-GB" dirty="0"/>
              <a:t>1969 – B </a:t>
            </a:r>
          </a:p>
          <a:p>
            <a:r>
              <a:rPr lang="en-GB" dirty="0"/>
              <a:t>1970 – Pascal</a:t>
            </a:r>
          </a:p>
          <a:p>
            <a:r>
              <a:rPr lang="en-GB" dirty="0"/>
              <a:t> 1970 – Forth  1972 – C</a:t>
            </a:r>
          </a:p>
          <a:p>
            <a:endParaRPr lang="en-GB"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31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736"/>
          </a:xfrm>
        </p:spPr>
        <p:txBody>
          <a:bodyPr/>
          <a:lstStyle/>
          <a:p>
            <a:r>
              <a:rPr lang="en-GB" dirty="0" smtClean="0"/>
              <a:t>PROGRAMMING PARADIGMS</a:t>
            </a:r>
            <a:endParaRPr lang="en-GB" dirty="0"/>
          </a:p>
        </p:txBody>
      </p:sp>
      <p:sp>
        <p:nvSpPr>
          <p:cNvPr id="3" name="Content Placeholder 2"/>
          <p:cNvSpPr>
            <a:spLocks noGrp="1"/>
          </p:cNvSpPr>
          <p:nvPr>
            <p:ph idx="1"/>
          </p:nvPr>
        </p:nvSpPr>
        <p:spPr>
          <a:xfrm>
            <a:off x="384313" y="1113183"/>
            <a:ext cx="10969487" cy="5063780"/>
          </a:xfrm>
        </p:spPr>
        <p:txBody>
          <a:bodyPr>
            <a:normAutofit fontScale="85000" lnSpcReduction="20000"/>
          </a:bodyPr>
          <a:lstStyle/>
          <a:p>
            <a:pPr algn="just"/>
            <a:r>
              <a:rPr lang="en-GB" dirty="0" smtClean="0"/>
              <a:t>Paradigm is defined as the various systems of ideas that have been used to guide the design of PLs although the design of a given language may reflect the influence of more than one paradigm. </a:t>
            </a:r>
            <a:endParaRPr lang="en-GB" dirty="0" smtClean="0"/>
          </a:p>
          <a:p>
            <a:pPr algn="just"/>
            <a:r>
              <a:rPr lang="en-GB" dirty="0" smtClean="0"/>
              <a:t>Paradigm are different ways or styles in which a given program or programming language are organized.</a:t>
            </a:r>
            <a:endParaRPr lang="en-GB" dirty="0" smtClean="0"/>
          </a:p>
          <a:p>
            <a:pPr algn="just"/>
            <a:r>
              <a:rPr lang="en-GB" dirty="0" smtClean="0"/>
              <a:t>It is also a typical example or model that form the basis of something; a philosophical or theoretical framework of any kind. </a:t>
            </a:r>
          </a:p>
          <a:p>
            <a:pPr algn="just"/>
            <a:r>
              <a:rPr lang="en-GB" dirty="0" smtClean="0"/>
              <a:t>Programing Paradigms are categorised as : </a:t>
            </a:r>
            <a:r>
              <a:rPr lang="en-GB" dirty="0"/>
              <a:t>Imperative </a:t>
            </a:r>
            <a:r>
              <a:rPr lang="en-GB" dirty="0" smtClean="0"/>
              <a:t>Programming and Declarative </a:t>
            </a:r>
            <a:r>
              <a:rPr lang="en-GB" dirty="0"/>
              <a:t>Programming </a:t>
            </a:r>
            <a:r>
              <a:rPr lang="en-GB" dirty="0" smtClean="0"/>
              <a:t> these include:</a:t>
            </a:r>
            <a:endParaRPr lang="en-GB" dirty="0"/>
          </a:p>
          <a:p>
            <a:pPr algn="just"/>
            <a:r>
              <a:rPr lang="en-GB" dirty="0" smtClean="0"/>
              <a:t>Structural </a:t>
            </a:r>
            <a:r>
              <a:rPr lang="en-GB" dirty="0" smtClean="0"/>
              <a:t>Paradigm</a:t>
            </a:r>
          </a:p>
          <a:p>
            <a:pPr algn="just"/>
            <a:r>
              <a:rPr lang="en-GB" dirty="0" smtClean="0"/>
              <a:t> Procedural Programming </a:t>
            </a:r>
          </a:p>
          <a:p>
            <a:pPr algn="just"/>
            <a:r>
              <a:rPr lang="en-GB" dirty="0" smtClean="0"/>
              <a:t>Object Oriented Programming</a:t>
            </a:r>
          </a:p>
          <a:p>
            <a:pPr algn="just"/>
            <a:r>
              <a:rPr lang="en-GB" dirty="0" smtClean="0"/>
              <a:t>Logic </a:t>
            </a:r>
            <a:r>
              <a:rPr lang="en-GB" dirty="0" smtClean="0"/>
              <a:t>Programming </a:t>
            </a:r>
          </a:p>
          <a:p>
            <a:pPr algn="just"/>
            <a:r>
              <a:rPr lang="en-GB" dirty="0" smtClean="0"/>
              <a:t>Functional Programming </a:t>
            </a:r>
          </a:p>
        </p:txBody>
      </p:sp>
      <p:cxnSp>
        <p:nvCxnSpPr>
          <p:cNvPr id="4" name="Straight Connector 3"/>
          <p:cNvCxnSpPr/>
          <p:nvPr/>
        </p:nvCxnSpPr>
        <p:spPr>
          <a:xfrm>
            <a:off x="9323070" y="6055995"/>
            <a:ext cx="647065"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9475470" y="6208395"/>
            <a:ext cx="647065" cy="0"/>
          </a:xfrm>
          <a:prstGeom prst="line">
            <a:avLst/>
          </a:prstGeom>
        </p:spPr>
        <p:style>
          <a:lnRef idx="1">
            <a:schemeClr val="dk1"/>
          </a:lnRef>
          <a:fillRef idx="0">
            <a:schemeClr val="dk1"/>
          </a:fillRef>
          <a:effectRef idx="0">
            <a:schemeClr val="dk1"/>
          </a:effectRef>
          <a:fontRef idx="minor">
            <a:schemeClr val="tx1"/>
          </a:fontRef>
        </p:style>
      </p:cxn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27"/>
          <a:stretch/>
        </p:blipFill>
        <p:spPr bwMode="auto">
          <a:xfrm>
            <a:off x="-1" y="6400800"/>
            <a:ext cx="122475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9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1386</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Survey of Programming Languages CSC 314 (3 UNITS) MODULE 1 OVERVIEW OF PROGRAMING LANGUAGES</vt:lpstr>
      <vt:lpstr>Lecture Overview</vt:lpstr>
      <vt:lpstr>OBJECTIVES</vt:lpstr>
      <vt:lpstr>Introduction and Overview - SPL</vt:lpstr>
      <vt:lpstr>History of PLs</vt:lpstr>
      <vt:lpstr>HISTORY OF PLs Contd</vt:lpstr>
      <vt:lpstr>High-Level PLs</vt:lpstr>
      <vt:lpstr>List of High-Level PLs - 1</vt:lpstr>
      <vt:lpstr>PROGRAMMING PARADIGMS</vt:lpstr>
      <vt:lpstr>PowerPoint Presentation</vt:lpstr>
      <vt:lpstr>Programming Paradigms Definitions</vt:lpstr>
      <vt:lpstr>PowerPoint Presentation</vt:lpstr>
      <vt:lpstr>PowerPoint Presentation</vt:lpstr>
      <vt:lpstr>PowerPoint Presentation</vt:lpstr>
      <vt:lpstr>Answers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of Programming Language  CSC 314</dc:title>
  <dc:creator>Microsoft account</dc:creator>
  <cp:lastModifiedBy>Microsoft account</cp:lastModifiedBy>
  <cp:revision>16</cp:revision>
  <dcterms:created xsi:type="dcterms:W3CDTF">2021-12-01T13:04:35Z</dcterms:created>
  <dcterms:modified xsi:type="dcterms:W3CDTF">2023-10-05T10:25:41Z</dcterms:modified>
</cp:coreProperties>
</file>