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76" r:id="rId3"/>
    <p:sldId id="308" r:id="rId4"/>
    <p:sldId id="339" r:id="rId5"/>
    <p:sldId id="310" r:id="rId6"/>
    <p:sldId id="311" r:id="rId7"/>
    <p:sldId id="328" r:id="rId8"/>
    <p:sldId id="329" r:id="rId9"/>
    <p:sldId id="340" r:id="rId10"/>
    <p:sldId id="331" r:id="rId11"/>
    <p:sldId id="341" r:id="rId12"/>
    <p:sldId id="342" r:id="rId13"/>
    <p:sldId id="334" r:id="rId14"/>
    <p:sldId id="312" r:id="rId15"/>
    <p:sldId id="338" r:id="rId16"/>
    <p:sldId id="320" r:id="rId17"/>
    <p:sldId id="321" r:id="rId18"/>
    <p:sldId id="327" r:id="rId19"/>
    <p:sldId id="343" r:id="rId20"/>
    <p:sldId id="378" r:id="rId21"/>
    <p:sldId id="323" r:id="rId22"/>
    <p:sldId id="257" r:id="rId23"/>
    <p:sldId id="305" r:id="rId24"/>
    <p:sldId id="306" r:id="rId25"/>
    <p:sldId id="265" r:id="rId26"/>
    <p:sldId id="345" r:id="rId27"/>
    <p:sldId id="360" r:id="rId28"/>
    <p:sldId id="266" r:id="rId29"/>
    <p:sldId id="346" r:id="rId30"/>
    <p:sldId id="347" r:id="rId31"/>
    <p:sldId id="348" r:id="rId32"/>
    <p:sldId id="377" r:id="rId33"/>
    <p:sldId id="267" r:id="rId34"/>
    <p:sldId id="268" r:id="rId35"/>
    <p:sldId id="349" r:id="rId36"/>
    <p:sldId id="355" r:id="rId37"/>
    <p:sldId id="356" r:id="rId38"/>
    <p:sldId id="357" r:id="rId39"/>
    <p:sldId id="358" r:id="rId40"/>
    <p:sldId id="359" r:id="rId41"/>
    <p:sldId id="270" r:id="rId42"/>
    <p:sldId id="271" r:id="rId43"/>
    <p:sldId id="272" r:id="rId44"/>
    <p:sldId id="273" r:id="rId45"/>
    <p:sldId id="274" r:id="rId46"/>
    <p:sldId id="307" r:id="rId47"/>
    <p:sldId id="285" r:id="rId48"/>
    <p:sldId id="286" r:id="rId49"/>
    <p:sldId id="287" r:id="rId50"/>
    <p:sldId id="351" r:id="rId51"/>
    <p:sldId id="290" r:id="rId52"/>
    <p:sldId id="289" r:id="rId53"/>
    <p:sldId id="288" r:id="rId54"/>
    <p:sldId id="352" r:id="rId55"/>
    <p:sldId id="291" r:id="rId56"/>
    <p:sldId id="292" r:id="rId57"/>
    <p:sldId id="293" r:id="rId58"/>
    <p:sldId id="294" r:id="rId59"/>
    <p:sldId id="295" r:id="rId60"/>
    <p:sldId id="353" r:id="rId61"/>
    <p:sldId id="354" r:id="rId62"/>
    <p:sldId id="361" r:id="rId63"/>
    <p:sldId id="376" r:id="rId64"/>
    <p:sldId id="374" r:id="rId65"/>
    <p:sldId id="373" r:id="rId66"/>
    <p:sldId id="375" r:id="rId67"/>
    <p:sldId id="363" r:id="rId68"/>
    <p:sldId id="297" r:id="rId69"/>
    <p:sldId id="298" r:id="rId70"/>
    <p:sldId id="301" r:id="rId71"/>
    <p:sldId id="344" r:id="rId72"/>
    <p:sldId id="302" r:id="rId73"/>
    <p:sldId id="300" r:id="rId74"/>
    <p:sldId id="304" r:id="rId75"/>
    <p:sldId id="364" r:id="rId76"/>
    <p:sldId id="365" r:id="rId77"/>
    <p:sldId id="299" r:id="rId78"/>
    <p:sldId id="303" r:id="rId79"/>
    <p:sldId id="366" r:id="rId80"/>
    <p:sldId id="367" r:id="rId81"/>
    <p:sldId id="368" r:id="rId82"/>
    <p:sldId id="369" r:id="rId83"/>
    <p:sldId id="370" r:id="rId84"/>
    <p:sldId id="371" r:id="rId85"/>
    <p:sldId id="372" r:id="rId86"/>
    <p:sldId id="324" r:id="rId87"/>
    <p:sldId id="326" r:id="rId88"/>
    <p:sldId id="325" r:id="rId89"/>
  </p:sldIdLst>
  <p:sldSz cx="9144000" cy="6858000" type="screen4x3"/>
  <p:notesSz cx="6858000" cy="9144000"/>
  <p:custDataLst>
    <p:tags r:id="rId90"/>
  </p:custDataLst>
  <p:defaultTextStyle>
    <a:defPPr>
      <a:defRPr lang="en-US"/>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66FF"/>
    <a:srgbClr val="FF00FF"/>
    <a:srgbClr val="FF0000"/>
    <a:srgbClr val="003399"/>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55" d="100"/>
          <a:sy n="55" d="100"/>
        </p:scale>
        <p:origin x="1020" y="36"/>
      </p:cViewPr>
      <p:guideLst>
        <p:guide orient="horz" pos="2160"/>
        <p:guide pos="2880"/>
      </p:guideLst>
    </p:cSldViewPr>
  </p:slideViewPr>
  <p:notesTextViewPr>
    <p:cViewPr>
      <p:scale>
        <a:sx n="100" d="100"/>
        <a:sy n="100" d="100"/>
      </p:scale>
      <p:origin x="0" y="0"/>
    </p:cViewPr>
  </p:notesTextViewPr>
  <p:sorterViewPr showFormatting="0">
    <p:cViewPr>
      <p:scale>
        <a:sx n="66" d="100"/>
        <a:sy n="66" d="100"/>
      </p:scale>
      <p:origin x="0" y="369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gs" Target="tags/tag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40" name="Line 2"/>
          <p:cNvSpPr>
            <a:spLocks noChangeShapeType="1"/>
          </p:cNvSpPr>
          <p:nvPr/>
        </p:nvSpPr>
        <p:spPr bwMode="auto">
          <a:xfrm>
            <a:off x="7315200" y="1066800"/>
            <a:ext cx="0" cy="4495800"/>
          </a:xfrm>
          <a:prstGeom prst="line">
            <a:avLst/>
          </a:prstGeom>
          <a:noFill/>
          <a:ln w="9525">
            <a:solidFill>
              <a:schemeClr val="tx1"/>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18435" name="Group 8"/>
          <p:cNvGrpSpPr/>
          <p:nvPr/>
        </p:nvGrpSpPr>
        <p:grpSpPr>
          <a:xfrm>
            <a:off x="7493000" y="2992438"/>
            <a:ext cx="1338263" cy="2189162"/>
            <a:chOff x="4704" y="1885"/>
            <a:chExt cx="843" cy="1379"/>
          </a:xfrm>
        </p:grpSpPr>
        <p:sp>
          <p:nvSpPr>
            <p:cNvPr id="42" name="Oval 9"/>
            <p:cNvSpPr>
              <a:spLocks noChangeArrowheads="1"/>
            </p:cNvSpPr>
            <p:nvPr/>
          </p:nvSpPr>
          <p:spPr bwMode="auto">
            <a:xfrm>
              <a:off x="4704" y="1885"/>
              <a:ext cx="127" cy="127"/>
            </a:xfrm>
            <a:prstGeom prst="ellipse">
              <a:avLst/>
            </a:prstGeom>
            <a:solidFill>
              <a:schemeClr val="tx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3" name="Oval 10"/>
            <p:cNvSpPr>
              <a:spLocks noChangeArrowheads="1"/>
            </p:cNvSpPr>
            <p:nvPr/>
          </p:nvSpPr>
          <p:spPr bwMode="auto">
            <a:xfrm>
              <a:off x="4883" y="1885"/>
              <a:ext cx="127" cy="127"/>
            </a:xfrm>
            <a:prstGeom prst="ellipse">
              <a:avLst/>
            </a:prstGeom>
            <a:solidFill>
              <a:schemeClr val="tx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4" name="Oval 11"/>
            <p:cNvSpPr>
              <a:spLocks noChangeArrowheads="1"/>
            </p:cNvSpPr>
            <p:nvPr/>
          </p:nvSpPr>
          <p:spPr bwMode="auto">
            <a:xfrm>
              <a:off x="5062" y="1885"/>
              <a:ext cx="127" cy="127"/>
            </a:xfrm>
            <a:prstGeom prst="ellipse">
              <a:avLst/>
            </a:prstGeom>
            <a:solidFill>
              <a:schemeClr val="tx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5" name="Oval 12"/>
            <p:cNvSpPr>
              <a:spLocks noChangeArrowheads="1"/>
            </p:cNvSpPr>
            <p:nvPr/>
          </p:nvSpPr>
          <p:spPr bwMode="auto">
            <a:xfrm>
              <a:off x="4704" y="2064"/>
              <a:ext cx="127" cy="127"/>
            </a:xfrm>
            <a:prstGeom prst="ellipse">
              <a:avLst/>
            </a:prstGeom>
            <a:solidFill>
              <a:schemeClr val="tx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6" name="Oval 13"/>
            <p:cNvSpPr>
              <a:spLocks noChangeArrowheads="1"/>
            </p:cNvSpPr>
            <p:nvPr/>
          </p:nvSpPr>
          <p:spPr bwMode="auto">
            <a:xfrm>
              <a:off x="4883" y="2064"/>
              <a:ext cx="127" cy="127"/>
            </a:xfrm>
            <a:prstGeom prst="ellipse">
              <a:avLst/>
            </a:prstGeom>
            <a:solidFill>
              <a:schemeClr val="tx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7" name="Oval 14"/>
            <p:cNvSpPr>
              <a:spLocks noChangeArrowheads="1"/>
            </p:cNvSpPr>
            <p:nvPr/>
          </p:nvSpPr>
          <p:spPr bwMode="auto">
            <a:xfrm>
              <a:off x="5062" y="2064"/>
              <a:ext cx="127" cy="127"/>
            </a:xfrm>
            <a:prstGeom prst="ellipse">
              <a:avLst/>
            </a:prstGeom>
            <a:solidFill>
              <a:schemeClr val="tx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8" name="Oval 15"/>
            <p:cNvSpPr>
              <a:spLocks noChangeArrowheads="1"/>
            </p:cNvSpPr>
            <p:nvPr/>
          </p:nvSpPr>
          <p:spPr bwMode="auto">
            <a:xfrm>
              <a:off x="5241" y="2064"/>
              <a:ext cx="127" cy="127"/>
            </a:xfrm>
            <a:prstGeom prst="ellipse">
              <a:avLst/>
            </a:prstGeom>
            <a:solidFill>
              <a:schemeClr val="accent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9" name="Oval 16"/>
            <p:cNvSpPr>
              <a:spLocks noChangeArrowheads="1"/>
            </p:cNvSpPr>
            <p:nvPr/>
          </p:nvSpPr>
          <p:spPr bwMode="auto">
            <a:xfrm>
              <a:off x="4704" y="2243"/>
              <a:ext cx="127" cy="127"/>
            </a:xfrm>
            <a:prstGeom prst="ellipse">
              <a:avLst/>
            </a:prstGeom>
            <a:solidFill>
              <a:schemeClr val="tx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0" name="Oval 17"/>
            <p:cNvSpPr>
              <a:spLocks noChangeArrowheads="1"/>
            </p:cNvSpPr>
            <p:nvPr/>
          </p:nvSpPr>
          <p:spPr bwMode="auto">
            <a:xfrm>
              <a:off x="4883" y="2243"/>
              <a:ext cx="127" cy="127"/>
            </a:xfrm>
            <a:prstGeom prst="ellipse">
              <a:avLst/>
            </a:prstGeom>
            <a:solidFill>
              <a:schemeClr val="tx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 name="Oval 18"/>
            <p:cNvSpPr>
              <a:spLocks noChangeArrowheads="1"/>
            </p:cNvSpPr>
            <p:nvPr/>
          </p:nvSpPr>
          <p:spPr bwMode="auto">
            <a:xfrm>
              <a:off x="5062" y="2243"/>
              <a:ext cx="127" cy="127"/>
            </a:xfrm>
            <a:prstGeom prst="ellipse">
              <a:avLst/>
            </a:prstGeom>
            <a:solidFill>
              <a:schemeClr val="accent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2" name="Oval 19"/>
            <p:cNvSpPr>
              <a:spLocks noChangeArrowheads="1"/>
            </p:cNvSpPr>
            <p:nvPr/>
          </p:nvSpPr>
          <p:spPr bwMode="auto">
            <a:xfrm>
              <a:off x="5241" y="2243"/>
              <a:ext cx="127" cy="127"/>
            </a:xfrm>
            <a:prstGeom prst="ellipse">
              <a:avLst/>
            </a:prstGeom>
            <a:solidFill>
              <a:schemeClr val="accent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3" name="Oval 20"/>
            <p:cNvSpPr>
              <a:spLocks noChangeArrowheads="1"/>
            </p:cNvSpPr>
            <p:nvPr/>
          </p:nvSpPr>
          <p:spPr bwMode="auto">
            <a:xfrm>
              <a:off x="5420" y="2243"/>
              <a:ext cx="127" cy="127"/>
            </a:xfrm>
            <a:prstGeom prst="ellipse">
              <a:avLst/>
            </a:prstGeom>
            <a:solidFill>
              <a:schemeClr val="accent1"/>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4" name="Oval 21"/>
            <p:cNvSpPr>
              <a:spLocks noChangeArrowheads="1"/>
            </p:cNvSpPr>
            <p:nvPr/>
          </p:nvSpPr>
          <p:spPr bwMode="auto">
            <a:xfrm>
              <a:off x="4704" y="2421"/>
              <a:ext cx="127" cy="128"/>
            </a:xfrm>
            <a:prstGeom prst="ellipse">
              <a:avLst/>
            </a:prstGeom>
            <a:solidFill>
              <a:schemeClr val="tx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5" name="Oval 22"/>
            <p:cNvSpPr>
              <a:spLocks noChangeArrowheads="1"/>
            </p:cNvSpPr>
            <p:nvPr/>
          </p:nvSpPr>
          <p:spPr bwMode="auto">
            <a:xfrm>
              <a:off x="4883" y="2421"/>
              <a:ext cx="127" cy="128"/>
            </a:xfrm>
            <a:prstGeom prst="ellipse">
              <a:avLst/>
            </a:prstGeom>
            <a:solidFill>
              <a:schemeClr val="accent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6" name="Oval 23"/>
            <p:cNvSpPr>
              <a:spLocks noChangeArrowheads="1"/>
            </p:cNvSpPr>
            <p:nvPr/>
          </p:nvSpPr>
          <p:spPr bwMode="auto">
            <a:xfrm>
              <a:off x="5062" y="2421"/>
              <a:ext cx="127" cy="128"/>
            </a:xfrm>
            <a:prstGeom prst="ellipse">
              <a:avLst/>
            </a:prstGeom>
            <a:solidFill>
              <a:schemeClr val="accent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7" name="Oval 24"/>
            <p:cNvSpPr>
              <a:spLocks noChangeArrowheads="1"/>
            </p:cNvSpPr>
            <p:nvPr/>
          </p:nvSpPr>
          <p:spPr bwMode="auto">
            <a:xfrm>
              <a:off x="5241" y="2421"/>
              <a:ext cx="127" cy="128"/>
            </a:xfrm>
            <a:prstGeom prst="ellipse">
              <a:avLst/>
            </a:prstGeom>
            <a:solidFill>
              <a:schemeClr val="accent1"/>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8" name="Oval 25"/>
            <p:cNvSpPr>
              <a:spLocks noChangeArrowheads="1"/>
            </p:cNvSpPr>
            <p:nvPr/>
          </p:nvSpPr>
          <p:spPr bwMode="auto">
            <a:xfrm>
              <a:off x="4704" y="2600"/>
              <a:ext cx="127" cy="128"/>
            </a:xfrm>
            <a:prstGeom prst="ellipse">
              <a:avLst/>
            </a:prstGeom>
            <a:solidFill>
              <a:schemeClr val="accent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9" name="Oval 26"/>
            <p:cNvSpPr>
              <a:spLocks noChangeArrowheads="1"/>
            </p:cNvSpPr>
            <p:nvPr/>
          </p:nvSpPr>
          <p:spPr bwMode="auto">
            <a:xfrm>
              <a:off x="4883" y="2600"/>
              <a:ext cx="127" cy="128"/>
            </a:xfrm>
            <a:prstGeom prst="ellipse">
              <a:avLst/>
            </a:prstGeom>
            <a:solidFill>
              <a:schemeClr val="accent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0" name="Oval 27"/>
            <p:cNvSpPr>
              <a:spLocks noChangeArrowheads="1"/>
            </p:cNvSpPr>
            <p:nvPr/>
          </p:nvSpPr>
          <p:spPr bwMode="auto">
            <a:xfrm>
              <a:off x="5062" y="2600"/>
              <a:ext cx="127" cy="128"/>
            </a:xfrm>
            <a:prstGeom prst="ellipse">
              <a:avLst/>
            </a:prstGeom>
            <a:solidFill>
              <a:schemeClr val="accent1"/>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 name="Oval 28"/>
            <p:cNvSpPr>
              <a:spLocks noChangeArrowheads="1"/>
            </p:cNvSpPr>
            <p:nvPr/>
          </p:nvSpPr>
          <p:spPr bwMode="auto">
            <a:xfrm>
              <a:off x="5241" y="2600"/>
              <a:ext cx="127" cy="128"/>
            </a:xfrm>
            <a:prstGeom prst="ellipse">
              <a:avLst/>
            </a:prstGeom>
            <a:solidFill>
              <a:schemeClr val="accent1"/>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2" name="Oval 29"/>
            <p:cNvSpPr>
              <a:spLocks noChangeArrowheads="1"/>
            </p:cNvSpPr>
            <p:nvPr/>
          </p:nvSpPr>
          <p:spPr bwMode="auto">
            <a:xfrm>
              <a:off x="5420" y="2600"/>
              <a:ext cx="127" cy="128"/>
            </a:xfrm>
            <a:prstGeom prst="ellipse">
              <a:avLst/>
            </a:prstGeom>
            <a:solidFill>
              <a:schemeClr val="folHlink"/>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3" name="Oval 30"/>
            <p:cNvSpPr>
              <a:spLocks noChangeArrowheads="1"/>
            </p:cNvSpPr>
            <p:nvPr/>
          </p:nvSpPr>
          <p:spPr bwMode="auto">
            <a:xfrm>
              <a:off x="4704" y="2779"/>
              <a:ext cx="127" cy="127"/>
            </a:xfrm>
            <a:prstGeom prst="ellipse">
              <a:avLst/>
            </a:prstGeom>
            <a:solidFill>
              <a:schemeClr val="accent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4" name="Oval 31"/>
            <p:cNvSpPr>
              <a:spLocks noChangeArrowheads="1"/>
            </p:cNvSpPr>
            <p:nvPr/>
          </p:nvSpPr>
          <p:spPr bwMode="auto">
            <a:xfrm>
              <a:off x="4883" y="2779"/>
              <a:ext cx="127" cy="127"/>
            </a:xfrm>
            <a:prstGeom prst="ellipse">
              <a:avLst/>
            </a:prstGeom>
            <a:solidFill>
              <a:schemeClr val="accent1"/>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5" name="Oval 32"/>
            <p:cNvSpPr>
              <a:spLocks noChangeArrowheads="1"/>
            </p:cNvSpPr>
            <p:nvPr/>
          </p:nvSpPr>
          <p:spPr bwMode="auto">
            <a:xfrm>
              <a:off x="5062" y="2779"/>
              <a:ext cx="127" cy="127"/>
            </a:xfrm>
            <a:prstGeom prst="ellipse">
              <a:avLst/>
            </a:prstGeom>
            <a:solidFill>
              <a:schemeClr val="accent1"/>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6" name="Oval 33"/>
            <p:cNvSpPr>
              <a:spLocks noChangeArrowheads="1"/>
            </p:cNvSpPr>
            <p:nvPr/>
          </p:nvSpPr>
          <p:spPr bwMode="auto">
            <a:xfrm>
              <a:off x="5241" y="2779"/>
              <a:ext cx="127" cy="127"/>
            </a:xfrm>
            <a:prstGeom prst="ellipse">
              <a:avLst/>
            </a:prstGeom>
            <a:solidFill>
              <a:schemeClr val="folHlink"/>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7" name="Oval 34"/>
            <p:cNvSpPr>
              <a:spLocks noChangeArrowheads="1"/>
            </p:cNvSpPr>
            <p:nvPr/>
          </p:nvSpPr>
          <p:spPr bwMode="auto">
            <a:xfrm>
              <a:off x="4704" y="2958"/>
              <a:ext cx="127" cy="127"/>
            </a:xfrm>
            <a:prstGeom prst="ellipse">
              <a:avLst/>
            </a:prstGeom>
            <a:solidFill>
              <a:schemeClr val="accent1"/>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8" name="Oval 35"/>
            <p:cNvSpPr>
              <a:spLocks noChangeArrowheads="1"/>
            </p:cNvSpPr>
            <p:nvPr/>
          </p:nvSpPr>
          <p:spPr bwMode="auto">
            <a:xfrm>
              <a:off x="4883" y="2958"/>
              <a:ext cx="127" cy="127"/>
            </a:xfrm>
            <a:prstGeom prst="ellipse">
              <a:avLst/>
            </a:prstGeom>
            <a:solidFill>
              <a:schemeClr val="accent1"/>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9" name="Oval 36"/>
            <p:cNvSpPr>
              <a:spLocks noChangeArrowheads="1"/>
            </p:cNvSpPr>
            <p:nvPr/>
          </p:nvSpPr>
          <p:spPr bwMode="auto">
            <a:xfrm>
              <a:off x="5062" y="2958"/>
              <a:ext cx="127" cy="127"/>
            </a:xfrm>
            <a:prstGeom prst="ellipse">
              <a:avLst/>
            </a:prstGeom>
            <a:solidFill>
              <a:schemeClr val="folHlink"/>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0" name="Oval 37"/>
            <p:cNvSpPr>
              <a:spLocks noChangeArrowheads="1"/>
            </p:cNvSpPr>
            <p:nvPr/>
          </p:nvSpPr>
          <p:spPr bwMode="auto">
            <a:xfrm>
              <a:off x="5241" y="2958"/>
              <a:ext cx="127" cy="127"/>
            </a:xfrm>
            <a:prstGeom prst="ellipse">
              <a:avLst/>
            </a:prstGeom>
            <a:solidFill>
              <a:schemeClr val="folHlink"/>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1" name="Oval 38"/>
            <p:cNvSpPr>
              <a:spLocks noChangeArrowheads="1"/>
            </p:cNvSpPr>
            <p:nvPr/>
          </p:nvSpPr>
          <p:spPr bwMode="auto">
            <a:xfrm>
              <a:off x="4883" y="3137"/>
              <a:ext cx="127" cy="127"/>
            </a:xfrm>
            <a:prstGeom prst="ellipse">
              <a:avLst/>
            </a:prstGeom>
            <a:solidFill>
              <a:schemeClr val="folHlink"/>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2" name="Oval 39"/>
            <p:cNvSpPr>
              <a:spLocks noChangeArrowheads="1"/>
            </p:cNvSpPr>
            <p:nvPr/>
          </p:nvSpPr>
          <p:spPr bwMode="auto">
            <a:xfrm>
              <a:off x="5241" y="3137"/>
              <a:ext cx="127" cy="127"/>
            </a:xfrm>
            <a:prstGeom prst="ellipse">
              <a:avLst/>
            </a:prstGeom>
            <a:solidFill>
              <a:schemeClr val="folHlink"/>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73" name="Line 40"/>
          <p:cNvSpPr>
            <a:spLocks noChangeShapeType="1"/>
          </p:cNvSpPr>
          <p:nvPr/>
        </p:nvSpPr>
        <p:spPr bwMode="auto">
          <a:xfrm>
            <a:off x="304800" y="2819400"/>
            <a:ext cx="8229600" cy="0"/>
          </a:xfrm>
          <a:prstGeom prst="line">
            <a:avLst/>
          </a:prstGeom>
          <a:noFill/>
          <a:ln w="6350">
            <a:solidFill>
              <a:schemeClr val="tx1"/>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171" name="Rectangle 3"/>
          <p:cNvSpPr>
            <a:spLocks noGrp="1" noChangeArrowheads="1"/>
          </p:cNvSpPr>
          <p:nvPr>
            <p:ph type="ctrTitle"/>
          </p:nvPr>
        </p:nvSpPr>
        <p:spPr>
          <a:xfrm>
            <a:off x="315913" y="466725"/>
            <a:ext cx="6781800" cy="2133600"/>
          </a:xfrm>
        </p:spPr>
        <p:txBody>
          <a:bodyPr/>
          <a:lstStyle>
            <a:lvl1pPr algn="r">
              <a:defRPr sz="4800"/>
            </a:lvl1pPr>
          </a:lstStyle>
          <a:p>
            <a:r>
              <a:rPr lang="zh-CN" altLang="zh-CN"/>
              <a:t>单击此处编辑母版标题样式</a:t>
            </a:r>
          </a:p>
        </p:txBody>
      </p:sp>
      <p:sp>
        <p:nvSpPr>
          <p:cNvPr id="7172" name="Rectangle 4"/>
          <p:cNvSpPr>
            <a:spLocks noGrp="1" noChangeArrowheads="1"/>
          </p:cNvSpPr>
          <p:nvPr>
            <p:ph type="subTitle" idx="1"/>
          </p:nvPr>
        </p:nvSpPr>
        <p:spPr>
          <a:xfrm>
            <a:off x="849313" y="3049588"/>
            <a:ext cx="6248400" cy="2362200"/>
          </a:xfrm>
        </p:spPr>
        <p:txBody>
          <a:bodyPr/>
          <a:lstStyle>
            <a:lvl1pPr marL="0" indent="0" algn="r">
              <a:buFont typeface="Wingdings" panose="05000000000000000000" pitchFamily="2" charset="2"/>
              <a:buNone/>
              <a:defRPr sz="3200"/>
            </a:lvl1pPr>
          </a:lstStyle>
          <a:p>
            <a:r>
              <a:rPr lang="zh-CN" altLang="zh-CN"/>
              <a:t>单击此处编辑母版副标题样式</a:t>
            </a:r>
          </a:p>
        </p:txBody>
      </p:sp>
      <p:sp>
        <p:nvSpPr>
          <p:cNvPr id="74" name="Rectangle 5"/>
          <p:cNvSpPr>
            <a:spLocks noGrp="1" noChangeArrowheads="1"/>
          </p:cNvSpPr>
          <p:nvPr>
            <p:ph type="dt" sz="half" idx="2"/>
          </p:nvPr>
        </p:nvSpPr>
        <p:spPr bwMode="auto">
          <a:xfrm>
            <a:off x="457200" y="6248400"/>
            <a:ext cx="2133600" cy="457200"/>
          </a:xfrm>
          <a:prstGeom prst="rect">
            <a:avLst/>
          </a:prstGeom>
          <a:ln>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5" name="Rectangle 6"/>
          <p:cNvSpPr>
            <a:spLocks noGrp="1" noChangeArrowheads="1"/>
          </p:cNvSpPr>
          <p:nvPr>
            <p:ph type="ftr" sz="quarter" idx="3"/>
          </p:nvPr>
        </p:nvSpPr>
        <p:spPr bwMode="auto">
          <a:xfrm>
            <a:off x="3124200" y="6248400"/>
            <a:ext cx="2895600" cy="45720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6" name="Rectangle 7"/>
          <p:cNvSpPr>
            <a:spLocks noGrp="1" noChangeArrowheads="1"/>
          </p:cNvSpPr>
          <p:nvPr>
            <p:ph type="sldNum" sz="quarter" idx="4"/>
          </p:nvPr>
        </p:nvSpPr>
        <p:spPr bwMode="auto">
          <a:xfrm>
            <a:off x="6553200" y="6248400"/>
            <a:ext cx="2133600" cy="457200"/>
          </a:xfrm>
          <a:prstGeom prst="rect">
            <a:avLst/>
          </a:prstGeom>
          <a:ln>
            <a:miter lim="800000"/>
          </a:ln>
        </p:spPr>
        <p:txBody>
          <a:bodyPr vert="horz" wrap="square" lIns="91440" tIns="45720" rIns="91440" bIns="45720" numCol="1" anchor="t" anchorCtr="0" compatLnSpc="1"/>
          <a:lstStyle/>
          <a:p>
            <a:pPr algn="r">
              <a:buNone/>
            </a:pPr>
            <a:fld id="{9A0DB2DC-4C9A-4742-B13C-FB6460FD3503}" type="slidenum">
              <a:rPr lang="zh-CN" altLang="zh-CN" dirty="0"/>
              <a:t>‹#›</a:t>
            </a:fld>
            <a:endParaRPr lang="zh-CN" altLang="zh-C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zh-CN" dirty="0">
                <a:latin typeface="Arial" panose="020B0604020202020204" pitchFamily="34" charset="0"/>
              </a:rPr>
              <a:t>‹#›</a:t>
            </a:fld>
            <a:endParaRPr lang="zh-CN" altLang="zh-CN"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zh-CN" dirty="0">
                <a:latin typeface="Arial" panose="020B0604020202020204" pitchFamily="34" charset="0"/>
              </a:rPr>
              <a:t>‹#›</a:t>
            </a:fld>
            <a:endParaRPr lang="zh-CN" altLang="zh-CN"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719263"/>
            <a:ext cx="4038600" cy="44116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19263"/>
            <a:ext cx="4038600" cy="44116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zh-CN" altLang="zh-CN" dirty="0">
                <a:latin typeface="Arial" panose="020B0604020202020204" pitchFamily="34" charset="0"/>
              </a:rPr>
              <a:t>‹#›</a:t>
            </a:fld>
            <a:endParaRPr lang="zh-CN" altLang="zh-CN" dirty="0">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719263"/>
            <a:ext cx="4038600" cy="44116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719263"/>
            <a:ext cx="4038600" cy="21288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4000500"/>
            <a:ext cx="4038600" cy="21304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页脚占位符 6"/>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灯片编号占位符 7"/>
          <p:cNvSpPr>
            <a:spLocks noGrp="1"/>
          </p:cNvSpPr>
          <p:nvPr>
            <p:ph type="sldNum" sz="quarter" idx="12"/>
          </p:nvPr>
        </p:nvSpPr>
        <p:spPr/>
        <p:txBody>
          <a:bodyPr/>
          <a:lstStyle/>
          <a:p>
            <a:pPr lvl="0" eaLnBrk="1" hangingPunct="1">
              <a:buNone/>
            </a:pPr>
            <a:fld id="{9A0DB2DC-4C9A-4742-B13C-FB6460FD3503}" type="slidenum">
              <a:rPr lang="zh-CN" altLang="zh-CN" dirty="0">
                <a:latin typeface="Arial" panose="020B0604020202020204" pitchFamily="34" charset="0"/>
              </a:rPr>
              <a:t>‹#›</a:t>
            </a:fld>
            <a:endParaRPr lang="zh-CN" altLang="zh-CN"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zh-CN" dirty="0">
                <a:latin typeface="Arial" panose="020B0604020202020204" pitchFamily="34" charset="0"/>
              </a:rPr>
              <a:t>‹#›</a:t>
            </a:fld>
            <a:endParaRPr lang="zh-CN" altLang="zh-CN"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zh-CN" dirty="0">
                <a:latin typeface="Arial" panose="020B0604020202020204" pitchFamily="34" charset="0"/>
              </a:rPr>
              <a:t>‹#›</a:t>
            </a:fld>
            <a:endParaRPr lang="zh-CN" altLang="zh-CN"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zh-CN" altLang="zh-CN" dirty="0">
                <a:latin typeface="Arial" panose="020B0604020202020204" pitchFamily="34" charset="0"/>
              </a:rPr>
              <a:t>‹#›</a:t>
            </a:fld>
            <a:endParaRPr lang="zh-CN" altLang="zh-CN"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buNone/>
            </a:pPr>
            <a:fld id="{9A0DB2DC-4C9A-4742-B13C-FB6460FD3503}" type="slidenum">
              <a:rPr lang="zh-CN" altLang="zh-CN" dirty="0">
                <a:latin typeface="Arial" panose="020B0604020202020204" pitchFamily="34" charset="0"/>
              </a:rPr>
              <a:t>‹#›</a:t>
            </a:fld>
            <a:endParaRPr lang="zh-CN" altLang="zh-CN"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zh-CN" altLang="zh-CN" dirty="0">
                <a:latin typeface="Arial" panose="020B0604020202020204" pitchFamily="34" charset="0"/>
              </a:rPr>
              <a:t>‹#›</a:t>
            </a:fld>
            <a:endParaRPr lang="zh-CN" altLang="zh-CN"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hangingPunct="1">
              <a:buNone/>
            </a:pPr>
            <a:fld id="{9A0DB2DC-4C9A-4742-B13C-FB6460FD3503}" type="slidenum">
              <a:rPr lang="zh-CN" altLang="zh-CN" dirty="0">
                <a:latin typeface="Arial" panose="020B0604020202020204" pitchFamily="34" charset="0"/>
              </a:rPr>
              <a:t>‹#›</a:t>
            </a:fld>
            <a:endParaRPr lang="zh-CN" altLang="zh-CN"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zh-CN" altLang="zh-CN" dirty="0">
                <a:latin typeface="Arial" panose="020B0604020202020204" pitchFamily="34" charset="0"/>
              </a:rPr>
              <a:t>‹#›</a:t>
            </a:fld>
            <a:endParaRPr lang="zh-CN" altLang="zh-CN"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zh-CN" altLang="zh-CN" dirty="0">
                <a:latin typeface="Arial" panose="020B0604020202020204" pitchFamily="34" charset="0"/>
              </a:rPr>
              <a:t>‹#›</a:t>
            </a:fld>
            <a:endParaRPr lang="zh-CN" altLang="zh-CN"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7962900" y="152400"/>
            <a:ext cx="0" cy="1524000"/>
          </a:xfrm>
          <a:prstGeom prst="line">
            <a:avLst/>
          </a:prstGeom>
          <a:noFill/>
          <a:ln w="9525">
            <a:solidFill>
              <a:schemeClr val="tx1"/>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7411" name="Rectangle 3"/>
          <p:cNvSpPr>
            <a:spLocks noGrp="1"/>
          </p:cNvSpPr>
          <p:nvPr>
            <p:ph type="title"/>
          </p:nvPr>
        </p:nvSpPr>
        <p:spPr>
          <a:xfrm>
            <a:off x="457200" y="122238"/>
            <a:ext cx="7543800" cy="1295400"/>
          </a:xfrm>
          <a:prstGeom prst="rect">
            <a:avLst/>
          </a:prstGeom>
          <a:noFill/>
          <a:ln w="9525">
            <a:noFill/>
          </a:ln>
        </p:spPr>
        <p:txBody>
          <a:bodyPr anchor="b" anchorCtr="0"/>
          <a:lstStyle/>
          <a:p>
            <a:pPr lvl="0"/>
            <a:r>
              <a:rPr lang="zh-CN" altLang="zh-CN" dirty="0"/>
              <a:t>单击此处编辑母版标题样式</a:t>
            </a:r>
          </a:p>
        </p:txBody>
      </p:sp>
      <p:sp>
        <p:nvSpPr>
          <p:cNvPr id="17412" name="Rectangle 4"/>
          <p:cNvSpPr>
            <a:spLocks noGrp="1"/>
          </p:cNvSpPr>
          <p:nvPr>
            <p:ph type="body" idx="1"/>
          </p:nvPr>
        </p:nvSpPr>
        <p:spPr>
          <a:xfrm>
            <a:off x="457200" y="1719263"/>
            <a:ext cx="8229600" cy="4411662"/>
          </a:xfrm>
          <a:prstGeom prst="rect">
            <a:avLst/>
          </a:prstGeom>
          <a:noFill/>
          <a:ln w="9525">
            <a:noFill/>
          </a:ln>
        </p:spPr>
        <p:txBody>
          <a:bodyPr/>
          <a:lstStyle/>
          <a:p>
            <a:pPr lvl="0"/>
            <a:r>
              <a:rPr lang="zh-CN" altLang="zh-CN" dirty="0"/>
              <a:t>单击此处编辑母版文本样式</a:t>
            </a:r>
          </a:p>
          <a:p>
            <a:pPr lvl="1"/>
            <a:r>
              <a:rPr lang="zh-CN" altLang="zh-CN" dirty="0"/>
              <a:t>第二级</a:t>
            </a:r>
          </a:p>
          <a:p>
            <a:pPr lvl="2"/>
            <a:r>
              <a:rPr lang="zh-CN" altLang="zh-CN" dirty="0"/>
              <a:t>第三级</a:t>
            </a:r>
          </a:p>
          <a:p>
            <a:pPr lvl="3"/>
            <a:r>
              <a:rPr lang="zh-CN" altLang="zh-CN" dirty="0"/>
              <a:t>第四级</a:t>
            </a:r>
          </a:p>
          <a:p>
            <a:pPr lvl="4"/>
            <a:r>
              <a:rPr lang="zh-CN" altLang="zh-CN" dirty="0"/>
              <a:t>第五级</a:t>
            </a:r>
          </a:p>
        </p:txBody>
      </p:sp>
      <p:sp>
        <p:nvSpPr>
          <p:cNvPr id="6149" name="Rectangle 5"/>
          <p:cNvSpPr>
            <a:spLocks noGrp="1" noChangeArrowheads="1"/>
          </p:cNvSpPr>
          <p:nvPr>
            <p:ph type="dt" sz="half" idx="2"/>
          </p:nvPr>
        </p:nvSpPr>
        <p:spPr bwMode="auto">
          <a:xfrm>
            <a:off x="457200" y="6248400"/>
            <a:ext cx="2133600" cy="457200"/>
          </a:xfrm>
          <a:prstGeom prst="rect">
            <a:avLst/>
          </a:prstGeom>
          <a:noFill/>
          <a:ln w="9525">
            <a:noFill/>
            <a:miter lim="800000"/>
          </a:ln>
          <a:effectLst/>
        </p:spPr>
        <p:txBody>
          <a:bodyPr vert="horz" wrap="square" lIns="91440" tIns="45720" rIns="91440" bIns="45720" numCol="1" anchor="t" anchorCtr="0" compatLnSpc="1"/>
          <a:lstStyle>
            <a:lvl1pPr>
              <a:defRPr sz="10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50" name="Rectangle 6"/>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a:defRPr sz="1000">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51" name="Rectangle 7"/>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t" anchorCtr="0" compatLnSpc="1"/>
          <a:lstStyle>
            <a:lvl1pPr algn="r">
              <a:defRPr sz="1000"/>
            </a:lvl1pPr>
          </a:lstStyle>
          <a:p>
            <a:pPr lvl="0" eaLnBrk="1" hangingPunct="1">
              <a:buNone/>
            </a:pPr>
            <a:fld id="{9A0DB2DC-4C9A-4742-B13C-FB6460FD3503}" type="slidenum">
              <a:rPr lang="zh-CN" altLang="zh-CN" dirty="0">
                <a:latin typeface="Arial" panose="020B0604020202020204" pitchFamily="34" charset="0"/>
              </a:rPr>
              <a:t>‹#›</a:t>
            </a:fld>
            <a:endParaRPr lang="zh-CN" altLang="zh-CN" dirty="0">
              <a:latin typeface="Arial" panose="020B0604020202020204" pitchFamily="34" charset="0"/>
            </a:endParaRPr>
          </a:p>
        </p:txBody>
      </p:sp>
      <p:grpSp>
        <p:nvGrpSpPr>
          <p:cNvPr id="17416" name="Group 8"/>
          <p:cNvGrpSpPr/>
          <p:nvPr/>
        </p:nvGrpSpPr>
        <p:grpSpPr>
          <a:xfrm>
            <a:off x="8153400" y="152400"/>
            <a:ext cx="792163" cy="1295400"/>
            <a:chOff x="5136" y="960"/>
            <a:chExt cx="528" cy="864"/>
          </a:xfrm>
        </p:grpSpPr>
        <p:sp>
          <p:nvSpPr>
            <p:cNvPr id="1033" name="Oval 9"/>
            <p:cNvSpPr>
              <a:spLocks noChangeArrowheads="1"/>
            </p:cNvSpPr>
            <p:nvPr/>
          </p:nvSpPr>
          <p:spPr bwMode="auto">
            <a:xfrm>
              <a:off x="5136" y="960"/>
              <a:ext cx="80" cy="80"/>
            </a:xfrm>
            <a:prstGeom prst="ellipse">
              <a:avLst/>
            </a:prstGeom>
            <a:solidFill>
              <a:schemeClr val="tx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4" name="Oval 10"/>
            <p:cNvSpPr>
              <a:spLocks noChangeArrowheads="1"/>
            </p:cNvSpPr>
            <p:nvPr/>
          </p:nvSpPr>
          <p:spPr bwMode="auto">
            <a:xfrm>
              <a:off x="5248" y="960"/>
              <a:ext cx="79" cy="80"/>
            </a:xfrm>
            <a:prstGeom prst="ellipse">
              <a:avLst/>
            </a:prstGeom>
            <a:solidFill>
              <a:schemeClr val="tx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5" name="Oval 11"/>
            <p:cNvSpPr>
              <a:spLocks noChangeArrowheads="1"/>
            </p:cNvSpPr>
            <p:nvPr/>
          </p:nvSpPr>
          <p:spPr bwMode="auto">
            <a:xfrm>
              <a:off x="5360" y="960"/>
              <a:ext cx="76" cy="80"/>
            </a:xfrm>
            <a:prstGeom prst="ellipse">
              <a:avLst/>
            </a:prstGeom>
            <a:solidFill>
              <a:schemeClr val="tx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6" name="Oval 12"/>
            <p:cNvSpPr>
              <a:spLocks noChangeArrowheads="1"/>
            </p:cNvSpPr>
            <p:nvPr/>
          </p:nvSpPr>
          <p:spPr bwMode="auto">
            <a:xfrm>
              <a:off x="5136" y="1072"/>
              <a:ext cx="80" cy="77"/>
            </a:xfrm>
            <a:prstGeom prst="ellipse">
              <a:avLst/>
            </a:prstGeom>
            <a:solidFill>
              <a:schemeClr val="tx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7" name="Oval 13"/>
            <p:cNvSpPr>
              <a:spLocks noChangeArrowheads="1"/>
            </p:cNvSpPr>
            <p:nvPr/>
          </p:nvSpPr>
          <p:spPr bwMode="auto">
            <a:xfrm>
              <a:off x="5248" y="1072"/>
              <a:ext cx="79" cy="77"/>
            </a:xfrm>
            <a:prstGeom prst="ellipse">
              <a:avLst/>
            </a:prstGeom>
            <a:solidFill>
              <a:schemeClr val="tx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8" name="Oval 14"/>
            <p:cNvSpPr>
              <a:spLocks noChangeArrowheads="1"/>
            </p:cNvSpPr>
            <p:nvPr/>
          </p:nvSpPr>
          <p:spPr bwMode="auto">
            <a:xfrm>
              <a:off x="5360" y="1072"/>
              <a:ext cx="76" cy="77"/>
            </a:xfrm>
            <a:prstGeom prst="ellipse">
              <a:avLst/>
            </a:prstGeom>
            <a:solidFill>
              <a:schemeClr val="tx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9" name="Oval 15"/>
            <p:cNvSpPr>
              <a:spLocks noChangeArrowheads="1"/>
            </p:cNvSpPr>
            <p:nvPr/>
          </p:nvSpPr>
          <p:spPr bwMode="auto">
            <a:xfrm>
              <a:off x="5472" y="1072"/>
              <a:ext cx="73" cy="77"/>
            </a:xfrm>
            <a:prstGeom prst="ellipse">
              <a:avLst/>
            </a:prstGeom>
            <a:solidFill>
              <a:schemeClr val="accent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0" name="Oval 16"/>
            <p:cNvSpPr>
              <a:spLocks noChangeArrowheads="1"/>
            </p:cNvSpPr>
            <p:nvPr/>
          </p:nvSpPr>
          <p:spPr bwMode="auto">
            <a:xfrm>
              <a:off x="5136" y="1184"/>
              <a:ext cx="80" cy="73"/>
            </a:xfrm>
            <a:prstGeom prst="ellipse">
              <a:avLst/>
            </a:prstGeom>
            <a:solidFill>
              <a:schemeClr val="tx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1" name="Oval 17"/>
            <p:cNvSpPr>
              <a:spLocks noChangeArrowheads="1"/>
            </p:cNvSpPr>
            <p:nvPr/>
          </p:nvSpPr>
          <p:spPr bwMode="auto">
            <a:xfrm>
              <a:off x="5248" y="1184"/>
              <a:ext cx="79" cy="73"/>
            </a:xfrm>
            <a:prstGeom prst="ellipse">
              <a:avLst/>
            </a:prstGeom>
            <a:solidFill>
              <a:schemeClr val="tx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2" name="Oval 18"/>
            <p:cNvSpPr>
              <a:spLocks noChangeArrowheads="1"/>
            </p:cNvSpPr>
            <p:nvPr/>
          </p:nvSpPr>
          <p:spPr bwMode="auto">
            <a:xfrm>
              <a:off x="5360" y="1184"/>
              <a:ext cx="76" cy="73"/>
            </a:xfrm>
            <a:prstGeom prst="ellipse">
              <a:avLst/>
            </a:prstGeom>
            <a:solidFill>
              <a:schemeClr val="accent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3" name="Oval 19"/>
            <p:cNvSpPr>
              <a:spLocks noChangeArrowheads="1"/>
            </p:cNvSpPr>
            <p:nvPr/>
          </p:nvSpPr>
          <p:spPr bwMode="auto">
            <a:xfrm>
              <a:off x="5472" y="1184"/>
              <a:ext cx="73" cy="73"/>
            </a:xfrm>
            <a:prstGeom prst="ellipse">
              <a:avLst/>
            </a:prstGeom>
            <a:solidFill>
              <a:schemeClr val="accent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4" name="Oval 20"/>
            <p:cNvSpPr>
              <a:spLocks noChangeArrowheads="1"/>
            </p:cNvSpPr>
            <p:nvPr/>
          </p:nvSpPr>
          <p:spPr bwMode="auto">
            <a:xfrm>
              <a:off x="5584" y="1184"/>
              <a:ext cx="80" cy="73"/>
            </a:xfrm>
            <a:prstGeom prst="ellipse">
              <a:avLst/>
            </a:prstGeom>
            <a:solidFill>
              <a:schemeClr val="accent1"/>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5" name="Oval 21"/>
            <p:cNvSpPr>
              <a:spLocks noChangeArrowheads="1"/>
            </p:cNvSpPr>
            <p:nvPr/>
          </p:nvSpPr>
          <p:spPr bwMode="auto">
            <a:xfrm>
              <a:off x="5136" y="1296"/>
              <a:ext cx="80" cy="80"/>
            </a:xfrm>
            <a:prstGeom prst="ellipse">
              <a:avLst/>
            </a:prstGeom>
            <a:solidFill>
              <a:schemeClr val="tx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6" name="Oval 22"/>
            <p:cNvSpPr>
              <a:spLocks noChangeArrowheads="1"/>
            </p:cNvSpPr>
            <p:nvPr/>
          </p:nvSpPr>
          <p:spPr bwMode="auto">
            <a:xfrm>
              <a:off x="5248" y="1296"/>
              <a:ext cx="79" cy="80"/>
            </a:xfrm>
            <a:prstGeom prst="ellipse">
              <a:avLst/>
            </a:prstGeom>
            <a:solidFill>
              <a:schemeClr val="accent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7" name="Oval 23"/>
            <p:cNvSpPr>
              <a:spLocks noChangeArrowheads="1"/>
            </p:cNvSpPr>
            <p:nvPr/>
          </p:nvSpPr>
          <p:spPr bwMode="auto">
            <a:xfrm>
              <a:off x="5360" y="1296"/>
              <a:ext cx="76" cy="80"/>
            </a:xfrm>
            <a:prstGeom prst="ellipse">
              <a:avLst/>
            </a:prstGeom>
            <a:solidFill>
              <a:schemeClr val="accent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8" name="Oval 24"/>
            <p:cNvSpPr>
              <a:spLocks noChangeArrowheads="1"/>
            </p:cNvSpPr>
            <p:nvPr/>
          </p:nvSpPr>
          <p:spPr bwMode="auto">
            <a:xfrm>
              <a:off x="5472" y="1296"/>
              <a:ext cx="73" cy="80"/>
            </a:xfrm>
            <a:prstGeom prst="ellipse">
              <a:avLst/>
            </a:prstGeom>
            <a:solidFill>
              <a:schemeClr val="accent1"/>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9" name="Oval 25"/>
            <p:cNvSpPr>
              <a:spLocks noChangeArrowheads="1"/>
            </p:cNvSpPr>
            <p:nvPr/>
          </p:nvSpPr>
          <p:spPr bwMode="auto">
            <a:xfrm>
              <a:off x="5136" y="1408"/>
              <a:ext cx="80" cy="80"/>
            </a:xfrm>
            <a:prstGeom prst="ellipse">
              <a:avLst/>
            </a:prstGeom>
            <a:solidFill>
              <a:schemeClr val="accent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0" name="Oval 26"/>
            <p:cNvSpPr>
              <a:spLocks noChangeArrowheads="1"/>
            </p:cNvSpPr>
            <p:nvPr/>
          </p:nvSpPr>
          <p:spPr bwMode="auto">
            <a:xfrm>
              <a:off x="5248" y="1408"/>
              <a:ext cx="79" cy="80"/>
            </a:xfrm>
            <a:prstGeom prst="ellipse">
              <a:avLst/>
            </a:prstGeom>
            <a:solidFill>
              <a:schemeClr val="accent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1" name="Oval 27"/>
            <p:cNvSpPr>
              <a:spLocks noChangeArrowheads="1"/>
            </p:cNvSpPr>
            <p:nvPr/>
          </p:nvSpPr>
          <p:spPr bwMode="auto">
            <a:xfrm>
              <a:off x="5360" y="1408"/>
              <a:ext cx="76" cy="80"/>
            </a:xfrm>
            <a:prstGeom prst="ellipse">
              <a:avLst/>
            </a:prstGeom>
            <a:solidFill>
              <a:schemeClr val="accent1"/>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2" name="Oval 28"/>
            <p:cNvSpPr>
              <a:spLocks noChangeArrowheads="1"/>
            </p:cNvSpPr>
            <p:nvPr/>
          </p:nvSpPr>
          <p:spPr bwMode="auto">
            <a:xfrm>
              <a:off x="5472" y="1408"/>
              <a:ext cx="73" cy="80"/>
            </a:xfrm>
            <a:prstGeom prst="ellipse">
              <a:avLst/>
            </a:prstGeom>
            <a:solidFill>
              <a:schemeClr val="accent1"/>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3" name="Oval 29"/>
            <p:cNvSpPr>
              <a:spLocks noChangeArrowheads="1"/>
            </p:cNvSpPr>
            <p:nvPr/>
          </p:nvSpPr>
          <p:spPr bwMode="auto">
            <a:xfrm>
              <a:off x="5584" y="1408"/>
              <a:ext cx="80" cy="80"/>
            </a:xfrm>
            <a:prstGeom prst="ellipse">
              <a:avLst/>
            </a:prstGeom>
            <a:solidFill>
              <a:schemeClr val="folHlink"/>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4" name="Oval 30"/>
            <p:cNvSpPr>
              <a:spLocks noChangeArrowheads="1"/>
            </p:cNvSpPr>
            <p:nvPr/>
          </p:nvSpPr>
          <p:spPr bwMode="auto">
            <a:xfrm>
              <a:off x="5136" y="1520"/>
              <a:ext cx="80" cy="79"/>
            </a:xfrm>
            <a:prstGeom prst="ellipse">
              <a:avLst/>
            </a:prstGeom>
            <a:solidFill>
              <a:schemeClr val="accent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5" name="Oval 31"/>
            <p:cNvSpPr>
              <a:spLocks noChangeArrowheads="1"/>
            </p:cNvSpPr>
            <p:nvPr/>
          </p:nvSpPr>
          <p:spPr bwMode="auto">
            <a:xfrm>
              <a:off x="5248" y="1520"/>
              <a:ext cx="79" cy="79"/>
            </a:xfrm>
            <a:prstGeom prst="ellipse">
              <a:avLst/>
            </a:prstGeom>
            <a:solidFill>
              <a:schemeClr val="accent1"/>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6" name="Oval 32"/>
            <p:cNvSpPr>
              <a:spLocks noChangeArrowheads="1"/>
            </p:cNvSpPr>
            <p:nvPr/>
          </p:nvSpPr>
          <p:spPr bwMode="auto">
            <a:xfrm>
              <a:off x="5360" y="1520"/>
              <a:ext cx="76" cy="79"/>
            </a:xfrm>
            <a:prstGeom prst="ellipse">
              <a:avLst/>
            </a:prstGeom>
            <a:solidFill>
              <a:schemeClr val="accent1"/>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7" name="Oval 33"/>
            <p:cNvSpPr>
              <a:spLocks noChangeArrowheads="1"/>
            </p:cNvSpPr>
            <p:nvPr/>
          </p:nvSpPr>
          <p:spPr bwMode="auto">
            <a:xfrm>
              <a:off x="5472" y="1520"/>
              <a:ext cx="73" cy="79"/>
            </a:xfrm>
            <a:prstGeom prst="ellipse">
              <a:avLst/>
            </a:prstGeom>
            <a:solidFill>
              <a:schemeClr val="folHlink"/>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8" name="Oval 34"/>
            <p:cNvSpPr>
              <a:spLocks noChangeArrowheads="1"/>
            </p:cNvSpPr>
            <p:nvPr/>
          </p:nvSpPr>
          <p:spPr bwMode="auto">
            <a:xfrm>
              <a:off x="5136" y="1632"/>
              <a:ext cx="80" cy="75"/>
            </a:xfrm>
            <a:prstGeom prst="ellipse">
              <a:avLst/>
            </a:prstGeom>
            <a:solidFill>
              <a:schemeClr val="accent1"/>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9" name="Oval 35"/>
            <p:cNvSpPr>
              <a:spLocks noChangeArrowheads="1"/>
            </p:cNvSpPr>
            <p:nvPr/>
          </p:nvSpPr>
          <p:spPr bwMode="auto">
            <a:xfrm>
              <a:off x="5248" y="1632"/>
              <a:ext cx="79" cy="75"/>
            </a:xfrm>
            <a:prstGeom prst="ellipse">
              <a:avLst/>
            </a:prstGeom>
            <a:solidFill>
              <a:schemeClr val="accent1"/>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0" name="Oval 36"/>
            <p:cNvSpPr>
              <a:spLocks noChangeArrowheads="1"/>
            </p:cNvSpPr>
            <p:nvPr/>
          </p:nvSpPr>
          <p:spPr bwMode="auto">
            <a:xfrm>
              <a:off x="5360" y="1632"/>
              <a:ext cx="76" cy="75"/>
            </a:xfrm>
            <a:prstGeom prst="ellipse">
              <a:avLst/>
            </a:prstGeom>
            <a:solidFill>
              <a:schemeClr val="folHlink"/>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1" name="Oval 37"/>
            <p:cNvSpPr>
              <a:spLocks noChangeArrowheads="1"/>
            </p:cNvSpPr>
            <p:nvPr/>
          </p:nvSpPr>
          <p:spPr bwMode="auto">
            <a:xfrm>
              <a:off x="5472" y="1632"/>
              <a:ext cx="73" cy="75"/>
            </a:xfrm>
            <a:prstGeom prst="ellipse">
              <a:avLst/>
            </a:prstGeom>
            <a:solidFill>
              <a:schemeClr val="folHlink"/>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2" name="Oval 38"/>
            <p:cNvSpPr>
              <a:spLocks noChangeArrowheads="1"/>
            </p:cNvSpPr>
            <p:nvPr/>
          </p:nvSpPr>
          <p:spPr bwMode="auto">
            <a:xfrm>
              <a:off x="5248" y="1744"/>
              <a:ext cx="79" cy="80"/>
            </a:xfrm>
            <a:prstGeom prst="ellipse">
              <a:avLst/>
            </a:prstGeom>
            <a:solidFill>
              <a:schemeClr val="folHlink"/>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3" name="Oval 39"/>
            <p:cNvSpPr>
              <a:spLocks noChangeArrowheads="1"/>
            </p:cNvSpPr>
            <p:nvPr/>
          </p:nvSpPr>
          <p:spPr bwMode="auto">
            <a:xfrm>
              <a:off x="5472" y="1744"/>
              <a:ext cx="73" cy="80"/>
            </a:xfrm>
            <a:prstGeom prst="ellipse">
              <a:avLst/>
            </a:prstGeom>
            <a:solidFill>
              <a:schemeClr val="folHlink"/>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61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6pPr>
      <a:lvl7pPr marL="25133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7pPr>
      <a:lvl8pPr marL="29705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8pPr>
      <a:lvl9pPr marL="34277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210.34.4.5/" TargetMode="External"/><Relationship Id="rId2" Type="http://schemas.openxmlformats.org/officeDocument/2006/relationships/hyperlink" Target="http://ieeexplore.ieee.org/search/advsearch.jsp" TargetMode="External"/><Relationship Id="rId1" Type="http://schemas.openxmlformats.org/officeDocument/2006/relationships/slideLayout" Target="../slideLayouts/slideLayout2.xml"/><Relationship Id="rId4" Type="http://schemas.openxmlformats.org/officeDocument/2006/relationships/hyperlink" Target="http://www.google.co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2.bin"/><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4.bin"/><Relationship Id="rId1" Type="http://schemas.openxmlformats.org/officeDocument/2006/relationships/slideLayout" Target="../slideLayouts/slideLayout13.xml"/><Relationship Id="rId5" Type="http://schemas.openxmlformats.org/officeDocument/2006/relationships/image" Target="../media/image8.wmf"/><Relationship Id="rId4" Type="http://schemas.openxmlformats.org/officeDocument/2006/relationships/oleObject" Target="../embeddings/oleObject5.bin"/></Relationships>
</file>

<file path=ppt/slides/_rels/slide56.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6.bin"/><Relationship Id="rId1" Type="http://schemas.openxmlformats.org/officeDocument/2006/relationships/slideLayout" Target="../slideLayouts/slideLayout7.xml"/><Relationship Id="rId5" Type="http://schemas.openxmlformats.org/officeDocument/2006/relationships/image" Target="../media/image10.wmf"/><Relationship Id="rId4" Type="http://schemas.openxmlformats.org/officeDocument/2006/relationships/oleObject" Target="../embeddings/oleObject7.bin"/></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8.bin"/><Relationship Id="rId1" Type="http://schemas.openxmlformats.org/officeDocument/2006/relationships/slideLayout" Target="../slideLayouts/slideLayout7.xml"/><Relationship Id="rId6" Type="http://schemas.openxmlformats.org/officeDocument/2006/relationships/image" Target="../media/image13.wmf"/><Relationship Id="rId5" Type="http://schemas.openxmlformats.org/officeDocument/2006/relationships/oleObject" Target="../embeddings/oleObject9.bin"/><Relationship Id="rId4" Type="http://schemas.openxmlformats.org/officeDocument/2006/relationships/image" Target="../media/image12.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oleObject" Target="../embeddings/oleObject10.bin"/><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oleObject" Target="../embeddings/oleObject11.bin"/><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oleObject" Target="../embeddings/oleObject12.bin"/><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71.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oleObject" Target="../embeddings/oleObject13.bin"/><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oleObject" Target="../embeddings/oleObject14.bin"/><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oleObject" Target="../embeddings/oleObject15.bin"/><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75.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oleObject" Target="../embeddings/oleObject16.bin"/><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oleObject" Target="../embeddings/oleObject17.bin"/><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oleObject" Target="../embeddings/oleObject18.bin"/><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oleObject" Target="../embeddings/oleObject19.bin"/><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ctrTitle"/>
          </p:nvPr>
        </p:nvSpPr>
        <p:spPr/>
        <p:txBody>
          <a:bodyPr vert="horz" wrap="square" lIns="91440" tIns="45720" rIns="91440" bIns="45720" anchor="b" anchorCtr="0"/>
          <a:lstStyle/>
          <a:p>
            <a:pPr algn="l" eaLnBrk="1" hangingPunct="1">
              <a:buClrTx/>
              <a:buSzTx/>
              <a:buFontTx/>
            </a:pPr>
            <a:r>
              <a:rPr lang="zh-CN" altLang="en-US" dirty="0">
                <a:latin typeface="+mj-lt"/>
                <a:ea typeface="黑体" panose="02010609060101010101" pitchFamily="49" charset="-122"/>
                <a:cs typeface="+mj-cs"/>
              </a:rPr>
              <a:t>算法设计与分析</a:t>
            </a:r>
          </a:p>
        </p:txBody>
      </p:sp>
      <p:sp>
        <p:nvSpPr>
          <p:cNvPr id="19459" name="Rectangle 3"/>
          <p:cNvSpPr>
            <a:spLocks noGrp="1"/>
          </p:cNvSpPr>
          <p:nvPr>
            <p:ph type="subTitle" idx="1"/>
          </p:nvPr>
        </p:nvSpPr>
        <p:spPr>
          <a:xfrm>
            <a:off x="3563938" y="3068638"/>
            <a:ext cx="3678237" cy="2362200"/>
          </a:xfrm>
        </p:spPr>
        <p:txBody>
          <a:bodyPr vert="horz" wrap="square" lIns="91440" tIns="45720" rIns="91440" bIns="45720" anchor="t" anchorCtr="0"/>
          <a:lstStyle/>
          <a:p>
            <a:pPr eaLnBrk="1" hangingPunct="1">
              <a:buSzPct val="70000"/>
            </a:pPr>
            <a:r>
              <a:rPr lang="zh-CN" altLang="zh-CN" sz="3600" b="1" dirty="0">
                <a:latin typeface="+mn-lt"/>
                <a:ea typeface="+mn-ea"/>
                <a:cs typeface="+mn-cs"/>
              </a:rPr>
              <a:t>——</a:t>
            </a:r>
            <a:r>
              <a:rPr lang="zh-CN" altLang="en-US" sz="3600" b="1" dirty="0">
                <a:solidFill>
                  <a:srgbClr val="003399"/>
                </a:solidFill>
                <a:latin typeface="+mn-lt"/>
                <a:ea typeface="黑体" panose="02010609060101010101" pitchFamily="49" charset="-122"/>
                <a:cs typeface="+mn-cs"/>
              </a:rPr>
              <a:t>绪论</a:t>
            </a:r>
            <a:endParaRPr lang="zh-CN" altLang="en-US" b="1" dirty="0">
              <a:solidFill>
                <a:srgbClr val="003399"/>
              </a:solidFill>
              <a:latin typeface="+mn-lt"/>
              <a:ea typeface="黑体" panose="02010609060101010101" pitchFamily="49" charset="-122"/>
              <a:cs typeface="+mn-cs"/>
            </a:endParaRPr>
          </a:p>
        </p:txBody>
      </p:sp>
      <p:pic>
        <p:nvPicPr>
          <p:cNvPr id="19460" name="Picture 4" descr="pp"/>
          <p:cNvPicPr>
            <a:picLocks noChangeAspect="1"/>
          </p:cNvPicPr>
          <p:nvPr/>
        </p:nvPicPr>
        <p:blipFill>
          <a:blip r:embed="rId2"/>
          <a:stretch>
            <a:fillRect/>
          </a:stretch>
        </p:blipFill>
        <p:spPr>
          <a:xfrm>
            <a:off x="179388" y="2852738"/>
            <a:ext cx="4048125" cy="1123950"/>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p:cNvSpPr>
          <p:nvPr>
            <p:ph type="title"/>
          </p:nvPr>
        </p:nvSpPr>
        <p:spPr/>
        <p:txBody>
          <a:bodyPr vert="horz" wrap="square" lIns="91440" tIns="45720" rIns="91440" bIns="45720" anchor="b" anchorCtr="0"/>
          <a:lstStyle/>
          <a:p>
            <a:pPr eaLnBrk="1" hangingPunct="1"/>
            <a:r>
              <a:rPr lang="zh-CN" altLang="en-US" dirty="0"/>
              <a:t>课程教学内容安排（</a:t>
            </a:r>
            <a:r>
              <a:rPr lang="en-US" altLang="zh-CN" dirty="0"/>
              <a:t>4/7</a:t>
            </a:r>
            <a:r>
              <a:rPr lang="zh-CN" altLang="en-US" dirty="0"/>
              <a:t>）</a:t>
            </a:r>
          </a:p>
        </p:txBody>
      </p:sp>
      <p:sp>
        <p:nvSpPr>
          <p:cNvPr id="28675" name="Rectangle 3"/>
          <p:cNvSpPr>
            <a:spLocks noGrp="1"/>
          </p:cNvSpPr>
          <p:nvPr>
            <p:ph idx="1"/>
          </p:nvPr>
        </p:nvSpPr>
        <p:spPr/>
        <p:txBody>
          <a:bodyPr vert="horz" wrap="square" lIns="91440" tIns="45720" rIns="91440" bIns="45720" anchor="t" anchorCtr="0"/>
          <a:lstStyle/>
          <a:p>
            <a:pPr eaLnBrk="1" hangingPunct="1"/>
            <a:r>
              <a:rPr lang="zh-CN" altLang="en-US" b="1" dirty="0">
                <a:solidFill>
                  <a:srgbClr val="000099"/>
                </a:solidFill>
              </a:rPr>
              <a:t>第四章：贪婪策略</a:t>
            </a:r>
          </a:p>
          <a:p>
            <a:pPr lvl="1" eaLnBrk="1" hangingPunct="1"/>
            <a:r>
              <a:rPr lang="zh-CN" altLang="en-US" dirty="0"/>
              <a:t>从活动安排问题看贪心算法的基本要素</a:t>
            </a:r>
          </a:p>
          <a:p>
            <a:pPr lvl="1" eaLnBrk="1" hangingPunct="1"/>
            <a:r>
              <a:rPr lang="zh-CN" altLang="en-US" dirty="0"/>
              <a:t>实例分析</a:t>
            </a:r>
          </a:p>
          <a:p>
            <a:pPr lvl="1" eaLnBrk="1" hangingPunct="1"/>
            <a:r>
              <a:rPr lang="zh-CN" altLang="en-US" dirty="0"/>
              <a:t>贪心算法的理论基础</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p:cNvSpPr>
          <p:nvPr>
            <p:ph type="title"/>
          </p:nvPr>
        </p:nvSpPr>
        <p:spPr/>
        <p:txBody>
          <a:bodyPr vert="horz" wrap="square" lIns="91440" tIns="45720" rIns="91440" bIns="45720" anchor="b" anchorCtr="0"/>
          <a:lstStyle/>
          <a:p>
            <a:pPr eaLnBrk="1" hangingPunct="1"/>
            <a:r>
              <a:rPr lang="zh-CN" altLang="en-US" dirty="0"/>
              <a:t>课程教学内容安排（</a:t>
            </a:r>
            <a:r>
              <a:rPr lang="en-US" altLang="zh-CN" dirty="0"/>
              <a:t>5/7</a:t>
            </a:r>
            <a:r>
              <a:rPr lang="zh-CN" altLang="en-US" dirty="0"/>
              <a:t>）</a:t>
            </a:r>
          </a:p>
        </p:txBody>
      </p:sp>
      <p:sp>
        <p:nvSpPr>
          <p:cNvPr id="29699" name="Rectangle 3"/>
          <p:cNvSpPr>
            <a:spLocks noGrp="1"/>
          </p:cNvSpPr>
          <p:nvPr>
            <p:ph idx="1"/>
          </p:nvPr>
        </p:nvSpPr>
        <p:spPr/>
        <p:txBody>
          <a:bodyPr vert="horz" wrap="square" lIns="91440" tIns="45720" rIns="91440" bIns="45720" anchor="t" anchorCtr="0"/>
          <a:lstStyle/>
          <a:p>
            <a:pPr eaLnBrk="1" hangingPunct="1"/>
            <a:r>
              <a:rPr lang="zh-CN" altLang="en-US" b="1" dirty="0">
                <a:solidFill>
                  <a:srgbClr val="000099"/>
                </a:solidFill>
              </a:rPr>
              <a:t>第五章：回溯法</a:t>
            </a:r>
          </a:p>
          <a:p>
            <a:pPr lvl="1" eaLnBrk="1" hangingPunct="1"/>
            <a:r>
              <a:rPr lang="zh-CN" altLang="en-US" dirty="0"/>
              <a:t>回溯法的算法框架</a:t>
            </a:r>
          </a:p>
          <a:p>
            <a:pPr lvl="1" eaLnBrk="1" hangingPunct="1"/>
            <a:r>
              <a:rPr lang="zh-CN" altLang="en-US" dirty="0"/>
              <a:t>实例分析</a:t>
            </a:r>
          </a:p>
          <a:p>
            <a:pPr lvl="1" eaLnBrk="1" hangingPunct="1"/>
            <a:r>
              <a:rPr lang="zh-CN" altLang="en-US" dirty="0"/>
              <a:t>回溯法的效率分析</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p:cNvSpPr>
          <p:nvPr>
            <p:ph type="title"/>
          </p:nvPr>
        </p:nvSpPr>
        <p:spPr/>
        <p:txBody>
          <a:bodyPr vert="horz" wrap="square" lIns="91440" tIns="45720" rIns="91440" bIns="45720" anchor="b" anchorCtr="0"/>
          <a:lstStyle/>
          <a:p>
            <a:pPr eaLnBrk="1" hangingPunct="1"/>
            <a:r>
              <a:rPr lang="zh-CN" altLang="en-US" dirty="0"/>
              <a:t>课程教学内容安排（</a:t>
            </a:r>
            <a:r>
              <a:rPr lang="en-US" altLang="zh-CN" dirty="0"/>
              <a:t>6/7</a:t>
            </a:r>
            <a:r>
              <a:rPr lang="zh-CN" altLang="en-US" dirty="0"/>
              <a:t>）</a:t>
            </a:r>
          </a:p>
        </p:txBody>
      </p:sp>
      <p:sp>
        <p:nvSpPr>
          <p:cNvPr id="30723" name="Rectangle 3"/>
          <p:cNvSpPr>
            <a:spLocks noGrp="1"/>
          </p:cNvSpPr>
          <p:nvPr>
            <p:ph idx="1"/>
          </p:nvPr>
        </p:nvSpPr>
        <p:spPr/>
        <p:txBody>
          <a:bodyPr vert="horz" wrap="square" lIns="91440" tIns="45720" rIns="91440" bIns="45720" anchor="t" anchorCtr="0"/>
          <a:lstStyle/>
          <a:p>
            <a:pPr eaLnBrk="1" hangingPunct="1"/>
            <a:r>
              <a:rPr lang="zh-CN" altLang="en-US" b="1" dirty="0">
                <a:solidFill>
                  <a:srgbClr val="000099"/>
                </a:solidFill>
              </a:rPr>
              <a:t>第六章：分支限界法</a:t>
            </a:r>
          </a:p>
          <a:p>
            <a:pPr lvl="1" eaLnBrk="1" hangingPunct="1"/>
            <a:r>
              <a:rPr lang="zh-CN" altLang="en-US" dirty="0"/>
              <a:t>分支限界法的基本思想</a:t>
            </a:r>
          </a:p>
          <a:p>
            <a:pPr lvl="1" eaLnBrk="1" hangingPunct="1"/>
            <a:r>
              <a:rPr lang="zh-CN" altLang="en-US" dirty="0"/>
              <a:t>实例分析</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p:cNvSpPr>
          <p:nvPr>
            <p:ph type="title"/>
          </p:nvPr>
        </p:nvSpPr>
        <p:spPr/>
        <p:txBody>
          <a:bodyPr vert="horz" wrap="square" lIns="91440" tIns="45720" rIns="91440" bIns="45720" anchor="b" anchorCtr="0"/>
          <a:lstStyle/>
          <a:p>
            <a:pPr eaLnBrk="1" hangingPunct="1"/>
            <a:r>
              <a:rPr lang="zh-CN" altLang="en-US" dirty="0"/>
              <a:t>课程教学内容安排（</a:t>
            </a:r>
            <a:r>
              <a:rPr lang="en-US" altLang="zh-CN" dirty="0"/>
              <a:t>7/7</a:t>
            </a:r>
            <a:r>
              <a:rPr lang="zh-CN" altLang="en-US" dirty="0"/>
              <a:t>）</a:t>
            </a:r>
          </a:p>
        </p:txBody>
      </p:sp>
      <p:sp>
        <p:nvSpPr>
          <p:cNvPr id="31747" name="Rectangle 3"/>
          <p:cNvSpPr>
            <a:spLocks noGrp="1"/>
          </p:cNvSpPr>
          <p:nvPr>
            <p:ph idx="1"/>
          </p:nvPr>
        </p:nvSpPr>
        <p:spPr/>
        <p:txBody>
          <a:bodyPr vert="horz" wrap="square" lIns="91440" tIns="45720" rIns="91440" bIns="45720" anchor="t" anchorCtr="0"/>
          <a:lstStyle/>
          <a:p>
            <a:pPr eaLnBrk="1" hangingPunct="1"/>
            <a:r>
              <a:rPr lang="zh-CN" altLang="en-US" b="1" dirty="0">
                <a:solidFill>
                  <a:srgbClr val="000099"/>
                </a:solidFill>
              </a:rPr>
              <a:t>第七章：随机化算法</a:t>
            </a:r>
          </a:p>
          <a:p>
            <a:pPr lvl="1" eaLnBrk="1" hangingPunct="1"/>
            <a:r>
              <a:rPr lang="zh-CN" altLang="en-US" dirty="0"/>
              <a:t>随机算法</a:t>
            </a:r>
          </a:p>
          <a:p>
            <a:pPr lvl="1" eaLnBrk="1" hangingPunct="1"/>
            <a:r>
              <a:rPr lang="zh-CN" altLang="en-US" dirty="0"/>
              <a:t>数值概率算法</a:t>
            </a:r>
          </a:p>
          <a:p>
            <a:pPr lvl="1" eaLnBrk="1" hangingPunct="1"/>
            <a:r>
              <a:rPr lang="zh-CN" altLang="en-US" dirty="0"/>
              <a:t>舍伍德算法</a:t>
            </a:r>
          </a:p>
          <a:p>
            <a:pPr lvl="1" eaLnBrk="1" hangingPunct="1"/>
            <a:r>
              <a:rPr lang="zh-CN" altLang="en-US" dirty="0"/>
              <a:t>拉斯维加斯算法</a:t>
            </a:r>
          </a:p>
          <a:p>
            <a:pPr lvl="1" eaLnBrk="1" hangingPunct="1"/>
            <a:r>
              <a:rPr lang="zh-CN" altLang="en-US" dirty="0"/>
              <a:t>蒙特卡罗算法</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p:txBody>
          <a:bodyPr vert="horz" wrap="square" lIns="91440" tIns="45720" rIns="91440" bIns="45720" anchor="b" anchorCtr="0"/>
          <a:lstStyle/>
          <a:p>
            <a:pPr eaLnBrk="1" hangingPunct="1"/>
            <a:r>
              <a:rPr lang="zh-CN" altLang="en-US" dirty="0"/>
              <a:t>教学和考核方式</a:t>
            </a:r>
          </a:p>
        </p:txBody>
      </p:sp>
      <p:sp>
        <p:nvSpPr>
          <p:cNvPr id="32771" name="Rectangle 3"/>
          <p:cNvSpPr>
            <a:spLocks noGrp="1"/>
          </p:cNvSpPr>
          <p:nvPr>
            <p:ph idx="1"/>
          </p:nvPr>
        </p:nvSpPr>
        <p:spPr>
          <a:xfrm>
            <a:off x="457200" y="1719263"/>
            <a:ext cx="8435975" cy="4662487"/>
          </a:xfrm>
        </p:spPr>
        <p:txBody>
          <a:bodyPr vert="horz" wrap="square" lIns="91440" tIns="45720" rIns="91440" bIns="45720" anchor="t" anchorCtr="0"/>
          <a:lstStyle/>
          <a:p>
            <a:pPr eaLnBrk="1" hangingPunct="1"/>
            <a:r>
              <a:rPr lang="zh-CN" altLang="en-US" b="1" dirty="0">
                <a:solidFill>
                  <a:srgbClr val="003399"/>
                </a:solidFill>
              </a:rPr>
              <a:t>教学方式</a:t>
            </a:r>
            <a:endParaRPr lang="zh-CN" altLang="en-US" sz="2800" dirty="0"/>
          </a:p>
          <a:p>
            <a:pPr lvl="1" eaLnBrk="1" hangingPunct="1"/>
            <a:r>
              <a:rPr lang="zh-CN" altLang="en-US" sz="2400" dirty="0"/>
              <a:t>课堂教学、讨论</a:t>
            </a:r>
            <a:endParaRPr lang="en-US" altLang="zh-CN" sz="2400" dirty="0"/>
          </a:p>
          <a:p>
            <a:pPr lvl="1" eaLnBrk="1" hangingPunct="1"/>
            <a:r>
              <a:rPr lang="zh-CN" altLang="en-US" sz="2400" dirty="0"/>
              <a:t>课后练习</a:t>
            </a:r>
            <a:r>
              <a:rPr lang="en-US" altLang="zh-CN" sz="2400" dirty="0"/>
              <a:t>——</a:t>
            </a:r>
            <a:r>
              <a:rPr lang="zh-CN" altLang="en-US" sz="2400" b="1" dirty="0">
                <a:solidFill>
                  <a:srgbClr val="FF0000"/>
                </a:solidFill>
              </a:rPr>
              <a:t>每人独立完成；主动思考，不抄袭</a:t>
            </a:r>
            <a:endParaRPr lang="en-US" altLang="zh-CN" sz="2400" b="1" dirty="0">
              <a:solidFill>
                <a:srgbClr val="FF0000"/>
              </a:solidFill>
            </a:endParaRPr>
          </a:p>
          <a:p>
            <a:pPr lvl="1" eaLnBrk="1" hangingPunct="1"/>
            <a:r>
              <a:rPr lang="zh-CN" altLang="en-US" sz="2400" dirty="0"/>
              <a:t>实验课</a:t>
            </a:r>
            <a:r>
              <a:rPr lang="en-US" altLang="zh-CN" sz="2400" dirty="0"/>
              <a:t>——</a:t>
            </a:r>
            <a:r>
              <a:rPr lang="zh-CN" altLang="en-US" sz="2400" b="1" dirty="0">
                <a:solidFill>
                  <a:srgbClr val="FF0000"/>
                </a:solidFill>
              </a:rPr>
              <a:t>先消化课程内容，再完成作业</a:t>
            </a:r>
          </a:p>
          <a:p>
            <a:pPr lvl="1" eaLnBrk="1" hangingPunct="1">
              <a:buNone/>
            </a:pPr>
            <a:endParaRPr lang="zh-CN" altLang="en-US" sz="2400" b="1" dirty="0">
              <a:solidFill>
                <a:schemeClr val="hlink"/>
              </a:solidFill>
            </a:endParaRPr>
          </a:p>
          <a:p>
            <a:pPr eaLnBrk="1" hangingPunct="1"/>
            <a:r>
              <a:rPr lang="zh-CN" altLang="en-US" b="1" dirty="0">
                <a:solidFill>
                  <a:srgbClr val="003399"/>
                </a:solidFill>
              </a:rPr>
              <a:t>考核方式</a:t>
            </a:r>
            <a:endParaRPr lang="zh-CN" altLang="en-US" dirty="0"/>
          </a:p>
          <a:p>
            <a:pPr lvl="1" eaLnBrk="1" hangingPunct="1"/>
            <a:r>
              <a:rPr lang="zh-CN" altLang="en-US" sz="2400" b="1" dirty="0">
                <a:solidFill>
                  <a:schemeClr val="hlink"/>
                </a:solidFill>
              </a:rPr>
              <a:t>平时成绩</a:t>
            </a:r>
            <a:r>
              <a:rPr lang="en-US" altLang="zh-CN" sz="2400" b="1" dirty="0">
                <a:solidFill>
                  <a:schemeClr val="hlink"/>
                </a:solidFill>
              </a:rPr>
              <a:t>30%</a:t>
            </a:r>
            <a:r>
              <a:rPr lang="zh-CN" altLang="en-US" sz="2400" dirty="0"/>
              <a:t>；</a:t>
            </a:r>
          </a:p>
          <a:p>
            <a:pPr lvl="2" eaLnBrk="1" hangingPunct="1"/>
            <a:r>
              <a:rPr lang="zh-CN" altLang="en-US" sz="2100" dirty="0"/>
              <a:t>平时作业（包括实验）+考勤</a:t>
            </a:r>
            <a:endParaRPr lang="en-US" altLang="zh-CN" sz="2100" b="1" dirty="0">
              <a:solidFill>
                <a:srgbClr val="3333FF"/>
              </a:solidFill>
            </a:endParaRPr>
          </a:p>
          <a:p>
            <a:pPr lvl="1" eaLnBrk="1" hangingPunct="1"/>
            <a:r>
              <a:rPr lang="zh-CN" altLang="en-US" sz="2400" b="1" dirty="0">
                <a:solidFill>
                  <a:schemeClr val="hlink"/>
                </a:solidFill>
              </a:rPr>
              <a:t>期中考试</a:t>
            </a:r>
            <a:r>
              <a:rPr lang="en-US" altLang="zh-CN" sz="2400" b="1" dirty="0">
                <a:solidFill>
                  <a:schemeClr val="hlink"/>
                </a:solidFill>
              </a:rPr>
              <a:t>10%</a:t>
            </a:r>
          </a:p>
          <a:p>
            <a:pPr lvl="1" eaLnBrk="1" hangingPunct="1"/>
            <a:r>
              <a:rPr lang="zh-CN" altLang="en-US" sz="2400" b="1" dirty="0">
                <a:solidFill>
                  <a:schemeClr val="hlink"/>
                </a:solidFill>
              </a:rPr>
              <a:t>期末考试</a:t>
            </a:r>
            <a:r>
              <a:rPr lang="en-US" altLang="zh-CN" sz="2400" b="1" dirty="0">
                <a:solidFill>
                  <a:schemeClr val="hlink"/>
                </a:solidFill>
              </a:rPr>
              <a:t>60%</a:t>
            </a:r>
            <a:endParaRPr lang="zh-CN" altLang="en-US" sz="2400" b="1" dirty="0">
              <a:solidFill>
                <a:schemeClr val="hlink"/>
              </a:solidFill>
            </a:endParaRPr>
          </a:p>
        </p:txBody>
      </p:sp>
      <p:sp>
        <p:nvSpPr>
          <p:cNvPr id="32772" name="Line 4"/>
          <p:cNvSpPr/>
          <p:nvPr/>
        </p:nvSpPr>
        <p:spPr>
          <a:xfrm flipV="1">
            <a:off x="4787900" y="4652963"/>
            <a:ext cx="288925" cy="288925"/>
          </a:xfrm>
          <a:prstGeom prst="line">
            <a:avLst/>
          </a:prstGeom>
          <a:ln w="57150" cap="flat" cmpd="sng">
            <a:solidFill>
              <a:srgbClr val="000099"/>
            </a:solidFill>
            <a:prstDash val="solid"/>
            <a:headEnd type="none" w="med" len="med"/>
            <a:tailEnd type="triangle" w="lg" len="lg"/>
          </a:ln>
        </p:spPr>
      </p:sp>
      <p:sp>
        <p:nvSpPr>
          <p:cNvPr id="32773" name="Text Box 5"/>
          <p:cNvSpPr txBox="1"/>
          <p:nvPr/>
        </p:nvSpPr>
        <p:spPr>
          <a:xfrm>
            <a:off x="4932363" y="4292600"/>
            <a:ext cx="3382962" cy="396875"/>
          </a:xfrm>
          <a:prstGeom prst="rect">
            <a:avLst/>
          </a:prstGeom>
          <a:noFill/>
          <a:ln w="9525">
            <a:noFill/>
          </a:ln>
        </p:spPr>
        <p:txBody>
          <a:bodyPr>
            <a:spAutoFit/>
          </a:bodyPr>
          <a:lstStyle/>
          <a:p>
            <a:pPr>
              <a:spcBef>
                <a:spcPct val="50000"/>
              </a:spcBef>
            </a:pPr>
            <a:r>
              <a:rPr lang="zh-CN" altLang="en-US" sz="2000" b="1" dirty="0">
                <a:latin typeface="Arial" panose="020B0604020202020204" pitchFamily="34" charset="0"/>
              </a:rPr>
              <a:t>请假</a:t>
            </a:r>
            <a:r>
              <a:rPr lang="zh-CN" altLang="en-US" sz="2000" dirty="0">
                <a:latin typeface="Arial" panose="020B0604020202020204" pitchFamily="34" charset="0"/>
              </a:rPr>
              <a:t>以</a:t>
            </a:r>
            <a:r>
              <a:rPr lang="zh-CN" altLang="en-US" sz="2000" b="1" dirty="0">
                <a:solidFill>
                  <a:srgbClr val="FF0000"/>
                </a:solidFill>
                <a:latin typeface="Arial" panose="020B0604020202020204" pitchFamily="34" charset="0"/>
              </a:rPr>
              <a:t>课前</a:t>
            </a:r>
            <a:r>
              <a:rPr lang="zh-CN" altLang="en-US" sz="2000" b="1" dirty="0">
                <a:solidFill>
                  <a:srgbClr val="000099"/>
                </a:solidFill>
                <a:latin typeface="Arial" panose="020B0604020202020204" pitchFamily="34" charset="0"/>
              </a:rPr>
              <a:t>书面假条</a:t>
            </a:r>
            <a:r>
              <a:rPr lang="zh-CN" altLang="en-US" sz="2000" dirty="0">
                <a:latin typeface="Arial" panose="020B0604020202020204" pitchFamily="34" charset="0"/>
              </a:rPr>
              <a:t>为准</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p:nvPr>
        </p:nvSpPr>
        <p:spPr/>
        <p:txBody>
          <a:bodyPr vert="horz" wrap="square" lIns="91440" tIns="45720" rIns="91440" bIns="45720" anchor="b" anchorCtr="0"/>
          <a:lstStyle/>
          <a:p>
            <a:pPr eaLnBrk="1" hangingPunct="1"/>
            <a:r>
              <a:rPr lang="zh-CN" altLang="en-US" dirty="0"/>
              <a:t>课程学习要求</a:t>
            </a:r>
          </a:p>
        </p:txBody>
      </p:sp>
      <p:sp>
        <p:nvSpPr>
          <p:cNvPr id="34819" name="Rectangle 3"/>
          <p:cNvSpPr>
            <a:spLocks noGrp="1"/>
          </p:cNvSpPr>
          <p:nvPr>
            <p:ph idx="1"/>
          </p:nvPr>
        </p:nvSpPr>
        <p:spPr/>
        <p:txBody>
          <a:bodyPr vert="horz" wrap="square" lIns="91440" tIns="45720" rIns="91440" bIns="45720" anchor="t" anchorCtr="0"/>
          <a:lstStyle/>
          <a:p>
            <a:pPr eaLnBrk="1" hangingPunct="1"/>
            <a:r>
              <a:rPr lang="zh-CN" altLang="en-US" b="1" dirty="0">
                <a:solidFill>
                  <a:srgbClr val="000099"/>
                </a:solidFill>
              </a:rPr>
              <a:t>课程学习要求</a:t>
            </a:r>
          </a:p>
          <a:p>
            <a:pPr lvl="1" eaLnBrk="1" hangingPunct="1"/>
            <a:r>
              <a:rPr lang="zh-CN" altLang="en-US" b="1" dirty="0"/>
              <a:t>做好课前预习和课后复习</a:t>
            </a:r>
          </a:p>
          <a:p>
            <a:pPr lvl="2" eaLnBrk="1" hangingPunct="1"/>
            <a:r>
              <a:rPr lang="zh-CN" altLang="en-US" dirty="0"/>
              <a:t>教学内容多，但课时有限</a:t>
            </a:r>
          </a:p>
          <a:p>
            <a:pPr lvl="2" eaLnBrk="1" hangingPunct="1"/>
            <a:r>
              <a:rPr lang="zh-CN" altLang="en-US" dirty="0"/>
              <a:t>算法学习</a:t>
            </a:r>
            <a:r>
              <a:rPr lang="zh-CN" altLang="en-US" b="1" dirty="0">
                <a:solidFill>
                  <a:srgbClr val="FF0000"/>
                </a:solidFill>
              </a:rPr>
              <a:t>具有一定的难度</a:t>
            </a:r>
          </a:p>
          <a:p>
            <a:pPr lvl="1" eaLnBrk="1" hangingPunct="1"/>
            <a:r>
              <a:rPr lang="zh-CN" altLang="en-US" b="1" dirty="0"/>
              <a:t>上课认真听讲</a:t>
            </a:r>
          </a:p>
          <a:p>
            <a:pPr lvl="2" eaLnBrk="1" hangingPunct="1"/>
            <a:r>
              <a:rPr lang="zh-CN" altLang="en-US" dirty="0"/>
              <a:t>特别是补充内容</a:t>
            </a:r>
          </a:p>
          <a:p>
            <a:pPr lvl="1" eaLnBrk="1" hangingPunct="1"/>
            <a:r>
              <a:rPr lang="zh-CN" altLang="en-US" b="1" dirty="0"/>
              <a:t>认真完成课后作业和实验</a:t>
            </a:r>
          </a:p>
          <a:p>
            <a:pPr lvl="2" eaLnBrk="1" hangingPunct="1"/>
            <a:r>
              <a:rPr lang="zh-CN" altLang="en-US" b="1" dirty="0"/>
              <a:t>不要重复提交作业，</a:t>
            </a:r>
            <a:r>
              <a:rPr lang="zh-CN" altLang="en-US" b="1" dirty="0">
                <a:solidFill>
                  <a:srgbClr val="FF0000"/>
                </a:solidFill>
              </a:rPr>
              <a:t>提交前请确认所提交的作业是最后版本！</a:t>
            </a:r>
            <a:endParaRPr lang="en-US" altLang="zh-CN" b="1" dirty="0">
              <a:solidFill>
                <a:srgbClr val="FF0000"/>
              </a:solidFill>
            </a:endParaRPr>
          </a:p>
          <a:p>
            <a:pPr lvl="2" eaLnBrk="1" hangingPunct="1"/>
            <a:r>
              <a:rPr lang="zh-CN" altLang="en-US" b="1" dirty="0">
                <a:solidFill>
                  <a:srgbClr val="FF0000"/>
                </a:solidFill>
              </a:rPr>
              <a:t>实验题可能是未来的考题（尤其是代码填空部分）</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p:cNvSpPr>
          <p:nvPr>
            <p:ph type="title"/>
          </p:nvPr>
        </p:nvSpPr>
        <p:spPr/>
        <p:txBody>
          <a:bodyPr vert="horz" wrap="square" lIns="91440" tIns="45720" rIns="91440" bIns="45720" anchor="b" anchorCtr="0"/>
          <a:lstStyle/>
          <a:p>
            <a:pPr eaLnBrk="1" hangingPunct="1"/>
            <a:r>
              <a:rPr lang="zh-CN" altLang="en-US" dirty="0"/>
              <a:t>参考资料</a:t>
            </a:r>
          </a:p>
        </p:txBody>
      </p:sp>
      <p:sp>
        <p:nvSpPr>
          <p:cNvPr id="19459" name="Rectangle 3"/>
          <p:cNvSpPr>
            <a:spLocks noGrp="1" noChangeArrowheads="1"/>
          </p:cNvSpPr>
          <p:nvPr>
            <p:ph idx="1"/>
          </p:nvPr>
        </p:nvSpPr>
        <p:spPr>
          <a:xfrm>
            <a:off x="755650" y="1844675"/>
            <a:ext cx="7891145" cy="428625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l"/>
              <a:defRPr/>
            </a:pPr>
            <a:r>
              <a:rPr kumimoji="0" lang="zh-CN" altLang="en-US" sz="3000" b="1" i="0" u="none" strike="noStrike" kern="0" cap="none" spc="0" normalizeH="0" baseline="0" noProof="0" dirty="0">
                <a:ln>
                  <a:noFill/>
                </a:ln>
                <a:solidFill>
                  <a:srgbClr val="003399"/>
                </a:solidFill>
                <a:effectLst/>
                <a:uLnTx/>
                <a:uFillTx/>
                <a:latin typeface="+mn-lt"/>
                <a:ea typeface="+mn-ea"/>
                <a:cs typeface="+mn-cs"/>
              </a:rPr>
              <a:t>参考书目</a:t>
            </a:r>
          </a:p>
          <a:p>
            <a:pPr marL="609600" marR="0" lvl="0" indent="-60960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AutoNum type="arabicPeriod"/>
              <a:defRPr/>
            </a:pPr>
            <a:r>
              <a:rPr kumimoji="0" lang="zh-CN" altLang="en-US" sz="2400" b="0" i="0" u="none" strike="noStrike" kern="0" cap="none" spc="0" normalizeH="0" baseline="0" noProof="0" dirty="0">
                <a:ln>
                  <a:noFill/>
                </a:ln>
                <a:solidFill>
                  <a:srgbClr val="0000FF"/>
                </a:solidFill>
                <a:effectLst/>
                <a:uLnTx/>
                <a:uFillTx/>
                <a:latin typeface="+mn-lt"/>
                <a:ea typeface="+mn-ea"/>
                <a:cs typeface="+mn-cs"/>
              </a:rPr>
              <a:t>王晓东</a:t>
            </a:r>
            <a:r>
              <a:rPr kumimoji="0" lang="en-US" altLang="zh-CN" sz="2400" b="0" i="0" u="none" strike="noStrike" kern="0" cap="none" spc="0" normalizeH="0" baseline="0" noProof="0" dirty="0">
                <a:ln>
                  <a:noFill/>
                </a:ln>
                <a:solidFill>
                  <a:srgbClr val="0000FF"/>
                </a:solidFill>
                <a:effectLst/>
                <a:uLnTx/>
                <a:uFillTx/>
                <a:latin typeface="+mn-lt"/>
                <a:ea typeface="+mn-ea"/>
                <a:cs typeface="+mn-cs"/>
              </a:rPr>
              <a:t>, </a:t>
            </a:r>
            <a:r>
              <a:rPr kumimoji="0" lang="zh-CN" altLang="en-US" sz="2400" b="0" i="0" u="none" strike="noStrike" kern="0" cap="none" spc="0" normalizeH="0" baseline="0" noProof="0" dirty="0">
                <a:ln>
                  <a:noFill/>
                </a:ln>
                <a:solidFill>
                  <a:srgbClr val="0000FF"/>
                </a:solidFill>
                <a:effectLst/>
                <a:uLnTx/>
                <a:uFillTx/>
                <a:latin typeface="+mn-lt"/>
                <a:ea typeface="+mn-ea"/>
                <a:cs typeface="+mn-cs"/>
              </a:rPr>
              <a:t>算法设计与分析</a:t>
            </a:r>
            <a:r>
              <a:rPr kumimoji="0" lang="zh-CN" altLang="en-US" sz="2400" b="1" i="0" u="none" strike="noStrike" kern="0" cap="none" spc="0" normalizeH="0" baseline="0" noProof="0" dirty="0">
                <a:ln>
                  <a:noFill/>
                </a:ln>
                <a:solidFill>
                  <a:srgbClr val="0000FF"/>
                </a:solidFill>
                <a:effectLst/>
                <a:uLnTx/>
                <a:uFillTx/>
                <a:latin typeface="+mn-lt"/>
                <a:ea typeface="+mn-ea"/>
                <a:cs typeface="+mn-cs"/>
              </a:rPr>
              <a:t>（第</a:t>
            </a:r>
            <a:r>
              <a:rPr kumimoji="0" lang="en-US" altLang="zh-CN" sz="2400" b="1" i="0" u="none" strike="noStrike" kern="0" cap="none" spc="0" normalizeH="0" baseline="0" noProof="0" dirty="0">
                <a:ln>
                  <a:noFill/>
                </a:ln>
                <a:solidFill>
                  <a:srgbClr val="0000FF"/>
                </a:solidFill>
                <a:effectLst/>
                <a:uLnTx/>
                <a:uFillTx/>
                <a:latin typeface="+mn-lt"/>
                <a:ea typeface="+mn-ea"/>
                <a:cs typeface="+mn-cs"/>
              </a:rPr>
              <a:t>5</a:t>
            </a:r>
            <a:r>
              <a:rPr kumimoji="0" lang="zh-CN" altLang="en-US" sz="2400" b="1" i="0" u="none" strike="noStrike" kern="0" cap="none" spc="0" normalizeH="0" baseline="0" noProof="0" dirty="0">
                <a:ln>
                  <a:noFill/>
                </a:ln>
                <a:solidFill>
                  <a:srgbClr val="0000FF"/>
                </a:solidFill>
                <a:effectLst/>
                <a:uLnTx/>
                <a:uFillTx/>
                <a:latin typeface="+mn-lt"/>
                <a:ea typeface="+mn-ea"/>
                <a:cs typeface="+mn-cs"/>
              </a:rPr>
              <a:t>版）</a:t>
            </a:r>
            <a:r>
              <a:rPr kumimoji="0" lang="en-US" altLang="zh-CN" sz="2400" b="0" i="0" u="none" strike="noStrike" kern="0" cap="none" spc="0" normalizeH="0" baseline="0" noProof="0" dirty="0">
                <a:ln>
                  <a:noFill/>
                </a:ln>
                <a:solidFill>
                  <a:srgbClr val="0000FF"/>
                </a:solidFill>
                <a:effectLst/>
                <a:uLnTx/>
                <a:uFillTx/>
                <a:latin typeface="+mn-lt"/>
                <a:ea typeface="+mn-ea"/>
                <a:cs typeface="+mn-cs"/>
              </a:rPr>
              <a:t>,</a:t>
            </a:r>
            <a:r>
              <a:rPr kumimoji="0" lang="zh-CN" altLang="en-US" sz="2400" b="0" i="0" u="none" strike="noStrike" kern="0" cap="none" spc="0" normalizeH="0" baseline="0" noProof="0" dirty="0">
                <a:ln>
                  <a:noFill/>
                </a:ln>
                <a:solidFill>
                  <a:srgbClr val="0000FF"/>
                </a:solidFill>
                <a:effectLst/>
                <a:uLnTx/>
                <a:uFillTx/>
                <a:latin typeface="+mn-lt"/>
                <a:ea typeface="+mn-ea"/>
                <a:cs typeface="+mn-cs"/>
              </a:rPr>
              <a:t>电子工业</a:t>
            </a:r>
            <a:r>
              <a:rPr kumimoji="0" lang="en-US" altLang="zh-CN" sz="2400" b="0" i="0" u="none" strike="noStrike" kern="0" cap="none" spc="0" normalizeH="0" baseline="0" noProof="0" dirty="0" err="1">
                <a:ln>
                  <a:noFill/>
                </a:ln>
                <a:solidFill>
                  <a:srgbClr val="0000FF"/>
                </a:solidFill>
                <a:effectLst/>
                <a:uLnTx/>
                <a:uFillTx/>
                <a:latin typeface="+mn-lt"/>
                <a:ea typeface="+mn-ea"/>
                <a:cs typeface="+mn-cs"/>
              </a:rPr>
              <a:t>出版社</a:t>
            </a:r>
            <a:r>
              <a:rPr kumimoji="0" lang="en-US" altLang="zh-CN" sz="2400" b="0" i="0" u="none" strike="noStrike" kern="0" cap="none" spc="0" normalizeH="0" baseline="0" noProof="0" dirty="0">
                <a:ln>
                  <a:noFill/>
                </a:ln>
                <a:solidFill>
                  <a:srgbClr val="0000FF"/>
                </a:solidFill>
                <a:effectLst/>
                <a:uLnTx/>
                <a:uFillTx/>
                <a:latin typeface="+mn-lt"/>
                <a:ea typeface="+mn-ea"/>
                <a:cs typeface="+mn-cs"/>
              </a:rPr>
              <a:t>, 2018.</a:t>
            </a:r>
            <a:endParaRPr kumimoji="0" lang="zh-CN" altLang="en-US" sz="2400" b="0" i="0" u="none" strike="noStrike" kern="0" cap="none" spc="0" normalizeH="0" baseline="0" noProof="0" dirty="0">
              <a:ln>
                <a:noFill/>
              </a:ln>
              <a:solidFill>
                <a:srgbClr val="0000FF"/>
              </a:solidFill>
              <a:effectLst/>
              <a:uLnTx/>
              <a:uFillTx/>
              <a:latin typeface="+mn-lt"/>
              <a:ea typeface="+mn-ea"/>
              <a:cs typeface="+mn-cs"/>
            </a:endParaRPr>
          </a:p>
          <a:p>
            <a:pPr marL="609600" marR="0" lvl="0" indent="-60960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AutoNum type="arabicPeriod"/>
              <a:defRPr/>
            </a:pPr>
            <a:r>
              <a:rPr kumimoji="0" lang="zh-CN" altLang="en-US" sz="2400" b="0" i="0" u="none" strike="noStrike" kern="0" cap="none" spc="0" normalizeH="0" baseline="0" noProof="0" dirty="0">
                <a:ln>
                  <a:noFill/>
                </a:ln>
                <a:solidFill>
                  <a:schemeClr val="tx1"/>
                </a:solidFill>
                <a:effectLst/>
                <a:uLnTx/>
                <a:uFillTx/>
                <a:latin typeface="+mn-lt"/>
                <a:ea typeface="+mn-ea"/>
                <a:cs typeface="+mn-cs"/>
              </a:rPr>
              <a:t>算法设计与分析基础</a:t>
            </a:r>
            <a:r>
              <a:rPr kumimoji="0" lang="en-US" altLang="zh-CN" sz="2400" b="0" i="0" u="none" strike="noStrike" kern="0" cap="none" spc="0" normalizeH="0" baseline="0" noProof="0" dirty="0">
                <a:ln>
                  <a:noFill/>
                </a:ln>
                <a:solidFill>
                  <a:schemeClr val="tx1"/>
                </a:solidFill>
                <a:effectLst/>
                <a:uLnTx/>
                <a:uFillTx/>
                <a:latin typeface="+mn-lt"/>
                <a:ea typeface="+mn-ea"/>
                <a:cs typeface="+mn-cs"/>
              </a:rPr>
              <a:t>,(</a:t>
            </a:r>
            <a:r>
              <a:rPr kumimoji="0" lang="zh-CN" altLang="en-US" sz="2400" b="0" i="0" u="none" strike="noStrike" kern="0" cap="none" spc="0" normalizeH="0" baseline="0" noProof="0" dirty="0">
                <a:ln>
                  <a:noFill/>
                </a:ln>
                <a:solidFill>
                  <a:schemeClr val="tx1"/>
                </a:solidFill>
                <a:effectLst/>
                <a:uLnTx/>
                <a:uFillTx/>
                <a:latin typeface="+mn-lt"/>
                <a:ea typeface="+mn-ea"/>
                <a:cs typeface="+mn-cs"/>
              </a:rPr>
              <a:t>美</a:t>
            </a:r>
            <a:r>
              <a:rPr kumimoji="0" lang="en-US" altLang="zh-CN" sz="2400" b="0" i="0" u="none" strike="noStrike" kern="0" cap="none" spc="0" normalizeH="0" baseline="0" noProof="0" dirty="0">
                <a:ln>
                  <a:noFill/>
                </a:ln>
                <a:solidFill>
                  <a:schemeClr val="tx1"/>
                </a:solidFill>
                <a:effectLst/>
                <a:uLnTx/>
                <a:uFillTx/>
                <a:latin typeface="+mn-lt"/>
                <a:ea typeface="+mn-ea"/>
                <a:cs typeface="+mn-cs"/>
              </a:rPr>
              <a:t>) </a:t>
            </a:r>
            <a:r>
              <a:rPr kumimoji="0" lang="en-US" altLang="zh-CN" sz="2400" b="0" i="0" u="none" strike="noStrike" kern="0" cap="none" spc="0" normalizeH="0" baseline="0" noProof="0" dirty="0" err="1">
                <a:ln>
                  <a:noFill/>
                </a:ln>
                <a:solidFill>
                  <a:schemeClr val="tx1"/>
                </a:solidFill>
                <a:effectLst/>
                <a:uLnTx/>
                <a:uFillTx/>
                <a:latin typeface="+mn-lt"/>
                <a:ea typeface="+mn-ea"/>
                <a:cs typeface="+mn-cs"/>
              </a:rPr>
              <a:t>Anany</a:t>
            </a:r>
            <a:r>
              <a:rPr kumimoji="0" lang="en-US" altLang="zh-CN" sz="2400" b="0" i="0" u="none" strike="noStrike" kern="0" cap="none" spc="0" normalizeH="0" baseline="0" noProof="0" dirty="0">
                <a:ln>
                  <a:noFill/>
                </a:ln>
                <a:solidFill>
                  <a:schemeClr val="tx1"/>
                </a:solidFill>
                <a:effectLst/>
                <a:uLnTx/>
                <a:uFillTx/>
                <a:latin typeface="+mn-lt"/>
                <a:ea typeface="+mn-ea"/>
                <a:cs typeface="+mn-cs"/>
              </a:rPr>
              <a:t> Levitin</a:t>
            </a:r>
            <a:r>
              <a:rPr kumimoji="0" lang="zh-CN" altLang="en-US" sz="2400" b="0" i="0" u="none" strike="noStrike" kern="0" cap="none" spc="0" normalizeH="0" baseline="0" noProof="0" dirty="0">
                <a:ln>
                  <a:noFill/>
                </a:ln>
                <a:solidFill>
                  <a:schemeClr val="tx1"/>
                </a:solidFill>
                <a:effectLst/>
                <a:uLnTx/>
                <a:uFillTx/>
                <a:latin typeface="+mn-lt"/>
                <a:ea typeface="+mn-ea"/>
                <a:cs typeface="+mn-cs"/>
              </a:rPr>
              <a:t>著</a:t>
            </a:r>
            <a:r>
              <a:rPr kumimoji="0" lang="en-US" altLang="zh-CN" sz="2400" b="0" i="0" u="none" strike="noStrike" kern="0" cap="none" spc="0" normalizeH="0" baseline="0" noProof="0" dirty="0">
                <a:ln>
                  <a:noFill/>
                </a:ln>
                <a:solidFill>
                  <a:schemeClr val="tx1"/>
                </a:solidFill>
                <a:effectLst/>
                <a:uLnTx/>
                <a:uFillTx/>
                <a:latin typeface="+mn-lt"/>
                <a:ea typeface="+mn-ea"/>
                <a:cs typeface="+mn-cs"/>
              </a:rPr>
              <a:t>,</a:t>
            </a:r>
            <a:r>
              <a:rPr kumimoji="0" lang="zh-CN" altLang="en-US" sz="2400" b="0" i="0" u="none" strike="noStrike" kern="0" cap="none" spc="0" normalizeH="0" baseline="0" noProof="0" dirty="0">
                <a:ln>
                  <a:noFill/>
                </a:ln>
                <a:solidFill>
                  <a:schemeClr val="tx1"/>
                </a:solidFill>
                <a:effectLst/>
                <a:uLnTx/>
                <a:uFillTx/>
                <a:latin typeface="+mn-lt"/>
                <a:ea typeface="+mn-ea"/>
                <a:cs typeface="+mn-cs"/>
              </a:rPr>
              <a:t>潘彦译</a:t>
            </a:r>
            <a:r>
              <a:rPr kumimoji="0" lang="en-US" altLang="zh-CN" sz="2400" b="0" i="0" u="none" strike="noStrike" kern="0" cap="none" spc="0" normalizeH="0" baseline="0" noProof="0" dirty="0">
                <a:ln>
                  <a:noFill/>
                </a:ln>
                <a:solidFill>
                  <a:schemeClr val="tx1"/>
                </a:solidFill>
                <a:effectLst/>
                <a:uLnTx/>
                <a:uFillTx/>
                <a:latin typeface="+mn-lt"/>
                <a:ea typeface="+mn-ea"/>
                <a:cs typeface="+mn-cs"/>
              </a:rPr>
              <a:t>,</a:t>
            </a:r>
            <a:r>
              <a:rPr kumimoji="0" lang="zh-CN" altLang="en-US" sz="2400" b="0" i="0" u="none" strike="noStrike" kern="0" cap="none" spc="0" normalizeH="0" baseline="0" noProof="0" dirty="0">
                <a:ln>
                  <a:noFill/>
                </a:ln>
                <a:solidFill>
                  <a:schemeClr val="tx1"/>
                </a:solidFill>
                <a:effectLst/>
                <a:uLnTx/>
                <a:uFillTx/>
                <a:latin typeface="+mn-lt"/>
                <a:ea typeface="+mn-ea"/>
                <a:cs typeface="+mn-cs"/>
              </a:rPr>
              <a:t>北京</a:t>
            </a:r>
            <a:r>
              <a:rPr kumimoji="0" lang="en-US" altLang="zh-CN" sz="2400" b="0" i="0" u="none" strike="noStrike" kern="0" cap="none" spc="0" normalizeH="0" baseline="0" noProof="0" dirty="0">
                <a:ln>
                  <a:noFill/>
                </a:ln>
                <a:solidFill>
                  <a:schemeClr val="tx1"/>
                </a:solidFill>
                <a:effectLst/>
                <a:uLnTx/>
                <a:uFillTx/>
                <a:latin typeface="+mn-lt"/>
                <a:ea typeface="+mn-ea"/>
                <a:cs typeface="+mn-cs"/>
              </a:rPr>
              <a:t>:</a:t>
            </a:r>
            <a:r>
              <a:rPr kumimoji="0" lang="zh-CN" altLang="en-US" sz="2400" b="0" i="0" u="none" strike="noStrike" kern="0" cap="none" spc="0" normalizeH="0" baseline="0" noProof="0" dirty="0">
                <a:ln>
                  <a:noFill/>
                </a:ln>
                <a:solidFill>
                  <a:schemeClr val="tx1"/>
                </a:solidFill>
                <a:effectLst/>
                <a:uLnTx/>
                <a:uFillTx/>
                <a:latin typeface="+mn-lt"/>
                <a:ea typeface="+mn-ea"/>
                <a:cs typeface="+mn-cs"/>
              </a:rPr>
              <a:t>清华大学出版社</a:t>
            </a:r>
            <a:r>
              <a:rPr kumimoji="0" lang="en-US" altLang="zh-CN" sz="2400" b="0" i="0" u="none" strike="noStrike" kern="0" cap="none" spc="0" normalizeH="0" baseline="0" noProof="0" dirty="0">
                <a:ln>
                  <a:noFill/>
                </a:ln>
                <a:solidFill>
                  <a:schemeClr val="tx1"/>
                </a:solidFill>
                <a:effectLst/>
                <a:uLnTx/>
                <a:uFillTx/>
                <a:latin typeface="+mn-lt"/>
                <a:ea typeface="+mn-ea"/>
                <a:cs typeface="+mn-cs"/>
              </a:rPr>
              <a:t>, 2007</a:t>
            </a:r>
            <a:r>
              <a:rPr kumimoji="0" lang="zh-CN" altLang="en-US" sz="2400" b="0" i="0" u="none" strike="noStrike" kern="0" cap="none" spc="0" normalizeH="0" baseline="0" noProof="0" dirty="0">
                <a:ln>
                  <a:noFill/>
                </a:ln>
                <a:solidFill>
                  <a:schemeClr val="tx1"/>
                </a:solidFill>
                <a:effectLst/>
                <a:uLnTx/>
                <a:uFillTx/>
                <a:latin typeface="+mn-lt"/>
                <a:ea typeface="+mn-ea"/>
                <a:cs typeface="+mn-cs"/>
              </a:rPr>
              <a:t>。</a:t>
            </a:r>
          </a:p>
          <a:p>
            <a:pPr marL="609600" marR="0" lvl="0" indent="-60960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AutoNum type="arabicPeriod"/>
              <a:defRPr/>
            </a:pPr>
            <a:r>
              <a:rPr kumimoji="0" lang="zh-CN" altLang="en-US" sz="2400" b="0" i="0" u="none" strike="noStrike" kern="0" cap="none" spc="0" normalizeH="0" baseline="0" noProof="0" dirty="0">
                <a:ln>
                  <a:noFill/>
                </a:ln>
                <a:solidFill>
                  <a:schemeClr val="tx1"/>
                </a:solidFill>
                <a:effectLst/>
                <a:uLnTx/>
                <a:uFillTx/>
                <a:latin typeface="+mn-lt"/>
                <a:ea typeface="+mn-ea"/>
                <a:cs typeface="+mn-cs"/>
              </a:rPr>
              <a:t>王晓东</a:t>
            </a:r>
            <a:r>
              <a:rPr kumimoji="0" lang="en-US" altLang="zh-CN" sz="2400" b="0" i="0" u="none" strike="noStrike" kern="0" cap="none" spc="0" normalizeH="0" baseline="0" noProof="0" dirty="0">
                <a:ln>
                  <a:noFill/>
                </a:ln>
                <a:solidFill>
                  <a:schemeClr val="tx1"/>
                </a:solidFill>
                <a:effectLst/>
                <a:uLnTx/>
                <a:uFillTx/>
                <a:latin typeface="+mn-lt"/>
                <a:ea typeface="+mn-ea"/>
                <a:cs typeface="+mn-cs"/>
              </a:rPr>
              <a:t>, </a:t>
            </a:r>
            <a:r>
              <a:rPr kumimoji="0" lang="zh-CN" altLang="en-US" sz="2400" b="0" i="0" u="none" strike="noStrike" kern="0" cap="none" spc="0" normalizeH="0" baseline="0" noProof="0" dirty="0">
                <a:ln>
                  <a:noFill/>
                </a:ln>
                <a:solidFill>
                  <a:schemeClr val="tx1"/>
                </a:solidFill>
                <a:effectLst/>
                <a:uLnTx/>
                <a:uFillTx/>
                <a:latin typeface="+mn-lt"/>
                <a:ea typeface="+mn-ea"/>
                <a:cs typeface="+mn-cs"/>
              </a:rPr>
              <a:t>算法设计与分析习题解答</a:t>
            </a:r>
            <a:r>
              <a:rPr kumimoji="0" lang="zh-CN" altLang="en-US" sz="2400" b="1" i="0" u="none" strike="noStrike" kern="0" cap="none" spc="0" normalizeH="0" baseline="0" noProof="0" dirty="0">
                <a:ln>
                  <a:noFill/>
                </a:ln>
                <a:solidFill>
                  <a:schemeClr val="tx1"/>
                </a:solidFill>
                <a:effectLst/>
                <a:uLnTx/>
                <a:uFillTx/>
                <a:latin typeface="+mn-lt"/>
                <a:ea typeface="+mn-ea"/>
                <a:cs typeface="+mn-cs"/>
              </a:rPr>
              <a:t>（第</a:t>
            </a:r>
            <a:r>
              <a:rPr kumimoji="0" lang="en-US" altLang="zh-CN" sz="2400" b="1" i="0" u="none" strike="noStrike" kern="0" cap="none" spc="0" normalizeH="0" baseline="0" noProof="0" dirty="0">
                <a:ln>
                  <a:noFill/>
                </a:ln>
                <a:solidFill>
                  <a:schemeClr val="tx1"/>
                </a:solidFill>
                <a:effectLst/>
                <a:uLnTx/>
                <a:uFillTx/>
                <a:latin typeface="+mn-lt"/>
                <a:ea typeface="+mn-ea"/>
                <a:cs typeface="+mn-cs"/>
              </a:rPr>
              <a:t>4</a:t>
            </a:r>
            <a:r>
              <a:rPr kumimoji="0" lang="zh-CN" altLang="en-US" sz="2400" b="1" i="0" u="none" strike="noStrike" kern="0" cap="none" spc="0" normalizeH="0" baseline="0" noProof="0" dirty="0">
                <a:ln>
                  <a:noFill/>
                </a:ln>
                <a:solidFill>
                  <a:schemeClr val="tx1"/>
                </a:solidFill>
                <a:effectLst/>
                <a:uLnTx/>
                <a:uFillTx/>
                <a:latin typeface="+mn-lt"/>
                <a:ea typeface="+mn-ea"/>
                <a:cs typeface="+mn-cs"/>
              </a:rPr>
              <a:t>版）</a:t>
            </a:r>
            <a:r>
              <a:rPr kumimoji="0" lang="en-US" altLang="zh-CN" sz="2400" b="0" i="0" u="none" strike="noStrike" kern="0" cap="none" spc="0" normalizeH="0" baseline="0" noProof="0" dirty="0">
                <a:ln>
                  <a:noFill/>
                </a:ln>
                <a:solidFill>
                  <a:schemeClr val="tx1"/>
                </a:solidFill>
                <a:effectLst/>
                <a:uLnTx/>
                <a:uFillTx/>
                <a:latin typeface="+mn-lt"/>
                <a:ea typeface="+mn-ea"/>
                <a:cs typeface="+mn-cs"/>
              </a:rPr>
              <a:t>,</a:t>
            </a:r>
            <a:r>
              <a:rPr kumimoji="0" lang="zh-CN" altLang="en-US" sz="2400" b="0" i="0" u="none" strike="noStrike" kern="0" cap="none" spc="0" normalizeH="0" baseline="0" noProof="0" dirty="0">
                <a:ln>
                  <a:noFill/>
                </a:ln>
                <a:solidFill>
                  <a:schemeClr val="tx1"/>
                </a:solidFill>
                <a:effectLst/>
                <a:uLnTx/>
                <a:uFillTx/>
                <a:latin typeface="+mn-lt"/>
                <a:ea typeface="+mn-ea"/>
                <a:cs typeface="+mn-cs"/>
              </a:rPr>
              <a:t>电子工业</a:t>
            </a:r>
            <a:r>
              <a:rPr kumimoji="0" lang="en-US" altLang="zh-CN" sz="2400" b="0" i="0" u="none" strike="noStrike" kern="0" cap="none" spc="0" normalizeH="0" baseline="0" noProof="0" dirty="0" err="1">
                <a:ln>
                  <a:noFill/>
                </a:ln>
                <a:solidFill>
                  <a:schemeClr val="tx1"/>
                </a:solidFill>
                <a:effectLst/>
                <a:uLnTx/>
                <a:uFillTx/>
                <a:latin typeface="+mn-lt"/>
                <a:ea typeface="+mn-ea"/>
                <a:cs typeface="+mn-cs"/>
              </a:rPr>
              <a:t>出版社</a:t>
            </a:r>
            <a:r>
              <a:rPr kumimoji="0" lang="en-US" altLang="zh-CN" sz="2400" b="0" i="0" u="none" strike="noStrike" kern="0" cap="none" spc="0" normalizeH="0" baseline="0" noProof="0" dirty="0">
                <a:ln>
                  <a:noFill/>
                </a:ln>
                <a:solidFill>
                  <a:schemeClr val="tx1"/>
                </a:solidFill>
                <a:effectLst/>
                <a:uLnTx/>
                <a:uFillTx/>
                <a:latin typeface="+mn-lt"/>
                <a:ea typeface="+mn-ea"/>
                <a:cs typeface="+mn-cs"/>
              </a:rPr>
              <a:t>, 2018.</a:t>
            </a:r>
          </a:p>
          <a:p>
            <a:pPr marL="609600" marR="0" lvl="0" indent="-60960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AutoNum type="arabicPeriod"/>
              <a:defRPr/>
            </a:pPr>
            <a:r>
              <a:rPr kumimoji="0" lang="en-US" altLang="zh-CN" sz="2400" b="0" i="0" u="none" strike="noStrike" kern="0" cap="none" spc="0" normalizeH="0" baseline="0" noProof="0" dirty="0">
                <a:ln>
                  <a:noFill/>
                </a:ln>
                <a:solidFill>
                  <a:schemeClr val="tx1"/>
                </a:solidFill>
                <a:effectLst/>
                <a:uLnTx/>
                <a:uFillTx/>
                <a:latin typeface="+mn-lt"/>
                <a:ea typeface="+mn-ea"/>
                <a:cs typeface="+mn-cs"/>
              </a:rPr>
              <a:t>Thomas H.</a:t>
            </a:r>
            <a:r>
              <a:rPr kumimoji="0" lang="zh-CN" altLang="en-US" sz="2400" b="0" i="0" u="none" strike="noStrike" kern="0" cap="none" spc="0" normalizeH="0" baseline="0" noProof="0" dirty="0">
                <a:ln>
                  <a:noFill/>
                </a:ln>
                <a:solidFill>
                  <a:schemeClr val="tx1"/>
                </a:solidFill>
                <a:effectLst/>
                <a:uLnTx/>
                <a:uFillTx/>
                <a:latin typeface="+mn-lt"/>
                <a:ea typeface="+mn-ea"/>
                <a:cs typeface="+mn-cs"/>
              </a:rPr>
              <a:t>著</a:t>
            </a:r>
            <a:r>
              <a:rPr kumimoji="0" lang="en-US" altLang="zh-CN" sz="2400" b="0" i="0" u="none" strike="noStrike" kern="0" cap="none" spc="0" normalizeH="0" baseline="0" noProof="0" dirty="0">
                <a:ln>
                  <a:noFill/>
                </a:ln>
                <a:solidFill>
                  <a:schemeClr val="tx1"/>
                </a:solidFill>
                <a:effectLst/>
                <a:uLnTx/>
                <a:uFillTx/>
                <a:latin typeface="+mn-lt"/>
                <a:ea typeface="+mn-ea"/>
                <a:cs typeface="+mn-cs"/>
              </a:rPr>
              <a:t>, </a:t>
            </a:r>
            <a:r>
              <a:rPr kumimoji="0" lang="zh-CN" altLang="en-US" sz="2400" b="0" i="0" u="none" strike="noStrike" kern="0" cap="none" spc="0" normalizeH="0" baseline="0" noProof="0" dirty="0">
                <a:ln>
                  <a:noFill/>
                </a:ln>
                <a:solidFill>
                  <a:schemeClr val="tx1"/>
                </a:solidFill>
                <a:effectLst/>
                <a:uLnTx/>
                <a:uFillTx/>
                <a:latin typeface="+mn-lt"/>
                <a:ea typeface="+mn-ea"/>
                <a:cs typeface="+mn-cs"/>
              </a:rPr>
              <a:t>潘金贵译</a:t>
            </a:r>
            <a:r>
              <a:rPr kumimoji="0" lang="en-US" altLang="zh-CN" sz="2400" b="0" i="0" u="none" strike="noStrike" kern="0" cap="none" spc="0" normalizeH="0" baseline="0" noProof="0" dirty="0">
                <a:ln>
                  <a:noFill/>
                </a:ln>
                <a:solidFill>
                  <a:schemeClr val="tx1"/>
                </a:solidFill>
                <a:effectLst/>
                <a:uLnTx/>
                <a:uFillTx/>
                <a:latin typeface="+mn-lt"/>
                <a:ea typeface="+mn-ea"/>
                <a:cs typeface="+mn-cs"/>
              </a:rPr>
              <a:t>, </a:t>
            </a:r>
            <a:r>
              <a:rPr kumimoji="0" lang="zh-CN" altLang="en-US" sz="2400" b="0" i="0" u="none" strike="noStrike" kern="0" cap="none" spc="0" normalizeH="0" baseline="0" noProof="0" dirty="0">
                <a:ln>
                  <a:noFill/>
                </a:ln>
                <a:solidFill>
                  <a:schemeClr val="tx1"/>
                </a:solidFill>
                <a:effectLst/>
                <a:uLnTx/>
                <a:uFillTx/>
                <a:latin typeface="+mn-lt"/>
                <a:ea typeface="+mn-ea"/>
                <a:cs typeface="+mn-cs"/>
              </a:rPr>
              <a:t>算法导论 </a:t>
            </a:r>
            <a:r>
              <a:rPr kumimoji="0" lang="zh-CN" altLang="en-US" sz="2400" b="1" i="0" u="none" strike="noStrike" kern="0" cap="none" spc="0" normalizeH="0" baseline="0" noProof="0" dirty="0">
                <a:ln>
                  <a:noFill/>
                </a:ln>
                <a:solidFill>
                  <a:schemeClr val="tx1"/>
                </a:solidFill>
                <a:effectLst/>
                <a:uLnTx/>
                <a:uFillTx/>
                <a:latin typeface="+mn-lt"/>
                <a:ea typeface="+mn-ea"/>
                <a:cs typeface="+mn-cs"/>
              </a:rPr>
              <a:t>（第</a:t>
            </a:r>
            <a:r>
              <a:rPr kumimoji="0" lang="en-US" altLang="zh-CN" sz="2400" b="1" i="0" u="none" strike="noStrike" kern="0" cap="none" spc="0" normalizeH="0" baseline="0" noProof="0" dirty="0">
                <a:ln>
                  <a:noFill/>
                </a:ln>
                <a:solidFill>
                  <a:schemeClr val="tx1"/>
                </a:solidFill>
                <a:effectLst/>
                <a:uLnTx/>
                <a:uFillTx/>
                <a:latin typeface="+mn-lt"/>
                <a:ea typeface="+mn-ea"/>
                <a:cs typeface="+mn-cs"/>
              </a:rPr>
              <a:t>3</a:t>
            </a:r>
            <a:r>
              <a:rPr kumimoji="0" lang="zh-CN" altLang="en-US" sz="2400" b="1" i="0" u="none" strike="noStrike" kern="0" cap="none" spc="0" normalizeH="0" baseline="0" noProof="0" dirty="0">
                <a:ln>
                  <a:noFill/>
                </a:ln>
                <a:solidFill>
                  <a:schemeClr val="tx1"/>
                </a:solidFill>
                <a:effectLst/>
                <a:uLnTx/>
                <a:uFillTx/>
                <a:latin typeface="+mn-lt"/>
                <a:ea typeface="+mn-ea"/>
                <a:cs typeface="+mn-cs"/>
              </a:rPr>
              <a:t>版）</a:t>
            </a:r>
            <a:r>
              <a:rPr kumimoji="0" lang="en-US" altLang="zh-CN" sz="2400" b="0" i="0" u="none" strike="noStrike" kern="0" cap="none" spc="0" normalizeH="0" baseline="0" noProof="0" dirty="0">
                <a:ln>
                  <a:noFill/>
                </a:ln>
                <a:solidFill>
                  <a:schemeClr val="tx1"/>
                </a:solidFill>
                <a:effectLst/>
                <a:uLnTx/>
                <a:uFillTx/>
                <a:latin typeface="+mn-lt"/>
                <a:ea typeface="+mn-ea"/>
                <a:cs typeface="+mn-cs"/>
              </a:rPr>
              <a:t>, </a:t>
            </a:r>
            <a:r>
              <a:rPr kumimoji="0" lang="zh-CN" altLang="en-US" sz="2400" b="0" i="0" u="none" strike="noStrike" kern="0" cap="none" spc="0" normalizeH="0" baseline="0" noProof="0" dirty="0">
                <a:ln>
                  <a:noFill/>
                </a:ln>
                <a:solidFill>
                  <a:schemeClr val="tx1"/>
                </a:solidFill>
                <a:effectLst/>
                <a:uLnTx/>
                <a:uFillTx/>
                <a:latin typeface="+mn-lt"/>
                <a:ea typeface="+mn-ea"/>
                <a:cs typeface="+mn-cs"/>
              </a:rPr>
              <a:t>机械工业出版社</a:t>
            </a:r>
            <a:r>
              <a:rPr kumimoji="0" lang="en-US" altLang="zh-CN" sz="2400" b="0" i="0" u="none" strike="noStrike" kern="0" cap="none" spc="0" normalizeH="0" baseline="0" noProof="0" dirty="0">
                <a:ln>
                  <a:noFill/>
                </a:ln>
                <a:solidFill>
                  <a:schemeClr val="tx1"/>
                </a:solidFill>
                <a:effectLst/>
                <a:uLnTx/>
                <a:uFillTx/>
                <a:latin typeface="+mn-lt"/>
                <a:ea typeface="+mn-ea"/>
                <a:cs typeface="+mn-cs"/>
              </a:rPr>
              <a:t>, 2013.</a:t>
            </a:r>
          </a:p>
        </p:txBody>
      </p:sp>
    </p:spTree>
  </p:cSld>
  <p:clrMapOvr>
    <a:masterClrMapping/>
  </p:clrMapOvr>
  <p:transition advTm="17728"/>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p:nvPr>
        </p:nvSpPr>
        <p:spPr/>
        <p:txBody>
          <a:bodyPr vert="horz" wrap="square" lIns="91440" tIns="45720" rIns="91440" bIns="45720" anchor="b" anchorCtr="0"/>
          <a:lstStyle/>
          <a:p>
            <a:pPr eaLnBrk="1" hangingPunct="1"/>
            <a:r>
              <a:rPr lang="zh-CN" altLang="en-US" dirty="0"/>
              <a:t>网络资源</a:t>
            </a:r>
          </a:p>
        </p:txBody>
      </p:sp>
      <p:sp>
        <p:nvSpPr>
          <p:cNvPr id="36867" name="Rectangle 3"/>
          <p:cNvSpPr>
            <a:spLocks noGrp="1"/>
          </p:cNvSpPr>
          <p:nvPr>
            <p:ph idx="1"/>
          </p:nvPr>
        </p:nvSpPr>
        <p:spPr>
          <a:xfrm>
            <a:off x="684213" y="1989138"/>
            <a:ext cx="7775575" cy="4141787"/>
          </a:xfrm>
        </p:spPr>
        <p:txBody>
          <a:bodyPr vert="horz" wrap="square" lIns="91440" tIns="45720" rIns="91440" bIns="45720" anchor="t" anchorCtr="0"/>
          <a:lstStyle/>
          <a:p>
            <a:pPr eaLnBrk="1" hangingPunct="1"/>
            <a:r>
              <a:rPr lang="en-US" altLang="zh-CN" b="1" i="1" dirty="0"/>
              <a:t>IEEE Xplore Advanced Search:</a:t>
            </a:r>
            <a:r>
              <a:rPr lang="en-US" altLang="zh-CN" sz="2600" dirty="0"/>
              <a:t>  </a:t>
            </a:r>
            <a:r>
              <a:rPr lang="en-US" altLang="zh-CN" sz="2600" dirty="0">
                <a:hlinkClick r:id="rId2"/>
              </a:rPr>
              <a:t>http://ieeexplore.ieee.org/search/advsearch.jsp</a:t>
            </a:r>
            <a:endParaRPr lang="en-US" altLang="zh-CN" sz="2600" dirty="0"/>
          </a:p>
          <a:p>
            <a:pPr eaLnBrk="1" hangingPunct="1"/>
            <a:r>
              <a:rPr lang="zh-CN" altLang="en-US" b="1" dirty="0"/>
              <a:t>中国期刊全文数据库：</a:t>
            </a:r>
            <a:r>
              <a:rPr lang="zh-CN" altLang="en-US" sz="2600" dirty="0"/>
              <a:t> </a:t>
            </a:r>
            <a:r>
              <a:rPr lang="en-US" altLang="zh-CN" sz="2600" dirty="0">
                <a:hlinkClick r:id="rId3"/>
              </a:rPr>
              <a:t>http://210.34.4.5/</a:t>
            </a:r>
            <a:endParaRPr lang="en-US" altLang="zh-CN" sz="2600" dirty="0"/>
          </a:p>
          <a:p>
            <a:pPr eaLnBrk="1" hangingPunct="1"/>
            <a:r>
              <a:rPr lang="en-US" altLang="zh-CN" b="1" i="1" dirty="0"/>
              <a:t>Google:</a:t>
            </a:r>
            <a:r>
              <a:rPr lang="en-US" altLang="zh-CN" sz="2600" dirty="0"/>
              <a:t> </a:t>
            </a:r>
            <a:r>
              <a:rPr lang="en-US" altLang="zh-CN" sz="2600" dirty="0">
                <a:hlinkClick r:id="rId4"/>
              </a:rPr>
              <a:t>http://www.google.com</a:t>
            </a:r>
            <a:endParaRPr lang="en-US" altLang="zh-CN" sz="2600" dirty="0"/>
          </a:p>
          <a:p>
            <a:pPr eaLnBrk="1" hangingPunct="1"/>
            <a:r>
              <a:rPr lang="zh-CN" altLang="en-US" sz="2600" b="1" dirty="0"/>
              <a:t>学院服务器</a:t>
            </a:r>
            <a:r>
              <a:rPr lang="en-US" altLang="zh-CN" sz="2600" b="1" dirty="0"/>
              <a:t>/</a:t>
            </a:r>
            <a:r>
              <a:rPr lang="zh-CN" altLang="en-US" sz="2600" b="1" dirty="0"/>
              <a:t>教学课件</a:t>
            </a:r>
            <a:r>
              <a:rPr lang="en-US" altLang="zh-CN" sz="2600" b="1" dirty="0"/>
              <a:t>/</a:t>
            </a:r>
            <a:r>
              <a:rPr lang="zh-CN" altLang="en-US" sz="2600" b="1" dirty="0"/>
              <a:t>苏劲松</a:t>
            </a:r>
            <a:r>
              <a:rPr lang="en-US" altLang="zh-CN" sz="2600" b="1" dirty="0"/>
              <a:t>/</a:t>
            </a:r>
            <a:r>
              <a:rPr lang="zh-CN" altLang="en-US" sz="2600" b="1" dirty="0"/>
              <a:t>算法设计与分析</a:t>
            </a:r>
            <a:r>
              <a:rPr lang="en-US" altLang="zh-CN" sz="2600" b="1" dirty="0"/>
              <a:t>/</a:t>
            </a:r>
            <a:r>
              <a:rPr lang="zh-CN" altLang="en-US" sz="2600" b="1" dirty="0"/>
              <a:t>参考资料</a:t>
            </a:r>
          </a:p>
        </p:txBody>
      </p:sp>
    </p:spTree>
  </p:cSld>
  <p:clrMapOvr>
    <a:masterClrMapping/>
  </p:clrMapOvr>
  <p:transition advTm="31984"/>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p:cNvSpPr>
          <p:nvPr>
            <p:ph type="title"/>
          </p:nvPr>
        </p:nvSpPr>
        <p:spPr/>
        <p:txBody>
          <a:bodyPr vert="horz" wrap="square" lIns="91440" tIns="45720" rIns="91440" bIns="45720" anchor="b" anchorCtr="0"/>
          <a:lstStyle/>
          <a:p>
            <a:pPr eaLnBrk="1" hangingPunct="1"/>
            <a:r>
              <a:rPr lang="zh-CN" altLang="en-US" dirty="0"/>
              <a:t>课件目录</a:t>
            </a:r>
            <a:r>
              <a:rPr lang="en-US" altLang="zh-CN" dirty="0"/>
              <a:t>&amp;</a:t>
            </a:r>
            <a:r>
              <a:rPr lang="zh-CN" altLang="en-US" dirty="0"/>
              <a:t>上传作业目录</a:t>
            </a:r>
          </a:p>
        </p:txBody>
      </p:sp>
      <p:sp>
        <p:nvSpPr>
          <p:cNvPr id="37891" name="Rectangle 3"/>
          <p:cNvSpPr>
            <a:spLocks noGrp="1"/>
          </p:cNvSpPr>
          <p:nvPr>
            <p:ph idx="1"/>
          </p:nvPr>
        </p:nvSpPr>
        <p:spPr>
          <a:xfrm>
            <a:off x="457200" y="1719263"/>
            <a:ext cx="8507413" cy="4411662"/>
          </a:xfrm>
        </p:spPr>
        <p:txBody>
          <a:bodyPr vert="horz" wrap="square" lIns="91440" tIns="45720" rIns="91440" bIns="45720" anchor="t" anchorCtr="0"/>
          <a:lstStyle/>
          <a:p>
            <a:pPr eaLnBrk="1" hangingPunct="1">
              <a:lnSpc>
                <a:spcPct val="80000"/>
              </a:lnSpc>
            </a:pPr>
            <a:r>
              <a:rPr lang="zh-CN" altLang="en-US" b="1" dirty="0">
                <a:solidFill>
                  <a:srgbClr val="003399"/>
                </a:solidFill>
              </a:rPr>
              <a:t>课件下载目录</a:t>
            </a:r>
          </a:p>
          <a:p>
            <a:pPr lvl="1" eaLnBrk="1" hangingPunct="1">
              <a:lnSpc>
                <a:spcPct val="80000"/>
              </a:lnSpc>
            </a:pPr>
            <a:r>
              <a:rPr lang="zh-CN" altLang="en-US" sz="2200" b="1" dirty="0"/>
              <a:t>学院服务器</a:t>
            </a:r>
            <a:r>
              <a:rPr lang="en-US" altLang="zh-CN" sz="2200" b="1" dirty="0"/>
              <a:t>/</a:t>
            </a:r>
            <a:r>
              <a:rPr lang="zh-CN" altLang="en-US" sz="2200" b="1" dirty="0"/>
              <a:t>教学课件</a:t>
            </a:r>
            <a:r>
              <a:rPr lang="en-US" altLang="zh-CN" sz="2200" b="1" dirty="0"/>
              <a:t>/</a:t>
            </a:r>
            <a:r>
              <a:rPr lang="zh-CN" altLang="en-US" sz="2200" b="1" dirty="0"/>
              <a:t>苏劲松</a:t>
            </a:r>
            <a:r>
              <a:rPr lang="en-US" altLang="zh-CN" sz="2200" b="1" dirty="0"/>
              <a:t>/</a:t>
            </a:r>
            <a:r>
              <a:rPr lang="zh-CN" altLang="en-US" sz="2200" b="1" dirty="0"/>
              <a:t>算法设计与分析</a:t>
            </a:r>
            <a:endParaRPr lang="en-US" altLang="zh-CN" sz="2200" b="1" dirty="0"/>
          </a:p>
          <a:p>
            <a:pPr lvl="1" eaLnBrk="1" hangingPunct="1">
              <a:lnSpc>
                <a:spcPct val="80000"/>
              </a:lnSpc>
            </a:pPr>
            <a:r>
              <a:rPr lang="zh-CN" altLang="en-US" sz="2200" b="1" dirty="0"/>
              <a:t>学院服务器</a:t>
            </a:r>
            <a:r>
              <a:rPr lang="en-US" altLang="zh-CN" sz="2000" b="1" dirty="0">
                <a:solidFill>
                  <a:srgbClr val="003300"/>
                </a:solidFill>
              </a:rPr>
              <a:t>121.192.180.236</a:t>
            </a:r>
            <a:r>
              <a:rPr lang="en-US" altLang="zh-CN" sz="2400" b="1" dirty="0">
                <a:solidFill>
                  <a:srgbClr val="003300"/>
                </a:solidFill>
              </a:rPr>
              <a:t> </a:t>
            </a:r>
            <a:r>
              <a:rPr lang="en-US" altLang="zh-CN" sz="2200" b="1" dirty="0">
                <a:solidFill>
                  <a:srgbClr val="000099"/>
                </a:solidFill>
              </a:rPr>
              <a:t>U/P</a:t>
            </a:r>
            <a:r>
              <a:rPr lang="zh-CN" altLang="en-US" sz="2200" b="1" dirty="0">
                <a:solidFill>
                  <a:srgbClr val="000099"/>
                </a:solidFill>
              </a:rPr>
              <a:t>：</a:t>
            </a:r>
            <a:r>
              <a:rPr lang="en-US" altLang="zh-CN" sz="2200" b="1" dirty="0">
                <a:solidFill>
                  <a:srgbClr val="000099"/>
                </a:solidFill>
              </a:rPr>
              <a:t>student</a:t>
            </a:r>
            <a:r>
              <a:rPr lang="en-US" altLang="zh-CN" sz="2200" b="1" dirty="0">
                <a:solidFill>
                  <a:srgbClr val="000099"/>
                </a:solidFill>
                <a:sym typeface="+mn-ea"/>
              </a:rPr>
              <a:t>/</a:t>
            </a:r>
            <a:r>
              <a:rPr lang="en-US" altLang="zh-CN" sz="2200" b="1" dirty="0">
                <a:solidFill>
                  <a:srgbClr val="000099"/>
                </a:solidFill>
              </a:rPr>
              <a:t>ILoveSoftware!</a:t>
            </a:r>
          </a:p>
          <a:p>
            <a:pPr lvl="1" eaLnBrk="1" hangingPunct="1">
              <a:lnSpc>
                <a:spcPct val="80000"/>
              </a:lnSpc>
              <a:buNone/>
            </a:pPr>
            <a:endParaRPr lang="zh-CN" altLang="en-US" sz="1200" b="1" dirty="0"/>
          </a:p>
          <a:p>
            <a:pPr eaLnBrk="1" hangingPunct="1">
              <a:lnSpc>
                <a:spcPct val="80000"/>
              </a:lnSpc>
            </a:pPr>
            <a:r>
              <a:rPr lang="zh-CN" altLang="en-US" b="1" dirty="0">
                <a:solidFill>
                  <a:srgbClr val="003399"/>
                </a:solidFill>
              </a:rPr>
              <a:t>上传作业目录</a:t>
            </a:r>
          </a:p>
          <a:p>
            <a:pPr lvl="1" eaLnBrk="1" hangingPunct="1">
              <a:lnSpc>
                <a:spcPct val="80000"/>
              </a:lnSpc>
            </a:pPr>
            <a:r>
              <a:rPr lang="zh-CN" altLang="en-US" sz="2200" b="1" dirty="0"/>
              <a:t>学院服务器</a:t>
            </a:r>
            <a:r>
              <a:rPr lang="en-US" altLang="zh-CN" sz="2200" b="1" dirty="0"/>
              <a:t>/</a:t>
            </a:r>
            <a:r>
              <a:rPr lang="zh-CN" altLang="en-US" sz="2200" b="1" dirty="0"/>
              <a:t>上传作业</a:t>
            </a:r>
            <a:r>
              <a:rPr lang="en-US" altLang="zh-CN" sz="2200" b="1" dirty="0"/>
              <a:t>/</a:t>
            </a:r>
            <a:r>
              <a:rPr lang="zh-CN" altLang="en-US" sz="2200" b="1" dirty="0"/>
              <a:t>苏劲松</a:t>
            </a:r>
            <a:r>
              <a:rPr lang="en-US" altLang="zh-CN" sz="2200" b="1" dirty="0"/>
              <a:t>/</a:t>
            </a:r>
            <a:r>
              <a:rPr lang="zh-CN" altLang="en-US" sz="2200" b="1" dirty="0"/>
              <a:t>算法设计与分析</a:t>
            </a:r>
            <a:r>
              <a:rPr lang="en-US" altLang="zh-CN" sz="2200" b="1" dirty="0"/>
              <a:t>/</a:t>
            </a:r>
            <a:r>
              <a:rPr lang="zh-CN" altLang="en-US" sz="2200" b="1" dirty="0"/>
              <a:t>第Ｘ次作业</a:t>
            </a:r>
            <a:r>
              <a:rPr lang="en-US" altLang="zh-CN" sz="2200" b="1" dirty="0"/>
              <a:t>/</a:t>
            </a:r>
          </a:p>
          <a:p>
            <a:pPr lvl="1" eaLnBrk="1" hangingPunct="1">
              <a:lnSpc>
                <a:spcPct val="80000"/>
              </a:lnSpc>
              <a:buNone/>
            </a:pPr>
            <a:endParaRPr lang="zh-CN" altLang="en-US" sz="1200" b="1" dirty="0"/>
          </a:p>
          <a:p>
            <a:pPr eaLnBrk="1" hangingPunct="1">
              <a:lnSpc>
                <a:spcPct val="80000"/>
              </a:lnSpc>
            </a:pPr>
            <a:r>
              <a:rPr lang="zh-CN" altLang="en-US" b="1" dirty="0">
                <a:solidFill>
                  <a:srgbClr val="003399"/>
                </a:solidFill>
              </a:rPr>
              <a:t>作业文件格式要求</a:t>
            </a:r>
          </a:p>
          <a:p>
            <a:pPr lvl="1" eaLnBrk="1" hangingPunct="1">
              <a:lnSpc>
                <a:spcPct val="80000"/>
              </a:lnSpc>
            </a:pPr>
            <a:r>
              <a:rPr lang="en-US" altLang="zh-CN" sz="2200" dirty="0"/>
              <a:t>PDF</a:t>
            </a:r>
            <a:r>
              <a:rPr lang="zh-CN" altLang="en-US" sz="2200" dirty="0"/>
              <a:t>格式</a:t>
            </a:r>
            <a:endParaRPr lang="en-US" altLang="zh-CN" sz="2200" dirty="0"/>
          </a:p>
          <a:p>
            <a:pPr lvl="1" eaLnBrk="1" hangingPunct="1">
              <a:lnSpc>
                <a:spcPct val="80000"/>
              </a:lnSpc>
            </a:pPr>
            <a:r>
              <a:rPr lang="zh-CN" altLang="en-US" sz="2200" dirty="0"/>
              <a:t>作业文件名格式：</a:t>
            </a:r>
            <a:r>
              <a:rPr lang="zh-CN" altLang="en-US" sz="2200" dirty="0">
                <a:solidFill>
                  <a:srgbClr val="FF0000"/>
                </a:solidFill>
              </a:rPr>
              <a:t>第Ｘ次作业</a:t>
            </a:r>
            <a:r>
              <a:rPr lang="en-US" altLang="zh-CN" sz="2200" dirty="0">
                <a:solidFill>
                  <a:srgbClr val="FF0000"/>
                </a:solidFill>
              </a:rPr>
              <a:t>/</a:t>
            </a:r>
            <a:r>
              <a:rPr lang="zh-CN" altLang="en-US" sz="2200" dirty="0">
                <a:solidFill>
                  <a:srgbClr val="FF0000"/>
                </a:solidFill>
              </a:rPr>
              <a:t>学号最后</a:t>
            </a:r>
            <a:r>
              <a:rPr lang="en-US" altLang="zh-CN" sz="2200" dirty="0">
                <a:solidFill>
                  <a:srgbClr val="FF0000"/>
                </a:solidFill>
              </a:rPr>
              <a:t>4</a:t>
            </a:r>
            <a:r>
              <a:rPr lang="zh-CN" altLang="en-US" sz="2200" dirty="0">
                <a:solidFill>
                  <a:srgbClr val="FF0000"/>
                </a:solidFill>
              </a:rPr>
              <a:t>位</a:t>
            </a:r>
            <a:r>
              <a:rPr lang="en-US" altLang="zh-CN" sz="2200" dirty="0">
                <a:solidFill>
                  <a:srgbClr val="FF0000"/>
                </a:solidFill>
              </a:rPr>
              <a:t>_</a:t>
            </a:r>
            <a:r>
              <a:rPr lang="zh-CN" altLang="en-US" sz="2200" dirty="0">
                <a:solidFill>
                  <a:srgbClr val="FF0000"/>
                </a:solidFill>
                <a:sym typeface="+mn-ea"/>
              </a:rPr>
              <a:t>同学名称</a:t>
            </a:r>
            <a:endParaRPr lang="zh-CN" altLang="en-US" sz="2200" dirty="0">
              <a:solidFill>
                <a:srgbClr val="FF0000"/>
              </a:solidFill>
            </a:endParaRPr>
          </a:p>
          <a:p>
            <a:pPr lvl="2" eaLnBrk="1" hangingPunct="1">
              <a:lnSpc>
                <a:spcPct val="80000"/>
              </a:lnSpc>
            </a:pPr>
            <a:r>
              <a:rPr lang="zh-CN" altLang="en-US" sz="3000" b="1" dirty="0">
                <a:solidFill>
                  <a:schemeClr val="hlink"/>
                </a:solidFill>
              </a:rPr>
              <a:t>举例：第</a:t>
            </a:r>
            <a:r>
              <a:rPr lang="en-US" altLang="zh-CN" sz="3000" b="1" dirty="0">
                <a:solidFill>
                  <a:schemeClr val="hlink"/>
                </a:solidFill>
              </a:rPr>
              <a:t>6</a:t>
            </a:r>
            <a:r>
              <a:rPr lang="zh-CN" altLang="en-US" sz="3000" b="1" dirty="0">
                <a:solidFill>
                  <a:schemeClr val="hlink"/>
                </a:solidFill>
              </a:rPr>
              <a:t>次作业</a:t>
            </a:r>
            <a:r>
              <a:rPr lang="en-US" altLang="zh-CN" sz="3000" b="1" dirty="0">
                <a:solidFill>
                  <a:schemeClr val="hlink"/>
                </a:solidFill>
              </a:rPr>
              <a:t>/0032_xxx</a:t>
            </a:r>
            <a:endParaRPr lang="zh-CN" altLang="en-US" sz="3000" b="1" dirty="0">
              <a:solidFill>
                <a:schemeClr val="hlink"/>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p:cNvSpPr>
          <p:nvPr>
            <p:ph type="title"/>
          </p:nvPr>
        </p:nvSpPr>
        <p:spPr/>
        <p:txBody>
          <a:bodyPr vert="horz" wrap="square" lIns="91440" tIns="45720" rIns="91440" bIns="45720" anchor="b" anchorCtr="0"/>
          <a:lstStyle/>
          <a:p>
            <a:pPr eaLnBrk="1" hangingPunct="1"/>
            <a:r>
              <a:rPr lang="zh-CN" altLang="en-US" dirty="0"/>
              <a:t>作业格式</a:t>
            </a:r>
          </a:p>
        </p:txBody>
      </p:sp>
      <p:sp>
        <p:nvSpPr>
          <p:cNvPr id="38915" name="Text Box 3"/>
          <p:cNvSpPr txBox="1"/>
          <p:nvPr/>
        </p:nvSpPr>
        <p:spPr>
          <a:xfrm>
            <a:off x="1619250" y="1700213"/>
            <a:ext cx="6119813" cy="2768600"/>
          </a:xfrm>
          <a:prstGeom prst="rect">
            <a:avLst/>
          </a:prstGeom>
          <a:noFill/>
          <a:ln w="9525" cap="flat" cmpd="sng">
            <a:solidFill>
              <a:schemeClr val="tx1"/>
            </a:solidFill>
            <a:prstDash val="solid"/>
            <a:miter/>
            <a:headEnd type="none" w="med" len="med"/>
            <a:tailEnd type="none" w="med" len="med"/>
          </a:ln>
        </p:spPr>
        <p:txBody>
          <a:bodyPr>
            <a:spAutoFit/>
          </a:bodyPr>
          <a:lstStyle/>
          <a:p>
            <a:pPr algn="ctr">
              <a:spcBef>
                <a:spcPct val="50000"/>
              </a:spcBef>
            </a:pPr>
            <a:endParaRPr lang="zh-CN" altLang="en-US" dirty="0">
              <a:latin typeface="Arial" panose="020B0604020202020204" pitchFamily="34" charset="0"/>
            </a:endParaRPr>
          </a:p>
          <a:p>
            <a:pPr algn="ctr">
              <a:spcBef>
                <a:spcPct val="50000"/>
              </a:spcBef>
            </a:pPr>
            <a:r>
              <a:rPr lang="zh-CN" altLang="en-US" sz="2000" b="1" dirty="0">
                <a:latin typeface="Arial" panose="020B0604020202020204" pitchFamily="34" charset="0"/>
              </a:rPr>
              <a:t>算法分析第</a:t>
            </a:r>
            <a:r>
              <a:rPr lang="en-US" altLang="zh-CN" sz="2000" b="1" dirty="0">
                <a:latin typeface="Arial" panose="020B0604020202020204" pitchFamily="34" charset="0"/>
              </a:rPr>
              <a:t>X</a:t>
            </a:r>
            <a:r>
              <a:rPr lang="zh-CN" altLang="en-US" sz="2000" b="1" dirty="0">
                <a:latin typeface="Arial" panose="020B0604020202020204" pitchFamily="34" charset="0"/>
              </a:rPr>
              <a:t>次作业</a:t>
            </a:r>
          </a:p>
          <a:p>
            <a:pPr>
              <a:spcBef>
                <a:spcPct val="50000"/>
              </a:spcBef>
            </a:pPr>
            <a:endParaRPr lang="en-US" altLang="zh-CN" dirty="0">
              <a:latin typeface="Arial" panose="020B0604020202020204" pitchFamily="34" charset="0"/>
            </a:endParaRPr>
          </a:p>
          <a:p>
            <a:pPr>
              <a:spcBef>
                <a:spcPct val="50000"/>
              </a:spcBef>
            </a:pPr>
            <a:r>
              <a:rPr lang="en-US" altLang="zh-CN" dirty="0">
                <a:latin typeface="Arial" panose="020B0604020202020204" pitchFamily="34" charset="0"/>
              </a:rPr>
              <a:t>X-XX</a:t>
            </a:r>
            <a:r>
              <a:rPr lang="zh-CN" altLang="en-US" dirty="0">
                <a:latin typeface="Arial" panose="020B0604020202020204" pitchFamily="34" charset="0"/>
              </a:rPr>
              <a:t>题答案</a:t>
            </a:r>
            <a:r>
              <a:rPr lang="en-US" altLang="zh-CN" dirty="0">
                <a:latin typeface="Arial" panose="020B0604020202020204" pitchFamily="34" charset="0"/>
              </a:rPr>
              <a:t>:……………………….(</a:t>
            </a:r>
            <a:r>
              <a:rPr lang="zh-CN" altLang="en-US" dirty="0">
                <a:latin typeface="Arial" panose="020B0604020202020204" pitchFamily="34" charset="0"/>
              </a:rPr>
              <a:t>阐述本题的算法设计思想，不允许单纯使用代码）</a:t>
            </a:r>
            <a:r>
              <a:rPr lang="en-US" altLang="zh-CN" dirty="0">
                <a:latin typeface="Arial" panose="020B0604020202020204" pitchFamily="34" charset="0"/>
              </a:rPr>
              <a:t>….</a:t>
            </a:r>
            <a:endParaRPr lang="zh-CN" altLang="en-US" dirty="0">
              <a:latin typeface="Arial" panose="020B0604020202020204" pitchFamily="34" charset="0"/>
            </a:endParaRPr>
          </a:p>
          <a:p>
            <a:pPr>
              <a:spcBef>
                <a:spcPct val="50000"/>
              </a:spcBef>
            </a:pPr>
            <a:endParaRPr lang="en-US" altLang="zh-CN" dirty="0">
              <a:latin typeface="Arial" panose="020B0604020202020204" pitchFamily="34" charset="0"/>
            </a:endParaRPr>
          </a:p>
          <a:p>
            <a:pPr>
              <a:spcBef>
                <a:spcPct val="50000"/>
              </a:spcBef>
            </a:pPr>
            <a:endParaRPr lang="zh-CN" altLang="en-US" dirty="0">
              <a:latin typeface="Arial" panose="020B0604020202020204" pitchFamily="34" charset="0"/>
            </a:endParaRPr>
          </a:p>
        </p:txBody>
      </p:sp>
      <p:sp>
        <p:nvSpPr>
          <p:cNvPr id="38916" name="Text Box 4"/>
          <p:cNvSpPr txBox="1"/>
          <p:nvPr/>
        </p:nvSpPr>
        <p:spPr>
          <a:xfrm>
            <a:off x="755650" y="5876925"/>
            <a:ext cx="7848600" cy="641350"/>
          </a:xfrm>
          <a:prstGeom prst="rect">
            <a:avLst/>
          </a:prstGeom>
          <a:noFill/>
          <a:ln w="9525">
            <a:noFill/>
          </a:ln>
        </p:spPr>
        <p:txBody>
          <a:bodyPr>
            <a:spAutoFit/>
          </a:bodyPr>
          <a:lstStyle/>
          <a:p>
            <a:pPr>
              <a:spcBef>
                <a:spcPct val="50000"/>
              </a:spcBef>
            </a:pPr>
            <a:r>
              <a:rPr lang="zh-CN" altLang="en-US" b="1" dirty="0">
                <a:latin typeface="Arial" panose="020B0604020202020204" pitchFamily="34" charset="0"/>
              </a:rPr>
              <a:t>如果作业不按要求（</a:t>
            </a:r>
            <a:r>
              <a:rPr lang="zh-CN" altLang="en-US" b="1" dirty="0">
                <a:solidFill>
                  <a:srgbClr val="000099"/>
                </a:solidFill>
                <a:latin typeface="Arial" panose="020B0604020202020204" pitchFamily="34" charset="0"/>
              </a:rPr>
              <a:t>格式不对，未提交到正确目录，文件格式不对）</a:t>
            </a:r>
            <a:r>
              <a:rPr lang="zh-CN" altLang="en-US" b="1" dirty="0">
                <a:latin typeface="Arial" panose="020B0604020202020204" pitchFamily="34" charset="0"/>
              </a:rPr>
              <a:t>提交，本次作业成绩</a:t>
            </a:r>
            <a:r>
              <a:rPr lang="zh-CN" altLang="en-US" b="1" dirty="0">
                <a:solidFill>
                  <a:srgbClr val="FF0000"/>
                </a:solidFill>
                <a:latin typeface="Arial" panose="020B0604020202020204" pitchFamily="34" charset="0"/>
              </a:rPr>
              <a:t>扣</a:t>
            </a:r>
            <a:r>
              <a:rPr lang="en-US" altLang="zh-CN" b="1" dirty="0">
                <a:solidFill>
                  <a:srgbClr val="FF0000"/>
                </a:solidFill>
                <a:latin typeface="Arial" panose="020B0604020202020204" pitchFamily="34" charset="0"/>
              </a:rPr>
              <a:t>10</a:t>
            </a:r>
            <a:r>
              <a:rPr lang="zh-CN" altLang="en-US" b="1" dirty="0">
                <a:solidFill>
                  <a:srgbClr val="FF0000"/>
                </a:solidFill>
                <a:latin typeface="Arial" panose="020B0604020202020204" pitchFamily="34" charset="0"/>
              </a:rPr>
              <a:t>分</a:t>
            </a:r>
            <a:r>
              <a:rPr lang="zh-CN" altLang="en-US" b="1" dirty="0">
                <a:latin typeface="Arial" panose="020B0604020202020204" pitchFamily="34" charset="0"/>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idx="1"/>
          </p:nvPr>
        </p:nvSpPr>
        <p:spPr>
          <a:xfrm>
            <a:off x="0" y="1596156"/>
            <a:ext cx="9144000" cy="4929188"/>
          </a:xfrm>
        </p:spPr>
        <p:txBody>
          <a:bodyPr vert="horz" wrap="square" lIns="91440" tIns="45720" rIns="91440" bIns="45720" anchor="t" anchorCtr="0"/>
          <a:lstStyle/>
          <a:p>
            <a:pPr eaLnBrk="1" hangingPunct="1">
              <a:lnSpc>
                <a:spcPct val="90000"/>
              </a:lnSpc>
            </a:pPr>
            <a:r>
              <a:rPr lang="zh-CN" altLang="en-US" b="1" dirty="0"/>
              <a:t>主讲教师：</a:t>
            </a:r>
            <a:endParaRPr lang="en-US" altLang="zh-CN" b="1" dirty="0"/>
          </a:p>
          <a:p>
            <a:pPr lvl="1" eaLnBrk="1" hangingPunct="1">
              <a:lnSpc>
                <a:spcPct val="90000"/>
              </a:lnSpc>
            </a:pPr>
            <a:r>
              <a:rPr lang="zh-CN" altLang="en-US" dirty="0"/>
              <a:t>苏劲松  信息学院</a:t>
            </a:r>
            <a:r>
              <a:rPr lang="en-US" altLang="zh-CN" dirty="0"/>
              <a:t>1</a:t>
            </a:r>
            <a:r>
              <a:rPr lang="zh-CN" altLang="en-US" dirty="0"/>
              <a:t>号楼</a:t>
            </a:r>
            <a:r>
              <a:rPr lang="en-US" altLang="zh-CN" dirty="0"/>
              <a:t>307</a:t>
            </a:r>
            <a:r>
              <a:rPr lang="zh-CN" altLang="en-US" dirty="0"/>
              <a:t>室</a:t>
            </a:r>
            <a:r>
              <a:rPr lang="zh-CN" altLang="en-US" dirty="0">
                <a:sym typeface="+mn-ea"/>
              </a:rPr>
              <a:t>：</a:t>
            </a:r>
            <a:r>
              <a:rPr lang="en-US" altLang="zh-CN" dirty="0">
                <a:sym typeface="+mn-ea"/>
              </a:rPr>
              <a:t>jssu@xmu.edu.cn</a:t>
            </a:r>
            <a:endParaRPr lang="en-US" altLang="zh-CN" dirty="0"/>
          </a:p>
          <a:p>
            <a:pPr lvl="1" eaLnBrk="1" hangingPunct="1">
              <a:lnSpc>
                <a:spcPct val="90000"/>
              </a:lnSpc>
            </a:pPr>
            <a:r>
              <a:rPr lang="zh-CN" altLang="en-US" dirty="0"/>
              <a:t>赖永炫  信息学院</a:t>
            </a:r>
            <a:r>
              <a:rPr lang="en-US" altLang="zh-CN" dirty="0"/>
              <a:t>5</a:t>
            </a:r>
            <a:r>
              <a:rPr lang="zh-CN" altLang="en-US" dirty="0"/>
              <a:t>号楼</a:t>
            </a:r>
            <a:r>
              <a:rPr lang="en-US" altLang="zh-CN" dirty="0"/>
              <a:t>409</a:t>
            </a:r>
            <a:r>
              <a:rPr lang="zh-CN" altLang="en-US" dirty="0"/>
              <a:t>室</a:t>
            </a:r>
            <a:r>
              <a:rPr lang="zh-CN" altLang="en-US" dirty="0">
                <a:sym typeface="+mn-ea"/>
              </a:rPr>
              <a:t>：</a:t>
            </a:r>
            <a:r>
              <a:rPr lang="en-US" altLang="zh-CN" dirty="0">
                <a:sym typeface="+mn-ea"/>
              </a:rPr>
              <a:t>laiyx@xmu.edu.cn</a:t>
            </a:r>
            <a:endParaRPr lang="en-US" altLang="zh-CN" dirty="0"/>
          </a:p>
          <a:p>
            <a:pPr marL="0" indent="0" eaLnBrk="1" hangingPunct="1">
              <a:lnSpc>
                <a:spcPct val="90000"/>
              </a:lnSpc>
              <a:buNone/>
            </a:pPr>
            <a:endParaRPr lang="en-US" altLang="zh-CN" dirty="0"/>
          </a:p>
          <a:p>
            <a:pPr eaLnBrk="1" hangingPunct="1">
              <a:lnSpc>
                <a:spcPct val="90000"/>
              </a:lnSpc>
            </a:pPr>
            <a:r>
              <a:rPr lang="zh-CN" altLang="en-US" dirty="0"/>
              <a:t>助教：</a:t>
            </a:r>
            <a:endParaRPr lang="en-US" altLang="zh-CN" dirty="0"/>
          </a:p>
          <a:p>
            <a:pPr lvl="1" eaLnBrk="1" hangingPunct="1">
              <a:lnSpc>
                <a:spcPct val="90000"/>
              </a:lnSpc>
            </a:pPr>
            <a:r>
              <a:rPr lang="zh-CN" altLang="en-US" dirty="0"/>
              <a:t>龚玉雷  </a:t>
            </a:r>
            <a:r>
              <a:rPr lang="en-US" altLang="zh-CN" dirty="0" err="1"/>
              <a:t>qq</a:t>
            </a:r>
            <a:r>
              <a:rPr lang="en-US" altLang="zh-CN" dirty="0"/>
              <a:t>: 981788593  gongyulei@stu.xmu.edu.cn</a:t>
            </a:r>
          </a:p>
          <a:p>
            <a:pPr lvl="1" eaLnBrk="1" hangingPunct="1">
              <a:lnSpc>
                <a:spcPct val="90000"/>
              </a:lnSpc>
            </a:pPr>
            <a:r>
              <a:rPr lang="zh-CN" altLang="en-US" dirty="0"/>
              <a:t>赵宇豪  </a:t>
            </a:r>
            <a:r>
              <a:rPr lang="en-US" altLang="zh-CN" dirty="0" err="1"/>
              <a:t>qq</a:t>
            </a:r>
            <a:r>
              <a:rPr lang="en-US" altLang="zh-CN" dirty="0"/>
              <a:t>: 844177052  zhaoyuhao@stu.xmu.edu.cn</a:t>
            </a:r>
          </a:p>
          <a:p>
            <a:pPr lvl="1" eaLnBrk="1" hangingPunct="1">
              <a:lnSpc>
                <a:spcPct val="90000"/>
              </a:lnSpc>
            </a:pPr>
            <a:r>
              <a:rPr lang="zh-CN" altLang="en-US" dirty="0"/>
              <a:t>欧阳洋  </a:t>
            </a:r>
            <a:r>
              <a:rPr lang="en-US" altLang="zh-CN" dirty="0" err="1"/>
              <a:t>qq</a:t>
            </a:r>
            <a:r>
              <a:rPr lang="en-US" altLang="zh-CN" dirty="0"/>
              <a:t>: 1921671386  31520241154522@stu.xmu.edu.cn</a:t>
            </a:r>
          </a:p>
          <a:p>
            <a:pPr lvl="2" eaLnBrk="1" hangingPunct="1">
              <a:lnSpc>
                <a:spcPct val="90000"/>
              </a:lnSpc>
            </a:pPr>
            <a:endParaRPr lang="en-US" altLang="zh-CN" b="1" dirty="0"/>
          </a:p>
        </p:txBody>
      </p:sp>
    </p:spTree>
  </p:cSld>
  <p:clrMapOvr>
    <a:masterClrMapping/>
  </p:clrMapOvr>
  <p:transition advTm="15344"/>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vert="horz" wrap="square" lIns="91440" tIns="45720" rIns="91440" bIns="45720" anchor="b" anchorCtr="0"/>
          <a:lstStyle/>
          <a:p>
            <a:r>
              <a:rPr lang="zh-CN" altLang="en-US" dirty="0"/>
              <a:t>开学第一周需要完成的工作</a:t>
            </a:r>
          </a:p>
        </p:txBody>
      </p:sp>
      <p:sp>
        <p:nvSpPr>
          <p:cNvPr id="39939" name="内容占位符 2"/>
          <p:cNvSpPr>
            <a:spLocks noGrp="1"/>
          </p:cNvSpPr>
          <p:nvPr>
            <p:ph idx="1"/>
          </p:nvPr>
        </p:nvSpPr>
        <p:spPr/>
        <p:txBody>
          <a:bodyPr vert="horz" wrap="square" lIns="91440" tIns="45720" rIns="91440" bIns="45720" anchor="t" anchorCtr="0"/>
          <a:lstStyle/>
          <a:p>
            <a:r>
              <a:rPr lang="zh-CN" altLang="en-US" sz="2800" b="1" dirty="0"/>
              <a:t>加入班级</a:t>
            </a:r>
            <a:r>
              <a:rPr lang="en-US" altLang="zh-CN" sz="2800" dirty="0">
                <a:sym typeface="+mn-ea"/>
              </a:rPr>
              <a:t>QQ</a:t>
            </a:r>
            <a:r>
              <a:rPr lang="zh-CN" altLang="en-US" sz="2800" b="1" dirty="0"/>
              <a:t>群</a:t>
            </a:r>
            <a:r>
              <a:rPr lang="zh-CN" altLang="en-US" sz="2800" dirty="0"/>
              <a:t>，并</a:t>
            </a:r>
            <a:r>
              <a:rPr lang="zh-CN" altLang="en-US" sz="2800" dirty="0">
                <a:solidFill>
                  <a:srgbClr val="FF0000"/>
                </a:solidFill>
              </a:rPr>
              <a:t>实名</a:t>
            </a:r>
            <a:endParaRPr lang="en-US" altLang="zh-CN" sz="2800" dirty="0"/>
          </a:p>
          <a:p>
            <a:pPr lvl="1"/>
            <a:r>
              <a:rPr lang="zh-CN" altLang="en-US" sz="2400" dirty="0"/>
              <a:t>班级群服务于教学，请不要在群里发和本课程学习无关的信息</a:t>
            </a:r>
            <a:endParaRPr lang="en-US" altLang="zh-CN" sz="2400" dirty="0"/>
          </a:p>
          <a:p>
            <a:r>
              <a:rPr lang="zh-CN" altLang="en-US" sz="2800" b="1" dirty="0"/>
              <a:t>预习</a:t>
            </a:r>
            <a:r>
              <a:rPr lang="zh-CN" altLang="en-US" sz="2800" dirty="0"/>
              <a:t>算法、算法复杂性和“递归与分治”的内容</a:t>
            </a:r>
            <a:endParaRPr lang="en-US" altLang="zh-CN" sz="2800" dirty="0"/>
          </a:p>
          <a:p>
            <a:pPr lvl="1"/>
            <a:r>
              <a:rPr lang="zh-CN" altLang="en-US" sz="2400" dirty="0"/>
              <a:t>结合教材和课件（从服务器下载）</a:t>
            </a:r>
            <a:endParaRPr lang="en-US" altLang="zh-CN" sz="2400" dirty="0"/>
          </a:p>
          <a:p>
            <a:endParaRPr lang="en-US" altLang="zh-C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descr="PE01561_"/>
          <p:cNvPicPr>
            <a:picLocks noChangeAspect="1"/>
          </p:cNvPicPr>
          <p:nvPr/>
        </p:nvPicPr>
        <p:blipFill>
          <a:blip r:embed="rId2"/>
          <a:stretch>
            <a:fillRect/>
          </a:stretch>
        </p:blipFill>
        <p:spPr>
          <a:xfrm>
            <a:off x="1979613" y="1557338"/>
            <a:ext cx="5060950" cy="3359150"/>
          </a:xfrm>
          <a:prstGeom prst="rect">
            <a:avLst/>
          </a:prstGeom>
          <a:noFill/>
          <a:ln w="9525">
            <a:noFill/>
          </a:ln>
        </p:spPr>
      </p:pic>
      <p:sp>
        <p:nvSpPr>
          <p:cNvPr id="40963" name="Text Box 3"/>
          <p:cNvSpPr txBox="1"/>
          <p:nvPr/>
        </p:nvSpPr>
        <p:spPr>
          <a:xfrm>
            <a:off x="1979613" y="5373688"/>
            <a:ext cx="5400675" cy="641350"/>
          </a:xfrm>
          <a:prstGeom prst="rect">
            <a:avLst/>
          </a:prstGeom>
          <a:noFill/>
          <a:ln w="9525">
            <a:noFill/>
          </a:ln>
        </p:spPr>
        <p:txBody>
          <a:bodyPr>
            <a:spAutoFit/>
          </a:bodyPr>
          <a:lstStyle/>
          <a:p>
            <a:pPr algn="ctr">
              <a:spcBef>
                <a:spcPct val="50000"/>
              </a:spcBef>
            </a:pPr>
            <a:r>
              <a:rPr lang="zh-CN" altLang="en-US" sz="3600" b="1" dirty="0">
                <a:solidFill>
                  <a:srgbClr val="3333FF"/>
                </a:solidFill>
                <a:latin typeface="Arial" panose="020B0604020202020204" pitchFamily="34" charset="0"/>
              </a:rPr>
              <a:t>开始课程学习</a:t>
            </a:r>
            <a:r>
              <a:rPr lang="en-US" altLang="zh-CN" sz="3600" b="1" dirty="0">
                <a:solidFill>
                  <a:srgbClr val="3333FF"/>
                </a:solidFill>
                <a:latin typeface="Arial" panose="020B0604020202020204" pitchFamily="34" charset="0"/>
              </a:rPr>
              <a:t>…</a:t>
            </a:r>
          </a:p>
        </p:txBody>
      </p:sp>
    </p:spTree>
  </p:cSld>
  <p:clrMapOvr>
    <a:masterClrMapping/>
  </p:clrMapOvr>
  <p:transition advTm="5744"/>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6"/>
          <p:cNvSpPr txBox="1"/>
          <p:nvPr/>
        </p:nvSpPr>
        <p:spPr>
          <a:xfrm>
            <a:off x="2362200" y="2743200"/>
            <a:ext cx="4267200" cy="1098550"/>
          </a:xfrm>
          <a:prstGeom prst="rect">
            <a:avLst/>
          </a:prstGeom>
          <a:gradFill rotWithShape="0">
            <a:gsLst>
              <a:gs pos="0">
                <a:srgbClr val="002F76"/>
              </a:gs>
              <a:gs pos="50000">
                <a:srgbClr val="0066FF"/>
              </a:gs>
              <a:gs pos="100000">
                <a:srgbClr val="002F76"/>
              </a:gs>
            </a:gsLst>
            <a:lin ang="0" scaled="1"/>
            <a:tileRect/>
          </a:gradFill>
          <a:ln w="9525">
            <a:noFill/>
          </a:ln>
        </p:spPr>
        <p:txBody>
          <a:bodyPr>
            <a:spAutoFit/>
          </a:bodyPr>
          <a:lstStyle/>
          <a:p>
            <a:pPr algn="ctr">
              <a:spcBef>
                <a:spcPct val="50000"/>
              </a:spcBef>
            </a:pPr>
            <a:r>
              <a:rPr lang="zh-CN" altLang="en-US" sz="6600" b="1" dirty="0">
                <a:solidFill>
                  <a:schemeClr val="bg1"/>
                </a:solidFill>
                <a:latin typeface="Times New Roman" panose="02020603050405020304" pitchFamily="18" charset="0"/>
                <a:ea typeface="幼圆" pitchFamily="49" charset="-122"/>
              </a:rPr>
              <a:t>基本概念</a:t>
            </a:r>
            <a:endParaRPr lang="zh-CN" altLang="en-US" sz="2400" dirty="0">
              <a:latin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4"/>
          <p:cNvSpPr>
            <a:spLocks noGrp="1"/>
          </p:cNvSpPr>
          <p:nvPr>
            <p:ph type="title"/>
          </p:nvPr>
        </p:nvSpPr>
        <p:spPr/>
        <p:txBody>
          <a:bodyPr vert="horz" wrap="square" lIns="91440" tIns="45720" rIns="91440" bIns="45720" anchor="b" anchorCtr="0"/>
          <a:lstStyle/>
          <a:p>
            <a:pPr eaLnBrk="1" hangingPunct="1"/>
            <a:r>
              <a:rPr lang="zh-CN" altLang="en-US" dirty="0"/>
              <a:t>两个基本概念</a:t>
            </a:r>
          </a:p>
        </p:txBody>
      </p:sp>
      <p:sp>
        <p:nvSpPr>
          <p:cNvPr id="43011" name="Rectangle 5"/>
          <p:cNvSpPr>
            <a:spLocks noGrp="1"/>
          </p:cNvSpPr>
          <p:nvPr>
            <p:ph idx="1"/>
          </p:nvPr>
        </p:nvSpPr>
        <p:spPr>
          <a:xfrm>
            <a:off x="1258888" y="2205038"/>
            <a:ext cx="5976937" cy="3744912"/>
          </a:xfrm>
        </p:spPr>
        <p:txBody>
          <a:bodyPr vert="horz" wrap="square" lIns="91440" tIns="45720" rIns="91440" bIns="45720" anchor="t" anchorCtr="0"/>
          <a:lstStyle/>
          <a:p>
            <a:pPr eaLnBrk="1" hangingPunct="1"/>
            <a:r>
              <a:rPr lang="zh-CN" altLang="en-US" sz="3400" b="1" dirty="0">
                <a:solidFill>
                  <a:srgbClr val="003399"/>
                </a:solidFill>
              </a:rPr>
              <a:t>算法</a:t>
            </a:r>
          </a:p>
          <a:p>
            <a:pPr eaLnBrk="1" hangingPunct="1"/>
            <a:r>
              <a:rPr lang="zh-CN" altLang="en-US" sz="3400" b="1" dirty="0">
                <a:solidFill>
                  <a:srgbClr val="003399"/>
                </a:solidFill>
              </a:rPr>
              <a:t>算法复杂性</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WordArt 4"/>
          <p:cNvSpPr>
            <a:spLocks noTextEdit="1"/>
          </p:cNvSpPr>
          <p:nvPr/>
        </p:nvSpPr>
        <p:spPr>
          <a:xfrm>
            <a:off x="3059113" y="2852738"/>
            <a:ext cx="3349625" cy="1236662"/>
          </a:xfrm>
          <a:prstGeom prst="rect">
            <a:avLst/>
          </a:prstGeom>
        </p:spPr>
        <p:txBody>
          <a:bodyPr wrap="none" fromWordArt="1">
            <a:prstTxWarp prst="textPlain">
              <a:avLst>
                <a:gd name="adj" fmla="val 50000"/>
              </a:avLst>
            </a:prstTxWarp>
            <a:normAutofit/>
            <a:scene3d>
              <a:camera prst="legacyPerspectiveTopLeft">
                <a:rot lat="0" lon="0" rev="0"/>
              </a:camera>
              <a:lightRig rig="legacyNormal3" dir="r"/>
            </a:scene3d>
            <a:sp3d extrusionH="201600" prstMaterial="legacyMetal">
              <a:extrusionClr>
                <a:srgbClr val="FFFFFF"/>
              </a:extrusionClr>
            </a:sp3d>
          </a:bodyPr>
          <a:lstStyle/>
          <a:p>
            <a:pPr algn="ctr"/>
            <a:r>
              <a:rPr lang="zh-CN" altLang="en-US" sz="3600">
                <a:gradFill rotWithShape="1">
                  <a:gsLst>
                    <a:gs pos="0">
                      <a:srgbClr val="FF0000"/>
                    </a:gs>
                    <a:gs pos="100000">
                      <a:srgbClr val="760000"/>
                    </a:gs>
                  </a:gsLst>
                  <a:lin ang="5400000" scaled="1"/>
                  <a:tileRect/>
                </a:gradFill>
                <a:latin typeface="宋体" panose="02010600030101010101" pitchFamily="2" charset="-122"/>
                <a:ea typeface="宋体" panose="02010600030101010101" pitchFamily="2" charset="-122"/>
              </a:rPr>
              <a:t>算  法</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p:cNvSpPr>
          <p:nvPr>
            <p:ph type="title"/>
          </p:nvPr>
        </p:nvSpPr>
        <p:spPr/>
        <p:txBody>
          <a:bodyPr vert="horz" wrap="square" lIns="91440" tIns="45720" rIns="91440" bIns="45720" anchor="b" anchorCtr="0"/>
          <a:lstStyle/>
          <a:p>
            <a:pPr eaLnBrk="1" hangingPunct="1"/>
            <a:r>
              <a:rPr lang="zh-CN" altLang="en-US" dirty="0"/>
              <a:t>算法？</a:t>
            </a:r>
          </a:p>
        </p:txBody>
      </p:sp>
      <p:grpSp>
        <p:nvGrpSpPr>
          <p:cNvPr id="2" name="Group 6"/>
          <p:cNvGrpSpPr/>
          <p:nvPr/>
        </p:nvGrpSpPr>
        <p:grpSpPr>
          <a:xfrm>
            <a:off x="1258888" y="3860800"/>
            <a:ext cx="3048000" cy="1600200"/>
            <a:chOff x="1102" y="2064"/>
            <a:chExt cx="1920" cy="1008"/>
          </a:xfrm>
        </p:grpSpPr>
        <p:sp>
          <p:nvSpPr>
            <p:cNvPr id="45061" name="AutoShape 4"/>
            <p:cNvSpPr/>
            <p:nvPr/>
          </p:nvSpPr>
          <p:spPr>
            <a:xfrm rot="10762462">
              <a:off x="1102" y="2064"/>
              <a:ext cx="1920" cy="1008"/>
            </a:xfrm>
            <a:prstGeom prst="wedgeEllipseCallout">
              <a:avLst>
                <a:gd name="adj1" fmla="val -51181"/>
                <a:gd name="adj2" fmla="val 74245"/>
              </a:avLst>
            </a:prstGeom>
            <a:solidFill>
              <a:schemeClr val="bg1"/>
            </a:solidFill>
            <a:ln w="9525" cap="flat" cmpd="sng">
              <a:solidFill>
                <a:schemeClr val="tx1"/>
              </a:solidFill>
              <a:prstDash val="solid"/>
              <a:miter/>
              <a:headEnd type="none" w="med" len="med"/>
              <a:tailEnd type="none" w="med" len="med"/>
            </a:ln>
          </p:spPr>
          <p:txBody>
            <a:bodyPr rot="10800000" wrap="none" anchor="ctr" anchorCtr="0"/>
            <a:lstStyle/>
            <a:p>
              <a:pPr algn="ctr"/>
              <a:endParaRPr lang="zh-CN" altLang="en-US" dirty="0">
                <a:latin typeface="Arial" panose="020B0604020202020204" pitchFamily="34" charset="0"/>
              </a:endParaRPr>
            </a:p>
          </p:txBody>
        </p:sp>
        <p:sp>
          <p:nvSpPr>
            <p:cNvPr id="45062" name="Text Box 5"/>
            <p:cNvSpPr txBox="1"/>
            <p:nvPr/>
          </p:nvSpPr>
          <p:spPr>
            <a:xfrm>
              <a:off x="1392" y="2304"/>
              <a:ext cx="1536" cy="595"/>
            </a:xfrm>
            <a:prstGeom prst="rect">
              <a:avLst/>
            </a:prstGeom>
            <a:noFill/>
            <a:ln w="9525">
              <a:noFill/>
            </a:ln>
          </p:spPr>
          <p:txBody>
            <a:bodyPr>
              <a:spAutoFit/>
            </a:bodyPr>
            <a:lstStyle/>
            <a:p>
              <a:pPr>
                <a:spcBef>
                  <a:spcPct val="50000"/>
                </a:spcBef>
              </a:pPr>
              <a:r>
                <a:rPr lang="zh-CN" altLang="en-US" sz="3200" b="1" dirty="0">
                  <a:solidFill>
                    <a:srgbClr val="FF0000"/>
                  </a:solidFill>
                  <a:latin typeface="Arial" panose="020B0604020202020204" pitchFamily="34" charset="0"/>
                  <a:ea typeface="幼圆" pitchFamily="49" charset="-122"/>
                </a:rPr>
                <a:t>！</a:t>
              </a:r>
              <a:r>
                <a:rPr lang="zh-CN" altLang="en-US" sz="2400" b="1" dirty="0">
                  <a:latin typeface="Arial" panose="020B0604020202020204" pitchFamily="34" charset="0"/>
                  <a:ea typeface="幼圆" pitchFamily="49" charset="-122"/>
                </a:rPr>
                <a:t>解决问题的方法或过程</a:t>
              </a:r>
            </a:p>
          </p:txBody>
        </p:sp>
      </p:grpSp>
      <p:sp>
        <p:nvSpPr>
          <p:cNvPr id="16391" name="Text Box 7"/>
          <p:cNvSpPr txBox="1"/>
          <p:nvPr/>
        </p:nvSpPr>
        <p:spPr>
          <a:xfrm>
            <a:off x="2667000" y="2590800"/>
            <a:ext cx="4425950" cy="869950"/>
          </a:xfrm>
          <a:prstGeom prst="rect">
            <a:avLst/>
          </a:prstGeom>
          <a:noFill/>
          <a:ln w="9525">
            <a:noFill/>
          </a:ln>
        </p:spPr>
        <p:txBody>
          <a:bodyPr>
            <a:spAutoFit/>
          </a:bodyPr>
          <a:lstStyle/>
          <a:p>
            <a:pPr algn="ctr">
              <a:spcBef>
                <a:spcPct val="50000"/>
              </a:spcBef>
            </a:pPr>
            <a:r>
              <a:rPr lang="zh-CN" altLang="en-US" sz="5100" b="1" dirty="0">
                <a:solidFill>
                  <a:srgbClr val="FF0000"/>
                </a:solidFill>
                <a:latin typeface="Times New Roman" panose="02020603050405020304" pitchFamily="18" charset="0"/>
                <a:ea typeface="幼圆" pitchFamily="49" charset="-122"/>
              </a:rPr>
              <a:t>什么是算法？</a:t>
            </a:r>
            <a:endParaRPr lang="zh-CN" altLang="en-US" sz="4300" b="1" dirty="0">
              <a:solidFill>
                <a:srgbClr val="FF0000"/>
              </a:solidFill>
              <a:latin typeface="Times New Roman" panose="02020603050405020304" pitchFamily="18" charset="0"/>
              <a:ea typeface="幼圆"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0"/>
                                  </p:iterate>
                                  <p:childTnLst>
                                    <p:set>
                                      <p:cBhvr>
                                        <p:cTn id="6" dur="1" fill="hold">
                                          <p:stCondLst>
                                            <p:cond delay="0"/>
                                          </p:stCondLst>
                                        </p:cTn>
                                        <p:tgtEl>
                                          <p:spTgt spid="163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1" grpId="0" build="allAtOnce"/>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p:cNvSpPr>
          <p:nvPr>
            <p:ph type="title" idx="4294967295"/>
          </p:nvPr>
        </p:nvSpPr>
        <p:spPr>
          <a:xfrm>
            <a:off x="1150938" y="836613"/>
            <a:ext cx="7793037" cy="839787"/>
          </a:xfrm>
        </p:spPr>
        <p:txBody>
          <a:bodyPr vert="horz" wrap="square" lIns="91440" tIns="45720" rIns="91440" bIns="45720" anchor="ctr" anchorCtr="0"/>
          <a:lstStyle/>
          <a:p>
            <a:pPr eaLnBrk="1" hangingPunct="1"/>
            <a:r>
              <a:rPr lang="zh-CN" altLang="en-US" dirty="0"/>
              <a:t>为什么要学习算法？</a:t>
            </a:r>
          </a:p>
        </p:txBody>
      </p:sp>
      <p:sp>
        <p:nvSpPr>
          <p:cNvPr id="22531" name="Rectangle 3"/>
          <p:cNvSpPr>
            <a:spLocks noGrp="1" noChangeArrowheads="1"/>
          </p:cNvSpPr>
          <p:nvPr>
            <p:ph type="body" idx="1"/>
          </p:nvPr>
        </p:nvSpPr>
        <p:spPr>
          <a:xfrm>
            <a:off x="250825" y="2017713"/>
            <a:ext cx="8704263" cy="411480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l"/>
              <a:defRPr/>
            </a:pPr>
            <a:r>
              <a:rPr kumimoji="0" lang="zh-CN" altLang="en-US" sz="3000" b="0" i="0" u="none" strike="noStrike" kern="0" cap="none" spc="0" normalizeH="0" baseline="0" noProof="0" dirty="0">
                <a:ln>
                  <a:noFill/>
                </a:ln>
                <a:solidFill>
                  <a:schemeClr val="tx1"/>
                </a:solidFill>
                <a:effectLst/>
                <a:uLnTx/>
                <a:uFillTx/>
                <a:latin typeface="+mn-lt"/>
                <a:ea typeface="+mn-ea"/>
                <a:cs typeface="+mn-cs"/>
              </a:rPr>
              <a:t>算法不仅是计算机科学的一个分支，它更是计算机科学的核心，而且，可以毫不夸张地说，它和绝大多数的科学、商业和技术都是相关的。</a:t>
            </a:r>
            <a:endParaRPr kumimoji="0" lang="en-US" altLang="zh-CN" sz="3000" b="0"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defRPr/>
            </a:pPr>
            <a:r>
              <a:rPr kumimoji="0" lang="en-US" altLang="zh-CN" sz="2000" b="0" i="0" u="none" strike="noStrike" kern="0" cap="none" spc="0" normalizeH="0" baseline="0" noProof="0" dirty="0">
                <a:ln>
                  <a:noFill/>
                </a:ln>
                <a:solidFill>
                  <a:schemeClr val="tx1"/>
                </a:solidFill>
                <a:effectLst/>
                <a:uLnTx/>
                <a:uFillTx/>
                <a:latin typeface="+mn-lt"/>
                <a:ea typeface="+mn-ea"/>
                <a:cs typeface="+mn-cs"/>
              </a:rPr>
              <a:t>				——David </a:t>
            </a:r>
            <a:r>
              <a:rPr kumimoji="0" lang="en-US" altLang="zh-CN" sz="2000" b="0" i="0" u="none" strike="noStrike" kern="0" cap="none" spc="0" normalizeH="0" baseline="0" noProof="0" dirty="0" err="1">
                <a:ln>
                  <a:noFill/>
                </a:ln>
                <a:solidFill>
                  <a:schemeClr val="tx1"/>
                </a:solidFill>
                <a:effectLst/>
                <a:uLnTx/>
                <a:uFillTx/>
                <a:latin typeface="+mn-lt"/>
                <a:ea typeface="+mn-ea"/>
                <a:cs typeface="+mn-cs"/>
              </a:rPr>
              <a:t>Harel</a:t>
            </a:r>
            <a:r>
              <a:rPr kumimoji="0" lang="en-US" altLang="zh-CN" sz="2000" b="0" i="0" u="none" strike="noStrike" kern="0" cap="none" spc="0" normalizeH="0" baseline="0" noProof="0" dirty="0">
                <a:ln>
                  <a:noFill/>
                </a:ln>
                <a:solidFill>
                  <a:schemeClr val="tx1"/>
                </a:solidFill>
                <a:effectLst/>
                <a:uLnTx/>
                <a:uFillTx/>
                <a:latin typeface="+mn-lt"/>
                <a:ea typeface="+mn-ea"/>
                <a:cs typeface="+mn-cs"/>
              </a:rPr>
              <a:t>《</a:t>
            </a:r>
            <a:r>
              <a:rPr kumimoji="0" lang="zh-CN" altLang="en-US" sz="2000" b="0" i="0" u="none" strike="noStrike" kern="0" cap="none" spc="0" normalizeH="0" baseline="0" noProof="0" dirty="0">
                <a:ln>
                  <a:noFill/>
                </a:ln>
                <a:solidFill>
                  <a:schemeClr val="tx1"/>
                </a:solidFill>
                <a:effectLst/>
                <a:uLnTx/>
                <a:uFillTx/>
                <a:latin typeface="+mn-lt"/>
                <a:ea typeface="+mn-ea"/>
                <a:cs typeface="+mn-cs"/>
              </a:rPr>
              <a:t>算法：计算的灵魂</a:t>
            </a:r>
            <a:r>
              <a:rPr kumimoji="0" lang="en-US" altLang="zh-CN" sz="2000" b="0" i="0" u="none" strike="noStrike" kern="0" cap="none" spc="0" normalizeH="0" baseline="0" noProof="0" dirty="0">
                <a:ln>
                  <a:noFill/>
                </a:ln>
                <a:solidFill>
                  <a:schemeClr val="tx1"/>
                </a:solidFill>
                <a:effectLst/>
                <a:uLnTx/>
                <a:uFillTx/>
                <a:latin typeface="+mn-lt"/>
                <a:ea typeface="+mn-ea"/>
                <a:cs typeface="+mn-cs"/>
              </a:rPr>
              <a:t>》</a:t>
            </a:r>
          </a:p>
          <a:p>
            <a:pPr marL="342900" marR="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l"/>
              <a:defRPr/>
            </a:pPr>
            <a:r>
              <a:rPr kumimoji="0" lang="zh-CN" altLang="en-US" sz="3000" b="0" i="0" u="none" strike="noStrike" kern="0" cap="none" spc="0" normalizeH="0" baseline="0" noProof="0" dirty="0">
                <a:ln>
                  <a:noFill/>
                </a:ln>
                <a:solidFill>
                  <a:srgbClr val="FF3300"/>
                </a:solidFill>
                <a:effectLst/>
                <a:uLnTx/>
                <a:uFillTx/>
                <a:latin typeface="隶书" pitchFamily="49" charset="-122"/>
                <a:ea typeface="隶书" pitchFamily="49" charset="-122"/>
                <a:cs typeface="+mn-cs"/>
              </a:rPr>
              <a:t>程序</a:t>
            </a:r>
            <a:r>
              <a:rPr kumimoji="0" lang="en-US" altLang="zh-CN" sz="3000" b="0" i="0" u="none" strike="noStrike" kern="0" cap="none" spc="0" normalizeH="0" baseline="0" noProof="0" dirty="0">
                <a:ln>
                  <a:noFill/>
                </a:ln>
                <a:solidFill>
                  <a:srgbClr val="FF3300"/>
                </a:solidFill>
                <a:effectLst/>
                <a:uLnTx/>
                <a:uFillTx/>
                <a:latin typeface="隶书" pitchFamily="49" charset="-122"/>
                <a:ea typeface="隶书" pitchFamily="49" charset="-122"/>
                <a:cs typeface="+mn-cs"/>
              </a:rPr>
              <a:t>=</a:t>
            </a:r>
            <a:r>
              <a:rPr kumimoji="0" lang="zh-CN" altLang="en-US" sz="3000" b="0" i="0" u="none" strike="noStrike" kern="0" cap="none" spc="0" normalizeH="0" baseline="0" noProof="0" dirty="0">
                <a:ln>
                  <a:noFill/>
                </a:ln>
                <a:solidFill>
                  <a:srgbClr val="FF3300"/>
                </a:solidFill>
                <a:effectLst/>
                <a:uLnTx/>
                <a:uFillTx/>
                <a:latin typeface="隶书" pitchFamily="49" charset="-122"/>
                <a:ea typeface="隶书" pitchFamily="49" charset="-122"/>
                <a:cs typeface="+mn-cs"/>
              </a:rPr>
              <a:t>数据结构</a:t>
            </a:r>
            <a:r>
              <a:rPr kumimoji="0" lang="en-US" altLang="zh-CN" sz="3000" b="0" i="0" u="none" strike="noStrike" kern="0" cap="none" spc="0" normalizeH="0" baseline="0" noProof="0" dirty="0">
                <a:ln>
                  <a:noFill/>
                </a:ln>
                <a:solidFill>
                  <a:srgbClr val="FF3300"/>
                </a:solidFill>
                <a:effectLst/>
                <a:uLnTx/>
                <a:uFillTx/>
                <a:latin typeface="隶书" pitchFamily="49" charset="-122"/>
                <a:ea typeface="隶书" pitchFamily="49" charset="-122"/>
                <a:cs typeface="+mn-cs"/>
              </a:rPr>
              <a:t>+</a:t>
            </a:r>
            <a:r>
              <a:rPr kumimoji="0" lang="zh-CN" altLang="en-US" sz="3000" b="0" i="0" u="none" strike="noStrike" kern="0" cap="none" spc="0" normalizeH="0" baseline="0" noProof="0" dirty="0">
                <a:ln>
                  <a:noFill/>
                </a:ln>
                <a:solidFill>
                  <a:srgbClr val="FF3300"/>
                </a:solidFill>
                <a:effectLst/>
                <a:uLnTx/>
                <a:uFillTx/>
                <a:latin typeface="隶书" pitchFamily="49" charset="-122"/>
                <a:ea typeface="隶书" pitchFamily="49" charset="-122"/>
                <a:cs typeface="+mn-cs"/>
              </a:rPr>
              <a:t>算法</a:t>
            </a:r>
          </a:p>
          <a:p>
            <a:pPr marL="342900" marR="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l"/>
              <a:defRPr/>
            </a:pPr>
            <a:r>
              <a:rPr kumimoji="0" lang="zh-CN" altLang="en-US" sz="3000" b="0" i="0" u="none" strike="noStrike" kern="0" cap="none" spc="0" normalizeH="0" baseline="0" noProof="0" dirty="0">
                <a:ln>
                  <a:noFill/>
                </a:ln>
                <a:solidFill>
                  <a:schemeClr val="tx1"/>
                </a:solidFill>
                <a:effectLst/>
                <a:uLnTx/>
                <a:uFillTx/>
                <a:latin typeface="+mn-lt"/>
                <a:ea typeface="+mn-ea"/>
                <a:cs typeface="+mn-cs"/>
              </a:rPr>
              <a:t>开发人们的分析能力</a:t>
            </a:r>
            <a:endParaRPr kumimoji="0" lang="en-US" altLang="zh-CN" sz="30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l"/>
              <a:defRPr/>
            </a:pPr>
            <a:r>
              <a:rPr kumimoji="0" lang="zh-CN" altLang="en-US" sz="3000" b="0" i="0" u="none" strike="noStrike" kern="0" cap="none" spc="0" normalizeH="0" baseline="0" noProof="0" dirty="0">
                <a:ln>
                  <a:noFill/>
                </a:ln>
                <a:solidFill>
                  <a:schemeClr val="tx1"/>
                </a:solidFill>
                <a:effectLst/>
                <a:uLnTx/>
                <a:uFillTx/>
                <a:latin typeface="+mn-lt"/>
                <a:ea typeface="+mn-ea"/>
                <a:cs typeface="+mn-cs"/>
              </a:rPr>
              <a:t>作为一种技术的算法</a:t>
            </a:r>
          </a:p>
        </p:txBody>
      </p:sp>
      <p:sp>
        <p:nvSpPr>
          <p:cNvPr id="46084" name="Text Box 4"/>
          <p:cNvSpPr txBox="1"/>
          <p:nvPr/>
        </p:nvSpPr>
        <p:spPr>
          <a:xfrm>
            <a:off x="900113" y="6092825"/>
            <a:ext cx="7296150" cy="457200"/>
          </a:xfrm>
          <a:prstGeom prst="rect">
            <a:avLst/>
          </a:prstGeom>
          <a:noFill/>
          <a:ln w="9525">
            <a:noFill/>
          </a:ln>
        </p:spPr>
        <p:txBody>
          <a:bodyPr wrap="none">
            <a:spAutoFit/>
          </a:bodyPr>
          <a:lstStyle/>
          <a:p>
            <a:r>
              <a:rPr lang="zh-CN" altLang="en-US" sz="2400" dirty="0">
                <a:solidFill>
                  <a:srgbClr val="FF3300"/>
                </a:solidFill>
                <a:latin typeface="Arial" panose="020B0604020202020204" pitchFamily="34" charset="0"/>
                <a:ea typeface="隶书" pitchFamily="49" charset="-122"/>
              </a:rPr>
              <a:t>一个人只有把知识教给“计算机”，才能“真正”掌握它。</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idx="4294967295"/>
          </p:nvPr>
        </p:nvSpPr>
        <p:spPr>
          <a:xfrm>
            <a:off x="1150938" y="717550"/>
            <a:ext cx="7793037" cy="1055688"/>
          </a:xfrm>
        </p:spPr>
        <p:txBody>
          <a:bodyPr vert="horz" wrap="square" lIns="91440" tIns="45720" rIns="91440" bIns="45720" anchor="ctr" anchorCtr="0"/>
          <a:lstStyle/>
          <a:p>
            <a:pPr eaLnBrk="1" hangingPunct="1"/>
            <a:r>
              <a:rPr lang="zh-CN" altLang="en-US" dirty="0"/>
              <a:t>算法可以解决哪些问题</a:t>
            </a:r>
          </a:p>
        </p:txBody>
      </p:sp>
      <p:sp>
        <p:nvSpPr>
          <p:cNvPr id="47107" name="内容占位符 2"/>
          <p:cNvSpPr>
            <a:spLocks noGrp="1"/>
          </p:cNvSpPr>
          <p:nvPr>
            <p:ph idx="1"/>
          </p:nvPr>
        </p:nvSpPr>
        <p:spPr>
          <a:xfrm>
            <a:off x="611188" y="2122488"/>
            <a:ext cx="7772400" cy="4114800"/>
          </a:xfrm>
        </p:spPr>
        <p:txBody>
          <a:bodyPr vert="horz" wrap="square" lIns="91440" tIns="45720" rIns="91440" bIns="45720" anchor="t" anchorCtr="0"/>
          <a:lstStyle/>
          <a:p>
            <a:pPr eaLnBrk="1" hangingPunct="1"/>
            <a:r>
              <a:rPr lang="zh-CN" altLang="en-US" sz="2800" b="1" dirty="0"/>
              <a:t>找出人类</a:t>
            </a:r>
            <a:r>
              <a:rPr lang="en-US" altLang="zh-CN" sz="2800" b="1" dirty="0"/>
              <a:t>DNA</a:t>
            </a:r>
            <a:r>
              <a:rPr lang="zh-CN" altLang="en-US" sz="2800" b="1" dirty="0"/>
              <a:t>中所有基因，确定构成人类</a:t>
            </a:r>
            <a:r>
              <a:rPr lang="en-US" altLang="zh-CN" sz="2800" b="1" dirty="0"/>
              <a:t>DNA</a:t>
            </a:r>
            <a:r>
              <a:rPr lang="zh-CN" altLang="en-US" sz="2800" b="1" dirty="0"/>
              <a:t>的</a:t>
            </a:r>
            <a:r>
              <a:rPr lang="en-US" altLang="zh-CN" sz="2800" b="1" dirty="0"/>
              <a:t>30</a:t>
            </a:r>
            <a:r>
              <a:rPr lang="zh-CN" altLang="en-US" sz="2800" b="1" dirty="0"/>
              <a:t>亿种化学基对的各种序列。</a:t>
            </a:r>
            <a:endParaRPr lang="en-US" altLang="zh-CN" sz="2800" b="1" dirty="0"/>
          </a:p>
          <a:p>
            <a:pPr eaLnBrk="1" hangingPunct="1"/>
            <a:r>
              <a:rPr lang="zh-CN" altLang="en-US" sz="2800" b="1" dirty="0"/>
              <a:t>数据挖掘：快速地访问和检索互联网数据；</a:t>
            </a:r>
            <a:endParaRPr lang="en-US" altLang="zh-CN" sz="2800" b="1" dirty="0"/>
          </a:p>
          <a:p>
            <a:pPr eaLnBrk="1" hangingPunct="1"/>
            <a:r>
              <a:rPr lang="zh-CN" altLang="en-US" sz="2800" b="1" dirty="0"/>
              <a:t>信息安全：各种信息的加密及签名算法；</a:t>
            </a:r>
            <a:endParaRPr lang="en-US" altLang="zh-CN" sz="2800" b="1" dirty="0"/>
          </a:p>
          <a:p>
            <a:pPr eaLnBrk="1" hangingPunct="1"/>
            <a:r>
              <a:rPr lang="zh-CN" altLang="en-US" sz="2800" b="1" dirty="0"/>
              <a:t>智能优化：制造业中各种资源的有效分配。</a:t>
            </a:r>
            <a:endParaRPr lang="en-US" altLang="zh-CN" sz="2800" b="1" dirty="0"/>
          </a:p>
          <a:p>
            <a:pPr eaLnBrk="1" hangingPunct="1"/>
            <a:r>
              <a:rPr lang="zh-CN" altLang="en-US" sz="2800" b="1" dirty="0"/>
              <a:t>科学计算：各种数学、几何计算（矩阵、方程）</a:t>
            </a:r>
          </a:p>
          <a:p>
            <a:pPr eaLnBrk="1" hangingPunct="1"/>
            <a:r>
              <a:rPr lang="zh-CN" altLang="en-US" sz="2800" b="1" dirty="0"/>
              <a:t>博弈：走围棋阿法狗</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p:cNvSpPr>
          <p:nvPr>
            <p:ph type="title"/>
          </p:nvPr>
        </p:nvSpPr>
        <p:spPr/>
        <p:txBody>
          <a:bodyPr vert="horz" wrap="square" lIns="91440" tIns="45720" rIns="91440" bIns="45720" anchor="b" anchorCtr="0"/>
          <a:lstStyle/>
          <a:p>
            <a:pPr eaLnBrk="1" hangingPunct="1"/>
            <a:r>
              <a:rPr lang="zh-CN" altLang="en-US" dirty="0"/>
              <a:t>算法与程序</a:t>
            </a:r>
          </a:p>
        </p:txBody>
      </p:sp>
      <p:sp>
        <p:nvSpPr>
          <p:cNvPr id="48131" name="Text Box 4"/>
          <p:cNvSpPr txBox="1"/>
          <p:nvPr/>
        </p:nvSpPr>
        <p:spPr>
          <a:xfrm>
            <a:off x="1905000" y="3352800"/>
            <a:ext cx="1447800" cy="519113"/>
          </a:xfrm>
          <a:prstGeom prst="rect">
            <a:avLst/>
          </a:prstGeom>
          <a:solidFill>
            <a:srgbClr val="993366"/>
          </a:solidFill>
          <a:ln w="9525" cap="flat" cmpd="sng">
            <a:prstDash val="solid"/>
            <a:miter/>
            <a:headEnd type="none" w="med" len="med"/>
            <a:tailEnd type="none" w="med" len="med"/>
          </a:ln>
          <a:scene3d>
            <a:camera prst="legacyObliqueTopRight">
              <a:rot lat="0" lon="0" rev="0"/>
            </a:camera>
            <a:lightRig rig="legacyFlat3" dir="b"/>
          </a:scene3d>
          <a:sp3d extrusionH="430200" prstMaterial="legacyMatte">
            <a:bevelT w="13500" h="13500" prst="angle"/>
            <a:bevelB w="13500" h="13500" prst="angle"/>
            <a:extrusionClr>
              <a:srgbClr val="993366"/>
            </a:extrusionClr>
          </a:sp3d>
        </p:spPr>
        <p:txBody>
          <a:bodyPr>
            <a:spAutoFit/>
            <a:flatTx/>
          </a:bodyPr>
          <a:lstStyle/>
          <a:p>
            <a:pPr algn="ctr">
              <a:spcBef>
                <a:spcPct val="50000"/>
              </a:spcBef>
            </a:pPr>
            <a:r>
              <a:rPr lang="zh-CN" altLang="en-US" sz="2800" b="1" dirty="0">
                <a:solidFill>
                  <a:schemeClr val="bg1"/>
                </a:solidFill>
                <a:latin typeface="Arial" panose="020B0604020202020204" pitchFamily="34" charset="0"/>
              </a:rPr>
              <a:t>算 法</a:t>
            </a:r>
            <a:endParaRPr lang="zh-CN" altLang="en-US" sz="2000" b="1" dirty="0">
              <a:latin typeface="Arial" panose="020B0604020202020204" pitchFamily="34" charset="0"/>
            </a:endParaRPr>
          </a:p>
        </p:txBody>
      </p:sp>
      <p:grpSp>
        <p:nvGrpSpPr>
          <p:cNvPr id="2" name="Group 7"/>
          <p:cNvGrpSpPr/>
          <p:nvPr/>
        </p:nvGrpSpPr>
        <p:grpSpPr>
          <a:xfrm>
            <a:off x="990600" y="3200400"/>
            <a:ext cx="914400" cy="381000"/>
            <a:chOff x="624" y="2016"/>
            <a:chExt cx="576" cy="240"/>
          </a:xfrm>
        </p:grpSpPr>
        <p:sp>
          <p:nvSpPr>
            <p:cNvPr id="48169" name="Line 5"/>
            <p:cNvSpPr/>
            <p:nvPr/>
          </p:nvSpPr>
          <p:spPr>
            <a:xfrm>
              <a:off x="624" y="2256"/>
              <a:ext cx="576" cy="0"/>
            </a:xfrm>
            <a:prstGeom prst="line">
              <a:avLst/>
            </a:prstGeom>
            <a:ln w="9525" cap="flat" cmpd="sng">
              <a:solidFill>
                <a:schemeClr val="tx1"/>
              </a:solidFill>
              <a:prstDash val="solid"/>
              <a:headEnd type="none" w="med" len="med"/>
              <a:tailEnd type="triangle" w="med" len="med"/>
            </a:ln>
          </p:spPr>
        </p:sp>
        <p:sp>
          <p:nvSpPr>
            <p:cNvPr id="48170" name="Text Box 6"/>
            <p:cNvSpPr txBox="1"/>
            <p:nvPr/>
          </p:nvSpPr>
          <p:spPr>
            <a:xfrm>
              <a:off x="672" y="2016"/>
              <a:ext cx="480" cy="231"/>
            </a:xfrm>
            <a:prstGeom prst="rect">
              <a:avLst/>
            </a:prstGeom>
            <a:noFill/>
            <a:ln w="9525">
              <a:noFill/>
            </a:ln>
          </p:spPr>
          <p:txBody>
            <a:bodyPr>
              <a:spAutoFit/>
            </a:bodyPr>
            <a:lstStyle/>
            <a:p>
              <a:pPr algn="ctr">
                <a:spcBef>
                  <a:spcPct val="50000"/>
                </a:spcBef>
              </a:pPr>
              <a:r>
                <a:rPr lang="zh-CN" altLang="en-US" b="1" dirty="0">
                  <a:latin typeface="Arial" panose="020B0604020202020204" pitchFamily="34" charset="0"/>
                </a:rPr>
                <a:t>输入</a:t>
              </a:r>
              <a:endParaRPr lang="zh-CN" altLang="en-US" dirty="0">
                <a:latin typeface="Arial" panose="020B0604020202020204" pitchFamily="34" charset="0"/>
              </a:endParaRPr>
            </a:p>
          </p:txBody>
        </p:sp>
      </p:grpSp>
      <p:grpSp>
        <p:nvGrpSpPr>
          <p:cNvPr id="3" name="Group 8"/>
          <p:cNvGrpSpPr/>
          <p:nvPr/>
        </p:nvGrpSpPr>
        <p:grpSpPr>
          <a:xfrm>
            <a:off x="3429000" y="3200400"/>
            <a:ext cx="914400" cy="381000"/>
            <a:chOff x="624" y="2016"/>
            <a:chExt cx="576" cy="240"/>
          </a:xfrm>
        </p:grpSpPr>
        <p:sp>
          <p:nvSpPr>
            <p:cNvPr id="48167" name="Line 9"/>
            <p:cNvSpPr/>
            <p:nvPr/>
          </p:nvSpPr>
          <p:spPr>
            <a:xfrm>
              <a:off x="624" y="2256"/>
              <a:ext cx="576" cy="0"/>
            </a:xfrm>
            <a:prstGeom prst="line">
              <a:avLst/>
            </a:prstGeom>
            <a:ln w="9525" cap="flat" cmpd="sng">
              <a:solidFill>
                <a:schemeClr val="tx1"/>
              </a:solidFill>
              <a:prstDash val="solid"/>
              <a:headEnd type="none" w="med" len="med"/>
              <a:tailEnd type="triangle" w="med" len="med"/>
            </a:ln>
          </p:spPr>
        </p:sp>
        <p:sp>
          <p:nvSpPr>
            <p:cNvPr id="48168" name="Text Box 10"/>
            <p:cNvSpPr txBox="1"/>
            <p:nvPr/>
          </p:nvSpPr>
          <p:spPr>
            <a:xfrm>
              <a:off x="672" y="2016"/>
              <a:ext cx="480" cy="231"/>
            </a:xfrm>
            <a:prstGeom prst="rect">
              <a:avLst/>
            </a:prstGeom>
            <a:noFill/>
            <a:ln w="9525">
              <a:noFill/>
            </a:ln>
          </p:spPr>
          <p:txBody>
            <a:bodyPr>
              <a:spAutoFit/>
            </a:bodyPr>
            <a:lstStyle/>
            <a:p>
              <a:pPr algn="ctr">
                <a:spcBef>
                  <a:spcPct val="50000"/>
                </a:spcBef>
              </a:pPr>
              <a:r>
                <a:rPr lang="zh-CN" altLang="en-US" b="1" dirty="0">
                  <a:latin typeface="Arial" panose="020B0604020202020204" pitchFamily="34" charset="0"/>
                </a:rPr>
                <a:t>输出</a:t>
              </a:r>
              <a:endParaRPr lang="zh-CN" altLang="en-US" dirty="0">
                <a:latin typeface="Arial" panose="020B0604020202020204" pitchFamily="34" charset="0"/>
              </a:endParaRPr>
            </a:p>
          </p:txBody>
        </p:sp>
      </p:grpSp>
      <p:grpSp>
        <p:nvGrpSpPr>
          <p:cNvPr id="4" name="Group 16"/>
          <p:cNvGrpSpPr/>
          <p:nvPr/>
        </p:nvGrpSpPr>
        <p:grpSpPr>
          <a:xfrm>
            <a:off x="2057400" y="2133600"/>
            <a:ext cx="1371600" cy="1143000"/>
            <a:chOff x="1296" y="1344"/>
            <a:chExt cx="864" cy="720"/>
          </a:xfrm>
        </p:grpSpPr>
        <p:sp>
          <p:nvSpPr>
            <p:cNvPr id="48165" name="Line 11"/>
            <p:cNvSpPr/>
            <p:nvPr/>
          </p:nvSpPr>
          <p:spPr>
            <a:xfrm flipV="1">
              <a:off x="1680" y="1584"/>
              <a:ext cx="0" cy="480"/>
            </a:xfrm>
            <a:prstGeom prst="line">
              <a:avLst/>
            </a:prstGeom>
            <a:ln w="38100" cap="flat" cmpd="dbl">
              <a:solidFill>
                <a:schemeClr val="tx1"/>
              </a:solidFill>
              <a:prstDash val="solid"/>
              <a:headEnd type="none" w="med" len="med"/>
              <a:tailEnd type="stealth" w="med" len="lg"/>
            </a:ln>
          </p:spPr>
        </p:sp>
        <p:sp>
          <p:nvSpPr>
            <p:cNvPr id="48166" name="Text Box 13"/>
            <p:cNvSpPr txBox="1"/>
            <p:nvPr/>
          </p:nvSpPr>
          <p:spPr>
            <a:xfrm>
              <a:off x="1296" y="1344"/>
              <a:ext cx="864" cy="231"/>
            </a:xfrm>
            <a:prstGeom prst="rect">
              <a:avLst/>
            </a:prstGeom>
            <a:noFill/>
            <a:ln w="9525">
              <a:noFill/>
            </a:ln>
          </p:spPr>
          <p:txBody>
            <a:bodyPr>
              <a:spAutoFit/>
            </a:bodyPr>
            <a:lstStyle/>
            <a:p>
              <a:pPr algn="ctr">
                <a:spcBef>
                  <a:spcPct val="50000"/>
                </a:spcBef>
              </a:pPr>
              <a:r>
                <a:rPr lang="zh-CN" altLang="en-US" b="1" dirty="0">
                  <a:latin typeface="Arial" panose="020B0604020202020204" pitchFamily="34" charset="0"/>
                </a:rPr>
                <a:t>确定性</a:t>
              </a:r>
              <a:endParaRPr lang="zh-CN" altLang="en-US" dirty="0">
                <a:latin typeface="Arial" panose="020B0604020202020204" pitchFamily="34" charset="0"/>
              </a:endParaRPr>
            </a:p>
          </p:txBody>
        </p:sp>
      </p:grpSp>
      <p:grpSp>
        <p:nvGrpSpPr>
          <p:cNvPr id="5" name="Group 15"/>
          <p:cNvGrpSpPr/>
          <p:nvPr/>
        </p:nvGrpSpPr>
        <p:grpSpPr>
          <a:xfrm>
            <a:off x="1981200" y="3886200"/>
            <a:ext cx="1371600" cy="1052513"/>
            <a:chOff x="1248" y="2448"/>
            <a:chExt cx="864" cy="663"/>
          </a:xfrm>
        </p:grpSpPr>
        <p:sp>
          <p:nvSpPr>
            <p:cNvPr id="48163" name="Line 12"/>
            <p:cNvSpPr/>
            <p:nvPr/>
          </p:nvSpPr>
          <p:spPr>
            <a:xfrm>
              <a:off x="1680" y="2448"/>
              <a:ext cx="0" cy="432"/>
            </a:xfrm>
            <a:prstGeom prst="line">
              <a:avLst/>
            </a:prstGeom>
            <a:ln w="38100" cap="flat" cmpd="dbl">
              <a:solidFill>
                <a:schemeClr val="tx1"/>
              </a:solidFill>
              <a:prstDash val="solid"/>
              <a:headEnd type="none" w="med" len="med"/>
              <a:tailEnd type="stealth" w="med" len="lg"/>
            </a:ln>
          </p:spPr>
        </p:sp>
        <p:sp>
          <p:nvSpPr>
            <p:cNvPr id="48164" name="Text Box 14"/>
            <p:cNvSpPr txBox="1"/>
            <p:nvPr/>
          </p:nvSpPr>
          <p:spPr>
            <a:xfrm>
              <a:off x="1248" y="2880"/>
              <a:ext cx="864" cy="231"/>
            </a:xfrm>
            <a:prstGeom prst="rect">
              <a:avLst/>
            </a:prstGeom>
            <a:noFill/>
            <a:ln w="9525">
              <a:noFill/>
            </a:ln>
          </p:spPr>
          <p:txBody>
            <a:bodyPr>
              <a:spAutoFit/>
            </a:bodyPr>
            <a:lstStyle/>
            <a:p>
              <a:pPr algn="ctr">
                <a:spcBef>
                  <a:spcPct val="50000"/>
                </a:spcBef>
              </a:pPr>
              <a:r>
                <a:rPr lang="zh-CN" altLang="en-US" b="1" dirty="0">
                  <a:latin typeface="Arial" panose="020B0604020202020204" pitchFamily="34" charset="0"/>
                </a:rPr>
                <a:t>有限性</a:t>
              </a:r>
              <a:endParaRPr lang="zh-CN" altLang="en-US" dirty="0">
                <a:latin typeface="Arial" panose="020B0604020202020204" pitchFamily="34" charset="0"/>
              </a:endParaRPr>
            </a:p>
          </p:txBody>
        </p:sp>
      </p:grpSp>
      <p:grpSp>
        <p:nvGrpSpPr>
          <p:cNvPr id="6" name="Group 30"/>
          <p:cNvGrpSpPr/>
          <p:nvPr/>
        </p:nvGrpSpPr>
        <p:grpSpPr>
          <a:xfrm>
            <a:off x="5029200" y="2147888"/>
            <a:ext cx="3352800" cy="2805112"/>
            <a:chOff x="3168" y="1353"/>
            <a:chExt cx="2112" cy="1767"/>
          </a:xfrm>
        </p:grpSpPr>
        <p:sp>
          <p:nvSpPr>
            <p:cNvPr id="48150" name="Text Box 17"/>
            <p:cNvSpPr txBox="1"/>
            <p:nvPr/>
          </p:nvSpPr>
          <p:spPr>
            <a:xfrm>
              <a:off x="3744" y="2121"/>
              <a:ext cx="912" cy="327"/>
            </a:xfrm>
            <a:prstGeom prst="rect">
              <a:avLst/>
            </a:prstGeom>
            <a:solidFill>
              <a:srgbClr val="339966"/>
            </a:solidFill>
            <a:ln w="9525" cap="flat" cmpd="sng">
              <a:prstDash val="solid"/>
              <a:miter/>
              <a:headEnd type="none" w="med" len="med"/>
              <a:tailEnd type="none" w="med" len="med"/>
            </a:ln>
            <a:scene3d>
              <a:camera prst="legacyObliqueTopRight">
                <a:rot lat="0" lon="0" rev="0"/>
              </a:camera>
              <a:lightRig rig="legacyFlat3" dir="b"/>
            </a:scene3d>
            <a:sp3d extrusionH="430200" prstMaterial="legacyMatte">
              <a:bevelT w="13500" h="13500" prst="angle"/>
              <a:bevelB w="13500" h="13500" prst="angle"/>
              <a:extrusionClr>
                <a:srgbClr val="339966"/>
              </a:extrusionClr>
            </a:sp3d>
          </p:spPr>
          <p:txBody>
            <a:bodyPr>
              <a:spAutoFit/>
              <a:flatTx/>
            </a:bodyPr>
            <a:lstStyle/>
            <a:p>
              <a:pPr algn="ctr">
                <a:spcBef>
                  <a:spcPct val="50000"/>
                </a:spcBef>
              </a:pPr>
              <a:r>
                <a:rPr lang="zh-CN" altLang="en-US" sz="2800" b="1" dirty="0">
                  <a:solidFill>
                    <a:schemeClr val="bg1"/>
                  </a:solidFill>
                  <a:latin typeface="Arial" panose="020B0604020202020204" pitchFamily="34" charset="0"/>
                </a:rPr>
                <a:t>程 序</a:t>
              </a:r>
              <a:endParaRPr lang="zh-CN" altLang="en-US" sz="2000" b="1" dirty="0">
                <a:latin typeface="Arial" panose="020B0604020202020204" pitchFamily="34" charset="0"/>
              </a:endParaRPr>
            </a:p>
          </p:txBody>
        </p:sp>
        <p:grpSp>
          <p:nvGrpSpPr>
            <p:cNvPr id="48151" name="Group 18"/>
            <p:cNvGrpSpPr/>
            <p:nvPr/>
          </p:nvGrpSpPr>
          <p:grpSpPr>
            <a:xfrm>
              <a:off x="3168" y="2025"/>
              <a:ext cx="576" cy="240"/>
              <a:chOff x="624" y="2016"/>
              <a:chExt cx="576" cy="240"/>
            </a:xfrm>
          </p:grpSpPr>
          <p:sp>
            <p:nvSpPr>
              <p:cNvPr id="48161" name="Line 19"/>
              <p:cNvSpPr/>
              <p:nvPr/>
            </p:nvSpPr>
            <p:spPr>
              <a:xfrm>
                <a:off x="624" y="2256"/>
                <a:ext cx="576" cy="0"/>
              </a:xfrm>
              <a:prstGeom prst="line">
                <a:avLst/>
              </a:prstGeom>
              <a:ln w="9525" cap="flat" cmpd="sng">
                <a:solidFill>
                  <a:schemeClr val="tx1"/>
                </a:solidFill>
                <a:prstDash val="solid"/>
                <a:headEnd type="none" w="med" len="med"/>
                <a:tailEnd type="triangle" w="med" len="med"/>
              </a:ln>
            </p:spPr>
          </p:sp>
          <p:sp>
            <p:nvSpPr>
              <p:cNvPr id="48162" name="Text Box 20"/>
              <p:cNvSpPr txBox="1"/>
              <p:nvPr/>
            </p:nvSpPr>
            <p:spPr>
              <a:xfrm>
                <a:off x="672" y="2016"/>
                <a:ext cx="480" cy="231"/>
              </a:xfrm>
              <a:prstGeom prst="rect">
                <a:avLst/>
              </a:prstGeom>
              <a:noFill/>
              <a:ln w="9525">
                <a:noFill/>
              </a:ln>
            </p:spPr>
            <p:txBody>
              <a:bodyPr>
                <a:spAutoFit/>
              </a:bodyPr>
              <a:lstStyle/>
              <a:p>
                <a:pPr algn="ctr">
                  <a:spcBef>
                    <a:spcPct val="50000"/>
                  </a:spcBef>
                </a:pPr>
                <a:r>
                  <a:rPr lang="zh-CN" altLang="en-US" b="1" dirty="0">
                    <a:latin typeface="Arial" panose="020B0604020202020204" pitchFamily="34" charset="0"/>
                  </a:rPr>
                  <a:t>输入</a:t>
                </a:r>
                <a:endParaRPr lang="zh-CN" altLang="en-US" dirty="0">
                  <a:latin typeface="Arial" panose="020B0604020202020204" pitchFamily="34" charset="0"/>
                </a:endParaRPr>
              </a:p>
            </p:txBody>
          </p:sp>
        </p:grpSp>
        <p:grpSp>
          <p:nvGrpSpPr>
            <p:cNvPr id="48152" name="Group 21"/>
            <p:cNvGrpSpPr/>
            <p:nvPr/>
          </p:nvGrpSpPr>
          <p:grpSpPr>
            <a:xfrm>
              <a:off x="4704" y="2025"/>
              <a:ext cx="576" cy="240"/>
              <a:chOff x="624" y="2016"/>
              <a:chExt cx="576" cy="240"/>
            </a:xfrm>
          </p:grpSpPr>
          <p:sp>
            <p:nvSpPr>
              <p:cNvPr id="48159" name="Line 22"/>
              <p:cNvSpPr/>
              <p:nvPr/>
            </p:nvSpPr>
            <p:spPr>
              <a:xfrm>
                <a:off x="624" y="2256"/>
                <a:ext cx="576" cy="0"/>
              </a:xfrm>
              <a:prstGeom prst="line">
                <a:avLst/>
              </a:prstGeom>
              <a:ln w="9525" cap="flat" cmpd="sng">
                <a:solidFill>
                  <a:schemeClr val="tx1"/>
                </a:solidFill>
                <a:prstDash val="solid"/>
                <a:headEnd type="none" w="med" len="med"/>
                <a:tailEnd type="triangle" w="med" len="med"/>
              </a:ln>
            </p:spPr>
          </p:sp>
          <p:sp>
            <p:nvSpPr>
              <p:cNvPr id="48160" name="Text Box 23"/>
              <p:cNvSpPr txBox="1"/>
              <p:nvPr/>
            </p:nvSpPr>
            <p:spPr>
              <a:xfrm>
                <a:off x="672" y="2016"/>
                <a:ext cx="480" cy="231"/>
              </a:xfrm>
              <a:prstGeom prst="rect">
                <a:avLst/>
              </a:prstGeom>
              <a:noFill/>
              <a:ln w="9525">
                <a:noFill/>
              </a:ln>
            </p:spPr>
            <p:txBody>
              <a:bodyPr>
                <a:spAutoFit/>
              </a:bodyPr>
              <a:lstStyle/>
              <a:p>
                <a:pPr algn="ctr">
                  <a:spcBef>
                    <a:spcPct val="50000"/>
                  </a:spcBef>
                </a:pPr>
                <a:r>
                  <a:rPr lang="zh-CN" altLang="en-US" b="1" dirty="0">
                    <a:latin typeface="Arial" panose="020B0604020202020204" pitchFamily="34" charset="0"/>
                  </a:rPr>
                  <a:t>输出</a:t>
                </a:r>
                <a:endParaRPr lang="zh-CN" altLang="en-US" dirty="0">
                  <a:latin typeface="Arial" panose="020B0604020202020204" pitchFamily="34" charset="0"/>
                </a:endParaRPr>
              </a:p>
            </p:txBody>
          </p:sp>
        </p:grpSp>
        <p:grpSp>
          <p:nvGrpSpPr>
            <p:cNvPr id="48153" name="Group 24"/>
            <p:cNvGrpSpPr/>
            <p:nvPr/>
          </p:nvGrpSpPr>
          <p:grpSpPr>
            <a:xfrm>
              <a:off x="3840" y="1353"/>
              <a:ext cx="864" cy="720"/>
              <a:chOff x="1296" y="1344"/>
              <a:chExt cx="864" cy="720"/>
            </a:xfrm>
          </p:grpSpPr>
          <p:sp>
            <p:nvSpPr>
              <p:cNvPr id="48157" name="Line 25"/>
              <p:cNvSpPr/>
              <p:nvPr/>
            </p:nvSpPr>
            <p:spPr>
              <a:xfrm flipV="1">
                <a:off x="1680" y="1584"/>
                <a:ext cx="0" cy="480"/>
              </a:xfrm>
              <a:prstGeom prst="line">
                <a:avLst/>
              </a:prstGeom>
              <a:ln w="38100" cap="flat" cmpd="dbl">
                <a:solidFill>
                  <a:schemeClr val="tx1"/>
                </a:solidFill>
                <a:prstDash val="solid"/>
                <a:headEnd type="none" w="med" len="med"/>
                <a:tailEnd type="stealth" w="med" len="lg"/>
              </a:ln>
            </p:spPr>
          </p:sp>
          <p:sp>
            <p:nvSpPr>
              <p:cNvPr id="48158" name="Text Box 26"/>
              <p:cNvSpPr txBox="1"/>
              <p:nvPr/>
            </p:nvSpPr>
            <p:spPr>
              <a:xfrm>
                <a:off x="1296" y="1344"/>
                <a:ext cx="864" cy="231"/>
              </a:xfrm>
              <a:prstGeom prst="rect">
                <a:avLst/>
              </a:prstGeom>
              <a:noFill/>
              <a:ln w="9525">
                <a:noFill/>
              </a:ln>
            </p:spPr>
            <p:txBody>
              <a:bodyPr>
                <a:spAutoFit/>
              </a:bodyPr>
              <a:lstStyle/>
              <a:p>
                <a:pPr algn="ctr">
                  <a:spcBef>
                    <a:spcPct val="50000"/>
                  </a:spcBef>
                </a:pPr>
                <a:r>
                  <a:rPr lang="zh-CN" altLang="en-US" b="1" dirty="0">
                    <a:latin typeface="Arial" panose="020B0604020202020204" pitchFamily="34" charset="0"/>
                  </a:rPr>
                  <a:t>确定性</a:t>
                </a:r>
                <a:endParaRPr lang="zh-CN" altLang="en-US" dirty="0">
                  <a:latin typeface="Arial" panose="020B0604020202020204" pitchFamily="34" charset="0"/>
                </a:endParaRPr>
              </a:p>
            </p:txBody>
          </p:sp>
        </p:grpSp>
        <p:grpSp>
          <p:nvGrpSpPr>
            <p:cNvPr id="48154" name="Group 27"/>
            <p:cNvGrpSpPr/>
            <p:nvPr/>
          </p:nvGrpSpPr>
          <p:grpSpPr>
            <a:xfrm>
              <a:off x="3792" y="2457"/>
              <a:ext cx="864" cy="663"/>
              <a:chOff x="1248" y="2448"/>
              <a:chExt cx="864" cy="663"/>
            </a:xfrm>
          </p:grpSpPr>
          <p:sp>
            <p:nvSpPr>
              <p:cNvPr id="48155" name="Line 28"/>
              <p:cNvSpPr/>
              <p:nvPr/>
            </p:nvSpPr>
            <p:spPr>
              <a:xfrm>
                <a:off x="1680" y="2448"/>
                <a:ext cx="0" cy="432"/>
              </a:xfrm>
              <a:prstGeom prst="line">
                <a:avLst/>
              </a:prstGeom>
              <a:ln w="38100" cap="flat" cmpd="dbl">
                <a:solidFill>
                  <a:schemeClr val="tx1"/>
                </a:solidFill>
                <a:prstDash val="solid"/>
                <a:headEnd type="none" w="med" len="med"/>
                <a:tailEnd type="stealth" w="med" len="lg"/>
              </a:ln>
            </p:spPr>
          </p:sp>
          <p:sp>
            <p:nvSpPr>
              <p:cNvPr id="48156" name="Text Box 29"/>
              <p:cNvSpPr txBox="1"/>
              <p:nvPr/>
            </p:nvSpPr>
            <p:spPr>
              <a:xfrm>
                <a:off x="1248" y="2880"/>
                <a:ext cx="864" cy="231"/>
              </a:xfrm>
              <a:prstGeom prst="rect">
                <a:avLst/>
              </a:prstGeom>
              <a:noFill/>
              <a:ln w="9525">
                <a:noFill/>
              </a:ln>
            </p:spPr>
            <p:txBody>
              <a:bodyPr>
                <a:spAutoFit/>
              </a:bodyPr>
              <a:lstStyle/>
              <a:p>
                <a:pPr algn="ctr">
                  <a:spcBef>
                    <a:spcPct val="50000"/>
                  </a:spcBef>
                </a:pPr>
                <a:r>
                  <a:rPr lang="zh-CN" altLang="en-US" b="1" dirty="0">
                    <a:latin typeface="Arial" panose="020B0604020202020204" pitchFamily="34" charset="0"/>
                  </a:rPr>
                  <a:t>有限性</a:t>
                </a:r>
                <a:endParaRPr lang="zh-CN" altLang="en-US" dirty="0">
                  <a:latin typeface="Arial" panose="020B0604020202020204" pitchFamily="34" charset="0"/>
                </a:endParaRPr>
              </a:p>
            </p:txBody>
          </p:sp>
        </p:grpSp>
      </p:grpSp>
      <p:sp>
        <p:nvSpPr>
          <p:cNvPr id="18463" name="Oval 31"/>
          <p:cNvSpPr/>
          <p:nvPr/>
        </p:nvSpPr>
        <p:spPr>
          <a:xfrm>
            <a:off x="5791200" y="4267200"/>
            <a:ext cx="1828800" cy="838200"/>
          </a:xfrm>
          <a:prstGeom prst="ellipse">
            <a:avLst/>
          </a:prstGeom>
          <a:noFill/>
          <a:ln w="25400" cap="flat" cmpd="sng">
            <a:solidFill>
              <a:srgbClr val="FF0000"/>
            </a:solidFill>
            <a:prstDash val="dashDot"/>
            <a:headEnd type="none" w="med" len="med"/>
            <a:tailEnd type="none" w="med" len="med"/>
          </a:ln>
        </p:spPr>
        <p:txBody>
          <a:bodyPr wrap="none" anchor="ctr" anchorCtr="0"/>
          <a:lstStyle/>
          <a:p>
            <a:endParaRPr lang="zh-CN" altLang="en-US" dirty="0">
              <a:latin typeface="Arial" panose="020B0604020202020204" pitchFamily="34" charset="0"/>
            </a:endParaRPr>
          </a:p>
        </p:txBody>
      </p:sp>
      <p:grpSp>
        <p:nvGrpSpPr>
          <p:cNvPr id="11" name="Group 40"/>
          <p:cNvGrpSpPr/>
          <p:nvPr/>
        </p:nvGrpSpPr>
        <p:grpSpPr>
          <a:xfrm>
            <a:off x="323850" y="2349500"/>
            <a:ext cx="1368425" cy="792163"/>
            <a:chOff x="204" y="1480"/>
            <a:chExt cx="862" cy="499"/>
          </a:xfrm>
        </p:grpSpPr>
        <p:sp>
          <p:nvSpPr>
            <p:cNvPr id="48148" name="Text Box 32"/>
            <p:cNvSpPr txBox="1"/>
            <p:nvPr/>
          </p:nvSpPr>
          <p:spPr>
            <a:xfrm>
              <a:off x="204" y="1480"/>
              <a:ext cx="862" cy="366"/>
            </a:xfrm>
            <a:prstGeom prst="rect">
              <a:avLst/>
            </a:prstGeom>
            <a:noFill/>
            <a:ln w="9525">
              <a:noFill/>
            </a:ln>
          </p:spPr>
          <p:txBody>
            <a:bodyPr>
              <a:spAutoFit/>
            </a:bodyPr>
            <a:lstStyle/>
            <a:p>
              <a:pPr>
                <a:spcBef>
                  <a:spcPct val="50000"/>
                </a:spcBef>
              </a:pPr>
              <a:r>
                <a:rPr lang="zh-CN" altLang="en-US" sz="1600" b="1" dirty="0">
                  <a:solidFill>
                    <a:srgbClr val="000099"/>
                  </a:solidFill>
                  <a:latin typeface="Arial" panose="020B0604020202020204" pitchFamily="34" charset="0"/>
                </a:rPr>
                <a:t>零个或多个外部量</a:t>
              </a:r>
            </a:p>
          </p:txBody>
        </p:sp>
        <p:sp>
          <p:nvSpPr>
            <p:cNvPr id="48149" name="Line 33"/>
            <p:cNvSpPr/>
            <p:nvPr/>
          </p:nvSpPr>
          <p:spPr>
            <a:xfrm>
              <a:off x="703" y="1797"/>
              <a:ext cx="136" cy="182"/>
            </a:xfrm>
            <a:prstGeom prst="line">
              <a:avLst/>
            </a:prstGeom>
            <a:ln w="57150" cap="flat" cmpd="sng">
              <a:solidFill>
                <a:srgbClr val="000099"/>
              </a:solidFill>
              <a:prstDash val="solid"/>
              <a:headEnd type="none" w="med" len="med"/>
              <a:tailEnd type="triangle" w="lg" len="lg"/>
            </a:ln>
          </p:spPr>
        </p:sp>
      </p:grpSp>
      <p:grpSp>
        <p:nvGrpSpPr>
          <p:cNvPr id="12" name="Group 43"/>
          <p:cNvGrpSpPr/>
          <p:nvPr/>
        </p:nvGrpSpPr>
        <p:grpSpPr>
          <a:xfrm>
            <a:off x="3203575" y="1700213"/>
            <a:ext cx="1512888" cy="649287"/>
            <a:chOff x="2018" y="1071"/>
            <a:chExt cx="953" cy="409"/>
          </a:xfrm>
        </p:grpSpPr>
        <p:sp>
          <p:nvSpPr>
            <p:cNvPr id="48146" name="Text Box 34"/>
            <p:cNvSpPr txBox="1"/>
            <p:nvPr/>
          </p:nvSpPr>
          <p:spPr>
            <a:xfrm>
              <a:off x="2109" y="1071"/>
              <a:ext cx="862" cy="212"/>
            </a:xfrm>
            <a:prstGeom prst="rect">
              <a:avLst/>
            </a:prstGeom>
            <a:noFill/>
            <a:ln w="9525">
              <a:noFill/>
            </a:ln>
          </p:spPr>
          <p:txBody>
            <a:bodyPr>
              <a:spAutoFit/>
            </a:bodyPr>
            <a:lstStyle/>
            <a:p>
              <a:pPr>
                <a:spcBef>
                  <a:spcPct val="50000"/>
                </a:spcBef>
              </a:pPr>
              <a:r>
                <a:rPr lang="zh-CN" altLang="en-US" sz="1600" b="1" dirty="0">
                  <a:solidFill>
                    <a:srgbClr val="000099"/>
                  </a:solidFill>
                  <a:latin typeface="Arial" panose="020B0604020202020204" pitchFamily="34" charset="0"/>
                </a:rPr>
                <a:t>清晰</a:t>
              </a:r>
              <a:r>
                <a:rPr lang="en-US" altLang="zh-CN" sz="1600" b="1" dirty="0">
                  <a:solidFill>
                    <a:srgbClr val="000099"/>
                  </a:solidFill>
                  <a:latin typeface="Arial" panose="020B0604020202020204" pitchFamily="34" charset="0"/>
                </a:rPr>
                <a:t>,</a:t>
              </a:r>
              <a:r>
                <a:rPr lang="zh-CN" altLang="en-US" sz="1600" b="1" dirty="0">
                  <a:solidFill>
                    <a:srgbClr val="000099"/>
                  </a:solidFill>
                  <a:latin typeface="Arial" panose="020B0604020202020204" pitchFamily="34" charset="0"/>
                </a:rPr>
                <a:t>无歧义</a:t>
              </a:r>
            </a:p>
          </p:txBody>
        </p:sp>
        <p:sp>
          <p:nvSpPr>
            <p:cNvPr id="48147" name="Line 35"/>
            <p:cNvSpPr/>
            <p:nvPr/>
          </p:nvSpPr>
          <p:spPr>
            <a:xfrm flipH="1">
              <a:off x="2018" y="1298"/>
              <a:ext cx="181" cy="182"/>
            </a:xfrm>
            <a:prstGeom prst="line">
              <a:avLst/>
            </a:prstGeom>
            <a:ln w="57150" cap="flat" cmpd="sng">
              <a:solidFill>
                <a:srgbClr val="000099"/>
              </a:solidFill>
              <a:prstDash val="solid"/>
              <a:headEnd type="none" w="med" len="med"/>
              <a:tailEnd type="triangle" w="lg" len="lg"/>
            </a:ln>
          </p:spPr>
        </p:sp>
      </p:grpSp>
      <p:grpSp>
        <p:nvGrpSpPr>
          <p:cNvPr id="13" name="Group 41"/>
          <p:cNvGrpSpPr/>
          <p:nvPr/>
        </p:nvGrpSpPr>
        <p:grpSpPr>
          <a:xfrm>
            <a:off x="971550" y="4941888"/>
            <a:ext cx="1873250" cy="1163637"/>
            <a:chOff x="612" y="3113"/>
            <a:chExt cx="1180" cy="733"/>
          </a:xfrm>
        </p:grpSpPr>
        <p:sp>
          <p:nvSpPr>
            <p:cNvPr id="48144" name="Text Box 36"/>
            <p:cNvSpPr txBox="1"/>
            <p:nvPr/>
          </p:nvSpPr>
          <p:spPr>
            <a:xfrm>
              <a:off x="612" y="3249"/>
              <a:ext cx="1180" cy="597"/>
            </a:xfrm>
            <a:prstGeom prst="rect">
              <a:avLst/>
            </a:prstGeom>
            <a:noFill/>
            <a:ln w="9525">
              <a:noFill/>
            </a:ln>
          </p:spPr>
          <p:txBody>
            <a:bodyPr>
              <a:spAutoFit/>
            </a:bodyPr>
            <a:lstStyle/>
            <a:p>
              <a:pPr>
                <a:spcBef>
                  <a:spcPct val="50000"/>
                </a:spcBef>
              </a:pPr>
              <a:r>
                <a:rPr lang="zh-CN" altLang="en-US" sz="1600" b="1" dirty="0">
                  <a:solidFill>
                    <a:srgbClr val="000099"/>
                  </a:solidFill>
                  <a:latin typeface="Arial" panose="020B0604020202020204" pitchFamily="34" charset="0"/>
                </a:rPr>
                <a:t>每条指令：</a:t>
              </a:r>
            </a:p>
            <a:p>
              <a:pPr>
                <a:spcBef>
                  <a:spcPct val="50000"/>
                </a:spcBef>
              </a:pPr>
              <a:r>
                <a:rPr lang="zh-CN" altLang="en-US" sz="1600" b="1" dirty="0">
                  <a:solidFill>
                    <a:srgbClr val="000099"/>
                  </a:solidFill>
                  <a:latin typeface="Arial" panose="020B0604020202020204" pitchFamily="34" charset="0"/>
                </a:rPr>
                <a:t>执行次数有限，执行时间有限</a:t>
              </a:r>
            </a:p>
          </p:txBody>
        </p:sp>
        <p:sp>
          <p:nvSpPr>
            <p:cNvPr id="48145" name="Line 37"/>
            <p:cNvSpPr/>
            <p:nvPr/>
          </p:nvSpPr>
          <p:spPr>
            <a:xfrm flipV="1">
              <a:off x="1292" y="3113"/>
              <a:ext cx="182" cy="136"/>
            </a:xfrm>
            <a:prstGeom prst="line">
              <a:avLst/>
            </a:prstGeom>
            <a:ln w="57150" cap="flat" cmpd="sng">
              <a:solidFill>
                <a:srgbClr val="000099"/>
              </a:solidFill>
              <a:prstDash val="solid"/>
              <a:headEnd type="none" w="med" len="med"/>
              <a:tailEnd type="triangle" w="lg" len="lg"/>
            </a:ln>
          </p:spPr>
        </p:sp>
      </p:grpSp>
      <p:grpSp>
        <p:nvGrpSpPr>
          <p:cNvPr id="14" name="Group 42"/>
          <p:cNvGrpSpPr/>
          <p:nvPr/>
        </p:nvGrpSpPr>
        <p:grpSpPr>
          <a:xfrm>
            <a:off x="3419475" y="3644900"/>
            <a:ext cx="1368425" cy="912813"/>
            <a:chOff x="2154" y="2296"/>
            <a:chExt cx="862" cy="575"/>
          </a:xfrm>
        </p:grpSpPr>
        <p:sp>
          <p:nvSpPr>
            <p:cNvPr id="48142" name="Text Box 38"/>
            <p:cNvSpPr txBox="1"/>
            <p:nvPr/>
          </p:nvSpPr>
          <p:spPr>
            <a:xfrm>
              <a:off x="2154" y="2659"/>
              <a:ext cx="862" cy="212"/>
            </a:xfrm>
            <a:prstGeom prst="rect">
              <a:avLst/>
            </a:prstGeom>
            <a:noFill/>
            <a:ln w="9525">
              <a:noFill/>
            </a:ln>
          </p:spPr>
          <p:txBody>
            <a:bodyPr>
              <a:spAutoFit/>
            </a:bodyPr>
            <a:lstStyle/>
            <a:p>
              <a:pPr>
                <a:spcBef>
                  <a:spcPct val="50000"/>
                </a:spcBef>
              </a:pPr>
              <a:r>
                <a:rPr lang="zh-CN" altLang="en-US" sz="1600" b="1" dirty="0">
                  <a:solidFill>
                    <a:srgbClr val="000099"/>
                  </a:solidFill>
                  <a:latin typeface="Arial" panose="020B0604020202020204" pitchFamily="34" charset="0"/>
                </a:rPr>
                <a:t>至少一个量</a:t>
              </a:r>
            </a:p>
          </p:txBody>
        </p:sp>
        <p:sp>
          <p:nvSpPr>
            <p:cNvPr id="48143" name="Line 39"/>
            <p:cNvSpPr/>
            <p:nvPr/>
          </p:nvSpPr>
          <p:spPr>
            <a:xfrm flipV="1">
              <a:off x="2381" y="2296"/>
              <a:ext cx="45" cy="272"/>
            </a:xfrm>
            <a:prstGeom prst="line">
              <a:avLst/>
            </a:prstGeom>
            <a:ln w="57150" cap="flat" cmpd="sng">
              <a:solidFill>
                <a:srgbClr val="000099"/>
              </a:solidFill>
              <a:prstDash val="solid"/>
              <a:headEnd type="none" w="med" len="med"/>
              <a:tailEnd type="triangle" w="lg" len="lg"/>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linds(horizontal)">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down)">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linds(horizontal)">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up)">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blinds(horizontal)">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dissolve">
                                      <p:cBhvr>
                                        <p:cTn id="47" dur="500"/>
                                        <p:tgtEl>
                                          <p:spTgt spid="6"/>
                                        </p:tgtEl>
                                      </p:cBhvr>
                                    </p:animEffect>
                                  </p:childTnLst>
                                </p:cTn>
                              </p:par>
                            </p:childTnLst>
                          </p:cTn>
                        </p:par>
                      </p:childTnLst>
                    </p:cTn>
                  </p:par>
                  <p:par>
                    <p:cTn id="48" fill="hold">
                      <p:stCondLst>
                        <p:cond delay="indefinite"/>
                      </p:stCondLst>
                      <p:childTnLst>
                        <p:par>
                          <p:cTn id="49" fill="hold">
                            <p:stCondLst>
                              <p:cond delay="0"/>
                            </p:stCondLst>
                            <p:childTnLst>
                              <p:par>
                                <p:cTn id="50" presetID="15" presetClass="entr" presetSubtype="0" fill="hold" grpId="0" nodeType="clickEffect">
                                  <p:stCondLst>
                                    <p:cond delay="0"/>
                                  </p:stCondLst>
                                  <p:childTnLst>
                                    <p:set>
                                      <p:cBhvr>
                                        <p:cTn id="51" dur="1" fill="hold">
                                          <p:stCondLst>
                                            <p:cond delay="0"/>
                                          </p:stCondLst>
                                        </p:cTn>
                                        <p:tgtEl>
                                          <p:spTgt spid="18463"/>
                                        </p:tgtEl>
                                        <p:attrNameLst>
                                          <p:attrName>style.visibility</p:attrName>
                                        </p:attrNameLst>
                                      </p:cBhvr>
                                      <p:to>
                                        <p:strVal val="visible"/>
                                      </p:to>
                                    </p:set>
                                    <p:anim calcmode="lin" valueType="num">
                                      <p:cBhvr>
                                        <p:cTn id="52" dur="500" fill="hold"/>
                                        <p:tgtEl>
                                          <p:spTgt spid="18463"/>
                                        </p:tgtEl>
                                        <p:attrNameLst>
                                          <p:attrName>ppt_w</p:attrName>
                                        </p:attrNameLst>
                                      </p:cBhvr>
                                      <p:tavLst>
                                        <p:tav tm="0">
                                          <p:val>
                                            <p:fltVal val="0"/>
                                          </p:val>
                                        </p:tav>
                                        <p:tav tm="100000">
                                          <p:val>
                                            <p:strVal val="#ppt_w"/>
                                          </p:val>
                                        </p:tav>
                                      </p:tavLst>
                                    </p:anim>
                                    <p:anim calcmode="lin" valueType="num">
                                      <p:cBhvr>
                                        <p:cTn id="53" dur="500" fill="hold"/>
                                        <p:tgtEl>
                                          <p:spTgt spid="18463"/>
                                        </p:tgtEl>
                                        <p:attrNameLst>
                                          <p:attrName>ppt_h</p:attrName>
                                        </p:attrNameLst>
                                      </p:cBhvr>
                                      <p:tavLst>
                                        <p:tav tm="0">
                                          <p:val>
                                            <p:fltVal val="0"/>
                                          </p:val>
                                        </p:tav>
                                        <p:tav tm="100000">
                                          <p:val>
                                            <p:strVal val="#ppt_h"/>
                                          </p:val>
                                        </p:tav>
                                      </p:tavLst>
                                    </p:anim>
                                    <p:anim calcmode="lin" valueType="num">
                                      <p:cBhvr>
                                        <p:cTn id="54" dur="500" fill="hold"/>
                                        <p:tgtEl>
                                          <p:spTgt spid="18463"/>
                                        </p:tgtEl>
                                        <p:attrNameLst>
                                          <p:attrName>ppt_x</p:attrName>
                                        </p:attrNameLst>
                                      </p:cBhvr>
                                      <p:tavLst>
                                        <p:tav tm="0" fmla="#ppt_x+(cos(-2*pi*(1-$))*-#ppt_x-sin(-2*pi*(1-$))*(1-#ppt_y))*(1-$)">
                                          <p:val>
                                            <p:fltVal val="0"/>
                                          </p:val>
                                        </p:tav>
                                        <p:tav tm="100000">
                                          <p:val>
                                            <p:fltVal val="1"/>
                                          </p:val>
                                        </p:tav>
                                      </p:tavLst>
                                    </p:anim>
                                    <p:anim calcmode="lin" valueType="num">
                                      <p:cBhvr>
                                        <p:cTn id="55" dur="500" fill="hold"/>
                                        <p:tgtEl>
                                          <p:spTgt spid="18463"/>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6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p:cNvSpPr>
          <p:nvPr>
            <p:ph type="title" idx="4294967295"/>
          </p:nvPr>
        </p:nvSpPr>
        <p:spPr/>
        <p:txBody>
          <a:bodyPr vert="horz" wrap="square" lIns="91440" tIns="45720" rIns="91440" bIns="45720" anchor="b" anchorCtr="0"/>
          <a:lstStyle/>
          <a:p>
            <a:pPr eaLnBrk="1" hangingPunct="1"/>
            <a:r>
              <a:rPr lang="zh-CN" altLang="en-US" dirty="0"/>
              <a:t>算法分析的基本原则</a:t>
            </a:r>
          </a:p>
        </p:txBody>
      </p:sp>
      <p:sp>
        <p:nvSpPr>
          <p:cNvPr id="49155" name="Rectangle 3"/>
          <p:cNvSpPr/>
          <p:nvPr/>
        </p:nvSpPr>
        <p:spPr>
          <a:xfrm>
            <a:off x="381000" y="2000250"/>
            <a:ext cx="8458200" cy="4452938"/>
          </a:xfrm>
          <a:prstGeom prst="rect">
            <a:avLst/>
          </a:prstGeom>
          <a:noFill/>
          <a:ln w="9525">
            <a:noFill/>
          </a:ln>
        </p:spPr>
        <p:txBody>
          <a:bodyPr/>
          <a:lstStyle/>
          <a:p>
            <a:pPr marL="533400" indent="-533400">
              <a:buClr>
                <a:schemeClr val="folHlink"/>
              </a:buClr>
              <a:buSzPct val="60000"/>
              <a:buFont typeface="Wingdings" panose="05000000000000000000" pitchFamily="2" charset="2"/>
              <a:buAutoNum type="arabicPeriod"/>
            </a:pPr>
            <a:r>
              <a:rPr lang="zh-CN" altLang="en-US" sz="2800" b="1" dirty="0">
                <a:latin typeface="Tahoma" panose="020B0604030504040204" pitchFamily="34" charset="0"/>
              </a:rPr>
              <a:t>正确性</a:t>
            </a:r>
          </a:p>
          <a:p>
            <a:pPr marL="914400" lvl="1" indent="-457200" eaLnBrk="1" hangingPunct="1">
              <a:buClr>
                <a:schemeClr val="hlink"/>
              </a:buClr>
              <a:buSzPct val="55000"/>
              <a:buFont typeface="Wingdings" panose="05000000000000000000" pitchFamily="2" charset="2"/>
              <a:buChar char="n"/>
            </a:pPr>
            <a:r>
              <a:rPr lang="zh-CN" altLang="en-US" sz="2400" dirty="0">
                <a:latin typeface="Tahoma" panose="020B0604030504040204" pitchFamily="34" charset="0"/>
              </a:rPr>
              <a:t>定义：</a:t>
            </a:r>
            <a:r>
              <a:rPr lang="zh-CN" altLang="en-US" sz="2400" b="1" dirty="0">
                <a:latin typeface="Tahoma" panose="020B0604030504040204" pitchFamily="34" charset="0"/>
              </a:rPr>
              <a:t>在给定有效输入后，算法经过有限时间的计算并产生正确的答案，就称算法是正确的。</a:t>
            </a:r>
          </a:p>
          <a:p>
            <a:pPr marL="914400" lvl="1" indent="-457200" eaLnBrk="1" hangingPunct="1">
              <a:buClr>
                <a:schemeClr val="hlink"/>
              </a:buClr>
              <a:buSzPct val="55000"/>
              <a:buFont typeface="Wingdings" panose="05000000000000000000" pitchFamily="2" charset="2"/>
              <a:buChar char="n"/>
            </a:pPr>
            <a:r>
              <a:rPr lang="zh-CN" altLang="en-US" sz="2400" dirty="0">
                <a:latin typeface="Tahoma" panose="020B0604030504040204" pitchFamily="34" charset="0"/>
              </a:rPr>
              <a:t>正确性证明的内容：</a:t>
            </a:r>
          </a:p>
          <a:p>
            <a:pPr marL="1295400" lvl="2" indent="-381000" eaLnBrk="1" hangingPunct="1">
              <a:buClr>
                <a:schemeClr val="folHlink"/>
              </a:buClr>
              <a:buSzPct val="50000"/>
              <a:buFont typeface="Wingdings" panose="05000000000000000000" pitchFamily="2" charset="2"/>
              <a:buChar char="n"/>
            </a:pPr>
            <a:r>
              <a:rPr lang="zh-CN" altLang="en-US" sz="2000" dirty="0">
                <a:latin typeface="Tahoma" panose="020B0604030504040204" pitchFamily="34" charset="0"/>
              </a:rPr>
              <a:t>方法的正确性证明</a:t>
            </a:r>
            <a:r>
              <a:rPr lang="en-US" altLang="zh-CN" sz="2000" dirty="0">
                <a:latin typeface="Arial" panose="020B0604020202020204" pitchFamily="34" charset="0"/>
              </a:rPr>
              <a:t>——</a:t>
            </a:r>
            <a:r>
              <a:rPr lang="zh-CN" altLang="en-US" sz="2000" dirty="0">
                <a:latin typeface="Tahoma" panose="020B0604030504040204" pitchFamily="34" charset="0"/>
              </a:rPr>
              <a:t>算法思路的正确性。证明一系列与算法的工作对象有关的引理、定理以及公式。</a:t>
            </a:r>
          </a:p>
          <a:p>
            <a:pPr marL="1295400" lvl="2" indent="-381000" eaLnBrk="1" hangingPunct="1">
              <a:buClr>
                <a:schemeClr val="folHlink"/>
              </a:buClr>
              <a:buSzPct val="50000"/>
              <a:buFont typeface="Wingdings" panose="05000000000000000000" pitchFamily="2" charset="2"/>
              <a:buChar char="n"/>
            </a:pPr>
            <a:r>
              <a:rPr lang="zh-CN" altLang="en-US" sz="2000" dirty="0">
                <a:latin typeface="Tahoma" panose="020B0604030504040204" pitchFamily="34" charset="0"/>
              </a:rPr>
              <a:t>程序的正确性证明</a:t>
            </a:r>
            <a:r>
              <a:rPr lang="en-US" altLang="zh-CN" sz="2000" dirty="0">
                <a:latin typeface="Arial" panose="020B0604020202020204" pitchFamily="34" charset="0"/>
              </a:rPr>
              <a:t>——</a:t>
            </a:r>
            <a:r>
              <a:rPr lang="zh-CN" altLang="en-US" sz="2000" dirty="0">
                <a:latin typeface="Tahoma" panose="020B0604030504040204" pitchFamily="34" charset="0"/>
              </a:rPr>
              <a:t>证明所给出的一系列指令确实做了所要求的工作。</a:t>
            </a:r>
          </a:p>
          <a:p>
            <a:pPr marL="914400" lvl="1" indent="-457200" eaLnBrk="1" hangingPunct="1">
              <a:buClr>
                <a:schemeClr val="hlink"/>
              </a:buClr>
              <a:buSzPct val="55000"/>
              <a:buFont typeface="Wingdings" panose="05000000000000000000" pitchFamily="2" charset="2"/>
              <a:buChar char="n"/>
            </a:pPr>
            <a:r>
              <a:rPr lang="zh-CN" altLang="en-US" sz="2400" dirty="0">
                <a:latin typeface="Tahoma" panose="020B0604030504040204" pitchFamily="34" charset="0"/>
              </a:rPr>
              <a:t>程序正确性证明的方法：</a:t>
            </a:r>
          </a:p>
          <a:p>
            <a:pPr marL="1295400" lvl="2" indent="-381000" eaLnBrk="1" hangingPunct="1">
              <a:buClr>
                <a:schemeClr val="folHlink"/>
              </a:buClr>
              <a:buSzPct val="50000"/>
              <a:buFont typeface="Wingdings" panose="05000000000000000000" pitchFamily="2" charset="2"/>
              <a:buChar char="n"/>
            </a:pPr>
            <a:r>
              <a:rPr lang="zh-CN" altLang="en-US" sz="2000" dirty="0">
                <a:latin typeface="Tahoma" panose="020B0604030504040204" pitchFamily="34" charset="0"/>
              </a:rPr>
              <a:t>大型程序的正确性证明</a:t>
            </a:r>
            <a:r>
              <a:rPr lang="en-US" altLang="zh-CN" sz="2000" dirty="0">
                <a:latin typeface="Arial" panose="020B0604020202020204" pitchFamily="34" charset="0"/>
              </a:rPr>
              <a:t>——</a:t>
            </a:r>
            <a:r>
              <a:rPr lang="zh-CN" altLang="en-US" sz="2000" dirty="0">
                <a:latin typeface="Tahoma" panose="020B0604030504040204" pitchFamily="34" charset="0"/>
              </a:rPr>
              <a:t>可以将它分解为小的相互独立的互不相交的模块，分别验证。</a:t>
            </a:r>
          </a:p>
          <a:p>
            <a:pPr marL="1295400" lvl="2" indent="-381000" eaLnBrk="1" hangingPunct="1">
              <a:buClr>
                <a:schemeClr val="folHlink"/>
              </a:buClr>
              <a:buSzPct val="50000"/>
              <a:buFont typeface="Wingdings" panose="05000000000000000000" pitchFamily="2" charset="2"/>
              <a:buChar char="n"/>
            </a:pPr>
            <a:r>
              <a:rPr lang="zh-CN" altLang="en-US" sz="2000" dirty="0">
                <a:latin typeface="Tahoma" panose="020B0604030504040204" pitchFamily="34" charset="0"/>
              </a:rPr>
              <a:t>小模块程序可以使用以下方法验证：数学归纳法、软件形式方法等。</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p:nvPr/>
        </p:nvSpPr>
        <p:spPr>
          <a:xfrm>
            <a:off x="2362200" y="2743200"/>
            <a:ext cx="4267200" cy="1098550"/>
          </a:xfrm>
          <a:prstGeom prst="rect">
            <a:avLst/>
          </a:prstGeom>
          <a:gradFill rotWithShape="0">
            <a:gsLst>
              <a:gs pos="0">
                <a:srgbClr val="002F76"/>
              </a:gs>
              <a:gs pos="50000">
                <a:srgbClr val="0066FF"/>
              </a:gs>
              <a:gs pos="100000">
                <a:srgbClr val="002F76"/>
              </a:gs>
            </a:gsLst>
            <a:lin ang="0" scaled="1"/>
            <a:tileRect/>
          </a:gradFill>
          <a:ln w="9525">
            <a:noFill/>
          </a:ln>
        </p:spPr>
        <p:txBody>
          <a:bodyPr>
            <a:spAutoFit/>
          </a:bodyPr>
          <a:lstStyle/>
          <a:p>
            <a:pPr algn="ctr">
              <a:spcBef>
                <a:spcPct val="50000"/>
              </a:spcBef>
            </a:pPr>
            <a:r>
              <a:rPr lang="zh-CN" altLang="en-US" sz="6600" b="1" dirty="0">
                <a:solidFill>
                  <a:schemeClr val="bg1"/>
                </a:solidFill>
                <a:latin typeface="Times New Roman" panose="02020603050405020304" pitchFamily="18" charset="0"/>
                <a:ea typeface="幼圆" pitchFamily="49" charset="-122"/>
              </a:rPr>
              <a:t>课程要求</a:t>
            </a:r>
            <a:endParaRPr lang="zh-CN" altLang="en-US" sz="2400" dirty="0">
              <a:latin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p:cNvSpPr>
          <p:nvPr>
            <p:ph type="title" idx="4294967295"/>
          </p:nvPr>
        </p:nvSpPr>
        <p:spPr/>
        <p:txBody>
          <a:bodyPr vert="horz" wrap="square" lIns="91440" tIns="45720" rIns="91440" bIns="45720" anchor="b" anchorCtr="0"/>
          <a:lstStyle/>
          <a:p>
            <a:pPr eaLnBrk="1" hangingPunct="1"/>
            <a:r>
              <a:rPr lang="zh-CN" altLang="en-US" dirty="0"/>
              <a:t>算法分析的基本原则</a:t>
            </a:r>
          </a:p>
        </p:txBody>
      </p:sp>
      <p:sp>
        <p:nvSpPr>
          <p:cNvPr id="50179" name="Rectangle 3"/>
          <p:cNvSpPr/>
          <p:nvPr/>
        </p:nvSpPr>
        <p:spPr>
          <a:xfrm>
            <a:off x="395288" y="2060575"/>
            <a:ext cx="8458200" cy="1873250"/>
          </a:xfrm>
          <a:prstGeom prst="rect">
            <a:avLst/>
          </a:prstGeom>
          <a:noFill/>
          <a:ln w="9525">
            <a:noFill/>
          </a:ln>
        </p:spPr>
        <p:txBody>
          <a:bodyPr/>
          <a:lstStyle/>
          <a:p>
            <a:pPr marL="609600" indent="-609600">
              <a:spcBef>
                <a:spcPct val="20000"/>
              </a:spcBef>
              <a:buClr>
                <a:schemeClr val="folHlink"/>
              </a:buClr>
              <a:buSzPct val="60000"/>
              <a:buFont typeface="Wingdings" panose="05000000000000000000" pitchFamily="2" charset="2"/>
              <a:buAutoNum type="arabicPeriod" startAt="2"/>
            </a:pPr>
            <a:r>
              <a:rPr lang="zh-CN" altLang="en-US" sz="2800" b="1" dirty="0">
                <a:latin typeface="Tahoma" panose="020B0604030504040204" pitchFamily="34" charset="0"/>
              </a:rPr>
              <a:t>工作量</a:t>
            </a:r>
            <a:r>
              <a:rPr lang="en-US" altLang="zh-CN" sz="2800" dirty="0">
                <a:latin typeface="Arial" panose="020B0604020202020204" pitchFamily="34" charset="0"/>
              </a:rPr>
              <a:t>——</a:t>
            </a:r>
            <a:r>
              <a:rPr lang="zh-CN" altLang="en-US" sz="2800" dirty="0">
                <a:latin typeface="Tahoma" panose="020B0604030504040204" pitchFamily="34" charset="0"/>
              </a:rPr>
              <a:t>时间复杂性分析</a:t>
            </a:r>
          </a:p>
          <a:p>
            <a:pPr marL="990600" lvl="1" indent="-533400" eaLnBrk="1" hangingPunct="1">
              <a:spcBef>
                <a:spcPct val="20000"/>
              </a:spcBef>
              <a:buClr>
                <a:schemeClr val="hlink"/>
              </a:buClr>
              <a:buSzPct val="55000"/>
              <a:buFont typeface="Wingdings" panose="05000000000000000000" pitchFamily="2" charset="2"/>
              <a:buChar char="n"/>
            </a:pPr>
            <a:r>
              <a:rPr lang="zh-CN" altLang="en-US" sz="2400" dirty="0">
                <a:latin typeface="Tahoma" panose="020B0604030504040204" pitchFamily="34" charset="0"/>
              </a:rPr>
              <a:t>计量工作量的标准</a:t>
            </a:r>
            <a:r>
              <a:rPr lang="en-US" altLang="zh-CN" sz="2400" dirty="0">
                <a:latin typeface="Tahoma" panose="020B0604030504040204" pitchFamily="34" charset="0"/>
              </a:rPr>
              <a:t>: </a:t>
            </a:r>
            <a:r>
              <a:rPr lang="zh-CN" altLang="en-US" sz="2400" dirty="0">
                <a:latin typeface="Tahoma" panose="020B0604030504040204" pitchFamily="34" charset="0"/>
              </a:rPr>
              <a:t>对于给定问题，该算法所执行的基本运算的次数。</a:t>
            </a:r>
          </a:p>
          <a:p>
            <a:pPr marL="990600" lvl="1" indent="-533400" eaLnBrk="1" hangingPunct="1">
              <a:spcBef>
                <a:spcPct val="20000"/>
              </a:spcBef>
              <a:buClr>
                <a:schemeClr val="hlink"/>
              </a:buClr>
              <a:buSzPct val="55000"/>
              <a:buFont typeface="Wingdings" panose="05000000000000000000" pitchFamily="2" charset="2"/>
              <a:buChar char="n"/>
            </a:pPr>
            <a:r>
              <a:rPr lang="zh-CN" altLang="en-US" sz="2400" dirty="0">
                <a:latin typeface="Tahoma" panose="020B0604030504040204" pitchFamily="34" charset="0"/>
              </a:rPr>
              <a:t>基本运算的选择：根据问题选择适当的基本运算。</a:t>
            </a:r>
          </a:p>
        </p:txBody>
      </p:sp>
      <p:graphicFrame>
        <p:nvGraphicFramePr>
          <p:cNvPr id="23556" name="Group 4"/>
          <p:cNvGraphicFramePr>
            <a:graphicFrameLocks noGrp="1"/>
          </p:cNvGraphicFramePr>
          <p:nvPr>
            <p:ph idx="1"/>
          </p:nvPr>
        </p:nvGraphicFramePr>
        <p:xfrm>
          <a:off x="1258888" y="3933825"/>
          <a:ext cx="7334250" cy="2381250"/>
        </p:xfrm>
        <a:graphic>
          <a:graphicData uri="http://schemas.openxmlformats.org/drawingml/2006/table">
            <a:tbl>
              <a:tblPr/>
              <a:tblGrid>
                <a:gridCol w="3379787">
                  <a:extLst>
                    <a:ext uri="{9D8B030D-6E8A-4147-A177-3AD203B41FA5}">
                      <a16:colId xmlns:a16="http://schemas.microsoft.com/office/drawing/2014/main" val="20000"/>
                    </a:ext>
                  </a:extLst>
                </a:gridCol>
                <a:gridCol w="3954463">
                  <a:extLst>
                    <a:ext uri="{9D8B030D-6E8A-4147-A177-3AD203B41FA5}">
                      <a16:colId xmlns:a16="http://schemas.microsoft.com/office/drawing/2014/main" val="20001"/>
                    </a:ext>
                  </a:extLst>
                </a:gridCol>
              </a:tblGrid>
              <a:tr h="5524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问题</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基本运算</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在表中查找</a:t>
                      </a:r>
                      <a:r>
                        <a:rPr kumimoji="0" lang="en-US"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x</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比较</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实矩阵相乘</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实数乘法</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排序</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比较</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2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遍历二叉树</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置指针</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p:cNvSpPr>
          <p:nvPr>
            <p:ph type="title" idx="4294967295"/>
          </p:nvPr>
        </p:nvSpPr>
        <p:spPr/>
        <p:txBody>
          <a:bodyPr vert="horz" wrap="square" lIns="91440" tIns="45720" rIns="91440" bIns="45720" anchor="b" anchorCtr="0"/>
          <a:lstStyle/>
          <a:p>
            <a:pPr eaLnBrk="1" hangingPunct="1"/>
            <a:r>
              <a:rPr lang="zh-CN" altLang="en-US" dirty="0"/>
              <a:t>算法分析的基本原则</a:t>
            </a:r>
          </a:p>
        </p:txBody>
      </p:sp>
      <p:sp>
        <p:nvSpPr>
          <p:cNvPr id="51203" name="Rectangle 3"/>
          <p:cNvSpPr/>
          <p:nvPr/>
        </p:nvSpPr>
        <p:spPr>
          <a:xfrm>
            <a:off x="361950" y="2060575"/>
            <a:ext cx="8458200" cy="4221163"/>
          </a:xfrm>
          <a:prstGeom prst="rect">
            <a:avLst/>
          </a:prstGeom>
          <a:noFill/>
          <a:ln w="9525">
            <a:noFill/>
          </a:ln>
        </p:spPr>
        <p:txBody>
          <a:bodyPr/>
          <a:lstStyle/>
          <a:p>
            <a:pPr marL="609600" indent="-609600">
              <a:buClr>
                <a:schemeClr val="folHlink"/>
              </a:buClr>
              <a:buSzPct val="60000"/>
              <a:buFont typeface="Wingdings" panose="05000000000000000000" pitchFamily="2" charset="2"/>
              <a:buAutoNum type="arabicPeriod" startAt="3"/>
            </a:pPr>
            <a:r>
              <a:rPr lang="zh-CN" altLang="en-US" sz="3200" b="1" dirty="0">
                <a:latin typeface="Tahoma" panose="020B0604030504040204" pitchFamily="34" charset="0"/>
              </a:rPr>
              <a:t>占用空间</a:t>
            </a:r>
            <a:r>
              <a:rPr lang="en-US" altLang="zh-CN" sz="3200" dirty="0">
                <a:latin typeface="Arial" panose="020B0604020202020204" pitchFamily="34" charset="0"/>
              </a:rPr>
              <a:t>——</a:t>
            </a:r>
            <a:r>
              <a:rPr lang="zh-CN" altLang="en-US" sz="3200" dirty="0">
                <a:latin typeface="Tahoma" panose="020B0604030504040204" pitchFamily="34" charset="0"/>
              </a:rPr>
              <a:t>空间复杂性分析</a:t>
            </a:r>
          </a:p>
          <a:p>
            <a:pPr marL="990600" lvl="1" indent="-533400" eaLnBrk="1" hangingPunct="1">
              <a:buClr>
                <a:schemeClr val="hlink"/>
              </a:buClr>
              <a:buSzPct val="55000"/>
              <a:buFont typeface="Wingdings" panose="05000000000000000000" pitchFamily="2" charset="2"/>
              <a:buChar char="n"/>
            </a:pPr>
            <a:r>
              <a:rPr lang="zh-CN" altLang="en-US" sz="2800" dirty="0">
                <a:latin typeface="Tahoma" panose="020B0604030504040204" pitchFamily="34" charset="0"/>
              </a:rPr>
              <a:t>两种占用：</a:t>
            </a:r>
          </a:p>
          <a:p>
            <a:pPr marL="1371600" lvl="2" indent="-457200" eaLnBrk="1" hangingPunct="1">
              <a:buClr>
                <a:schemeClr val="folHlink"/>
              </a:buClr>
              <a:buSzPct val="50000"/>
              <a:buFont typeface="Wingdings" panose="05000000000000000000" pitchFamily="2" charset="2"/>
              <a:buChar char="n"/>
            </a:pPr>
            <a:r>
              <a:rPr lang="zh-CN" altLang="en-US" sz="2400" dirty="0">
                <a:latin typeface="Tahoma" panose="020B0604030504040204" pitchFamily="34" charset="0"/>
              </a:rPr>
              <a:t>存储程序和输入数据的空间</a:t>
            </a:r>
          </a:p>
          <a:p>
            <a:pPr marL="1371600" lvl="2" indent="-457200" eaLnBrk="1" hangingPunct="1">
              <a:buClr>
                <a:schemeClr val="folHlink"/>
              </a:buClr>
              <a:buSzPct val="50000"/>
              <a:buFont typeface="Wingdings" panose="05000000000000000000" pitchFamily="2" charset="2"/>
              <a:buChar char="n"/>
            </a:pPr>
            <a:r>
              <a:rPr lang="zh-CN" altLang="en-US" sz="2400" dirty="0">
                <a:latin typeface="Tahoma" panose="020B0604030504040204" pitchFamily="34" charset="0"/>
              </a:rPr>
              <a:t>存储中间结果或操作单元所占用空间</a:t>
            </a:r>
            <a:r>
              <a:rPr lang="en-US" altLang="zh-CN" sz="2400" dirty="0">
                <a:latin typeface="Arial" panose="020B0604020202020204" pitchFamily="34" charset="0"/>
              </a:rPr>
              <a:t>——</a:t>
            </a:r>
            <a:r>
              <a:rPr lang="zh-CN" altLang="en-US" sz="2400" dirty="0">
                <a:latin typeface="Tahoma" panose="020B0604030504040204" pitchFamily="34" charset="0"/>
              </a:rPr>
              <a:t>额外空间</a:t>
            </a:r>
          </a:p>
          <a:p>
            <a:pPr marL="990600" lvl="1" indent="-533400" eaLnBrk="1" hangingPunct="1">
              <a:buClr>
                <a:schemeClr val="hlink"/>
              </a:buClr>
              <a:buSzPct val="55000"/>
              <a:buFont typeface="Wingdings" panose="05000000000000000000" pitchFamily="2" charset="2"/>
              <a:buChar char="n"/>
            </a:pPr>
            <a:r>
              <a:rPr lang="zh-CN" altLang="en-US" sz="2800" dirty="0">
                <a:latin typeface="Tahoma" panose="020B0604030504040204" pitchFamily="34" charset="0"/>
              </a:rPr>
              <a:t>影响空间的主要因素：</a:t>
            </a:r>
          </a:p>
          <a:p>
            <a:pPr marL="1371600" lvl="2" indent="-457200" eaLnBrk="1" hangingPunct="1">
              <a:buClr>
                <a:schemeClr val="folHlink"/>
              </a:buClr>
              <a:buSzPct val="50000"/>
              <a:buFont typeface="Wingdings" panose="05000000000000000000" pitchFamily="2" charset="2"/>
              <a:buChar char="n"/>
            </a:pPr>
            <a:r>
              <a:rPr lang="zh-CN" altLang="en-US" sz="2400" dirty="0">
                <a:latin typeface="Tahoma" panose="020B0604030504040204" pitchFamily="34" charset="0"/>
              </a:rPr>
              <a:t>存储程序的空间一般是常数</a:t>
            </a:r>
            <a:r>
              <a:rPr lang="en-US" altLang="zh-CN" sz="2400" dirty="0">
                <a:latin typeface="Tahoma" panose="020B0604030504040204" pitchFamily="34" charset="0"/>
              </a:rPr>
              <a:t>(</a:t>
            </a:r>
            <a:r>
              <a:rPr lang="zh-CN" altLang="en-US" sz="2400" dirty="0">
                <a:latin typeface="Tahoma" panose="020B0604030504040204" pitchFamily="34" charset="0"/>
              </a:rPr>
              <a:t>和输入规模无关</a:t>
            </a:r>
            <a:r>
              <a:rPr lang="en-US" altLang="zh-CN" sz="2400" dirty="0">
                <a:latin typeface="Tahoma" panose="020B0604030504040204" pitchFamily="34" charset="0"/>
              </a:rPr>
              <a:t>)</a:t>
            </a:r>
          </a:p>
          <a:p>
            <a:pPr marL="1371600" lvl="2" indent="-457200" eaLnBrk="1" hangingPunct="1">
              <a:buClr>
                <a:schemeClr val="folHlink"/>
              </a:buClr>
              <a:buSzPct val="50000"/>
              <a:buFont typeface="Wingdings" panose="05000000000000000000" pitchFamily="2" charset="2"/>
              <a:buChar char="n"/>
            </a:pPr>
            <a:r>
              <a:rPr lang="zh-CN" altLang="en-US" sz="2400" dirty="0">
                <a:latin typeface="Tahoma" panose="020B0604030504040204" pitchFamily="34" charset="0"/>
              </a:rPr>
              <a:t>输入数据空间为输入规模</a:t>
            </a:r>
            <a:r>
              <a:rPr lang="en-US" altLang="zh-CN" sz="2400" dirty="0">
                <a:latin typeface="Tahoma" panose="020B0604030504040204" pitchFamily="34" charset="0"/>
              </a:rPr>
              <a:t>O(n)</a:t>
            </a:r>
          </a:p>
          <a:p>
            <a:pPr marL="990600" lvl="1" indent="-533400" eaLnBrk="1" hangingPunct="1">
              <a:buClr>
                <a:schemeClr val="hlink"/>
              </a:buClr>
              <a:buSzPct val="55000"/>
              <a:buFont typeface="Wingdings" panose="05000000000000000000" pitchFamily="2" charset="2"/>
              <a:buChar char="n"/>
            </a:pPr>
            <a:r>
              <a:rPr lang="zh-CN" altLang="en-US" sz="2800" dirty="0">
                <a:latin typeface="Tahoma" panose="020B0604030504040204" pitchFamily="34" charset="0"/>
              </a:rPr>
              <a:t>空间复杂性考虑的是额外空间的大小</a:t>
            </a:r>
          </a:p>
          <a:p>
            <a:pPr marL="990600" lvl="1" indent="-533400" eaLnBrk="1" hangingPunct="1">
              <a:buClr>
                <a:schemeClr val="hlink"/>
              </a:buClr>
              <a:buSzPct val="55000"/>
              <a:buFont typeface="Wingdings" panose="05000000000000000000" pitchFamily="2" charset="2"/>
              <a:buChar char="n"/>
            </a:pPr>
            <a:r>
              <a:rPr lang="zh-CN" altLang="en-US" sz="2800" dirty="0">
                <a:latin typeface="Tahoma" panose="020B0604030504040204" pitchFamily="34" charset="0"/>
              </a:rPr>
              <a:t>如果额外空间相对于输入规模是常数，称为原地工作的算法。</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p:cNvSpPr>
          <p:nvPr>
            <p:ph type="title" idx="4294967295"/>
          </p:nvPr>
        </p:nvSpPr>
        <p:spPr>
          <a:xfrm>
            <a:off x="1187450" y="1052513"/>
            <a:ext cx="5184775" cy="609600"/>
          </a:xfrm>
        </p:spPr>
        <p:txBody>
          <a:bodyPr vert="horz" wrap="square" lIns="91440" tIns="45720" rIns="91440" bIns="45720" anchor="b" anchorCtr="0"/>
          <a:lstStyle/>
          <a:p>
            <a:pPr eaLnBrk="1" hangingPunct="1"/>
            <a:r>
              <a:rPr lang="zh-CN" altLang="en-US" dirty="0">
                <a:latin typeface="Times New Roman" panose="02020603050405020304" pitchFamily="18" charset="0"/>
              </a:rPr>
              <a:t>什么是好的算法</a:t>
            </a:r>
          </a:p>
        </p:txBody>
      </p:sp>
      <p:sp>
        <p:nvSpPr>
          <p:cNvPr id="52227" name="Rectangle 3"/>
          <p:cNvSpPr>
            <a:spLocks noGrp="1"/>
          </p:cNvSpPr>
          <p:nvPr>
            <p:ph type="body" sz="half" idx="4294967295"/>
          </p:nvPr>
        </p:nvSpPr>
        <p:spPr>
          <a:xfrm>
            <a:off x="395288" y="2276475"/>
            <a:ext cx="8604250" cy="4724400"/>
          </a:xfrm>
        </p:spPr>
        <p:txBody>
          <a:bodyPr vert="horz" wrap="square" lIns="91440" tIns="45720" rIns="91440" bIns="45720" anchor="t" anchorCtr="0"/>
          <a:lstStyle>
            <a:lvl1pPr lvl="0">
              <a:buClr>
                <a:schemeClr val="tx2"/>
              </a:buClr>
              <a:buSzPct val="70000"/>
              <a:buFont typeface="Wingdings" panose="05000000000000000000" pitchFamily="2" charset="2"/>
              <a:defRPr sz="2600"/>
            </a:lvl1pPr>
            <a:lvl2pPr lvl="1">
              <a:buClr>
                <a:schemeClr val="accent2"/>
              </a:buClr>
              <a:buSzPct val="70000"/>
              <a:buFont typeface="Wingdings" panose="05000000000000000000" pitchFamily="2" charset="2"/>
              <a:defRPr sz="2200"/>
            </a:lvl2pPr>
            <a:lvl3pPr lvl="2">
              <a:buClr>
                <a:schemeClr val="accent1"/>
              </a:buClr>
              <a:buSzPct val="70000"/>
              <a:buFont typeface="Wingdings" panose="05000000000000000000" pitchFamily="2" charset="2"/>
              <a:defRPr sz="2100"/>
            </a:lvl3pPr>
            <a:lvl4pPr lvl="3">
              <a:buClr>
                <a:schemeClr val="tx2"/>
              </a:buClr>
              <a:buSzPct val="75000"/>
              <a:buFont typeface="Wingdings" panose="05000000000000000000" pitchFamily="2" charset="2"/>
              <a:defRPr sz="1800"/>
            </a:lvl4pPr>
            <a:lvl5pPr lvl="4">
              <a:buClr>
                <a:schemeClr val="folHlink"/>
              </a:buClr>
              <a:buSzPct val="80000"/>
              <a:buFont typeface="Wingdings" panose="05000000000000000000" pitchFamily="2" charset="2"/>
              <a:defRPr sz="1800"/>
            </a:lvl5pPr>
          </a:lstStyle>
          <a:p>
            <a:pPr lvl="0" algn="just" eaLnBrk="1" hangingPunct="1">
              <a:lnSpc>
                <a:spcPct val="110000"/>
              </a:lnSpc>
              <a:spcBef>
                <a:spcPct val="0"/>
              </a:spcBef>
            </a:pPr>
            <a:r>
              <a:rPr lang="zh-CN" altLang="en-US" sz="2800" dirty="0"/>
              <a:t>好的算法 一个好的算法应具有以下</a:t>
            </a:r>
            <a:r>
              <a:rPr lang="en-US" altLang="zh-CN" sz="2800" dirty="0"/>
              <a:t>4</a:t>
            </a:r>
            <a:r>
              <a:rPr lang="zh-CN" altLang="en-US" sz="2800" dirty="0"/>
              <a:t>个重要特性</a:t>
            </a:r>
            <a:r>
              <a:rPr lang="en-US" altLang="zh-CN" sz="2800" dirty="0"/>
              <a:t>:</a:t>
            </a:r>
          </a:p>
          <a:p>
            <a:pPr lvl="1" algn="just" eaLnBrk="1" hangingPunct="1">
              <a:lnSpc>
                <a:spcPct val="110000"/>
              </a:lnSpc>
              <a:spcBef>
                <a:spcPct val="0"/>
              </a:spcBef>
            </a:pPr>
            <a:r>
              <a:rPr lang="zh-CN" altLang="en-US" sz="2600" b="1" dirty="0"/>
              <a:t>正确性</a:t>
            </a:r>
            <a:r>
              <a:rPr lang="zh-CN" altLang="en-US" sz="2600" dirty="0"/>
              <a:t>（</a:t>
            </a:r>
            <a:r>
              <a:rPr lang="en-US" altLang="zh-CN" sz="2600" dirty="0"/>
              <a:t>correctness</a:t>
            </a:r>
            <a:r>
              <a:rPr lang="zh-CN" altLang="en-US" sz="2600" dirty="0"/>
              <a:t>）：算法的执行结果应当满足预先规定的功能和性能要求。</a:t>
            </a:r>
          </a:p>
          <a:p>
            <a:pPr lvl="1" algn="just" eaLnBrk="1" hangingPunct="1">
              <a:lnSpc>
                <a:spcPct val="110000"/>
              </a:lnSpc>
              <a:spcBef>
                <a:spcPct val="0"/>
              </a:spcBef>
            </a:pPr>
            <a:r>
              <a:rPr lang="zh-CN" altLang="en-US" sz="2600" b="1" dirty="0"/>
              <a:t>简明性</a:t>
            </a:r>
            <a:r>
              <a:rPr lang="zh-CN" altLang="en-US" sz="2600" dirty="0"/>
              <a:t>（</a:t>
            </a:r>
            <a:r>
              <a:rPr lang="en-US" altLang="zh-CN" sz="2600" dirty="0"/>
              <a:t>simplicity</a:t>
            </a:r>
            <a:r>
              <a:rPr lang="zh-CN" altLang="en-US" sz="2600" dirty="0"/>
              <a:t>）：算法应思路清晰、层次分明、容易理解、利于编码和调试。</a:t>
            </a:r>
          </a:p>
          <a:p>
            <a:pPr lvl="1" algn="just" eaLnBrk="1" hangingPunct="1">
              <a:lnSpc>
                <a:spcPct val="110000"/>
              </a:lnSpc>
              <a:spcBef>
                <a:spcPct val="0"/>
              </a:spcBef>
            </a:pPr>
            <a:r>
              <a:rPr lang="zh-CN" altLang="en-US" sz="2600" b="1" dirty="0"/>
              <a:t>效率</a:t>
            </a:r>
            <a:r>
              <a:rPr lang="zh-CN" altLang="en-US" sz="2600" dirty="0"/>
              <a:t>（</a:t>
            </a:r>
            <a:r>
              <a:rPr lang="en-US" altLang="zh-CN" sz="2600" dirty="0"/>
              <a:t>efficiency</a:t>
            </a:r>
            <a:r>
              <a:rPr lang="zh-CN" altLang="en-US" sz="2600" dirty="0"/>
              <a:t>）：算法应有效使用存储空间，并具有高的时间效率。</a:t>
            </a:r>
          </a:p>
          <a:p>
            <a:pPr lvl="1" algn="just" eaLnBrk="1" hangingPunct="1">
              <a:lnSpc>
                <a:spcPct val="110000"/>
              </a:lnSpc>
              <a:spcBef>
                <a:spcPct val="0"/>
              </a:spcBef>
            </a:pPr>
            <a:r>
              <a:rPr lang="zh-CN" altLang="en-US" sz="2600" b="1" dirty="0"/>
              <a:t>最优性</a:t>
            </a:r>
            <a:r>
              <a:rPr lang="zh-CN" altLang="en-US" sz="2600" dirty="0"/>
              <a:t>（</a:t>
            </a:r>
            <a:r>
              <a:rPr lang="en-US" altLang="zh-CN" sz="2600" dirty="0"/>
              <a:t>optimality</a:t>
            </a:r>
            <a:r>
              <a:rPr lang="zh-CN" altLang="en-US" sz="2600" dirty="0"/>
              <a:t>）：算法的执行时间已达到求解该类问题所需时间的下界。 </a:t>
            </a:r>
          </a:p>
        </p:txBody>
      </p:sp>
      <p:sp>
        <p:nvSpPr>
          <p:cNvPr id="46084" name="Text Box 6"/>
          <p:cNvSpPr txBox="1">
            <a:spLocks noChangeArrowheads="1"/>
          </p:cNvSpPr>
          <p:nvPr/>
        </p:nvSpPr>
        <p:spPr bwMode="auto">
          <a:xfrm>
            <a:off x="1143000" y="457200"/>
            <a:ext cx="7254875" cy="762000"/>
          </a:xfrm>
          <a:prstGeom prst="rect">
            <a:avLst/>
          </a:prstGeom>
          <a:noFill/>
          <a:ln w="9525">
            <a:noFill/>
            <a:miter lim="800000"/>
          </a:ln>
        </p:spPr>
        <p:txBody>
          <a:bodyPr>
            <a:spAutoFit/>
          </a:bodyPr>
          <a:lstStyle/>
          <a:p>
            <a:pPr marR="0" algn="ctr" defTabSz="914400">
              <a:buClrTx/>
              <a:buSzTx/>
              <a:buFontTx/>
              <a:buNone/>
              <a:defRPr/>
            </a:pPr>
            <a:endParaRPr kumimoji="0" lang="zh-CN" altLang="en-US" sz="4400" b="1" kern="1200" cap="none" spc="0" normalizeH="0" baseline="0" noProof="0">
              <a:solidFill>
                <a:srgbClr val="FFFF00"/>
              </a:solidFill>
              <a:effectLst>
                <a:outerShdw blurRad="38100" dist="38100" dir="2700000" algn="tl">
                  <a:srgbClr val="C0C0C0"/>
                </a:outerShdw>
              </a:effectLst>
              <a:latin typeface="宋体" panose="02010600030101010101" pitchFamily="2" charset="-122"/>
              <a:ea typeface="宋体" panose="02010600030101010101" pitchFamily="2" charset="-122"/>
              <a:cs typeface="+mn-cs"/>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p:cNvSpPr>
          <p:nvPr>
            <p:ph type="title"/>
          </p:nvPr>
        </p:nvSpPr>
        <p:spPr/>
        <p:txBody>
          <a:bodyPr vert="horz" wrap="square" lIns="91440" tIns="45720" rIns="91440" bIns="45720" anchor="b" anchorCtr="0"/>
          <a:lstStyle/>
          <a:p>
            <a:pPr eaLnBrk="1" hangingPunct="1"/>
            <a:r>
              <a:rPr lang="zh-CN" altLang="en-US" dirty="0"/>
              <a:t>算法的输入/输出数据类型</a:t>
            </a:r>
          </a:p>
        </p:txBody>
      </p:sp>
      <p:sp>
        <p:nvSpPr>
          <p:cNvPr id="53251" name="Text Box 4"/>
          <p:cNvSpPr txBox="1"/>
          <p:nvPr/>
        </p:nvSpPr>
        <p:spPr>
          <a:xfrm>
            <a:off x="381000" y="3733800"/>
            <a:ext cx="2057400" cy="701675"/>
          </a:xfrm>
          <a:prstGeom prst="rect">
            <a:avLst/>
          </a:prstGeom>
          <a:noFill/>
          <a:ln w="9525">
            <a:noFill/>
          </a:ln>
        </p:spPr>
        <p:txBody>
          <a:bodyPr>
            <a:spAutoFit/>
          </a:bodyPr>
          <a:lstStyle/>
          <a:p>
            <a:pPr>
              <a:spcBef>
                <a:spcPct val="50000"/>
              </a:spcBef>
            </a:pPr>
            <a:r>
              <a:rPr lang="zh-CN" altLang="en-US" sz="2000" b="1" dirty="0">
                <a:solidFill>
                  <a:srgbClr val="003399"/>
                </a:solidFill>
                <a:latin typeface="Arial" panose="020B0604020202020204" pitchFamily="34" charset="0"/>
              </a:rPr>
              <a:t>算法的输入/输出数据类型</a:t>
            </a:r>
            <a:endParaRPr lang="zh-CN" altLang="en-US" dirty="0">
              <a:latin typeface="Arial" panose="020B0604020202020204" pitchFamily="34" charset="0"/>
            </a:endParaRPr>
          </a:p>
        </p:txBody>
      </p:sp>
      <p:sp>
        <p:nvSpPr>
          <p:cNvPr id="53252" name="AutoShape 5"/>
          <p:cNvSpPr/>
          <p:nvPr/>
        </p:nvSpPr>
        <p:spPr>
          <a:xfrm>
            <a:off x="2362200" y="2286000"/>
            <a:ext cx="152400" cy="3581400"/>
          </a:xfrm>
          <a:prstGeom prst="leftBrace">
            <a:avLst>
              <a:gd name="adj1" fmla="val 195833"/>
              <a:gd name="adj2" fmla="val 50000"/>
            </a:avLst>
          </a:prstGeom>
          <a:noFill/>
          <a:ln w="9525"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53253" name="Text Box 6"/>
          <p:cNvSpPr txBox="1"/>
          <p:nvPr/>
        </p:nvSpPr>
        <p:spPr>
          <a:xfrm>
            <a:off x="2590800" y="2057400"/>
            <a:ext cx="6302375" cy="396875"/>
          </a:xfrm>
          <a:prstGeom prst="rect">
            <a:avLst/>
          </a:prstGeom>
          <a:noFill/>
          <a:ln w="9525">
            <a:noFill/>
          </a:ln>
        </p:spPr>
        <p:txBody>
          <a:bodyPr>
            <a:spAutoFit/>
          </a:bodyPr>
          <a:lstStyle/>
          <a:p>
            <a:pPr>
              <a:spcBef>
                <a:spcPct val="50000"/>
              </a:spcBef>
            </a:pPr>
            <a:r>
              <a:rPr lang="zh-CN" altLang="en-US" sz="2000" b="1" dirty="0">
                <a:solidFill>
                  <a:schemeClr val="hlink"/>
                </a:solidFill>
                <a:latin typeface="Arial" panose="020B0604020202020204" pitchFamily="34" charset="0"/>
              </a:rPr>
              <a:t>简单的数据类型：</a:t>
            </a:r>
            <a:r>
              <a:rPr lang="zh-CN" altLang="en-US" dirty="0">
                <a:latin typeface="Arial" panose="020B0604020202020204" pitchFamily="34" charset="0"/>
              </a:rPr>
              <a:t>布尔数据、字符数据、整数和实数等；</a:t>
            </a:r>
          </a:p>
        </p:txBody>
      </p:sp>
      <p:sp>
        <p:nvSpPr>
          <p:cNvPr id="53254" name="Text Box 7"/>
          <p:cNvSpPr txBox="1"/>
          <p:nvPr/>
        </p:nvSpPr>
        <p:spPr>
          <a:xfrm>
            <a:off x="2590800" y="3810000"/>
            <a:ext cx="5486400" cy="396875"/>
          </a:xfrm>
          <a:prstGeom prst="rect">
            <a:avLst/>
          </a:prstGeom>
          <a:noFill/>
          <a:ln w="9525">
            <a:noFill/>
          </a:ln>
        </p:spPr>
        <p:txBody>
          <a:bodyPr>
            <a:spAutoFit/>
          </a:bodyPr>
          <a:lstStyle/>
          <a:p>
            <a:pPr>
              <a:spcBef>
                <a:spcPct val="50000"/>
              </a:spcBef>
            </a:pPr>
            <a:r>
              <a:rPr lang="zh-CN" altLang="en-US" sz="2000" b="1" dirty="0">
                <a:solidFill>
                  <a:schemeClr val="hlink"/>
                </a:solidFill>
                <a:latin typeface="Arial" panose="020B0604020202020204" pitchFamily="34" charset="0"/>
              </a:rPr>
              <a:t>较为复杂的数据类型：</a:t>
            </a:r>
            <a:r>
              <a:rPr lang="zh-CN" altLang="en-US" dirty="0">
                <a:latin typeface="Arial" panose="020B0604020202020204" pitchFamily="34" charset="0"/>
              </a:rPr>
              <a:t>向量、矩阵、记录等；</a:t>
            </a:r>
          </a:p>
        </p:txBody>
      </p:sp>
      <p:sp>
        <p:nvSpPr>
          <p:cNvPr id="53255" name="Text Box 8"/>
          <p:cNvSpPr txBox="1"/>
          <p:nvPr/>
        </p:nvSpPr>
        <p:spPr>
          <a:xfrm>
            <a:off x="2590800" y="5638800"/>
            <a:ext cx="6229350" cy="396875"/>
          </a:xfrm>
          <a:prstGeom prst="rect">
            <a:avLst/>
          </a:prstGeom>
          <a:noFill/>
          <a:ln w="9525">
            <a:noFill/>
          </a:ln>
        </p:spPr>
        <p:txBody>
          <a:bodyPr>
            <a:spAutoFit/>
          </a:bodyPr>
          <a:lstStyle/>
          <a:p>
            <a:pPr>
              <a:spcBef>
                <a:spcPct val="50000"/>
              </a:spcBef>
            </a:pPr>
            <a:r>
              <a:rPr lang="zh-CN" altLang="en-US" sz="2000" b="1" dirty="0">
                <a:solidFill>
                  <a:schemeClr val="hlink"/>
                </a:solidFill>
                <a:latin typeface="Arial" panose="020B0604020202020204" pitchFamily="34" charset="0"/>
              </a:rPr>
              <a:t>复杂的数据类型：</a:t>
            </a:r>
            <a:r>
              <a:rPr lang="zh-CN" altLang="en-US" dirty="0">
                <a:latin typeface="Arial" panose="020B0604020202020204" pitchFamily="34" charset="0"/>
              </a:rPr>
              <a:t>集合、树、图、声音、图形和图象等；</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p:cNvSpPr>
          <p:nvPr>
            <p:ph type="title"/>
          </p:nvPr>
        </p:nvSpPr>
        <p:spPr/>
        <p:txBody>
          <a:bodyPr vert="horz" wrap="square" lIns="91440" tIns="45720" rIns="91440" bIns="45720" anchor="b" anchorCtr="0"/>
          <a:lstStyle/>
          <a:p>
            <a:pPr eaLnBrk="1" hangingPunct="1"/>
            <a:r>
              <a:rPr lang="zh-CN" altLang="en-US" dirty="0"/>
              <a:t>算法的运算方式</a:t>
            </a:r>
          </a:p>
        </p:txBody>
      </p:sp>
      <p:sp>
        <p:nvSpPr>
          <p:cNvPr id="54275" name="Text Box 4"/>
          <p:cNvSpPr txBox="1"/>
          <p:nvPr/>
        </p:nvSpPr>
        <p:spPr>
          <a:xfrm>
            <a:off x="381000" y="3733800"/>
            <a:ext cx="2057400" cy="396875"/>
          </a:xfrm>
          <a:prstGeom prst="rect">
            <a:avLst/>
          </a:prstGeom>
          <a:noFill/>
          <a:ln w="9525">
            <a:noFill/>
          </a:ln>
        </p:spPr>
        <p:txBody>
          <a:bodyPr>
            <a:spAutoFit/>
          </a:bodyPr>
          <a:lstStyle/>
          <a:p>
            <a:pPr algn="ctr">
              <a:spcBef>
                <a:spcPct val="50000"/>
              </a:spcBef>
            </a:pPr>
            <a:r>
              <a:rPr lang="zh-CN" altLang="en-US" sz="2000" b="1" dirty="0">
                <a:solidFill>
                  <a:srgbClr val="003399"/>
                </a:solidFill>
                <a:latin typeface="Arial" panose="020B0604020202020204" pitchFamily="34" charset="0"/>
              </a:rPr>
              <a:t>算法的运算方式</a:t>
            </a:r>
            <a:endParaRPr lang="zh-CN" altLang="en-US" dirty="0">
              <a:latin typeface="Arial" panose="020B0604020202020204" pitchFamily="34" charset="0"/>
            </a:endParaRPr>
          </a:p>
        </p:txBody>
      </p:sp>
      <p:sp>
        <p:nvSpPr>
          <p:cNvPr id="54276" name="AutoShape 5"/>
          <p:cNvSpPr/>
          <p:nvPr/>
        </p:nvSpPr>
        <p:spPr>
          <a:xfrm>
            <a:off x="2438400" y="1828800"/>
            <a:ext cx="228600" cy="4343400"/>
          </a:xfrm>
          <a:prstGeom prst="leftBrace">
            <a:avLst>
              <a:gd name="adj1" fmla="val 158333"/>
              <a:gd name="adj2" fmla="val 50000"/>
            </a:avLst>
          </a:prstGeom>
          <a:noFill/>
          <a:ln w="9525"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54277" name="Text Box 6"/>
          <p:cNvSpPr txBox="1"/>
          <p:nvPr/>
        </p:nvSpPr>
        <p:spPr>
          <a:xfrm>
            <a:off x="2667000" y="1752600"/>
            <a:ext cx="5867400" cy="671513"/>
          </a:xfrm>
          <a:prstGeom prst="rect">
            <a:avLst/>
          </a:prstGeom>
          <a:noFill/>
          <a:ln w="9525">
            <a:noFill/>
          </a:ln>
        </p:spPr>
        <p:txBody>
          <a:bodyPr>
            <a:spAutoFit/>
          </a:bodyPr>
          <a:lstStyle/>
          <a:p>
            <a:pPr>
              <a:spcBef>
                <a:spcPct val="50000"/>
              </a:spcBef>
            </a:pPr>
            <a:r>
              <a:rPr lang="zh-CN" altLang="en-US" sz="2000" b="1" dirty="0">
                <a:solidFill>
                  <a:schemeClr val="hlink"/>
                </a:solidFill>
                <a:latin typeface="Arial" panose="020B0604020202020204" pitchFamily="34" charset="0"/>
              </a:rPr>
              <a:t>最基本的运算方式：</a:t>
            </a:r>
            <a:r>
              <a:rPr lang="zh-CN" altLang="en-US" dirty="0">
                <a:latin typeface="Arial" panose="020B0604020202020204" pitchFamily="34" charset="0"/>
              </a:rPr>
              <a:t>赋值运算、算术运算、逻辑运算和关系运算等；</a:t>
            </a:r>
          </a:p>
        </p:txBody>
      </p:sp>
      <p:sp>
        <p:nvSpPr>
          <p:cNvPr id="54278" name="Text Box 7"/>
          <p:cNvSpPr txBox="1"/>
          <p:nvPr/>
        </p:nvSpPr>
        <p:spPr>
          <a:xfrm>
            <a:off x="2590800" y="3200400"/>
            <a:ext cx="5726113" cy="396875"/>
          </a:xfrm>
          <a:prstGeom prst="rect">
            <a:avLst/>
          </a:prstGeom>
          <a:noFill/>
          <a:ln w="9525">
            <a:noFill/>
          </a:ln>
        </p:spPr>
        <p:txBody>
          <a:bodyPr>
            <a:spAutoFit/>
          </a:bodyPr>
          <a:lstStyle/>
          <a:p>
            <a:pPr>
              <a:spcBef>
                <a:spcPct val="50000"/>
              </a:spcBef>
            </a:pPr>
            <a:r>
              <a:rPr lang="zh-CN" altLang="en-US" sz="2000" b="1" dirty="0">
                <a:solidFill>
                  <a:schemeClr val="hlink"/>
                </a:solidFill>
                <a:latin typeface="Arial" panose="020B0604020202020204" pitchFamily="34" charset="0"/>
              </a:rPr>
              <a:t>较为复杂的运算方式：</a:t>
            </a:r>
            <a:r>
              <a:rPr lang="zh-CN" altLang="en-US" dirty="0">
                <a:latin typeface="Arial" panose="020B0604020202020204" pitchFamily="34" charset="0"/>
              </a:rPr>
              <a:t>算术表达式和逻辑表达式等；</a:t>
            </a:r>
          </a:p>
        </p:txBody>
      </p:sp>
      <p:sp>
        <p:nvSpPr>
          <p:cNvPr id="54279" name="Text Box 8"/>
          <p:cNvSpPr txBox="1"/>
          <p:nvPr/>
        </p:nvSpPr>
        <p:spPr>
          <a:xfrm>
            <a:off x="2590800" y="4419600"/>
            <a:ext cx="6013450" cy="671513"/>
          </a:xfrm>
          <a:prstGeom prst="rect">
            <a:avLst/>
          </a:prstGeom>
          <a:noFill/>
          <a:ln w="9525">
            <a:noFill/>
          </a:ln>
        </p:spPr>
        <p:txBody>
          <a:bodyPr>
            <a:spAutoFit/>
          </a:bodyPr>
          <a:lstStyle/>
          <a:p>
            <a:pPr>
              <a:spcBef>
                <a:spcPct val="50000"/>
              </a:spcBef>
            </a:pPr>
            <a:r>
              <a:rPr lang="zh-CN" altLang="en-US" sz="2000" b="1" dirty="0">
                <a:solidFill>
                  <a:schemeClr val="hlink"/>
                </a:solidFill>
                <a:latin typeface="Arial" panose="020B0604020202020204" pitchFamily="34" charset="0"/>
              </a:rPr>
              <a:t>复杂的运算方式：</a:t>
            </a:r>
            <a:r>
              <a:rPr lang="zh-CN" altLang="en-US" dirty="0">
                <a:latin typeface="Arial" panose="020B0604020202020204" pitchFamily="34" charset="0"/>
              </a:rPr>
              <a:t>函数值计算、向量运算、矩阵运算、集合运算、以及表、栈、队列、树和图上的运算等；</a:t>
            </a:r>
          </a:p>
        </p:txBody>
      </p:sp>
      <p:sp>
        <p:nvSpPr>
          <p:cNvPr id="54280" name="Text Box 9"/>
          <p:cNvSpPr txBox="1"/>
          <p:nvPr/>
        </p:nvSpPr>
        <p:spPr>
          <a:xfrm>
            <a:off x="2667000" y="5943600"/>
            <a:ext cx="5937250" cy="396875"/>
          </a:xfrm>
          <a:prstGeom prst="rect">
            <a:avLst/>
          </a:prstGeom>
          <a:noFill/>
          <a:ln w="9525">
            <a:noFill/>
          </a:ln>
        </p:spPr>
        <p:txBody>
          <a:bodyPr>
            <a:spAutoFit/>
          </a:bodyPr>
          <a:lstStyle/>
          <a:p>
            <a:pPr>
              <a:spcBef>
                <a:spcPct val="50000"/>
              </a:spcBef>
            </a:pPr>
            <a:r>
              <a:rPr lang="zh-CN" altLang="en-US" sz="2000" b="1" dirty="0">
                <a:solidFill>
                  <a:schemeClr val="hlink"/>
                </a:solidFill>
                <a:latin typeface="Arial" panose="020B0604020202020204" pitchFamily="34" charset="0"/>
              </a:rPr>
              <a:t>复合运算方式：</a:t>
            </a:r>
            <a:r>
              <a:rPr lang="zh-CN" altLang="en-US" dirty="0">
                <a:latin typeface="Arial" panose="020B0604020202020204" pitchFamily="34" charset="0"/>
              </a:rPr>
              <a:t>上述列举的运算方式的复合和嵌套；</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p:cNvSpPr>
          <p:nvPr>
            <p:ph type="title" idx="4294967295"/>
          </p:nvPr>
        </p:nvSpPr>
        <p:spPr>
          <a:xfrm>
            <a:off x="1150938" y="454025"/>
            <a:ext cx="7793037" cy="1462088"/>
          </a:xfrm>
        </p:spPr>
        <p:txBody>
          <a:bodyPr vert="horz" wrap="square" lIns="91440" tIns="45720" rIns="91440" bIns="45720" anchor="ctr" anchorCtr="0"/>
          <a:lstStyle/>
          <a:p>
            <a:pPr eaLnBrk="1" hangingPunct="1"/>
            <a:r>
              <a:rPr lang="zh-CN" altLang="en-US" dirty="0"/>
              <a:t>算法问题求解基础</a:t>
            </a:r>
          </a:p>
        </p:txBody>
      </p:sp>
      <p:sp>
        <p:nvSpPr>
          <p:cNvPr id="31747" name="Rectangle 3"/>
          <p:cNvSpPr>
            <a:spLocks noGrp="1" noChangeArrowheads="1"/>
          </p:cNvSpPr>
          <p:nvPr>
            <p:ph type="body" idx="1"/>
          </p:nvPr>
        </p:nvSpPr>
        <p:spPr>
          <a:xfrm>
            <a:off x="457200" y="2024063"/>
            <a:ext cx="4402138" cy="4789488"/>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l"/>
              <a:defRPr/>
            </a:pPr>
            <a:r>
              <a:rPr kumimoji="0" lang="zh-CN" altLang="en-US" sz="3000" b="0" i="0" u="none" strike="noStrike" kern="0" cap="none" spc="0" normalizeH="0" baseline="0" noProof="0">
                <a:ln>
                  <a:noFill/>
                </a:ln>
                <a:solidFill>
                  <a:schemeClr val="tx1"/>
                </a:solidFill>
                <a:effectLst/>
                <a:uLnTx/>
                <a:uFillTx/>
                <a:latin typeface="+mn-lt"/>
                <a:ea typeface="+mn-ea"/>
                <a:cs typeface="+mn-cs"/>
              </a:rPr>
              <a:t>算法是问题的程序化</a:t>
            </a:r>
            <a:r>
              <a:rPr kumimoji="0" lang="zh-CN" altLang="en-US" sz="3000" b="1"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mn-cs"/>
              </a:rPr>
              <a:t>解决方案</a:t>
            </a:r>
            <a:r>
              <a:rPr kumimoji="0" lang="zh-CN" altLang="en-US" sz="3000" b="0" i="0" u="none" strike="noStrike" kern="0" cap="none" spc="0" normalizeH="0" baseline="0" noProof="0">
                <a:ln>
                  <a:noFill/>
                </a:ln>
                <a:solidFill>
                  <a:schemeClr val="tx1"/>
                </a:solidFill>
                <a:effectLst/>
                <a:uLnTx/>
                <a:uFillTx/>
                <a:latin typeface="+mn-lt"/>
                <a:ea typeface="+mn-ea"/>
                <a:cs typeface="+mn-cs"/>
              </a:rPr>
              <a:t>。</a:t>
            </a:r>
          </a:p>
        </p:txBody>
      </p:sp>
      <p:pic>
        <p:nvPicPr>
          <p:cNvPr id="55300" name="Picture 20"/>
          <p:cNvPicPr>
            <a:picLocks noChangeAspect="1"/>
          </p:cNvPicPr>
          <p:nvPr/>
        </p:nvPicPr>
        <p:blipFill>
          <a:blip r:embed="rId2"/>
          <a:stretch>
            <a:fillRect/>
          </a:stretch>
        </p:blipFill>
        <p:spPr>
          <a:xfrm>
            <a:off x="250825" y="3103563"/>
            <a:ext cx="5329238" cy="3455987"/>
          </a:xfrm>
          <a:prstGeom prst="rect">
            <a:avLst/>
          </a:prstGeom>
          <a:noFill/>
          <a:ln w="9525">
            <a:noFill/>
          </a:ln>
        </p:spPr>
      </p:pic>
      <p:grpSp>
        <p:nvGrpSpPr>
          <p:cNvPr id="55301" name="Group 5"/>
          <p:cNvGrpSpPr/>
          <p:nvPr/>
        </p:nvGrpSpPr>
        <p:grpSpPr>
          <a:xfrm>
            <a:off x="5580063" y="1519238"/>
            <a:ext cx="2952750" cy="5184775"/>
            <a:chOff x="0" y="0"/>
            <a:chExt cx="1860" cy="3266"/>
          </a:xfrm>
        </p:grpSpPr>
        <p:sp>
          <p:nvSpPr>
            <p:cNvPr id="55302" name="Rectangle 23"/>
            <p:cNvSpPr/>
            <p:nvPr/>
          </p:nvSpPr>
          <p:spPr>
            <a:xfrm>
              <a:off x="136" y="0"/>
              <a:ext cx="1542" cy="227"/>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zh-CN" altLang="en-US" dirty="0">
                  <a:latin typeface="Arial" panose="020B0604020202020204" pitchFamily="34" charset="0"/>
                </a:rPr>
                <a:t>理解问题</a:t>
              </a:r>
            </a:p>
          </p:txBody>
        </p:sp>
        <p:sp>
          <p:nvSpPr>
            <p:cNvPr id="55303" name="Rectangle 24"/>
            <p:cNvSpPr/>
            <p:nvPr/>
          </p:nvSpPr>
          <p:spPr>
            <a:xfrm>
              <a:off x="136" y="590"/>
              <a:ext cx="1542" cy="771"/>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zh-CN" altLang="en-US" dirty="0">
                  <a:latin typeface="Arial" panose="020B0604020202020204" pitchFamily="34" charset="0"/>
                </a:rPr>
                <a:t>决定：计算方法；</a:t>
              </a:r>
            </a:p>
            <a:p>
              <a:pPr algn="ctr"/>
              <a:r>
                <a:rPr lang="zh-CN" altLang="en-US" dirty="0">
                  <a:latin typeface="Arial" panose="020B0604020202020204" pitchFamily="34" charset="0"/>
                </a:rPr>
                <a:t>精确和近似的解法；</a:t>
              </a:r>
            </a:p>
            <a:p>
              <a:pPr algn="ctr"/>
              <a:r>
                <a:rPr lang="zh-CN" altLang="en-US" dirty="0">
                  <a:latin typeface="Arial" panose="020B0604020202020204" pitchFamily="34" charset="0"/>
                </a:rPr>
                <a:t>数据结构；</a:t>
              </a:r>
            </a:p>
            <a:p>
              <a:pPr algn="ctr"/>
              <a:r>
                <a:rPr lang="zh-CN" altLang="en-US" dirty="0">
                  <a:latin typeface="Arial" panose="020B0604020202020204" pitchFamily="34" charset="0"/>
                </a:rPr>
                <a:t>算法设计技术；</a:t>
              </a:r>
            </a:p>
          </p:txBody>
        </p:sp>
        <p:sp>
          <p:nvSpPr>
            <p:cNvPr id="55304" name="Rectangle 25"/>
            <p:cNvSpPr/>
            <p:nvPr/>
          </p:nvSpPr>
          <p:spPr>
            <a:xfrm>
              <a:off x="136" y="1588"/>
              <a:ext cx="1542" cy="227"/>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zh-CN" altLang="en-US" dirty="0">
                  <a:latin typeface="Arial" panose="020B0604020202020204" pitchFamily="34" charset="0"/>
                </a:rPr>
                <a:t>设计算法</a:t>
              </a:r>
            </a:p>
          </p:txBody>
        </p:sp>
        <p:sp>
          <p:nvSpPr>
            <p:cNvPr id="55305" name="Rectangle 26"/>
            <p:cNvSpPr/>
            <p:nvPr/>
          </p:nvSpPr>
          <p:spPr>
            <a:xfrm>
              <a:off x="181" y="2087"/>
              <a:ext cx="1542" cy="227"/>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zh-CN" altLang="en-US" dirty="0">
                  <a:latin typeface="Arial" panose="020B0604020202020204" pitchFamily="34" charset="0"/>
                </a:rPr>
                <a:t>正确性证明</a:t>
              </a:r>
            </a:p>
          </p:txBody>
        </p:sp>
        <p:sp>
          <p:nvSpPr>
            <p:cNvPr id="55306" name="Rectangle 27"/>
            <p:cNvSpPr/>
            <p:nvPr/>
          </p:nvSpPr>
          <p:spPr>
            <a:xfrm>
              <a:off x="181" y="2586"/>
              <a:ext cx="1542" cy="227"/>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zh-CN" altLang="en-US" dirty="0">
                  <a:latin typeface="Arial" panose="020B0604020202020204" pitchFamily="34" charset="0"/>
                </a:rPr>
                <a:t>分析算法</a:t>
              </a:r>
            </a:p>
          </p:txBody>
        </p:sp>
        <p:sp>
          <p:nvSpPr>
            <p:cNvPr id="55307" name="Rectangle 28"/>
            <p:cNvSpPr/>
            <p:nvPr/>
          </p:nvSpPr>
          <p:spPr>
            <a:xfrm>
              <a:off x="181" y="3039"/>
              <a:ext cx="1542" cy="227"/>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zh-CN" altLang="en-US" dirty="0">
                  <a:latin typeface="Arial" panose="020B0604020202020204" pitchFamily="34" charset="0"/>
                </a:rPr>
                <a:t>根据算法写代码</a:t>
              </a:r>
            </a:p>
          </p:txBody>
        </p:sp>
        <p:sp>
          <p:nvSpPr>
            <p:cNvPr id="55308" name="Line 29"/>
            <p:cNvSpPr/>
            <p:nvPr/>
          </p:nvSpPr>
          <p:spPr>
            <a:xfrm>
              <a:off x="862" y="227"/>
              <a:ext cx="0" cy="363"/>
            </a:xfrm>
            <a:prstGeom prst="line">
              <a:avLst/>
            </a:prstGeom>
            <a:ln w="38100" cap="flat" cmpd="sng">
              <a:solidFill>
                <a:schemeClr val="tx1"/>
              </a:solidFill>
              <a:prstDash val="solid"/>
              <a:headEnd type="none" w="med" len="med"/>
              <a:tailEnd type="triangle" w="med" len="med"/>
            </a:ln>
          </p:spPr>
        </p:sp>
        <p:sp>
          <p:nvSpPr>
            <p:cNvPr id="55309" name="Line 30"/>
            <p:cNvSpPr/>
            <p:nvPr/>
          </p:nvSpPr>
          <p:spPr>
            <a:xfrm>
              <a:off x="862" y="1361"/>
              <a:ext cx="0" cy="227"/>
            </a:xfrm>
            <a:prstGeom prst="line">
              <a:avLst/>
            </a:prstGeom>
            <a:ln w="38100" cap="flat" cmpd="sng">
              <a:solidFill>
                <a:schemeClr val="tx1"/>
              </a:solidFill>
              <a:prstDash val="solid"/>
              <a:headEnd type="none" w="med" len="med"/>
              <a:tailEnd type="triangle" w="med" len="med"/>
            </a:ln>
          </p:spPr>
        </p:sp>
        <p:sp>
          <p:nvSpPr>
            <p:cNvPr id="55310" name="Line 31"/>
            <p:cNvSpPr/>
            <p:nvPr/>
          </p:nvSpPr>
          <p:spPr>
            <a:xfrm>
              <a:off x="862" y="1814"/>
              <a:ext cx="0" cy="273"/>
            </a:xfrm>
            <a:prstGeom prst="line">
              <a:avLst/>
            </a:prstGeom>
            <a:ln w="38100" cap="flat" cmpd="sng">
              <a:solidFill>
                <a:schemeClr val="tx1"/>
              </a:solidFill>
              <a:prstDash val="solid"/>
              <a:headEnd type="none" w="med" len="med"/>
              <a:tailEnd type="triangle" w="med" len="med"/>
            </a:ln>
          </p:spPr>
        </p:sp>
        <p:sp>
          <p:nvSpPr>
            <p:cNvPr id="55311" name="Line 32"/>
            <p:cNvSpPr/>
            <p:nvPr/>
          </p:nvSpPr>
          <p:spPr>
            <a:xfrm>
              <a:off x="862" y="2313"/>
              <a:ext cx="0" cy="273"/>
            </a:xfrm>
            <a:prstGeom prst="line">
              <a:avLst/>
            </a:prstGeom>
            <a:ln w="38100" cap="flat" cmpd="sng">
              <a:solidFill>
                <a:schemeClr val="tx1"/>
              </a:solidFill>
              <a:prstDash val="solid"/>
              <a:headEnd type="none" w="med" len="med"/>
              <a:tailEnd type="triangle" w="med" len="med"/>
            </a:ln>
          </p:spPr>
        </p:sp>
        <p:sp>
          <p:nvSpPr>
            <p:cNvPr id="55312" name="Line 33"/>
            <p:cNvSpPr/>
            <p:nvPr/>
          </p:nvSpPr>
          <p:spPr>
            <a:xfrm>
              <a:off x="862" y="2812"/>
              <a:ext cx="0" cy="227"/>
            </a:xfrm>
            <a:prstGeom prst="line">
              <a:avLst/>
            </a:prstGeom>
            <a:ln w="38100" cap="flat" cmpd="sng">
              <a:solidFill>
                <a:schemeClr val="tx1"/>
              </a:solidFill>
              <a:prstDash val="solid"/>
              <a:headEnd type="none" w="med" len="med"/>
              <a:tailEnd type="triangle" w="med" len="med"/>
            </a:ln>
          </p:spPr>
        </p:sp>
        <p:cxnSp>
          <p:nvCxnSpPr>
            <p:cNvPr id="55313" name="AutoShape 34"/>
            <p:cNvCxnSpPr>
              <a:stCxn id="55305" idx="1"/>
              <a:endCxn id="55304" idx="1"/>
            </p:cNvCxnSpPr>
            <p:nvPr/>
          </p:nvCxnSpPr>
          <p:spPr>
            <a:xfrm rot="10800000">
              <a:off x="136" y="1702"/>
              <a:ext cx="45" cy="499"/>
            </a:xfrm>
            <a:prstGeom prst="bentConnector3">
              <a:avLst>
                <a:gd name="adj1" fmla="val 420000"/>
              </a:avLst>
            </a:prstGeom>
            <a:ln w="38100" cap="flat" cmpd="sng">
              <a:solidFill>
                <a:schemeClr val="tx1"/>
              </a:solidFill>
              <a:prstDash val="solid"/>
              <a:miter/>
              <a:headEnd type="none" w="med" len="med"/>
              <a:tailEnd type="triangle" w="med" len="med"/>
            </a:ln>
          </p:spPr>
        </p:cxnSp>
        <p:cxnSp>
          <p:nvCxnSpPr>
            <p:cNvPr id="55314" name="AutoShape 35"/>
            <p:cNvCxnSpPr>
              <a:stCxn id="55305" idx="1"/>
              <a:endCxn id="55303" idx="1"/>
            </p:cNvCxnSpPr>
            <p:nvPr/>
          </p:nvCxnSpPr>
          <p:spPr>
            <a:xfrm rot="-5400000">
              <a:off x="-283" y="1259"/>
              <a:ext cx="702" cy="136"/>
            </a:xfrm>
            <a:prstGeom prst="bentConnector2">
              <a:avLst/>
            </a:prstGeom>
            <a:ln w="38100" cap="flat" cmpd="sng">
              <a:solidFill>
                <a:schemeClr val="tx1"/>
              </a:solidFill>
              <a:prstDash val="solid"/>
              <a:miter/>
              <a:headEnd type="none" w="med" len="med"/>
              <a:tailEnd type="triangle" w="med" len="med"/>
            </a:ln>
          </p:spPr>
        </p:cxnSp>
        <p:cxnSp>
          <p:nvCxnSpPr>
            <p:cNvPr id="55315" name="AutoShape 36"/>
            <p:cNvCxnSpPr>
              <a:stCxn id="55306" idx="3"/>
              <a:endCxn id="55304" idx="3"/>
            </p:cNvCxnSpPr>
            <p:nvPr/>
          </p:nvCxnSpPr>
          <p:spPr>
            <a:xfrm flipH="1" flipV="1">
              <a:off x="1678" y="1702"/>
              <a:ext cx="45" cy="998"/>
            </a:xfrm>
            <a:prstGeom prst="bentConnector3">
              <a:avLst>
                <a:gd name="adj1" fmla="val -320000"/>
              </a:avLst>
            </a:prstGeom>
            <a:ln w="38100" cap="flat" cmpd="sng">
              <a:solidFill>
                <a:schemeClr val="tx1"/>
              </a:solidFill>
              <a:prstDash val="solid"/>
              <a:miter/>
              <a:headEnd type="none" w="med" len="med"/>
              <a:tailEnd type="triangle" w="med" len="med"/>
            </a:ln>
          </p:spPr>
        </p:cxnSp>
        <p:cxnSp>
          <p:nvCxnSpPr>
            <p:cNvPr id="55316" name="AutoShape 37"/>
            <p:cNvCxnSpPr>
              <a:stCxn id="55306" idx="3"/>
              <a:endCxn id="55303" idx="3"/>
            </p:cNvCxnSpPr>
            <p:nvPr/>
          </p:nvCxnSpPr>
          <p:spPr>
            <a:xfrm rot="5400000" flipH="1">
              <a:off x="1418" y="1236"/>
              <a:ext cx="702" cy="182"/>
            </a:xfrm>
            <a:prstGeom prst="bentConnector2">
              <a:avLst/>
            </a:prstGeom>
            <a:ln w="38100" cap="flat" cmpd="sng">
              <a:solidFill>
                <a:schemeClr val="tx1"/>
              </a:solidFill>
              <a:prstDash val="solid"/>
              <a:miter/>
              <a:headEnd type="none" w="med" len="med"/>
              <a:tailEnd type="triangle" w="med" len="med"/>
            </a:ln>
          </p:spPr>
        </p:cxn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idx="4294967295"/>
          </p:nvPr>
        </p:nvSpPr>
        <p:spPr>
          <a:xfrm>
            <a:off x="611188" y="836613"/>
            <a:ext cx="7793037" cy="839787"/>
          </a:xfrm>
        </p:spPr>
        <p:txBody>
          <a:bodyPr vert="horz" wrap="square" lIns="91440" tIns="45720" rIns="91440" bIns="45720" anchor="ctr" anchorCtr="0"/>
          <a:lstStyle/>
          <a:p>
            <a:pPr eaLnBrk="1" hangingPunct="1"/>
            <a:r>
              <a:rPr lang="zh-CN" altLang="en-US" dirty="0"/>
              <a:t>算法问题求解基础</a:t>
            </a:r>
          </a:p>
        </p:txBody>
      </p:sp>
      <p:sp>
        <p:nvSpPr>
          <p:cNvPr id="56323" name="Rectangle 3"/>
          <p:cNvSpPr>
            <a:spLocks noGrp="1"/>
          </p:cNvSpPr>
          <p:nvPr>
            <p:ph type="body" idx="4294967295"/>
          </p:nvPr>
        </p:nvSpPr>
        <p:spPr/>
        <p:txBody>
          <a:bodyPr vert="horz" wrap="square" lIns="91440" tIns="45720" rIns="91440" bIns="45720" anchor="t" anchorCtr="0"/>
          <a:lstStyle/>
          <a:p>
            <a:pPr eaLnBrk="1" hangingPunct="1"/>
            <a:r>
              <a:rPr lang="zh-CN" altLang="en-US" dirty="0"/>
              <a:t>理解问题</a:t>
            </a:r>
          </a:p>
          <a:p>
            <a:pPr lvl="1" eaLnBrk="1" hangingPunct="1"/>
            <a:r>
              <a:rPr lang="zh-CN" altLang="en-US" dirty="0"/>
              <a:t>设计算法前做的第一件事情</a:t>
            </a:r>
          </a:p>
          <a:p>
            <a:pPr lvl="1" eaLnBrk="1" hangingPunct="1"/>
            <a:r>
              <a:rPr lang="zh-CN" altLang="en-US" dirty="0"/>
              <a:t>仔细阅读问题的描述</a:t>
            </a:r>
          </a:p>
          <a:p>
            <a:pPr lvl="1" eaLnBrk="1" hangingPunct="1"/>
            <a:r>
              <a:rPr lang="zh-CN" altLang="en-US" dirty="0"/>
              <a:t>提出疑问</a:t>
            </a:r>
          </a:p>
          <a:p>
            <a:pPr lvl="1" eaLnBrk="1" hangingPunct="1"/>
            <a:r>
              <a:rPr lang="zh-CN" altLang="en-US" dirty="0"/>
              <a:t>手工处理一些实例</a:t>
            </a:r>
          </a:p>
          <a:p>
            <a:pPr lvl="1" eaLnBrk="1" hangingPunct="1"/>
            <a:r>
              <a:rPr lang="zh-CN" altLang="en-US" dirty="0"/>
              <a:t>考虑特殊情况</a:t>
            </a:r>
          </a:p>
          <a:p>
            <a:pPr lvl="1" eaLnBrk="1" hangingPunct="1"/>
            <a:r>
              <a:rPr lang="zh-CN" altLang="en-US" dirty="0"/>
              <a:t>确定输入</a:t>
            </a:r>
          </a:p>
          <a:p>
            <a:pPr lvl="1" eaLnBrk="1" hangingPunct="1"/>
            <a:r>
              <a:rPr lang="zh-CN" altLang="en-US" b="1" dirty="0">
                <a:solidFill>
                  <a:srgbClr val="FF3300"/>
                </a:solidFill>
                <a:ea typeface="隶书" pitchFamily="49" charset="-122"/>
              </a:rPr>
              <a:t>抽象出问题，用数学表达式描述</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p:cNvSpPr>
          <p:nvPr>
            <p:ph type="title" idx="4294967295"/>
          </p:nvPr>
        </p:nvSpPr>
        <p:spPr>
          <a:xfrm>
            <a:off x="684213" y="765175"/>
            <a:ext cx="7793037" cy="911225"/>
          </a:xfrm>
        </p:spPr>
        <p:txBody>
          <a:bodyPr vert="horz" wrap="square" lIns="91440" tIns="45720" rIns="91440" bIns="45720" anchor="ctr" anchorCtr="0"/>
          <a:lstStyle/>
          <a:p>
            <a:pPr eaLnBrk="1" hangingPunct="1"/>
            <a:r>
              <a:rPr lang="zh-CN" altLang="en-US" dirty="0"/>
              <a:t>算法问题求解基础</a:t>
            </a:r>
          </a:p>
        </p:txBody>
      </p:sp>
      <p:sp>
        <p:nvSpPr>
          <p:cNvPr id="57347" name="Rectangle 3"/>
          <p:cNvSpPr>
            <a:spLocks noGrp="1"/>
          </p:cNvSpPr>
          <p:nvPr>
            <p:ph type="body" idx="4294967295"/>
          </p:nvPr>
        </p:nvSpPr>
        <p:spPr/>
        <p:txBody>
          <a:bodyPr vert="horz" wrap="square" lIns="91440" tIns="45720" rIns="91440" bIns="45720" anchor="t" anchorCtr="0"/>
          <a:lstStyle/>
          <a:p>
            <a:pPr eaLnBrk="1" hangingPunct="1"/>
            <a:r>
              <a:rPr lang="zh-CN" altLang="en-US" dirty="0"/>
              <a:t>了解计算设备的性能</a:t>
            </a:r>
          </a:p>
          <a:p>
            <a:pPr lvl="1" eaLnBrk="1" hangingPunct="1"/>
            <a:r>
              <a:rPr lang="zh-CN" altLang="en-US" dirty="0"/>
              <a:t>确定计算方法</a:t>
            </a:r>
          </a:p>
          <a:p>
            <a:pPr lvl="1" eaLnBrk="1" hangingPunct="1"/>
            <a:r>
              <a:rPr lang="en-US" altLang="zh-CN" dirty="0"/>
              <a:t>RAM</a:t>
            </a:r>
            <a:r>
              <a:rPr lang="zh-CN" altLang="en-US" dirty="0"/>
              <a:t>结构下的顺序算法</a:t>
            </a:r>
          </a:p>
          <a:p>
            <a:pPr lvl="1" eaLnBrk="1" hangingPunct="1"/>
            <a:r>
              <a:rPr lang="zh-CN" altLang="en-US" dirty="0"/>
              <a:t>并行算法</a:t>
            </a:r>
          </a:p>
          <a:p>
            <a:pPr eaLnBrk="1" hangingPunct="1"/>
            <a:r>
              <a:rPr lang="zh-CN" altLang="en-US" dirty="0"/>
              <a:t>选择精确解和近似解</a:t>
            </a:r>
          </a:p>
          <a:p>
            <a:pPr lvl="1" eaLnBrk="1" hangingPunct="1"/>
            <a:r>
              <a:rPr lang="zh-CN" altLang="en-US" dirty="0"/>
              <a:t>某些重要的问题无法求得精确解</a:t>
            </a:r>
          </a:p>
          <a:p>
            <a:pPr lvl="1" eaLnBrk="1" hangingPunct="1"/>
            <a:r>
              <a:rPr lang="zh-CN" altLang="en-US" dirty="0"/>
              <a:t>某些问题利用精确解速度慢，无法接受</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p:cNvSpPr>
          <p:nvPr>
            <p:ph type="title" idx="4294967295"/>
          </p:nvPr>
        </p:nvSpPr>
        <p:spPr>
          <a:xfrm>
            <a:off x="684213" y="765175"/>
            <a:ext cx="7793037" cy="768350"/>
          </a:xfrm>
        </p:spPr>
        <p:txBody>
          <a:bodyPr vert="horz" wrap="square" lIns="91440" tIns="45720" rIns="91440" bIns="45720" anchor="ctr" anchorCtr="0"/>
          <a:lstStyle/>
          <a:p>
            <a:pPr eaLnBrk="1" hangingPunct="1"/>
            <a:r>
              <a:rPr lang="zh-CN" altLang="en-US" dirty="0"/>
              <a:t>算法问题求解基础</a:t>
            </a:r>
          </a:p>
        </p:txBody>
      </p:sp>
      <p:sp>
        <p:nvSpPr>
          <p:cNvPr id="58371" name="Rectangle 3"/>
          <p:cNvSpPr>
            <a:spLocks noGrp="1"/>
          </p:cNvSpPr>
          <p:nvPr>
            <p:ph type="body" idx="4294967295"/>
          </p:nvPr>
        </p:nvSpPr>
        <p:spPr/>
        <p:txBody>
          <a:bodyPr vert="horz" wrap="square" lIns="91440" tIns="45720" rIns="91440" bIns="45720" anchor="t" anchorCtr="0"/>
          <a:lstStyle/>
          <a:p>
            <a:pPr eaLnBrk="1" hangingPunct="1">
              <a:lnSpc>
                <a:spcPct val="90000"/>
              </a:lnSpc>
            </a:pPr>
            <a:r>
              <a:rPr lang="zh-CN" altLang="en-US" dirty="0"/>
              <a:t>确定适当的数据结构</a:t>
            </a:r>
          </a:p>
          <a:p>
            <a:pPr lvl="1" eaLnBrk="1" hangingPunct="1">
              <a:lnSpc>
                <a:spcPct val="90000"/>
              </a:lnSpc>
            </a:pPr>
            <a:r>
              <a:rPr lang="zh-CN" altLang="en-US" dirty="0"/>
              <a:t>算法 </a:t>
            </a:r>
            <a:r>
              <a:rPr lang="en-US" altLang="zh-CN" dirty="0"/>
              <a:t>+ </a:t>
            </a:r>
            <a:r>
              <a:rPr lang="zh-CN" altLang="en-US" dirty="0"/>
              <a:t>数据结构 </a:t>
            </a:r>
            <a:r>
              <a:rPr lang="en-US" altLang="zh-CN" dirty="0"/>
              <a:t>= </a:t>
            </a:r>
            <a:r>
              <a:rPr lang="zh-CN" altLang="en-US" dirty="0"/>
              <a:t>程序</a:t>
            </a:r>
          </a:p>
          <a:p>
            <a:pPr eaLnBrk="1" hangingPunct="1">
              <a:lnSpc>
                <a:spcPct val="90000"/>
              </a:lnSpc>
            </a:pPr>
            <a:r>
              <a:rPr lang="zh-CN" altLang="en-US" dirty="0"/>
              <a:t>算法设计技术</a:t>
            </a:r>
          </a:p>
          <a:p>
            <a:pPr lvl="1" eaLnBrk="1" hangingPunct="1">
              <a:lnSpc>
                <a:spcPct val="90000"/>
              </a:lnSpc>
            </a:pPr>
            <a:r>
              <a:rPr lang="zh-CN" altLang="en-US" dirty="0"/>
              <a:t>使用算法解题的一般性方法，用于解决计算领域的多种问题。</a:t>
            </a:r>
          </a:p>
          <a:p>
            <a:pPr eaLnBrk="1" hangingPunct="1">
              <a:lnSpc>
                <a:spcPct val="90000"/>
              </a:lnSpc>
            </a:pPr>
            <a:r>
              <a:rPr lang="zh-CN" altLang="en-US" dirty="0"/>
              <a:t>详细表述算法的方法</a:t>
            </a:r>
          </a:p>
          <a:p>
            <a:pPr lvl="1" eaLnBrk="1" hangingPunct="1">
              <a:lnSpc>
                <a:spcPct val="90000"/>
              </a:lnSpc>
            </a:pPr>
            <a:r>
              <a:rPr lang="zh-CN" altLang="en-US" dirty="0"/>
              <a:t>自然语言</a:t>
            </a:r>
          </a:p>
          <a:p>
            <a:pPr lvl="1" eaLnBrk="1" hangingPunct="1">
              <a:lnSpc>
                <a:spcPct val="90000"/>
              </a:lnSpc>
            </a:pPr>
            <a:r>
              <a:rPr lang="zh-CN" altLang="en-US" dirty="0"/>
              <a:t>伪代码</a:t>
            </a:r>
          </a:p>
          <a:p>
            <a:pPr lvl="1" eaLnBrk="1" hangingPunct="1">
              <a:lnSpc>
                <a:spcPct val="90000"/>
              </a:lnSpc>
            </a:pPr>
            <a:r>
              <a:rPr lang="zh-CN" altLang="en-US" dirty="0"/>
              <a:t>流程图</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p:cNvSpPr>
          <p:nvPr>
            <p:ph type="title" idx="4294967295"/>
          </p:nvPr>
        </p:nvSpPr>
        <p:spPr/>
        <p:txBody>
          <a:bodyPr vert="horz" wrap="square" lIns="91440" tIns="45720" rIns="91440" bIns="45720" anchor="ctr" anchorCtr="0"/>
          <a:lstStyle/>
          <a:p>
            <a:pPr eaLnBrk="1" hangingPunct="1"/>
            <a:r>
              <a:rPr lang="zh-CN" altLang="en-US" dirty="0"/>
              <a:t>算法问题求解基础</a:t>
            </a:r>
          </a:p>
        </p:txBody>
      </p:sp>
      <p:sp>
        <p:nvSpPr>
          <p:cNvPr id="59395" name="Rectangle 3"/>
          <p:cNvSpPr>
            <a:spLocks noGrp="1"/>
          </p:cNvSpPr>
          <p:nvPr>
            <p:ph type="body" idx="4294967295"/>
          </p:nvPr>
        </p:nvSpPr>
        <p:spPr/>
        <p:txBody>
          <a:bodyPr vert="horz" wrap="square" lIns="91440" tIns="45720" rIns="91440" bIns="45720" anchor="t" anchorCtr="0"/>
          <a:lstStyle/>
          <a:p>
            <a:pPr eaLnBrk="1" hangingPunct="1"/>
            <a:r>
              <a:rPr lang="zh-CN" altLang="en-US" dirty="0"/>
              <a:t>证明算法的正确性</a:t>
            </a:r>
          </a:p>
          <a:p>
            <a:pPr lvl="1" eaLnBrk="1" hangingPunct="1"/>
            <a:r>
              <a:rPr lang="zh-CN" altLang="en-US" dirty="0"/>
              <a:t>证明对于每一个合法的输入，该算法都会在有限的时间内输出一个满足要求的结果。</a:t>
            </a:r>
          </a:p>
          <a:p>
            <a:pPr lvl="1" eaLnBrk="1" hangingPunct="1"/>
            <a:r>
              <a:rPr lang="zh-CN" altLang="en-US" dirty="0"/>
              <a:t>一般方法：数学归纳法</a:t>
            </a:r>
          </a:p>
          <a:p>
            <a:pPr lvl="1" eaLnBrk="1" hangingPunct="1"/>
            <a:r>
              <a:rPr lang="zh-CN" altLang="en-US" dirty="0">
                <a:solidFill>
                  <a:srgbClr val="FF3300"/>
                </a:solidFill>
                <a:ea typeface="隶书" pitchFamily="49" charset="-122"/>
              </a:rPr>
              <a:t>证明算法的正确性与不正确哪一个更容易？</a:t>
            </a:r>
          </a:p>
          <a:p>
            <a:pPr eaLnBrk="1" hangingPunct="1"/>
            <a:r>
              <a:rPr lang="zh-CN" altLang="en-US" dirty="0"/>
              <a:t>分析算法</a:t>
            </a:r>
          </a:p>
          <a:p>
            <a:pPr lvl="1" eaLnBrk="1" hangingPunct="1"/>
            <a:r>
              <a:rPr lang="zh-CN" altLang="en-US" dirty="0"/>
              <a:t>算法有两种效率：时间效率和空间效率</a:t>
            </a:r>
          </a:p>
          <a:p>
            <a:pPr lvl="1" eaLnBrk="1" hangingPunct="1"/>
            <a:r>
              <a:rPr lang="zh-CN" altLang="en-US" dirty="0"/>
              <a:t>算法的另外两个特性：简单性和一般性</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p:nvPr>
        </p:nvSpPr>
        <p:spPr/>
        <p:txBody>
          <a:bodyPr vert="horz" wrap="square" lIns="91440" tIns="45720" rIns="91440" bIns="45720" anchor="b" anchorCtr="0"/>
          <a:lstStyle/>
          <a:p>
            <a:pPr eaLnBrk="1" hangingPunct="1"/>
            <a:r>
              <a:rPr lang="zh-CN" altLang="en-US" dirty="0"/>
              <a:t>课程教学的主要内容</a:t>
            </a:r>
          </a:p>
        </p:txBody>
      </p:sp>
      <p:sp>
        <p:nvSpPr>
          <p:cNvPr id="22531" name="Rectangle 3"/>
          <p:cNvSpPr>
            <a:spLocks noGrp="1"/>
          </p:cNvSpPr>
          <p:nvPr>
            <p:ph idx="1"/>
          </p:nvPr>
        </p:nvSpPr>
        <p:spPr>
          <a:xfrm>
            <a:off x="457200" y="1719263"/>
            <a:ext cx="3827463" cy="4411662"/>
          </a:xfrm>
        </p:spPr>
        <p:txBody>
          <a:bodyPr vert="horz" wrap="square" lIns="91440" tIns="45720" rIns="91440" bIns="45720" anchor="t" anchorCtr="0"/>
          <a:lstStyle/>
          <a:p>
            <a:pPr eaLnBrk="1" hangingPunct="1"/>
            <a:r>
              <a:rPr lang="zh-CN" altLang="en-US" b="1" dirty="0">
                <a:solidFill>
                  <a:srgbClr val="003399"/>
                </a:solidFill>
              </a:rPr>
              <a:t>基本内容</a:t>
            </a:r>
          </a:p>
          <a:p>
            <a:pPr lvl="1" eaLnBrk="1" hangingPunct="1"/>
            <a:r>
              <a:rPr lang="zh-CN" altLang="en-US" b="1" dirty="0">
                <a:solidFill>
                  <a:srgbClr val="FF0000"/>
                </a:solidFill>
              </a:rPr>
              <a:t>算法的基本概念</a:t>
            </a:r>
          </a:p>
          <a:p>
            <a:pPr lvl="1" eaLnBrk="1" hangingPunct="1"/>
            <a:r>
              <a:rPr lang="zh-CN" altLang="en-US" b="1" dirty="0">
                <a:solidFill>
                  <a:srgbClr val="FF0000"/>
                </a:solidFill>
              </a:rPr>
              <a:t>递归与分治策略</a:t>
            </a:r>
          </a:p>
          <a:p>
            <a:pPr lvl="1" eaLnBrk="1" hangingPunct="1"/>
            <a:r>
              <a:rPr lang="zh-CN" altLang="en-US" b="1" dirty="0">
                <a:solidFill>
                  <a:srgbClr val="FF0000"/>
                </a:solidFill>
              </a:rPr>
              <a:t>动态规划算法</a:t>
            </a:r>
          </a:p>
          <a:p>
            <a:pPr lvl="1" eaLnBrk="1" hangingPunct="1"/>
            <a:r>
              <a:rPr lang="zh-CN" altLang="en-US" b="1" dirty="0">
                <a:solidFill>
                  <a:srgbClr val="FF0000"/>
                </a:solidFill>
              </a:rPr>
              <a:t>贪婪策略</a:t>
            </a:r>
          </a:p>
          <a:p>
            <a:pPr lvl="1" eaLnBrk="1" hangingPunct="1"/>
            <a:r>
              <a:rPr lang="zh-CN" altLang="en-US" b="1" dirty="0">
                <a:solidFill>
                  <a:srgbClr val="FF0000"/>
                </a:solidFill>
              </a:rPr>
              <a:t>回溯法</a:t>
            </a:r>
          </a:p>
          <a:p>
            <a:pPr lvl="1" eaLnBrk="1" hangingPunct="1"/>
            <a:r>
              <a:rPr lang="zh-CN" altLang="en-US" b="1" dirty="0">
                <a:solidFill>
                  <a:srgbClr val="FF0000"/>
                </a:solidFill>
              </a:rPr>
              <a:t>分枝限界法</a:t>
            </a:r>
          </a:p>
          <a:p>
            <a:pPr lvl="1" eaLnBrk="1" hangingPunct="1"/>
            <a:r>
              <a:rPr lang="zh-CN" altLang="en-US" b="1" dirty="0">
                <a:solidFill>
                  <a:srgbClr val="FF0000"/>
                </a:solidFill>
              </a:rPr>
              <a:t>随机化算法</a:t>
            </a:r>
          </a:p>
          <a:p>
            <a:pPr lvl="1" eaLnBrk="1" hangingPunct="1"/>
            <a:r>
              <a:rPr lang="zh-CN" altLang="en-US" b="1" dirty="0"/>
              <a:t>线性规划与网络流</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p:cNvSpPr>
          <p:nvPr>
            <p:ph type="title" idx="4294967295"/>
          </p:nvPr>
        </p:nvSpPr>
        <p:spPr>
          <a:xfrm>
            <a:off x="611188" y="692150"/>
            <a:ext cx="7793037" cy="984250"/>
          </a:xfrm>
        </p:spPr>
        <p:txBody>
          <a:bodyPr vert="horz" wrap="square" lIns="91440" tIns="45720" rIns="91440" bIns="45720" anchor="ctr" anchorCtr="0"/>
          <a:lstStyle/>
          <a:p>
            <a:pPr eaLnBrk="1" hangingPunct="1"/>
            <a:r>
              <a:rPr lang="zh-CN" altLang="en-US" dirty="0"/>
              <a:t>算法问题求解基础</a:t>
            </a:r>
          </a:p>
        </p:txBody>
      </p:sp>
      <p:sp>
        <p:nvSpPr>
          <p:cNvPr id="60419" name="Rectangle 3"/>
          <p:cNvSpPr>
            <a:spLocks noGrp="1"/>
          </p:cNvSpPr>
          <p:nvPr>
            <p:ph type="body" idx="4294967295"/>
          </p:nvPr>
        </p:nvSpPr>
        <p:spPr>
          <a:xfrm>
            <a:off x="590550" y="2043113"/>
            <a:ext cx="8129588" cy="1890712"/>
          </a:xfrm>
        </p:spPr>
        <p:txBody>
          <a:bodyPr vert="horz" wrap="square" lIns="91440" tIns="45720" rIns="91440" bIns="45720" anchor="t" anchorCtr="0"/>
          <a:lstStyle/>
          <a:p>
            <a:pPr eaLnBrk="1" hangingPunct="1"/>
            <a:r>
              <a:rPr lang="zh-CN" altLang="en-US" sz="2800" dirty="0"/>
              <a:t>为算法写代码</a:t>
            </a:r>
          </a:p>
          <a:p>
            <a:pPr lvl="1" eaLnBrk="1" hangingPunct="1"/>
            <a:r>
              <a:rPr lang="zh-CN" altLang="en-US" sz="2500" dirty="0"/>
              <a:t>用计算机程序实现算法</a:t>
            </a:r>
          </a:p>
          <a:p>
            <a:pPr lvl="1" eaLnBrk="1" hangingPunct="1"/>
            <a:r>
              <a:rPr lang="zh-CN" altLang="en-US" sz="2500" dirty="0"/>
              <a:t>在把算法转变为程序的过程中，可能会发生错误或者效率非常低</a:t>
            </a:r>
          </a:p>
        </p:txBody>
      </p:sp>
      <p:sp>
        <p:nvSpPr>
          <p:cNvPr id="36868" name="Text Box 4"/>
          <p:cNvSpPr txBox="1"/>
          <p:nvPr/>
        </p:nvSpPr>
        <p:spPr>
          <a:xfrm>
            <a:off x="611188" y="3995738"/>
            <a:ext cx="8108950" cy="457200"/>
          </a:xfrm>
          <a:prstGeom prst="rect">
            <a:avLst/>
          </a:prstGeom>
          <a:noFill/>
          <a:ln w="9525">
            <a:noFill/>
          </a:ln>
        </p:spPr>
        <p:txBody>
          <a:bodyPr wrap="none">
            <a:spAutoFit/>
          </a:bodyPr>
          <a:lstStyle/>
          <a:p>
            <a:r>
              <a:rPr lang="zh-CN" altLang="en-US" sz="2400" dirty="0">
                <a:solidFill>
                  <a:srgbClr val="FF3300"/>
                </a:solidFill>
                <a:latin typeface="Arial" panose="020B0604020202020204" pitchFamily="34" charset="0"/>
                <a:ea typeface="隶书" pitchFamily="49" charset="-122"/>
              </a:rPr>
              <a:t>作为一种规律，一个好的算法是反复努力和重新修正的结果</a:t>
            </a:r>
          </a:p>
        </p:txBody>
      </p:sp>
      <p:sp>
        <p:nvSpPr>
          <p:cNvPr id="36869" name="Text Box 5"/>
          <p:cNvSpPr txBox="1">
            <a:spLocks noChangeArrowheads="1"/>
          </p:cNvSpPr>
          <p:nvPr/>
        </p:nvSpPr>
        <p:spPr bwMode="auto">
          <a:xfrm>
            <a:off x="827088" y="4572000"/>
            <a:ext cx="6911975" cy="1552575"/>
          </a:xfrm>
          <a:prstGeom prst="rect">
            <a:avLst/>
          </a:prstGeom>
          <a:noFill/>
          <a:ln w="9525">
            <a:noFill/>
            <a:miter lim="800000"/>
          </a:ln>
        </p:spPr>
        <p:txBody>
          <a:bodyPr>
            <a:spAutoFit/>
          </a:bodyPr>
          <a:lstStyle/>
          <a:p>
            <a:pPr marL="342900" marR="0" indent="-342900" defTabSz="914400">
              <a:buClrTx/>
              <a:buSzTx/>
              <a:buFontTx/>
              <a:buChar char="•"/>
              <a:defRPr/>
            </a:pPr>
            <a:r>
              <a:rPr kumimoji="0" lang="zh-CN" altLang="en-US" sz="2400" kern="1200" cap="none" spc="0" normalizeH="0" baseline="0" noProof="0">
                <a:solidFill>
                  <a:srgbClr val="FF3300"/>
                </a:solidFill>
                <a:latin typeface="Arial" panose="020B0604020202020204" pitchFamily="34" charset="0"/>
                <a:ea typeface="隶书" pitchFamily="49" charset="-122"/>
                <a:cs typeface="+mn-cs"/>
              </a:rPr>
              <a:t>算法是一个</a:t>
            </a:r>
            <a:r>
              <a:rPr kumimoji="0" lang="zh-CN" altLang="en-US" sz="2400" b="1" kern="1200" cap="none" spc="0" normalizeH="0" baseline="0" noProof="0">
                <a:solidFill>
                  <a:srgbClr val="FF3300"/>
                </a:solidFill>
                <a:effectLst>
                  <a:outerShdw blurRad="38100" dist="38100" dir="2700000" algn="tl">
                    <a:srgbClr val="C0C0C0"/>
                  </a:outerShdw>
                </a:effectLst>
                <a:latin typeface="Arial" panose="020B0604020202020204" pitchFamily="34" charset="0"/>
                <a:ea typeface="隶书" pitchFamily="49" charset="-122"/>
                <a:cs typeface="+mn-cs"/>
              </a:rPr>
              <a:t>最优性</a:t>
            </a:r>
            <a:r>
              <a:rPr kumimoji="0" lang="zh-CN" altLang="en-US" sz="2400" kern="1200" cap="none" spc="0" normalizeH="0" baseline="0" noProof="0">
                <a:solidFill>
                  <a:srgbClr val="FF3300"/>
                </a:solidFill>
                <a:latin typeface="Arial" panose="020B0604020202020204" pitchFamily="34" charset="0"/>
                <a:ea typeface="隶书" pitchFamily="49" charset="-122"/>
                <a:cs typeface="+mn-cs"/>
              </a:rPr>
              <a:t>问题：对于给定的问题需要花费多少力气（资源）？</a:t>
            </a:r>
          </a:p>
          <a:p>
            <a:pPr marL="342900" marR="0" indent="-342900" defTabSz="914400">
              <a:buClrTx/>
              <a:buSzTx/>
              <a:buFontTx/>
              <a:buChar char="•"/>
              <a:defRPr/>
            </a:pPr>
            <a:r>
              <a:rPr kumimoji="0" lang="zh-CN" altLang="en-US" sz="2400" kern="1200" cap="none" spc="0" normalizeH="0" baseline="0" noProof="0">
                <a:solidFill>
                  <a:srgbClr val="FF3300"/>
                </a:solidFill>
                <a:latin typeface="Arial" panose="020B0604020202020204" pitchFamily="34" charset="0"/>
                <a:ea typeface="隶书" pitchFamily="49" charset="-122"/>
                <a:cs typeface="+mn-cs"/>
              </a:rPr>
              <a:t>是不是每个问题都能够用算法的方法来解决？</a:t>
            </a:r>
          </a:p>
          <a:p>
            <a:pPr marL="342900" marR="0" indent="-342900" defTabSz="914400">
              <a:buClrTx/>
              <a:buSzTx/>
              <a:buFontTx/>
              <a:buNone/>
              <a:defRPr/>
            </a:pPr>
            <a:endParaRPr kumimoji="0" lang="en-US" sz="2400" kern="1200" cap="none" spc="0" normalizeH="0" baseline="0" noProof="0">
              <a:solidFill>
                <a:srgbClr val="FF3300"/>
              </a:solidFill>
              <a:latin typeface="Arial" panose="020B0604020202020204" pitchFamily="34" charset="0"/>
              <a:ea typeface="隶书" pitchFamily="49" charset="-122"/>
              <a:cs typeface="+mn-cs"/>
            </a:endParaRPr>
          </a:p>
        </p:txBody>
      </p:sp>
      <p:sp>
        <p:nvSpPr>
          <p:cNvPr id="36870" name="Text Box 6"/>
          <p:cNvSpPr txBox="1">
            <a:spLocks noChangeArrowheads="1"/>
          </p:cNvSpPr>
          <p:nvPr/>
        </p:nvSpPr>
        <p:spPr bwMode="auto">
          <a:xfrm>
            <a:off x="225425" y="6067425"/>
            <a:ext cx="8763000" cy="457200"/>
          </a:xfrm>
          <a:prstGeom prst="rect">
            <a:avLst/>
          </a:prstGeom>
          <a:noFill/>
          <a:ln w="9525">
            <a:noFill/>
            <a:miter lim="800000"/>
          </a:ln>
        </p:spPr>
        <p:txBody>
          <a:bodyPr wrap="none">
            <a:spAutoFit/>
          </a:bodyPr>
          <a:lstStyle/>
          <a:p>
            <a:pPr marR="0" defTabSz="914400">
              <a:buClrTx/>
              <a:buSzTx/>
              <a:buFontTx/>
              <a:buNone/>
              <a:defRPr/>
            </a:pPr>
            <a:r>
              <a:rPr kumimoji="0" lang="zh-CN" altLang="en-US" sz="2400" b="1" kern="1200" cap="none" spc="0" normalizeH="0" baseline="0" noProof="0">
                <a:solidFill>
                  <a:srgbClr val="FF3300"/>
                </a:solidFill>
                <a:effectLst>
                  <a:outerShdw blurRad="38100" dist="38100" dir="2700000" algn="tl">
                    <a:srgbClr val="C0C0C0"/>
                  </a:outerShdw>
                </a:effectLst>
                <a:latin typeface="Arial" panose="020B0604020202020204" pitchFamily="34" charset="0"/>
                <a:ea typeface="隶书" pitchFamily="49" charset="-122"/>
                <a:cs typeface="+mn-cs"/>
              </a:rPr>
              <a:t>发明或者发现算法是一个非常有创造性和非常值得付出的过程！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868"/>
                                        </p:tgtEl>
                                        <p:attrNameLst>
                                          <p:attrName>style.visibility</p:attrName>
                                        </p:attrNameLst>
                                      </p:cBhvr>
                                      <p:to>
                                        <p:strVal val="visible"/>
                                      </p:to>
                                    </p:set>
                                    <p:anim calcmode="lin" valueType="num">
                                      <p:cBhvr additive="base">
                                        <p:cTn id="7" dur="500" fill="hold"/>
                                        <p:tgtEl>
                                          <p:spTgt spid="36868"/>
                                        </p:tgtEl>
                                        <p:attrNameLst>
                                          <p:attrName>ppt_x</p:attrName>
                                        </p:attrNameLst>
                                      </p:cBhvr>
                                      <p:tavLst>
                                        <p:tav tm="0">
                                          <p:val>
                                            <p:strVal val="#ppt_x"/>
                                          </p:val>
                                        </p:tav>
                                        <p:tav tm="100000">
                                          <p:val>
                                            <p:strVal val="#ppt_x"/>
                                          </p:val>
                                        </p:tav>
                                      </p:tavLst>
                                    </p:anim>
                                    <p:anim calcmode="lin" valueType="num">
                                      <p:cBhvr additive="base">
                                        <p:cTn id="8" dur="500" fill="hold"/>
                                        <p:tgtEl>
                                          <p:spTgt spid="3686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6869"/>
                                        </p:tgtEl>
                                        <p:attrNameLst>
                                          <p:attrName>style.visibility</p:attrName>
                                        </p:attrNameLst>
                                      </p:cBhvr>
                                      <p:to>
                                        <p:strVal val="visible"/>
                                      </p:to>
                                    </p:set>
                                    <p:anim calcmode="lin" valueType="num">
                                      <p:cBhvr additive="base">
                                        <p:cTn id="13" dur="500" fill="hold"/>
                                        <p:tgtEl>
                                          <p:spTgt spid="36869"/>
                                        </p:tgtEl>
                                        <p:attrNameLst>
                                          <p:attrName>ppt_x</p:attrName>
                                        </p:attrNameLst>
                                      </p:cBhvr>
                                      <p:tavLst>
                                        <p:tav tm="0">
                                          <p:val>
                                            <p:strVal val="#ppt_x"/>
                                          </p:val>
                                        </p:tav>
                                        <p:tav tm="100000">
                                          <p:val>
                                            <p:strVal val="#ppt_x"/>
                                          </p:val>
                                        </p:tav>
                                      </p:tavLst>
                                    </p:anim>
                                    <p:anim calcmode="lin" valueType="num">
                                      <p:cBhvr additive="base">
                                        <p:cTn id="14" dur="500" fill="hold"/>
                                        <p:tgtEl>
                                          <p:spTgt spid="3686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6870"/>
                                        </p:tgtEl>
                                        <p:attrNameLst>
                                          <p:attrName>style.visibility</p:attrName>
                                        </p:attrNameLst>
                                      </p:cBhvr>
                                      <p:to>
                                        <p:strVal val="visible"/>
                                      </p:to>
                                    </p:set>
                                    <p:anim calcmode="lin" valueType="num">
                                      <p:cBhvr additive="base">
                                        <p:cTn id="19" dur="500" fill="hold"/>
                                        <p:tgtEl>
                                          <p:spTgt spid="36870"/>
                                        </p:tgtEl>
                                        <p:attrNameLst>
                                          <p:attrName>ppt_x</p:attrName>
                                        </p:attrNameLst>
                                      </p:cBhvr>
                                      <p:tavLst>
                                        <p:tav tm="0">
                                          <p:val>
                                            <p:strVal val="#ppt_x"/>
                                          </p:val>
                                        </p:tav>
                                        <p:tav tm="100000">
                                          <p:val>
                                            <p:strVal val="#ppt_x"/>
                                          </p:val>
                                        </p:tav>
                                      </p:tavLst>
                                    </p:anim>
                                    <p:anim calcmode="lin" valueType="num">
                                      <p:cBhvr additive="base">
                                        <p:cTn id="20" dur="500" fill="hold"/>
                                        <p:tgtEl>
                                          <p:spTgt spid="368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p:bldP spid="36869" grpId="0"/>
      <p:bldP spid="3687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p:cNvSpPr>
          <p:nvPr>
            <p:ph type="title"/>
          </p:nvPr>
        </p:nvSpPr>
        <p:spPr/>
        <p:txBody>
          <a:bodyPr vert="horz" wrap="square" lIns="91440" tIns="45720" rIns="91440" bIns="45720" anchor="b" anchorCtr="0"/>
          <a:lstStyle/>
          <a:p>
            <a:pPr eaLnBrk="1" hangingPunct="1"/>
            <a:r>
              <a:rPr lang="zh-CN" altLang="en-US" dirty="0"/>
              <a:t>算法步骤的设计思路</a:t>
            </a:r>
          </a:p>
        </p:txBody>
      </p:sp>
      <p:sp>
        <p:nvSpPr>
          <p:cNvPr id="61443" name="Rectangle 3"/>
          <p:cNvSpPr>
            <a:spLocks noGrp="1"/>
          </p:cNvSpPr>
          <p:nvPr>
            <p:ph idx="1"/>
          </p:nvPr>
        </p:nvSpPr>
        <p:spPr>
          <a:xfrm>
            <a:off x="1219200" y="2590800"/>
            <a:ext cx="6305550" cy="1828800"/>
          </a:xfrm>
        </p:spPr>
        <p:txBody>
          <a:bodyPr vert="horz" wrap="square" lIns="91440" tIns="45720" rIns="91440" bIns="45720" anchor="t" anchorCtr="0"/>
          <a:lstStyle/>
          <a:p>
            <a:pPr eaLnBrk="1" hangingPunct="1">
              <a:buNone/>
            </a:pPr>
            <a:r>
              <a:rPr lang="zh-CN" altLang="en-US" sz="3400" b="1" dirty="0"/>
              <a:t>   先考虑算法的</a:t>
            </a:r>
            <a:r>
              <a:rPr lang="zh-CN" altLang="en-US" sz="3400" b="1" dirty="0">
                <a:solidFill>
                  <a:srgbClr val="003399"/>
                </a:solidFill>
              </a:rPr>
              <a:t>顶层运算步骤</a:t>
            </a:r>
            <a:r>
              <a:rPr lang="zh-CN" altLang="en-US" sz="3400" b="1" dirty="0"/>
              <a:t>，再考虑算法的</a:t>
            </a:r>
            <a:r>
              <a:rPr lang="zh-CN" altLang="en-US" sz="3400" b="1" dirty="0">
                <a:solidFill>
                  <a:schemeClr val="hlink"/>
                </a:solidFill>
              </a:rPr>
              <a:t>底层运算步骤</a:t>
            </a:r>
            <a:r>
              <a:rPr lang="zh-CN" altLang="en-US" sz="3400" b="1" dirty="0"/>
              <a: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p:cNvSpPr>
          <p:nvPr>
            <p:ph type="title"/>
          </p:nvPr>
        </p:nvSpPr>
        <p:spPr/>
        <p:txBody>
          <a:bodyPr vert="horz" wrap="square" lIns="91440" tIns="45720" rIns="91440" bIns="45720" anchor="b" anchorCtr="0"/>
          <a:lstStyle/>
          <a:p>
            <a:pPr eaLnBrk="1" hangingPunct="1"/>
            <a:r>
              <a:rPr lang="zh-CN" altLang="en-US" dirty="0"/>
              <a:t>顶层运算步骤</a:t>
            </a:r>
          </a:p>
        </p:txBody>
      </p:sp>
      <p:sp>
        <p:nvSpPr>
          <p:cNvPr id="62467" name="Rectangle 3"/>
          <p:cNvSpPr>
            <a:spLocks noGrp="1"/>
          </p:cNvSpPr>
          <p:nvPr>
            <p:ph idx="1"/>
          </p:nvPr>
        </p:nvSpPr>
        <p:spPr>
          <a:xfrm>
            <a:off x="457200" y="1719263"/>
            <a:ext cx="7643813" cy="4411662"/>
          </a:xfrm>
        </p:spPr>
        <p:txBody>
          <a:bodyPr vert="horz" wrap="square" lIns="91440" tIns="45720" rIns="91440" bIns="45720" anchor="t" anchorCtr="0"/>
          <a:lstStyle/>
          <a:p>
            <a:pPr eaLnBrk="1" hangingPunct="1"/>
            <a:r>
              <a:rPr lang="zh-CN" altLang="en-US" b="1" dirty="0">
                <a:solidFill>
                  <a:srgbClr val="003399"/>
                </a:solidFill>
              </a:rPr>
              <a:t>顶层运算步骤</a:t>
            </a:r>
            <a:r>
              <a:rPr lang="zh-CN" altLang="en-US" sz="2600" dirty="0"/>
              <a:t>也称宏观步骤，是指定义在数据模型级上的运算步骤</a:t>
            </a:r>
            <a:endParaRPr lang="zh-CN" altLang="en-US" dirty="0"/>
          </a:p>
          <a:p>
            <a:pPr lvl="1" eaLnBrk="1" hangingPunct="1"/>
            <a:r>
              <a:rPr lang="zh-CN" altLang="en-US" dirty="0"/>
              <a:t>是组成算法的主干部分；</a:t>
            </a:r>
          </a:p>
          <a:p>
            <a:pPr lvl="1" eaLnBrk="1" hangingPunct="1"/>
            <a:r>
              <a:rPr lang="zh-CN" altLang="en-US" dirty="0"/>
              <a:t>通常用非形式化的自然语言表达；</a:t>
            </a:r>
          </a:p>
          <a:p>
            <a:pPr lvl="1" eaLnBrk="1" hangingPunct="1"/>
            <a:r>
              <a:rPr lang="zh-CN" altLang="en-US" dirty="0"/>
              <a:t>所涉及的数据为数学模型中的数据；</a:t>
            </a:r>
          </a:p>
          <a:p>
            <a:pPr lvl="2" eaLnBrk="1" hangingPunct="1"/>
            <a:r>
              <a:rPr lang="zh-CN" altLang="en-US" dirty="0"/>
              <a:t>不关心其数据结构</a:t>
            </a:r>
          </a:p>
          <a:p>
            <a:pPr lvl="1" eaLnBrk="1" hangingPunct="1"/>
            <a:r>
              <a:rPr lang="zh-CN" altLang="en-US" dirty="0"/>
              <a:t>所涉及的运算为数学模型上的运算，不含运算细节；</a:t>
            </a:r>
          </a:p>
          <a:p>
            <a:pPr lvl="2" eaLnBrk="1" hangingPunct="1"/>
            <a:r>
              <a:rPr lang="zh-CN" altLang="en-US" dirty="0"/>
              <a:t>以数学模型中的数据变量为运算对象或运算结果</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p:cNvSpPr>
          <p:nvPr>
            <p:ph type="title"/>
          </p:nvPr>
        </p:nvSpPr>
        <p:spPr/>
        <p:txBody>
          <a:bodyPr vert="horz" wrap="square" lIns="91440" tIns="45720" rIns="91440" bIns="45720" anchor="b" anchorCtr="0"/>
          <a:lstStyle/>
          <a:p>
            <a:pPr eaLnBrk="1" hangingPunct="1"/>
            <a:r>
              <a:rPr lang="zh-CN" altLang="en-US" dirty="0"/>
              <a:t>底层运算步骤</a:t>
            </a:r>
          </a:p>
        </p:txBody>
      </p:sp>
      <p:sp>
        <p:nvSpPr>
          <p:cNvPr id="63491" name="Rectangle 3"/>
          <p:cNvSpPr>
            <a:spLocks noGrp="1"/>
          </p:cNvSpPr>
          <p:nvPr>
            <p:ph idx="1"/>
          </p:nvPr>
        </p:nvSpPr>
        <p:spPr/>
        <p:txBody>
          <a:bodyPr vert="horz" wrap="square" lIns="91440" tIns="45720" rIns="91440" bIns="45720" anchor="t" anchorCtr="0"/>
          <a:lstStyle/>
          <a:p>
            <a:pPr eaLnBrk="1" hangingPunct="1"/>
            <a:r>
              <a:rPr lang="zh-CN" altLang="en-US" b="1" dirty="0">
                <a:solidFill>
                  <a:srgbClr val="003399"/>
                </a:solidFill>
              </a:rPr>
              <a:t>底层运算步骤</a:t>
            </a:r>
            <a:r>
              <a:rPr lang="zh-CN" altLang="en-US" sz="2600" dirty="0"/>
              <a:t>是指顶层抽象运算的具体实现</a:t>
            </a:r>
          </a:p>
          <a:p>
            <a:pPr lvl="1" eaLnBrk="1" hangingPunct="1"/>
            <a:r>
              <a:rPr lang="zh-CN" altLang="en-US" sz="2200" dirty="0"/>
              <a:t>依赖于数学模型的结构；</a:t>
            </a:r>
          </a:p>
          <a:p>
            <a:pPr lvl="1" eaLnBrk="1" hangingPunct="1"/>
            <a:r>
              <a:rPr lang="zh-CN" altLang="en-US" sz="2200" dirty="0"/>
              <a:t>依赖于数学模型结构的具体表示；</a:t>
            </a:r>
          </a:p>
          <a:p>
            <a:pPr lvl="1" eaLnBrk="1" hangingPunct="1">
              <a:buNone/>
            </a:pPr>
            <a:r>
              <a:rPr lang="zh-CN" altLang="en-US" sz="2200" b="1" dirty="0">
                <a:solidFill>
                  <a:schemeClr val="hlink"/>
                </a:solidFill>
              </a:rPr>
              <a:t>——底层运算是顶层运算的细化，为顶层运算服务</a:t>
            </a:r>
          </a:p>
          <a:p>
            <a:pPr lvl="1" eaLnBrk="1" hangingPunct="1">
              <a:buNone/>
            </a:pPr>
            <a:endParaRPr lang="zh-CN" altLang="en-US" sz="1000" dirty="0"/>
          </a:p>
          <a:p>
            <a:pPr eaLnBrk="1" hangingPunct="1"/>
            <a:r>
              <a:rPr lang="zh-CN" altLang="en-US" b="1" dirty="0">
                <a:solidFill>
                  <a:srgbClr val="003399"/>
                </a:solidFill>
              </a:rPr>
              <a:t>底层运算步骤通常包括两个部分</a:t>
            </a:r>
          </a:p>
          <a:p>
            <a:pPr lvl="1" eaLnBrk="1" hangingPunct="1"/>
            <a:r>
              <a:rPr lang="zh-CN" altLang="en-US" dirty="0"/>
              <a:t>数学模型的具体表示</a:t>
            </a:r>
          </a:p>
          <a:p>
            <a:pPr lvl="1" eaLnBrk="1" hangingPunct="1"/>
            <a:r>
              <a:rPr lang="zh-CN" altLang="en-US" dirty="0"/>
              <a:t>定义在数学模型上的运算的具体实现。</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p:cNvSpPr>
          <p:nvPr>
            <p:ph type="title"/>
          </p:nvPr>
        </p:nvSpPr>
        <p:spPr/>
        <p:txBody>
          <a:bodyPr vert="horz" wrap="square" lIns="91440" tIns="45720" rIns="91440" bIns="45720" anchor="b" anchorCtr="0"/>
          <a:lstStyle/>
          <a:p>
            <a:pPr eaLnBrk="1" hangingPunct="1"/>
            <a:r>
              <a:rPr lang="zh-CN" altLang="en-US" dirty="0"/>
              <a:t>顶层和底层算法步骤的衔接</a:t>
            </a:r>
          </a:p>
        </p:txBody>
      </p:sp>
      <p:sp>
        <p:nvSpPr>
          <p:cNvPr id="64515" name="Rectangle 3"/>
          <p:cNvSpPr>
            <a:spLocks noGrp="1"/>
          </p:cNvSpPr>
          <p:nvPr>
            <p:ph idx="1"/>
          </p:nvPr>
        </p:nvSpPr>
        <p:spPr/>
        <p:txBody>
          <a:bodyPr vert="horz" wrap="square" lIns="91440" tIns="45720" rIns="91440" bIns="45720" anchor="t" anchorCtr="0"/>
          <a:lstStyle/>
          <a:p>
            <a:pPr eaLnBrk="1" hangingPunct="1"/>
            <a:r>
              <a:rPr lang="zh-CN" altLang="en-US" b="1" dirty="0">
                <a:solidFill>
                  <a:srgbClr val="003399"/>
                </a:solidFill>
              </a:rPr>
              <a:t>顶层和底层算法步骤的衔接</a:t>
            </a:r>
            <a:endParaRPr lang="zh-CN" altLang="en-US" dirty="0"/>
          </a:p>
          <a:p>
            <a:pPr lvl="1" eaLnBrk="1" hangingPunct="1"/>
            <a:r>
              <a:rPr lang="zh-CN" altLang="en-US" dirty="0"/>
              <a:t>对顶层运算和底层运算的接口进行抽象，通过接口实现二者的衔接</a:t>
            </a:r>
          </a:p>
          <a:p>
            <a:pPr lvl="2" eaLnBrk="1" hangingPunct="1"/>
            <a:r>
              <a:rPr lang="zh-CN" altLang="en-US" dirty="0"/>
              <a:t>目的：使顶层运算和底层运算在设计时不互相牵制、互相影响</a:t>
            </a:r>
          </a:p>
          <a:p>
            <a:pPr lvl="2" eaLnBrk="1" hangingPunct="1"/>
            <a:r>
              <a:rPr lang="zh-CN" altLang="en-US" dirty="0"/>
              <a:t>顶层运算通过接口调用底层运算，底层运算通过接口为顶层运算提供服务</a:t>
            </a:r>
          </a:p>
          <a:p>
            <a:pPr lvl="1" eaLnBrk="1" hangingPunct="1">
              <a:buNone/>
            </a:pPr>
            <a:r>
              <a:rPr lang="zh-CN" altLang="en-US" dirty="0"/>
              <a:t>——</a:t>
            </a:r>
            <a:r>
              <a:rPr lang="zh-CN" altLang="en-US" sz="2200" dirty="0"/>
              <a:t>这个接口就是</a:t>
            </a:r>
            <a:r>
              <a:rPr lang="zh-CN" altLang="en-US" sz="2200" b="1" dirty="0">
                <a:solidFill>
                  <a:srgbClr val="FF0000"/>
                </a:solidFill>
              </a:rPr>
              <a:t>抽象数据类型(</a:t>
            </a:r>
            <a:r>
              <a:rPr lang="en-US" altLang="zh-CN" sz="2200" b="1" dirty="0">
                <a:solidFill>
                  <a:srgbClr val="FF0000"/>
                </a:solidFill>
              </a:rPr>
              <a:t>ADT, Abstract data types)</a:t>
            </a:r>
            <a:endParaRPr lang="en-US" altLang="zh-CN" sz="2200" dirty="0"/>
          </a:p>
          <a:p>
            <a:pPr lvl="2" eaLnBrk="1" hangingPunct="1"/>
            <a:endParaRPr lang="zh-CN"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p:cNvSpPr>
          <p:nvPr>
            <p:ph type="title"/>
          </p:nvPr>
        </p:nvSpPr>
        <p:spPr/>
        <p:txBody>
          <a:bodyPr vert="horz" wrap="square" lIns="91440" tIns="45720" rIns="91440" bIns="45720" anchor="b" anchorCtr="0"/>
          <a:lstStyle/>
          <a:p>
            <a:pPr eaLnBrk="1" hangingPunct="1"/>
            <a:r>
              <a:rPr lang="zh-CN" altLang="en-US" dirty="0"/>
              <a:t>抽象数据类型</a:t>
            </a:r>
          </a:p>
        </p:txBody>
      </p:sp>
      <p:sp>
        <p:nvSpPr>
          <p:cNvPr id="65539" name="Rectangle 3"/>
          <p:cNvSpPr>
            <a:spLocks noGrp="1"/>
          </p:cNvSpPr>
          <p:nvPr>
            <p:ph idx="1"/>
          </p:nvPr>
        </p:nvSpPr>
        <p:spPr/>
        <p:txBody>
          <a:bodyPr vert="horz" wrap="square" lIns="91440" tIns="45720" rIns="91440" bIns="45720" anchor="t" anchorCtr="0"/>
          <a:lstStyle/>
          <a:p>
            <a:pPr eaLnBrk="1" hangingPunct="1"/>
            <a:r>
              <a:rPr lang="zh-CN" altLang="en-US" b="1" dirty="0">
                <a:solidFill>
                  <a:srgbClr val="003399"/>
                </a:solidFill>
              </a:rPr>
              <a:t>抽象数据类型</a:t>
            </a:r>
            <a:endParaRPr lang="zh-CN" altLang="en-US" dirty="0"/>
          </a:p>
          <a:p>
            <a:pPr lvl="1" eaLnBrk="1" hangingPunct="1">
              <a:buNone/>
            </a:pPr>
            <a:r>
              <a:rPr lang="zh-CN" altLang="en-US" b="1" dirty="0">
                <a:solidFill>
                  <a:schemeClr val="hlink"/>
                </a:solidFill>
              </a:rPr>
              <a:t>				数学模型</a:t>
            </a:r>
            <a:r>
              <a:rPr lang="zh-CN" altLang="en-US" dirty="0"/>
              <a:t>+</a:t>
            </a:r>
            <a:r>
              <a:rPr lang="zh-CN" altLang="en-US" b="1" dirty="0">
                <a:solidFill>
                  <a:schemeClr val="hlink"/>
                </a:solidFill>
              </a:rPr>
              <a:t>一组运算</a:t>
            </a:r>
            <a:endParaRPr lang="zh-CN" altLang="en-US" dirty="0"/>
          </a:p>
          <a:p>
            <a:pPr lvl="1" eaLnBrk="1" hangingPunct="1"/>
            <a:r>
              <a:rPr lang="zh-CN" altLang="en-US" dirty="0"/>
              <a:t>一方面，数学模型上的运算依赖于数学模型的具体表示，数学模型上的运算以数学模型中的数据变量为运算对象或运算结果</a:t>
            </a:r>
          </a:p>
          <a:p>
            <a:pPr lvl="1" eaLnBrk="1" hangingPunct="1"/>
            <a:r>
              <a:rPr lang="zh-CN" altLang="en-US" dirty="0"/>
              <a:t>另一方面，数学模型和运算的具体实现后，运算的效率也随之确定</a:t>
            </a:r>
          </a:p>
          <a:p>
            <a:pPr lvl="1" eaLnBrk="1" hangingPunct="1"/>
            <a:r>
              <a:rPr lang="zh-CN" altLang="en-US" dirty="0"/>
              <a:t>使用抽象数据类型具有许多优点(教材第一章第3页)</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WordArt 4"/>
          <p:cNvSpPr>
            <a:spLocks noTextEdit="1"/>
          </p:cNvSpPr>
          <p:nvPr/>
        </p:nvSpPr>
        <p:spPr>
          <a:xfrm>
            <a:off x="2195513" y="3068638"/>
            <a:ext cx="4319587" cy="1079500"/>
          </a:xfrm>
          <a:prstGeom prst="rect">
            <a:avLst/>
          </a:prstGeom>
        </p:spPr>
        <p:txBody>
          <a:bodyPr wrap="none" fromWordArt="1">
            <a:prstTxWarp prst="textPlain">
              <a:avLst>
                <a:gd name="adj" fmla="val 50000"/>
              </a:avLst>
            </a:prstTxWarp>
            <a:normAutofit/>
            <a:scene3d>
              <a:camera prst="legacyPerspectiveTopLeft">
                <a:rot lat="0" lon="0" rev="0"/>
              </a:camera>
              <a:lightRig rig="legacyNormal3" dir="r"/>
            </a:scene3d>
            <a:sp3d extrusionH="201600" prstMaterial="legacyMetal">
              <a:extrusionClr>
                <a:srgbClr val="FFFFFF"/>
              </a:extrusionClr>
            </a:sp3d>
          </a:bodyPr>
          <a:lstStyle/>
          <a:p>
            <a:pPr algn="ctr"/>
            <a:r>
              <a:rPr lang="zh-CN" altLang="en-US" sz="3600">
                <a:gradFill rotWithShape="1">
                  <a:gsLst>
                    <a:gs pos="0">
                      <a:srgbClr val="FF0000"/>
                    </a:gs>
                    <a:gs pos="100000">
                      <a:srgbClr val="760000"/>
                    </a:gs>
                  </a:gsLst>
                  <a:lin ang="5400000" scaled="1"/>
                  <a:tileRect/>
                </a:gradFill>
                <a:latin typeface="宋体" panose="02010600030101010101" pitchFamily="2" charset="-122"/>
                <a:ea typeface="宋体" panose="02010600030101010101" pitchFamily="2" charset="-122"/>
              </a:rPr>
              <a:t>算法复杂性</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p:cNvSpPr>
          <p:nvPr>
            <p:ph type="title"/>
          </p:nvPr>
        </p:nvSpPr>
        <p:spPr/>
        <p:txBody>
          <a:bodyPr vert="horz" wrap="square" lIns="91440" tIns="45720" rIns="91440" bIns="45720" anchor="b" anchorCtr="0"/>
          <a:lstStyle/>
          <a:p>
            <a:pPr eaLnBrk="1" hangingPunct="1"/>
            <a:r>
              <a:rPr lang="zh-CN" altLang="en-US" dirty="0"/>
              <a:t>算法复杂性</a:t>
            </a:r>
          </a:p>
        </p:txBody>
      </p:sp>
      <p:grpSp>
        <p:nvGrpSpPr>
          <p:cNvPr id="67587" name="Group 6"/>
          <p:cNvGrpSpPr/>
          <p:nvPr/>
        </p:nvGrpSpPr>
        <p:grpSpPr>
          <a:xfrm>
            <a:off x="2819400" y="1981200"/>
            <a:ext cx="2895600" cy="914400"/>
            <a:chOff x="1728" y="1248"/>
            <a:chExt cx="1824" cy="576"/>
          </a:xfrm>
        </p:grpSpPr>
        <p:sp>
          <p:nvSpPr>
            <p:cNvPr id="67609" name="Oval 4"/>
            <p:cNvSpPr/>
            <p:nvPr/>
          </p:nvSpPr>
          <p:spPr>
            <a:xfrm>
              <a:off x="1728" y="1248"/>
              <a:ext cx="1824" cy="576"/>
            </a:xfrm>
            <a:prstGeom prst="ellipse">
              <a:avLst/>
            </a:prstGeom>
            <a:noFill/>
            <a:ln w="9525"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7610" name="Text Box 5"/>
            <p:cNvSpPr txBox="1"/>
            <p:nvPr/>
          </p:nvSpPr>
          <p:spPr>
            <a:xfrm>
              <a:off x="2064" y="1392"/>
              <a:ext cx="1248" cy="288"/>
            </a:xfrm>
            <a:prstGeom prst="rect">
              <a:avLst/>
            </a:prstGeom>
            <a:noFill/>
            <a:ln w="9525">
              <a:noFill/>
            </a:ln>
          </p:spPr>
          <p:txBody>
            <a:bodyPr>
              <a:spAutoFit/>
            </a:bodyPr>
            <a:lstStyle/>
            <a:p>
              <a:pPr algn="ctr">
                <a:spcBef>
                  <a:spcPct val="50000"/>
                </a:spcBef>
              </a:pPr>
              <a:r>
                <a:rPr lang="zh-CN" altLang="en-US" sz="2400" b="1" dirty="0">
                  <a:latin typeface="Arial" panose="020B0604020202020204" pitchFamily="34" charset="0"/>
                </a:rPr>
                <a:t>算法复杂性</a:t>
              </a:r>
              <a:endParaRPr lang="zh-CN" altLang="en-US" dirty="0">
                <a:latin typeface="Arial" panose="020B0604020202020204" pitchFamily="34" charset="0"/>
              </a:endParaRPr>
            </a:p>
          </p:txBody>
        </p:sp>
      </p:grpSp>
      <p:grpSp>
        <p:nvGrpSpPr>
          <p:cNvPr id="3" name="Group 17"/>
          <p:cNvGrpSpPr/>
          <p:nvPr/>
        </p:nvGrpSpPr>
        <p:grpSpPr>
          <a:xfrm>
            <a:off x="1295400" y="2895600"/>
            <a:ext cx="2971800" cy="2209800"/>
            <a:chOff x="816" y="1824"/>
            <a:chExt cx="1872" cy="1392"/>
          </a:xfrm>
        </p:grpSpPr>
        <p:grpSp>
          <p:nvGrpSpPr>
            <p:cNvPr id="67604" name="Group 7"/>
            <p:cNvGrpSpPr/>
            <p:nvPr/>
          </p:nvGrpSpPr>
          <p:grpSpPr>
            <a:xfrm>
              <a:off x="816" y="2640"/>
              <a:ext cx="1824" cy="576"/>
              <a:chOff x="1728" y="1248"/>
              <a:chExt cx="1824" cy="576"/>
            </a:xfrm>
          </p:grpSpPr>
          <p:sp>
            <p:nvSpPr>
              <p:cNvPr id="67607" name="Oval 8"/>
              <p:cNvSpPr/>
              <p:nvPr/>
            </p:nvSpPr>
            <p:spPr>
              <a:xfrm>
                <a:off x="1728" y="1248"/>
                <a:ext cx="1824" cy="576"/>
              </a:xfrm>
              <a:prstGeom prst="ellipse">
                <a:avLst/>
              </a:prstGeom>
              <a:noFill/>
              <a:ln w="9525"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7608" name="Text Box 9"/>
              <p:cNvSpPr txBox="1"/>
              <p:nvPr/>
            </p:nvSpPr>
            <p:spPr>
              <a:xfrm>
                <a:off x="2064" y="1392"/>
                <a:ext cx="1248" cy="288"/>
              </a:xfrm>
              <a:prstGeom prst="rect">
                <a:avLst/>
              </a:prstGeom>
              <a:noFill/>
              <a:ln w="9525">
                <a:noFill/>
              </a:ln>
            </p:spPr>
            <p:txBody>
              <a:bodyPr>
                <a:spAutoFit/>
              </a:bodyPr>
              <a:lstStyle/>
              <a:p>
                <a:pPr algn="ctr">
                  <a:spcBef>
                    <a:spcPct val="50000"/>
                  </a:spcBef>
                </a:pPr>
                <a:r>
                  <a:rPr lang="zh-CN" altLang="en-US" sz="2400" b="1" dirty="0">
                    <a:solidFill>
                      <a:schemeClr val="accent2"/>
                    </a:solidFill>
                    <a:latin typeface="Arial" panose="020B0604020202020204" pitchFamily="34" charset="0"/>
                  </a:rPr>
                  <a:t>时间</a:t>
                </a:r>
                <a:r>
                  <a:rPr lang="zh-CN" altLang="en-US" sz="2400" b="1" dirty="0">
                    <a:latin typeface="Arial" panose="020B0604020202020204" pitchFamily="34" charset="0"/>
                  </a:rPr>
                  <a:t>复杂性</a:t>
                </a:r>
                <a:endParaRPr lang="zh-CN" altLang="en-US" dirty="0">
                  <a:latin typeface="Arial" panose="020B0604020202020204" pitchFamily="34" charset="0"/>
                </a:endParaRPr>
              </a:p>
            </p:txBody>
          </p:sp>
        </p:grpSp>
        <p:sp>
          <p:nvSpPr>
            <p:cNvPr id="67605" name="Line 13"/>
            <p:cNvSpPr/>
            <p:nvPr/>
          </p:nvSpPr>
          <p:spPr>
            <a:xfrm flipH="1">
              <a:off x="1776" y="1824"/>
              <a:ext cx="912" cy="816"/>
            </a:xfrm>
            <a:prstGeom prst="line">
              <a:avLst/>
            </a:prstGeom>
            <a:ln w="9525" cap="flat" cmpd="sng">
              <a:solidFill>
                <a:schemeClr val="tx1"/>
              </a:solidFill>
              <a:prstDash val="solid"/>
              <a:headEnd type="none" w="med" len="med"/>
              <a:tailEnd type="triangle" w="med" len="med"/>
            </a:ln>
          </p:spPr>
        </p:sp>
        <p:sp>
          <p:nvSpPr>
            <p:cNvPr id="67606" name="Text Box 15"/>
            <p:cNvSpPr txBox="1"/>
            <p:nvPr/>
          </p:nvSpPr>
          <p:spPr>
            <a:xfrm>
              <a:off x="1248" y="2112"/>
              <a:ext cx="816" cy="404"/>
            </a:xfrm>
            <a:prstGeom prst="rect">
              <a:avLst/>
            </a:prstGeom>
            <a:noFill/>
            <a:ln w="9525">
              <a:noFill/>
            </a:ln>
          </p:spPr>
          <p:txBody>
            <a:bodyPr>
              <a:spAutoFit/>
            </a:bodyPr>
            <a:lstStyle/>
            <a:p>
              <a:pPr>
                <a:spcBef>
                  <a:spcPct val="50000"/>
                </a:spcBef>
              </a:pPr>
              <a:r>
                <a:rPr lang="zh-CN" altLang="en-US" dirty="0">
                  <a:latin typeface="Arial" panose="020B0604020202020204" pitchFamily="34" charset="0"/>
                </a:rPr>
                <a:t>考虑时间资源</a:t>
              </a:r>
            </a:p>
          </p:txBody>
        </p:sp>
      </p:grpSp>
      <p:grpSp>
        <p:nvGrpSpPr>
          <p:cNvPr id="5" name="Group 18"/>
          <p:cNvGrpSpPr/>
          <p:nvPr/>
        </p:nvGrpSpPr>
        <p:grpSpPr>
          <a:xfrm>
            <a:off x="4267200" y="2895600"/>
            <a:ext cx="3429000" cy="2209800"/>
            <a:chOff x="2688" y="1824"/>
            <a:chExt cx="2160" cy="1392"/>
          </a:xfrm>
        </p:grpSpPr>
        <p:grpSp>
          <p:nvGrpSpPr>
            <p:cNvPr id="67599" name="Group 10"/>
            <p:cNvGrpSpPr/>
            <p:nvPr/>
          </p:nvGrpSpPr>
          <p:grpSpPr>
            <a:xfrm>
              <a:off x="3024" y="2640"/>
              <a:ext cx="1824" cy="576"/>
              <a:chOff x="1728" y="1248"/>
              <a:chExt cx="1824" cy="576"/>
            </a:xfrm>
          </p:grpSpPr>
          <p:sp>
            <p:nvSpPr>
              <p:cNvPr id="67602" name="Oval 11"/>
              <p:cNvSpPr/>
              <p:nvPr/>
            </p:nvSpPr>
            <p:spPr>
              <a:xfrm>
                <a:off x="1728" y="1248"/>
                <a:ext cx="1824" cy="576"/>
              </a:xfrm>
              <a:prstGeom prst="ellipse">
                <a:avLst/>
              </a:prstGeom>
              <a:noFill/>
              <a:ln w="9525"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7603" name="Text Box 12"/>
              <p:cNvSpPr txBox="1"/>
              <p:nvPr/>
            </p:nvSpPr>
            <p:spPr>
              <a:xfrm>
                <a:off x="2064" y="1392"/>
                <a:ext cx="1248" cy="288"/>
              </a:xfrm>
              <a:prstGeom prst="rect">
                <a:avLst/>
              </a:prstGeom>
              <a:noFill/>
              <a:ln w="9525">
                <a:noFill/>
              </a:ln>
            </p:spPr>
            <p:txBody>
              <a:bodyPr>
                <a:spAutoFit/>
              </a:bodyPr>
              <a:lstStyle/>
              <a:p>
                <a:pPr algn="ctr">
                  <a:spcBef>
                    <a:spcPct val="50000"/>
                  </a:spcBef>
                </a:pPr>
                <a:r>
                  <a:rPr lang="zh-CN" altLang="en-US" sz="2400" b="1" dirty="0">
                    <a:solidFill>
                      <a:schemeClr val="hlink"/>
                    </a:solidFill>
                    <a:latin typeface="Arial" panose="020B0604020202020204" pitchFamily="34" charset="0"/>
                  </a:rPr>
                  <a:t>空间</a:t>
                </a:r>
                <a:r>
                  <a:rPr lang="zh-CN" altLang="en-US" sz="2400" b="1" dirty="0">
                    <a:latin typeface="Arial" panose="020B0604020202020204" pitchFamily="34" charset="0"/>
                  </a:rPr>
                  <a:t>复杂性</a:t>
                </a:r>
                <a:endParaRPr lang="zh-CN" altLang="en-US" dirty="0">
                  <a:latin typeface="Arial" panose="020B0604020202020204" pitchFamily="34" charset="0"/>
                </a:endParaRPr>
              </a:p>
            </p:txBody>
          </p:sp>
        </p:grpSp>
        <p:sp>
          <p:nvSpPr>
            <p:cNvPr id="67600" name="Line 14"/>
            <p:cNvSpPr/>
            <p:nvPr/>
          </p:nvSpPr>
          <p:spPr>
            <a:xfrm>
              <a:off x="2688" y="1824"/>
              <a:ext cx="1104" cy="816"/>
            </a:xfrm>
            <a:prstGeom prst="line">
              <a:avLst/>
            </a:prstGeom>
            <a:ln w="9525" cap="flat" cmpd="sng">
              <a:solidFill>
                <a:schemeClr val="tx1"/>
              </a:solidFill>
              <a:prstDash val="solid"/>
              <a:headEnd type="none" w="med" len="med"/>
              <a:tailEnd type="triangle" w="med" len="med"/>
            </a:ln>
          </p:spPr>
        </p:sp>
        <p:sp>
          <p:nvSpPr>
            <p:cNvPr id="67601" name="Text Box 16"/>
            <p:cNvSpPr txBox="1"/>
            <p:nvPr/>
          </p:nvSpPr>
          <p:spPr>
            <a:xfrm>
              <a:off x="3504" y="2160"/>
              <a:ext cx="960" cy="404"/>
            </a:xfrm>
            <a:prstGeom prst="rect">
              <a:avLst/>
            </a:prstGeom>
            <a:noFill/>
            <a:ln w="9525">
              <a:noFill/>
            </a:ln>
          </p:spPr>
          <p:txBody>
            <a:bodyPr>
              <a:spAutoFit/>
            </a:bodyPr>
            <a:lstStyle/>
            <a:p>
              <a:pPr>
                <a:spcBef>
                  <a:spcPct val="50000"/>
                </a:spcBef>
              </a:pPr>
              <a:r>
                <a:rPr lang="zh-CN" altLang="en-US" dirty="0">
                  <a:latin typeface="Arial" panose="020B0604020202020204" pitchFamily="34" charset="0"/>
                </a:rPr>
                <a:t>考虑存储器资源</a:t>
              </a:r>
            </a:p>
          </p:txBody>
        </p:sp>
      </p:grpSp>
      <p:grpSp>
        <p:nvGrpSpPr>
          <p:cNvPr id="7" name="Group 26"/>
          <p:cNvGrpSpPr/>
          <p:nvPr/>
        </p:nvGrpSpPr>
        <p:grpSpPr>
          <a:xfrm>
            <a:off x="2589213" y="5334000"/>
            <a:ext cx="1295400" cy="641350"/>
            <a:chOff x="1631" y="3360"/>
            <a:chExt cx="816" cy="404"/>
          </a:xfrm>
        </p:grpSpPr>
        <p:sp>
          <p:nvSpPr>
            <p:cNvPr id="67597" name="AutoShape 19"/>
            <p:cNvSpPr/>
            <p:nvPr/>
          </p:nvSpPr>
          <p:spPr>
            <a:xfrm rot="-10781694">
              <a:off x="1631" y="3360"/>
              <a:ext cx="816" cy="384"/>
            </a:xfrm>
            <a:prstGeom prst="wedgeRoundRectCallout">
              <a:avLst>
                <a:gd name="adj1" fmla="val 21894"/>
                <a:gd name="adj2" fmla="val 130611"/>
                <a:gd name="adj3" fmla="val 16667"/>
              </a:avLst>
            </a:prstGeom>
            <a:solidFill>
              <a:schemeClr val="bg1"/>
            </a:solidFill>
            <a:ln w="9525" cap="flat" cmpd="sng">
              <a:solidFill>
                <a:schemeClr val="accent2"/>
              </a:solidFill>
              <a:prstDash val="solid"/>
              <a:miter/>
              <a:headEnd type="none" w="med" len="med"/>
              <a:tailEnd type="none" w="med" len="med"/>
            </a:ln>
          </p:spPr>
          <p:txBody>
            <a:bodyPr rot="10800000" wrap="none" anchor="ctr" anchorCtr="0"/>
            <a:lstStyle/>
            <a:p>
              <a:pPr algn="ctr"/>
              <a:endParaRPr lang="zh-CN" altLang="en-US" dirty="0">
                <a:latin typeface="Arial" panose="020B0604020202020204" pitchFamily="34" charset="0"/>
              </a:endParaRPr>
            </a:p>
          </p:txBody>
        </p:sp>
        <p:sp>
          <p:nvSpPr>
            <p:cNvPr id="67598" name="Text Box 21"/>
            <p:cNvSpPr txBox="1"/>
            <p:nvPr/>
          </p:nvSpPr>
          <p:spPr>
            <a:xfrm>
              <a:off x="1632" y="3360"/>
              <a:ext cx="768" cy="404"/>
            </a:xfrm>
            <a:prstGeom prst="rect">
              <a:avLst/>
            </a:prstGeom>
            <a:noFill/>
            <a:ln w="9525">
              <a:noFill/>
            </a:ln>
          </p:spPr>
          <p:txBody>
            <a:bodyPr>
              <a:spAutoFit/>
            </a:bodyPr>
            <a:lstStyle/>
            <a:p>
              <a:pPr algn="ctr">
                <a:spcBef>
                  <a:spcPct val="50000"/>
                </a:spcBef>
              </a:pPr>
              <a:r>
                <a:rPr lang="zh-CN" altLang="en-US" dirty="0">
                  <a:latin typeface="Arial" panose="020B0604020202020204" pitchFamily="34" charset="0"/>
                </a:rPr>
                <a:t>需要时间资源的量</a:t>
              </a:r>
            </a:p>
          </p:txBody>
        </p:sp>
      </p:grpSp>
      <p:grpSp>
        <p:nvGrpSpPr>
          <p:cNvPr id="8" name="Group 27"/>
          <p:cNvGrpSpPr/>
          <p:nvPr/>
        </p:nvGrpSpPr>
        <p:grpSpPr>
          <a:xfrm>
            <a:off x="5789613" y="5332413"/>
            <a:ext cx="1220787" cy="685800"/>
            <a:chOff x="3647" y="3359"/>
            <a:chExt cx="769" cy="432"/>
          </a:xfrm>
        </p:grpSpPr>
        <p:sp>
          <p:nvSpPr>
            <p:cNvPr id="67595" name="AutoShape 20"/>
            <p:cNvSpPr/>
            <p:nvPr/>
          </p:nvSpPr>
          <p:spPr>
            <a:xfrm rot="-10781694">
              <a:off x="3647" y="3359"/>
              <a:ext cx="768" cy="432"/>
            </a:xfrm>
            <a:prstGeom prst="wedgeRoundRectCallout">
              <a:avLst>
                <a:gd name="adj1" fmla="val 20046"/>
                <a:gd name="adj2" fmla="val 121421"/>
                <a:gd name="adj3" fmla="val 16667"/>
              </a:avLst>
            </a:prstGeom>
            <a:solidFill>
              <a:schemeClr val="bg1"/>
            </a:solidFill>
            <a:ln w="9525" cap="flat" cmpd="sng">
              <a:solidFill>
                <a:schemeClr val="hlink"/>
              </a:solidFill>
              <a:prstDash val="solid"/>
              <a:miter/>
              <a:headEnd type="none" w="med" len="med"/>
              <a:tailEnd type="none" w="med" len="med"/>
            </a:ln>
          </p:spPr>
          <p:txBody>
            <a:bodyPr rot="10800000" wrap="none" anchor="ctr" anchorCtr="0"/>
            <a:lstStyle/>
            <a:p>
              <a:pPr algn="ctr"/>
              <a:endParaRPr lang="zh-CN" altLang="en-US" dirty="0">
                <a:latin typeface="Arial" panose="020B0604020202020204" pitchFamily="34" charset="0"/>
              </a:endParaRPr>
            </a:p>
          </p:txBody>
        </p:sp>
        <p:sp>
          <p:nvSpPr>
            <p:cNvPr id="67596" name="Text Box 22"/>
            <p:cNvSpPr txBox="1"/>
            <p:nvPr/>
          </p:nvSpPr>
          <p:spPr>
            <a:xfrm>
              <a:off x="3648" y="3360"/>
              <a:ext cx="768" cy="404"/>
            </a:xfrm>
            <a:prstGeom prst="rect">
              <a:avLst/>
            </a:prstGeom>
            <a:noFill/>
            <a:ln w="9525">
              <a:noFill/>
            </a:ln>
          </p:spPr>
          <p:txBody>
            <a:bodyPr>
              <a:spAutoFit/>
            </a:bodyPr>
            <a:lstStyle/>
            <a:p>
              <a:pPr algn="ctr">
                <a:spcBef>
                  <a:spcPct val="50000"/>
                </a:spcBef>
              </a:pPr>
              <a:r>
                <a:rPr lang="zh-CN" altLang="en-US" dirty="0">
                  <a:latin typeface="Arial" panose="020B0604020202020204" pitchFamily="34" charset="0"/>
                </a:rPr>
                <a:t>需要空间资源的量</a:t>
              </a:r>
            </a:p>
          </p:txBody>
        </p:sp>
      </p:grpSp>
      <p:grpSp>
        <p:nvGrpSpPr>
          <p:cNvPr id="9" name="Group 25"/>
          <p:cNvGrpSpPr/>
          <p:nvPr/>
        </p:nvGrpSpPr>
        <p:grpSpPr>
          <a:xfrm>
            <a:off x="5943600" y="1905000"/>
            <a:ext cx="2133600" cy="685800"/>
            <a:chOff x="3744" y="1200"/>
            <a:chExt cx="1344" cy="432"/>
          </a:xfrm>
        </p:grpSpPr>
        <p:sp>
          <p:nvSpPr>
            <p:cNvPr id="67593" name="AutoShape 23"/>
            <p:cNvSpPr/>
            <p:nvPr/>
          </p:nvSpPr>
          <p:spPr>
            <a:xfrm>
              <a:off x="3744" y="1200"/>
              <a:ext cx="1296" cy="432"/>
            </a:xfrm>
            <a:prstGeom prst="wedgeRoundRectCallout">
              <a:avLst>
                <a:gd name="adj1" fmla="val -90588"/>
                <a:gd name="adj2" fmla="val 32176"/>
                <a:gd name="adj3" fmla="val 16667"/>
              </a:avLst>
            </a:prstGeom>
            <a:solidFill>
              <a:schemeClr val="bg1"/>
            </a:solidFill>
            <a:ln w="9525" cap="flat" cmpd="sng">
              <a:solidFill>
                <a:srgbClr val="FF0000"/>
              </a:solidFill>
              <a:prstDash val="solid"/>
              <a:miter/>
              <a:headEnd type="none" w="med" len="med"/>
              <a:tailEnd type="none" w="med" len="med"/>
            </a:ln>
          </p:spPr>
          <p:txBody>
            <a:bodyPr wrap="none" anchor="ctr" anchorCtr="0"/>
            <a:lstStyle/>
            <a:p>
              <a:pPr algn="ctr"/>
              <a:endParaRPr lang="zh-CN" altLang="en-US" dirty="0">
                <a:latin typeface="Arial" panose="020B0604020202020204" pitchFamily="34" charset="0"/>
              </a:endParaRPr>
            </a:p>
          </p:txBody>
        </p:sp>
        <p:sp>
          <p:nvSpPr>
            <p:cNvPr id="67594" name="Text Box 24"/>
            <p:cNvSpPr txBox="1"/>
            <p:nvPr/>
          </p:nvSpPr>
          <p:spPr>
            <a:xfrm>
              <a:off x="3744" y="1200"/>
              <a:ext cx="1344" cy="404"/>
            </a:xfrm>
            <a:prstGeom prst="rect">
              <a:avLst/>
            </a:prstGeom>
            <a:noFill/>
            <a:ln w="9525">
              <a:noFill/>
            </a:ln>
          </p:spPr>
          <p:txBody>
            <a:bodyPr>
              <a:spAutoFit/>
            </a:bodyPr>
            <a:lstStyle/>
            <a:p>
              <a:pPr algn="ctr">
                <a:spcBef>
                  <a:spcPct val="50000"/>
                </a:spcBef>
              </a:pPr>
              <a:r>
                <a:rPr lang="zh-CN" altLang="en-US" dirty="0">
                  <a:latin typeface="Arial" panose="020B0604020202020204" pitchFamily="34" charset="0"/>
                </a:rPr>
                <a:t>算法运行时所需要的计算机资源的量</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8" presetClass="entr" presetSubtype="12"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strips(downLef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499"/>
                                          </p:stCondLst>
                                        </p:cTn>
                                        <p:tgtEl>
                                          <p:spTgt spid="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8" presetClass="entr" presetSubtype="6"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strips(downRight)">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4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p:cNvSpPr>
          <p:nvPr>
            <p:ph type="title"/>
          </p:nvPr>
        </p:nvSpPr>
        <p:spPr/>
        <p:txBody>
          <a:bodyPr vert="horz" wrap="square" lIns="91440" tIns="45720" rIns="91440" bIns="45720" anchor="b" anchorCtr="0"/>
          <a:lstStyle/>
          <a:p>
            <a:pPr eaLnBrk="1" hangingPunct="1"/>
            <a:r>
              <a:rPr lang="zh-CN" altLang="en-US" dirty="0"/>
              <a:t>算法设计的目的</a:t>
            </a:r>
          </a:p>
        </p:txBody>
      </p:sp>
      <p:sp>
        <p:nvSpPr>
          <p:cNvPr id="68611" name="Text Box 4"/>
          <p:cNvSpPr txBox="1"/>
          <p:nvPr/>
        </p:nvSpPr>
        <p:spPr>
          <a:xfrm>
            <a:off x="1219200" y="2057400"/>
            <a:ext cx="2895600" cy="519113"/>
          </a:xfrm>
          <a:prstGeom prst="rect">
            <a:avLst/>
          </a:prstGeom>
          <a:noFill/>
          <a:ln w="9525">
            <a:noFill/>
          </a:ln>
        </p:spPr>
        <p:txBody>
          <a:bodyPr>
            <a:spAutoFit/>
          </a:bodyPr>
          <a:lstStyle/>
          <a:p>
            <a:pPr algn="ctr">
              <a:spcBef>
                <a:spcPct val="50000"/>
              </a:spcBef>
            </a:pPr>
            <a:r>
              <a:rPr lang="zh-CN" altLang="en-US" sz="2800" b="1" dirty="0">
                <a:latin typeface="Arial" panose="020B0604020202020204" pitchFamily="34" charset="0"/>
              </a:rPr>
              <a:t>任意给定的问题</a:t>
            </a:r>
            <a:endParaRPr lang="zh-CN" altLang="en-US" dirty="0">
              <a:latin typeface="Arial" panose="020B0604020202020204" pitchFamily="34" charset="0"/>
            </a:endParaRPr>
          </a:p>
        </p:txBody>
      </p:sp>
      <p:grpSp>
        <p:nvGrpSpPr>
          <p:cNvPr id="2" name="Group 9"/>
          <p:cNvGrpSpPr/>
          <p:nvPr/>
        </p:nvGrpSpPr>
        <p:grpSpPr>
          <a:xfrm>
            <a:off x="2667000" y="2667000"/>
            <a:ext cx="1295400" cy="990600"/>
            <a:chOff x="2592" y="1680"/>
            <a:chExt cx="816" cy="624"/>
          </a:xfrm>
        </p:grpSpPr>
        <p:sp>
          <p:nvSpPr>
            <p:cNvPr id="68617" name="Line 6"/>
            <p:cNvSpPr/>
            <p:nvPr/>
          </p:nvSpPr>
          <p:spPr>
            <a:xfrm>
              <a:off x="2592" y="1680"/>
              <a:ext cx="0" cy="624"/>
            </a:xfrm>
            <a:prstGeom prst="line">
              <a:avLst/>
            </a:prstGeom>
            <a:ln w="9525" cap="flat" cmpd="sng">
              <a:solidFill>
                <a:schemeClr val="tx1"/>
              </a:solidFill>
              <a:prstDash val="solid"/>
              <a:headEnd type="none" w="med" len="med"/>
              <a:tailEnd type="triangle" w="med" len="med"/>
            </a:ln>
          </p:spPr>
        </p:sp>
        <p:sp>
          <p:nvSpPr>
            <p:cNvPr id="68618" name="Text Box 8"/>
            <p:cNvSpPr txBox="1"/>
            <p:nvPr/>
          </p:nvSpPr>
          <p:spPr>
            <a:xfrm>
              <a:off x="2592" y="1872"/>
              <a:ext cx="816" cy="231"/>
            </a:xfrm>
            <a:prstGeom prst="rect">
              <a:avLst/>
            </a:prstGeom>
            <a:noFill/>
            <a:ln w="9525">
              <a:noFill/>
            </a:ln>
          </p:spPr>
          <p:txBody>
            <a:bodyPr>
              <a:spAutoFit/>
            </a:bodyPr>
            <a:lstStyle/>
            <a:p>
              <a:pPr>
                <a:spcBef>
                  <a:spcPct val="50000"/>
                </a:spcBef>
              </a:pPr>
              <a:r>
                <a:rPr lang="zh-CN" altLang="en-US" dirty="0">
                  <a:latin typeface="Arial" panose="020B0604020202020204" pitchFamily="34" charset="0"/>
                </a:rPr>
                <a:t>算法设计</a:t>
              </a:r>
            </a:p>
          </p:txBody>
        </p:sp>
      </p:grpSp>
      <p:sp>
        <p:nvSpPr>
          <p:cNvPr id="40970" name="Text Box 10"/>
          <p:cNvSpPr txBox="1"/>
          <p:nvPr/>
        </p:nvSpPr>
        <p:spPr>
          <a:xfrm>
            <a:off x="1219200" y="3657600"/>
            <a:ext cx="2895600" cy="519113"/>
          </a:xfrm>
          <a:prstGeom prst="rect">
            <a:avLst/>
          </a:prstGeom>
          <a:noFill/>
          <a:ln w="9525">
            <a:noFill/>
          </a:ln>
        </p:spPr>
        <p:txBody>
          <a:bodyPr>
            <a:spAutoFit/>
          </a:bodyPr>
          <a:lstStyle/>
          <a:p>
            <a:pPr algn="ctr">
              <a:spcBef>
                <a:spcPct val="50000"/>
              </a:spcBef>
            </a:pPr>
            <a:r>
              <a:rPr lang="zh-CN" altLang="en-US" sz="2800" b="1" dirty="0">
                <a:latin typeface="Arial" panose="020B0604020202020204" pitchFamily="34" charset="0"/>
              </a:rPr>
              <a:t>算法实现</a:t>
            </a:r>
            <a:endParaRPr lang="zh-CN" altLang="en-US" dirty="0">
              <a:latin typeface="Arial" panose="020B0604020202020204" pitchFamily="34" charset="0"/>
            </a:endParaRPr>
          </a:p>
        </p:txBody>
      </p:sp>
      <p:grpSp>
        <p:nvGrpSpPr>
          <p:cNvPr id="3" name="Group 12"/>
          <p:cNvGrpSpPr/>
          <p:nvPr/>
        </p:nvGrpSpPr>
        <p:grpSpPr>
          <a:xfrm>
            <a:off x="4114800" y="3273425"/>
            <a:ext cx="3276600" cy="1677988"/>
            <a:chOff x="2592" y="2062"/>
            <a:chExt cx="2064" cy="1057"/>
          </a:xfrm>
        </p:grpSpPr>
        <p:sp>
          <p:nvSpPr>
            <p:cNvPr id="68615" name="Text Box 5"/>
            <p:cNvSpPr txBox="1"/>
            <p:nvPr/>
          </p:nvSpPr>
          <p:spPr>
            <a:xfrm>
              <a:off x="2784" y="2352"/>
              <a:ext cx="1728" cy="596"/>
            </a:xfrm>
            <a:prstGeom prst="rect">
              <a:avLst/>
            </a:prstGeom>
            <a:solidFill>
              <a:schemeClr val="bg1"/>
            </a:solidFill>
            <a:ln w="9525">
              <a:noFill/>
            </a:ln>
          </p:spPr>
          <p:txBody>
            <a:bodyPr>
              <a:spAutoFit/>
            </a:bodyPr>
            <a:lstStyle/>
            <a:p>
              <a:pPr algn="ctr">
                <a:spcBef>
                  <a:spcPct val="50000"/>
                </a:spcBef>
              </a:pPr>
              <a:r>
                <a:rPr lang="zh-CN" altLang="en-US" sz="2800" b="1" dirty="0">
                  <a:solidFill>
                    <a:srgbClr val="FF0000"/>
                  </a:solidFill>
                  <a:latin typeface="Arial" panose="020B0604020202020204" pitchFamily="34" charset="0"/>
                </a:rPr>
                <a:t>设计出复杂性尽可能低的算法</a:t>
              </a:r>
              <a:endParaRPr lang="zh-CN" altLang="en-US" dirty="0">
                <a:latin typeface="Arial" panose="020B0604020202020204" pitchFamily="34" charset="0"/>
              </a:endParaRPr>
            </a:p>
          </p:txBody>
        </p:sp>
        <p:sp>
          <p:nvSpPr>
            <p:cNvPr id="68616" name="AutoShape 11"/>
            <p:cNvSpPr/>
            <p:nvPr/>
          </p:nvSpPr>
          <p:spPr>
            <a:xfrm rot="10786573">
              <a:off x="2592" y="2062"/>
              <a:ext cx="2064" cy="1057"/>
            </a:xfrm>
            <a:prstGeom prst="cloudCallout">
              <a:avLst>
                <a:gd name="adj1" fmla="val 62991"/>
                <a:gd name="adj2" fmla="val 47782"/>
              </a:avLst>
            </a:prstGeom>
            <a:noFill/>
            <a:ln w="12700" cap="flat" cmpd="sng">
              <a:solidFill>
                <a:schemeClr val="tx1"/>
              </a:solidFill>
              <a:prstDash val="dash"/>
              <a:headEnd type="none" w="med" len="med"/>
              <a:tailEnd type="none" w="med" len="med"/>
            </a:ln>
          </p:spPr>
          <p:txBody>
            <a:bodyPr rot="10800000" wrap="none" anchor="ctr" anchorCtr="0"/>
            <a:lstStyle/>
            <a:p>
              <a:pPr algn="ctr"/>
              <a:endParaRPr lang="zh-CN" altLang="en-US" dirty="0">
                <a:latin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4097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8" presetClass="entr" presetSubtype="6"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strips(downRight)">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70"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p:cNvSpPr>
          <p:nvPr>
            <p:ph type="title"/>
          </p:nvPr>
        </p:nvSpPr>
        <p:spPr/>
        <p:txBody>
          <a:bodyPr vert="horz" wrap="square" lIns="91440" tIns="45720" rIns="91440" bIns="45720" anchor="b" anchorCtr="0"/>
          <a:lstStyle/>
          <a:p>
            <a:pPr eaLnBrk="1" hangingPunct="1"/>
            <a:r>
              <a:rPr lang="zh-CN" altLang="en-US" dirty="0"/>
              <a:t>算法复杂性分析</a:t>
            </a:r>
          </a:p>
        </p:txBody>
      </p:sp>
      <p:sp>
        <p:nvSpPr>
          <p:cNvPr id="69635" name="Rectangle 3"/>
          <p:cNvSpPr>
            <a:spLocks noGrp="1"/>
          </p:cNvSpPr>
          <p:nvPr>
            <p:ph idx="1"/>
          </p:nvPr>
        </p:nvSpPr>
        <p:spPr/>
        <p:txBody>
          <a:bodyPr vert="horz" wrap="square" lIns="91440" tIns="45720" rIns="91440" bIns="45720" anchor="t" anchorCtr="0"/>
          <a:lstStyle/>
          <a:p>
            <a:pPr eaLnBrk="1" hangingPunct="1"/>
            <a:r>
              <a:rPr lang="zh-CN" altLang="en-US" b="1" dirty="0">
                <a:solidFill>
                  <a:srgbClr val="003399"/>
                </a:solidFill>
              </a:rPr>
              <a:t>算法复杂性分析的依赖因素</a:t>
            </a:r>
          </a:p>
          <a:p>
            <a:pPr lvl="1" eaLnBrk="1" hangingPunct="1"/>
            <a:r>
              <a:rPr lang="zh-CN" altLang="en-US" dirty="0"/>
              <a:t>要解问题的规模——用</a:t>
            </a:r>
            <a:r>
              <a:rPr lang="en-US" altLang="zh-CN" dirty="0"/>
              <a:t>N</a:t>
            </a:r>
            <a:r>
              <a:rPr lang="zh-CN" altLang="en-US" dirty="0"/>
              <a:t>表示</a:t>
            </a:r>
          </a:p>
          <a:p>
            <a:pPr lvl="1" eaLnBrk="1" hangingPunct="1"/>
            <a:r>
              <a:rPr lang="zh-CN" altLang="en-US" dirty="0"/>
              <a:t>算法的输入——用</a:t>
            </a:r>
            <a:r>
              <a:rPr lang="en-US" altLang="zh-CN" dirty="0"/>
              <a:t>I</a:t>
            </a:r>
            <a:r>
              <a:rPr lang="zh-CN" altLang="en-US" dirty="0"/>
              <a:t>表示</a:t>
            </a:r>
          </a:p>
          <a:p>
            <a:pPr lvl="1" eaLnBrk="1" hangingPunct="1"/>
            <a:r>
              <a:rPr lang="zh-CN" altLang="en-US" dirty="0"/>
              <a:t>算法自身的函数——用</a:t>
            </a:r>
            <a:r>
              <a:rPr lang="en-US" altLang="zh-CN" dirty="0"/>
              <a:t>A</a:t>
            </a:r>
            <a:r>
              <a:rPr lang="zh-CN" altLang="en-US" dirty="0"/>
              <a:t>表示</a:t>
            </a:r>
          </a:p>
          <a:p>
            <a:pPr lvl="1" algn="ctr" eaLnBrk="1" hangingPunct="1">
              <a:buNone/>
            </a:pPr>
            <a:r>
              <a:rPr lang="en-US" altLang="zh-CN" sz="3400" b="1" dirty="0">
                <a:solidFill>
                  <a:schemeClr val="hlink"/>
                </a:solidFill>
                <a:latin typeface="黑体" panose="02010609060101010101" pitchFamily="49" charset="-122"/>
                <a:ea typeface="黑体" panose="02010609060101010101" pitchFamily="49" charset="-122"/>
              </a:rPr>
              <a:t>C=F(N,I,A)</a:t>
            </a:r>
          </a:p>
          <a:p>
            <a:pPr lvl="1" eaLnBrk="1" hangingPunct="1">
              <a:buNone/>
            </a:pPr>
            <a:r>
              <a:rPr lang="en-US" altLang="zh-CN" dirty="0"/>
              <a:t>——C：</a:t>
            </a:r>
            <a:r>
              <a:rPr lang="zh-CN" altLang="en-US" dirty="0"/>
              <a:t>算法复杂性</a:t>
            </a:r>
          </a:p>
          <a:p>
            <a:pPr lvl="1" eaLnBrk="1" hangingPunct="1">
              <a:buNone/>
            </a:pPr>
            <a:endParaRPr lang="en-US" altLang="zh-CN" dirty="0"/>
          </a:p>
          <a:p>
            <a:pPr lvl="1" eaLnBrk="1" hangingPunct="1">
              <a:buNone/>
            </a:pPr>
            <a:endParaRPr lang="en-US" alt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p:nvPr>
        </p:nvSpPr>
        <p:spPr/>
        <p:txBody>
          <a:bodyPr vert="horz" wrap="square" lIns="91440" tIns="45720" rIns="91440" bIns="45720" anchor="b" anchorCtr="0"/>
          <a:lstStyle/>
          <a:p>
            <a:pPr eaLnBrk="1" hangingPunct="1"/>
            <a:r>
              <a:rPr lang="zh-CN" altLang="en-US" dirty="0"/>
              <a:t>课程教学目的</a:t>
            </a:r>
          </a:p>
        </p:txBody>
      </p:sp>
      <p:sp>
        <p:nvSpPr>
          <p:cNvPr id="23555" name="Rectangle 3"/>
          <p:cNvSpPr>
            <a:spLocks noGrp="1"/>
          </p:cNvSpPr>
          <p:nvPr>
            <p:ph idx="1"/>
          </p:nvPr>
        </p:nvSpPr>
        <p:spPr>
          <a:xfrm>
            <a:off x="457200" y="1719263"/>
            <a:ext cx="8229600" cy="4757737"/>
          </a:xfrm>
        </p:spPr>
        <p:txBody>
          <a:bodyPr vert="horz" wrap="square" lIns="91440" tIns="45720" rIns="91440" bIns="45720" anchor="t" anchorCtr="0"/>
          <a:lstStyle/>
          <a:p>
            <a:pPr eaLnBrk="1" hangingPunct="1"/>
            <a:r>
              <a:rPr lang="zh-CN" altLang="en-US" sz="2600" b="1" dirty="0">
                <a:solidFill>
                  <a:srgbClr val="003399"/>
                </a:solidFill>
              </a:rPr>
              <a:t>奠定理论分析基础</a:t>
            </a:r>
            <a:endParaRPr lang="zh-CN" altLang="en-US" sz="2200" dirty="0"/>
          </a:p>
          <a:p>
            <a:pPr lvl="1" eaLnBrk="1" hangingPunct="1"/>
            <a:r>
              <a:rPr lang="zh-CN" altLang="en-US" sz="2000" dirty="0"/>
              <a:t>通过本课程的学习，使学生掌握算法设计与分析的基本理论和内容，了解和掌握一定数量的基本算法，能够针对具体问题进行理论分析、算法设计和复杂性分析以及编程实现。 </a:t>
            </a:r>
          </a:p>
          <a:p>
            <a:pPr eaLnBrk="1" hangingPunct="1"/>
            <a:r>
              <a:rPr lang="zh-CN" altLang="en-US" sz="2600" b="1" dirty="0">
                <a:solidFill>
                  <a:srgbClr val="003399"/>
                </a:solidFill>
              </a:rPr>
              <a:t>培养独立科研能力</a:t>
            </a:r>
            <a:endParaRPr lang="zh-CN" altLang="en-US" sz="2200" dirty="0"/>
          </a:p>
          <a:p>
            <a:pPr lvl="1" eaLnBrk="1" hangingPunct="1"/>
            <a:r>
              <a:rPr lang="zh-CN" altLang="en-US" sz="2000" dirty="0"/>
              <a:t>初步了解科研工作中解决问题的一般规程：问题的提出-&gt;问题分析-&gt;文献的调研与整理-&gt;方案设计-&gt;方案论证与实现。</a:t>
            </a:r>
          </a:p>
          <a:p>
            <a:pPr eaLnBrk="1" hangingPunct="1"/>
            <a:r>
              <a:rPr lang="zh-CN" altLang="en-US" sz="2600" b="1" dirty="0">
                <a:solidFill>
                  <a:srgbClr val="003399"/>
                </a:solidFill>
              </a:rPr>
              <a:t>培养团队合作能力</a:t>
            </a:r>
            <a:endParaRPr lang="zh-CN" altLang="en-US" sz="2200" dirty="0"/>
          </a:p>
          <a:p>
            <a:pPr lvl="1" eaLnBrk="1" hangingPunct="1"/>
            <a:r>
              <a:rPr lang="zh-CN" altLang="en-US" sz="2000" dirty="0"/>
              <a:t>通过团队完成作业来培养大家的团队合作能力 </a:t>
            </a:r>
          </a:p>
          <a:p>
            <a:pPr eaLnBrk="1" hangingPunct="1"/>
            <a:r>
              <a:rPr lang="zh-CN" altLang="en-US" sz="2600" b="1" dirty="0">
                <a:solidFill>
                  <a:srgbClr val="003399"/>
                </a:solidFill>
              </a:rPr>
              <a:t>提高交流表达能力</a:t>
            </a:r>
            <a:endParaRPr lang="zh-CN" altLang="en-US" sz="2200" dirty="0"/>
          </a:p>
          <a:p>
            <a:pPr lvl="1" eaLnBrk="1" hangingPunct="1"/>
            <a:r>
              <a:rPr lang="zh-CN" altLang="en-US" sz="2000" dirty="0"/>
              <a:t>通过本课程学习和实践，提高大家的交流能力和表达能力</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p:cNvSpPr>
          <p:nvPr>
            <p:ph type="body" idx="4294967295"/>
          </p:nvPr>
        </p:nvSpPr>
        <p:spPr>
          <a:xfrm>
            <a:off x="755650" y="1700213"/>
            <a:ext cx="7848600" cy="4530725"/>
          </a:xfrm>
        </p:spPr>
        <p:txBody>
          <a:bodyPr vert="horz" wrap="square" lIns="91440" tIns="45720" rIns="91440" bIns="45720" anchor="t" anchorCtr="0"/>
          <a:lstStyle/>
          <a:p>
            <a:pPr eaLnBrk="1" hangingPunct="1">
              <a:lnSpc>
                <a:spcPct val="120000"/>
              </a:lnSpc>
              <a:spcBef>
                <a:spcPct val="0"/>
              </a:spcBef>
            </a:pPr>
            <a:r>
              <a:rPr lang="zh-CN" altLang="en-US" sz="2800" b="1" dirty="0">
                <a:latin typeface="宋体" panose="02010600030101010101" pitchFamily="2" charset="-122"/>
              </a:rPr>
              <a:t>时间复杂度</a:t>
            </a:r>
          </a:p>
          <a:p>
            <a:pPr lvl="1" eaLnBrk="1" hangingPunct="1">
              <a:lnSpc>
                <a:spcPct val="120000"/>
              </a:lnSpc>
              <a:spcBef>
                <a:spcPct val="0"/>
              </a:spcBef>
            </a:pPr>
            <a:r>
              <a:rPr lang="zh-CN" altLang="en-US" sz="2400" b="1" dirty="0"/>
              <a:t>一般情况下，不可能也没有必要总是对规模为</a:t>
            </a:r>
            <a:r>
              <a:rPr lang="en-US" altLang="zh-CN" sz="2400" b="1" i="1" dirty="0"/>
              <a:t>n</a:t>
            </a:r>
            <a:r>
              <a:rPr lang="zh-CN" altLang="en-US" sz="2400" b="1" i="1" dirty="0"/>
              <a:t>，</a:t>
            </a:r>
            <a:r>
              <a:rPr lang="zh-CN" altLang="en-US" sz="2400" b="1" dirty="0"/>
              <a:t>基本运算</a:t>
            </a:r>
            <a:r>
              <a:rPr lang="en-US" altLang="zh-CN" sz="2400" b="1" i="1" dirty="0"/>
              <a:t>O</a:t>
            </a:r>
            <a:r>
              <a:rPr lang="en-US" altLang="zh-CN" sz="2400" b="1" i="1" baseline="-30000" dirty="0"/>
              <a:t>i</a:t>
            </a:r>
            <a:r>
              <a:rPr lang="zh-CN" altLang="en-US" sz="2400" b="1" dirty="0"/>
              <a:t>的执行次数</a:t>
            </a:r>
            <a:r>
              <a:rPr lang="en-US" altLang="zh-CN" sz="2400" b="1" i="1" dirty="0">
                <a:sym typeface="Symbol" panose="05050102010706020507" pitchFamily="18" charset="2"/>
              </a:rPr>
              <a:t>e</a:t>
            </a:r>
            <a:r>
              <a:rPr lang="en-US" altLang="zh-CN" sz="2400" b="1" i="1" baseline="-30000" dirty="0"/>
              <a:t>i</a:t>
            </a:r>
            <a:r>
              <a:rPr lang="zh-CN" altLang="en-US" sz="2400" b="1" dirty="0"/>
              <a:t>分别进行统计分析。</a:t>
            </a:r>
          </a:p>
          <a:p>
            <a:pPr lvl="1" eaLnBrk="1" hangingPunct="1">
              <a:lnSpc>
                <a:spcPct val="120000"/>
              </a:lnSpc>
              <a:spcBef>
                <a:spcPct val="0"/>
              </a:spcBef>
            </a:pPr>
            <a:r>
              <a:rPr lang="en-US" altLang="zh-CN" sz="2400" b="1" dirty="0"/>
              <a:t>T(N,I)</a:t>
            </a:r>
            <a:r>
              <a:rPr lang="zh-CN" altLang="en-US" sz="2400" b="1" dirty="0"/>
              <a:t>还需进一步简化，只在某些有代表性的合法输入中去统计相应的</a:t>
            </a:r>
            <a:r>
              <a:rPr lang="en-US" altLang="zh-CN" sz="2400" b="1" i="1" dirty="0">
                <a:sym typeface="Symbol" panose="05050102010706020507" pitchFamily="18" charset="2"/>
              </a:rPr>
              <a:t>e</a:t>
            </a:r>
            <a:r>
              <a:rPr lang="en-US" altLang="zh-CN" sz="2400" b="1" i="1" baseline="-30000" dirty="0"/>
              <a:t>i</a:t>
            </a:r>
            <a:r>
              <a:rPr lang="zh-CN" altLang="en-US" sz="2400" b="1" dirty="0"/>
              <a:t>来评价其复杂性。</a:t>
            </a:r>
          </a:p>
          <a:p>
            <a:pPr lvl="1" eaLnBrk="1" hangingPunct="1">
              <a:lnSpc>
                <a:spcPct val="120000"/>
              </a:lnSpc>
              <a:spcBef>
                <a:spcPct val="0"/>
              </a:spcBef>
            </a:pPr>
            <a:r>
              <a:rPr lang="zh-CN" altLang="en-US" sz="2400" b="1" dirty="0"/>
              <a:t>一般只考虑三种情况下的时间性：</a:t>
            </a:r>
            <a:r>
              <a:rPr lang="zh-CN" altLang="en-US" sz="2400" b="1" u="sng" dirty="0"/>
              <a:t>最坏情况、最好情况和平均情况</a:t>
            </a:r>
            <a:r>
              <a:rPr lang="zh-CN" altLang="en-US" sz="2400" b="1" dirty="0"/>
              <a:t>下的复杂性，分别记为</a:t>
            </a:r>
            <a:r>
              <a:rPr lang="en-US" altLang="zh-CN" sz="2400" b="1" dirty="0"/>
              <a:t>T</a:t>
            </a:r>
            <a:r>
              <a:rPr lang="en-US" altLang="zh-CN" sz="2400" b="1" baseline="-25000" dirty="0"/>
              <a:t>max</a:t>
            </a:r>
            <a:r>
              <a:rPr lang="en-US" altLang="zh-CN" sz="2400" b="1" dirty="0"/>
              <a:t>(N)</a:t>
            </a:r>
            <a:r>
              <a:rPr lang="zh-CN" altLang="en-US" sz="2400" b="1" dirty="0"/>
              <a:t>、 </a:t>
            </a:r>
            <a:r>
              <a:rPr lang="en-US" altLang="zh-CN" sz="2400" b="1" dirty="0"/>
              <a:t>T</a:t>
            </a:r>
            <a:r>
              <a:rPr lang="en-US" altLang="zh-CN" sz="2400" b="1" baseline="-25000" dirty="0"/>
              <a:t>min</a:t>
            </a:r>
            <a:r>
              <a:rPr lang="en-US" altLang="zh-CN" sz="2400" b="1" dirty="0"/>
              <a:t>(N)</a:t>
            </a:r>
            <a:r>
              <a:rPr lang="zh-CN" altLang="en-US" sz="2400" b="1" dirty="0"/>
              <a:t>和</a:t>
            </a:r>
            <a:r>
              <a:rPr lang="en-US" altLang="zh-CN" sz="2400" b="1" dirty="0"/>
              <a:t>T</a:t>
            </a:r>
            <a:r>
              <a:rPr lang="en-US" altLang="zh-CN" sz="2400" b="1" baseline="-25000" dirty="0"/>
              <a:t>avg</a:t>
            </a:r>
            <a:r>
              <a:rPr lang="en-US" altLang="zh-CN" sz="2400" b="1" dirty="0"/>
              <a:t>(N)</a:t>
            </a:r>
          </a:p>
          <a:p>
            <a:pPr lvl="1" eaLnBrk="1" hangingPunct="1">
              <a:lnSpc>
                <a:spcPct val="120000"/>
              </a:lnSpc>
              <a:spcBef>
                <a:spcPct val="0"/>
              </a:spcBef>
            </a:pPr>
            <a:endParaRPr lang="en-US" altLang="zh-CN" sz="2400" b="1" dirty="0"/>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p:cNvSpPr>
          <p:nvPr>
            <p:ph type="title"/>
          </p:nvPr>
        </p:nvSpPr>
        <p:spPr/>
        <p:txBody>
          <a:bodyPr vert="horz" wrap="square" lIns="91440" tIns="45720" rIns="91440" bIns="45720" anchor="b" anchorCtr="0"/>
          <a:lstStyle/>
          <a:p>
            <a:pPr eaLnBrk="1" hangingPunct="1"/>
            <a:r>
              <a:rPr lang="zh-CN" altLang="en-US" dirty="0"/>
              <a:t>三种时间复杂性</a:t>
            </a:r>
            <a:r>
              <a:rPr lang="zh-CN" altLang="en-US" sz="3100" b="0" dirty="0"/>
              <a:t>——</a:t>
            </a:r>
            <a:r>
              <a:rPr lang="zh-CN" altLang="en-US" sz="3100" dirty="0"/>
              <a:t>最好情况</a:t>
            </a:r>
            <a:endParaRPr lang="zh-CN" altLang="en-US" dirty="0"/>
          </a:p>
        </p:txBody>
      </p:sp>
      <p:sp>
        <p:nvSpPr>
          <p:cNvPr id="1028" name="Rectangle 3"/>
          <p:cNvSpPr>
            <a:spLocks noGrp="1"/>
          </p:cNvSpPr>
          <p:nvPr>
            <p:ph idx="1"/>
          </p:nvPr>
        </p:nvSpPr>
        <p:spPr/>
        <p:txBody>
          <a:bodyPr vert="horz" wrap="square" lIns="91440" tIns="45720" rIns="91440" bIns="45720" anchor="t" anchorCtr="0"/>
          <a:lstStyle/>
          <a:p>
            <a:pPr eaLnBrk="1" hangingPunct="1"/>
            <a:r>
              <a:rPr lang="zh-CN" altLang="en-US" b="1" dirty="0">
                <a:solidFill>
                  <a:srgbClr val="003399"/>
                </a:solidFill>
              </a:rPr>
              <a:t>最好情况</a:t>
            </a:r>
          </a:p>
        </p:txBody>
      </p:sp>
      <p:graphicFrame>
        <p:nvGraphicFramePr>
          <p:cNvPr id="1026" name="Object 4"/>
          <p:cNvGraphicFramePr>
            <a:graphicFrameLocks noChangeAspect="1"/>
          </p:cNvGraphicFramePr>
          <p:nvPr/>
        </p:nvGraphicFramePr>
        <p:xfrm>
          <a:off x="1600200" y="2590800"/>
          <a:ext cx="6021388" cy="2127250"/>
        </p:xfrm>
        <a:graphic>
          <a:graphicData uri="http://schemas.openxmlformats.org/presentationml/2006/ole">
            <mc:AlternateContent xmlns:mc="http://schemas.openxmlformats.org/markup-compatibility/2006">
              <mc:Choice xmlns:v="urn:schemas-microsoft-com:vml" Requires="v">
                <p:oleObj r:id="rId2" imgW="2514600" imgH="889000" progId="Equation.3">
                  <p:embed/>
                </p:oleObj>
              </mc:Choice>
              <mc:Fallback>
                <p:oleObj r:id="rId2" imgW="2514600" imgH="889000" progId="Equation.3">
                  <p:embed/>
                  <p:pic>
                    <p:nvPicPr>
                      <p:cNvPr id="0" name="图片 3080"/>
                      <p:cNvPicPr/>
                      <p:nvPr/>
                    </p:nvPicPr>
                    <p:blipFill>
                      <a:blip r:embed="rId3"/>
                      <a:stretch>
                        <a:fillRect/>
                      </a:stretch>
                    </p:blipFill>
                    <p:spPr>
                      <a:xfrm>
                        <a:off x="1600200" y="2590800"/>
                        <a:ext cx="6021388" cy="2127250"/>
                      </a:xfrm>
                      <a:prstGeom prst="rect">
                        <a:avLst/>
                      </a:prstGeom>
                      <a:noFill/>
                      <a:ln w="38100">
                        <a:noFill/>
                        <a:miter/>
                      </a:ln>
                    </p:spPr>
                  </p:pic>
                </p:oleObj>
              </mc:Fallback>
            </mc:AlternateContent>
          </a:graphicData>
        </a:graphic>
      </p:graphicFrame>
      <p:sp>
        <p:nvSpPr>
          <p:cNvPr id="1029" name="Text Box 5"/>
          <p:cNvSpPr txBox="1"/>
          <p:nvPr/>
        </p:nvSpPr>
        <p:spPr>
          <a:xfrm>
            <a:off x="1331913" y="5084763"/>
            <a:ext cx="6192837" cy="457200"/>
          </a:xfrm>
          <a:prstGeom prst="rect">
            <a:avLst/>
          </a:prstGeom>
          <a:noFill/>
          <a:ln w="9525">
            <a:noFill/>
          </a:ln>
        </p:spPr>
        <p:txBody>
          <a:bodyPr>
            <a:spAutoFit/>
          </a:bodyPr>
          <a:lstStyle/>
          <a:p>
            <a:pPr>
              <a:spcBef>
                <a:spcPct val="50000"/>
              </a:spcBef>
            </a:pPr>
            <a:r>
              <a:rPr lang="en-US" altLang="zh-CN" sz="2400" b="1" dirty="0">
                <a:solidFill>
                  <a:srgbClr val="FF0000"/>
                </a:solidFill>
                <a:latin typeface="Arial" panose="020B0604020202020204" pitchFamily="34" charset="0"/>
                <a:cs typeface="Arial" panose="020B0604020202020204" pitchFamily="34" charset="0"/>
              </a:rPr>
              <a:t>Ĩ</a:t>
            </a:r>
            <a:r>
              <a:rPr lang="zh-CN" altLang="en-US" sz="2400" b="1" dirty="0">
                <a:solidFill>
                  <a:srgbClr val="FF0000"/>
                </a:solidFill>
                <a:latin typeface="Arial" panose="020B0604020202020204" pitchFamily="34" charset="0"/>
              </a:rPr>
              <a:t>是</a:t>
            </a:r>
            <a:r>
              <a:rPr lang="en-US" altLang="zh-CN" sz="2400" b="1" dirty="0">
                <a:solidFill>
                  <a:srgbClr val="FF0000"/>
                </a:solidFill>
                <a:latin typeface="Arial" panose="020B0604020202020204" pitchFamily="34" charset="0"/>
              </a:rPr>
              <a:t>D</a:t>
            </a:r>
            <a:r>
              <a:rPr lang="en-US" altLang="zh-CN" sz="2400" b="1" baseline="-25000" dirty="0">
                <a:solidFill>
                  <a:srgbClr val="FF0000"/>
                </a:solidFill>
                <a:latin typeface="Arial" panose="020B0604020202020204" pitchFamily="34" charset="0"/>
              </a:rPr>
              <a:t>N</a:t>
            </a:r>
            <a:r>
              <a:rPr lang="zh-CN" altLang="en-US" sz="2400" b="1" dirty="0">
                <a:solidFill>
                  <a:srgbClr val="FF0000"/>
                </a:solidFill>
                <a:latin typeface="Arial" panose="020B0604020202020204" pitchFamily="34" charset="0"/>
              </a:rPr>
              <a:t>中使</a:t>
            </a:r>
            <a:r>
              <a:rPr lang="en-US" altLang="zh-CN" sz="2400" b="1" dirty="0">
                <a:solidFill>
                  <a:srgbClr val="FF0000"/>
                </a:solidFill>
                <a:latin typeface="Arial" panose="020B0604020202020204" pitchFamily="34" charset="0"/>
              </a:rPr>
              <a:t>T(N, </a:t>
            </a:r>
            <a:r>
              <a:rPr lang="en-US" altLang="zh-CN" b="1" dirty="0">
                <a:solidFill>
                  <a:srgbClr val="FF0000"/>
                </a:solidFill>
                <a:latin typeface="Arial" panose="020B0604020202020204" pitchFamily="34" charset="0"/>
              </a:rPr>
              <a:t>Ĩ</a:t>
            </a:r>
            <a:r>
              <a:rPr lang="en-US" altLang="zh-CN" sz="2400" b="1" dirty="0">
                <a:solidFill>
                  <a:srgbClr val="FF0000"/>
                </a:solidFill>
                <a:latin typeface="Arial" panose="020B0604020202020204" pitchFamily="34" charset="0"/>
              </a:rPr>
              <a:t>)</a:t>
            </a:r>
            <a:r>
              <a:rPr lang="zh-CN" altLang="en-US" sz="2400" b="1" dirty="0">
                <a:solidFill>
                  <a:srgbClr val="FF0000"/>
                </a:solidFill>
                <a:latin typeface="Arial" panose="020B0604020202020204" pitchFamily="34" charset="0"/>
              </a:rPr>
              <a:t>达到</a:t>
            </a:r>
            <a:r>
              <a:rPr lang="en-US" altLang="zh-CN" sz="2400" b="1" dirty="0">
                <a:solidFill>
                  <a:srgbClr val="FF0000"/>
                </a:solidFill>
                <a:latin typeface="Arial" panose="020B0604020202020204" pitchFamily="34" charset="0"/>
              </a:rPr>
              <a:t>T</a:t>
            </a:r>
            <a:r>
              <a:rPr lang="en-US" altLang="zh-CN" sz="2400" b="1" baseline="-25000" dirty="0">
                <a:solidFill>
                  <a:srgbClr val="FF0000"/>
                </a:solidFill>
                <a:latin typeface="Arial" panose="020B0604020202020204" pitchFamily="34" charset="0"/>
              </a:rPr>
              <a:t>min</a:t>
            </a:r>
            <a:r>
              <a:rPr lang="zh-CN" altLang="en-US" sz="2400" b="1" dirty="0">
                <a:solidFill>
                  <a:srgbClr val="FF0000"/>
                </a:solidFill>
                <a:latin typeface="Arial" panose="020B0604020202020204" pitchFamily="34" charset="0"/>
              </a:rPr>
              <a:t>（</a:t>
            </a:r>
            <a:r>
              <a:rPr lang="en-US" altLang="zh-CN" sz="2400" b="1" dirty="0">
                <a:solidFill>
                  <a:srgbClr val="FF0000"/>
                </a:solidFill>
                <a:latin typeface="Arial" panose="020B0604020202020204" pitchFamily="34" charset="0"/>
              </a:rPr>
              <a:t>N</a:t>
            </a:r>
            <a:r>
              <a:rPr lang="zh-CN" altLang="en-US" sz="2400" b="1" dirty="0">
                <a:solidFill>
                  <a:srgbClr val="FF0000"/>
                </a:solidFill>
                <a:latin typeface="Arial" panose="020B0604020202020204" pitchFamily="34" charset="0"/>
              </a:rPr>
              <a:t>）的合法输入</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p:cNvSpPr>
          <p:nvPr>
            <p:ph type="title"/>
          </p:nvPr>
        </p:nvSpPr>
        <p:spPr/>
        <p:txBody>
          <a:bodyPr vert="horz" wrap="square" lIns="91440" tIns="45720" rIns="91440" bIns="45720" anchor="b" anchorCtr="0"/>
          <a:lstStyle/>
          <a:p>
            <a:pPr eaLnBrk="1" hangingPunct="1"/>
            <a:r>
              <a:rPr lang="zh-CN" altLang="en-US" dirty="0"/>
              <a:t>三种时间复杂性</a:t>
            </a:r>
            <a:r>
              <a:rPr lang="zh-CN" altLang="en-US" sz="3100" b="0" dirty="0"/>
              <a:t>——</a:t>
            </a:r>
            <a:r>
              <a:rPr lang="zh-CN" altLang="en-US" sz="3100" dirty="0"/>
              <a:t>平均情况</a:t>
            </a:r>
            <a:endParaRPr lang="zh-CN" altLang="en-US" dirty="0"/>
          </a:p>
        </p:txBody>
      </p:sp>
      <p:sp>
        <p:nvSpPr>
          <p:cNvPr id="2052" name="Rectangle 3"/>
          <p:cNvSpPr>
            <a:spLocks noGrp="1"/>
          </p:cNvSpPr>
          <p:nvPr>
            <p:ph type="body" sz="half" idx="1"/>
          </p:nvPr>
        </p:nvSpPr>
        <p:spPr/>
        <p:txBody>
          <a:bodyPr vert="horz" wrap="square" lIns="91440" tIns="45720" rIns="91440" bIns="45720" anchor="t" anchorCtr="0"/>
          <a:lstStyle/>
          <a:p>
            <a:pPr eaLnBrk="1" hangingPunct="1">
              <a:buClr>
                <a:schemeClr val="tx2"/>
              </a:buClr>
              <a:buSzPct val="70000"/>
              <a:buFont typeface="Wingdings" panose="05000000000000000000" pitchFamily="2" charset="2"/>
            </a:pPr>
            <a:r>
              <a:rPr lang="zh-CN" altLang="en-US" sz="2600" b="1" dirty="0">
                <a:solidFill>
                  <a:srgbClr val="003399"/>
                </a:solidFill>
              </a:rPr>
              <a:t>平均情况</a:t>
            </a:r>
          </a:p>
          <a:p>
            <a:pPr eaLnBrk="1" hangingPunct="1">
              <a:buClr>
                <a:schemeClr val="tx2"/>
              </a:buClr>
              <a:buSzPct val="70000"/>
              <a:buFont typeface="Wingdings" panose="05000000000000000000" pitchFamily="2" charset="2"/>
            </a:pPr>
            <a:endParaRPr lang="zh-CN" altLang="en-US" sz="2600" dirty="0"/>
          </a:p>
        </p:txBody>
      </p:sp>
      <p:graphicFrame>
        <p:nvGraphicFramePr>
          <p:cNvPr id="2050" name="Object 8"/>
          <p:cNvGraphicFramePr>
            <a:graphicFrameLocks noGrp="1" noChangeAspect="1"/>
          </p:cNvGraphicFramePr>
          <p:nvPr>
            <p:ph sz="half" idx="2"/>
          </p:nvPr>
        </p:nvGraphicFramePr>
        <p:xfrm>
          <a:off x="1908175" y="2349500"/>
          <a:ext cx="4038600" cy="2098675"/>
        </p:xfrm>
        <a:graphic>
          <a:graphicData uri="http://schemas.openxmlformats.org/presentationml/2006/ole">
            <mc:AlternateContent xmlns:mc="http://schemas.openxmlformats.org/markup-compatibility/2006">
              <mc:Choice xmlns:v="urn:schemas-microsoft-com:vml" Requires="v">
                <p:oleObj r:id="rId2" imgW="1612900" imgH="838200" progId="Equation.3">
                  <p:embed/>
                </p:oleObj>
              </mc:Choice>
              <mc:Fallback>
                <p:oleObj r:id="rId2" imgW="1612900" imgH="838200" progId="Equation.3">
                  <p:embed/>
                  <p:pic>
                    <p:nvPicPr>
                      <p:cNvPr id="0" name="图片 3082"/>
                      <p:cNvPicPr/>
                      <p:nvPr/>
                    </p:nvPicPr>
                    <p:blipFill>
                      <a:blip r:embed="rId3"/>
                      <a:srcRect/>
                      <a:stretch>
                        <a:fillRect/>
                      </a:stretch>
                    </p:blipFill>
                    <p:spPr>
                      <a:xfrm>
                        <a:off x="1908175" y="2349500"/>
                        <a:ext cx="4038600" cy="2098675"/>
                      </a:xfrm>
                      <a:prstGeom prst="rect">
                        <a:avLst/>
                      </a:prstGeom>
                      <a:noFill/>
                      <a:ln w="38100">
                        <a:miter/>
                      </a:ln>
                    </p:spPr>
                  </p:pic>
                </p:oleObj>
              </mc:Fallback>
            </mc:AlternateContent>
          </a:graphicData>
        </a:graphic>
      </p:graphicFrame>
      <p:sp>
        <p:nvSpPr>
          <p:cNvPr id="2053" name="Text Box 6"/>
          <p:cNvSpPr txBox="1"/>
          <p:nvPr/>
        </p:nvSpPr>
        <p:spPr>
          <a:xfrm>
            <a:off x="1331913" y="5013325"/>
            <a:ext cx="5545137" cy="457200"/>
          </a:xfrm>
          <a:prstGeom prst="rect">
            <a:avLst/>
          </a:prstGeom>
          <a:noFill/>
          <a:ln w="9525">
            <a:noFill/>
          </a:ln>
        </p:spPr>
        <p:txBody>
          <a:bodyPr>
            <a:spAutoFit/>
          </a:bodyPr>
          <a:lstStyle/>
          <a:p>
            <a:pPr>
              <a:spcBef>
                <a:spcPct val="50000"/>
              </a:spcBef>
            </a:pPr>
            <a:r>
              <a:rPr lang="en-US" altLang="zh-CN" sz="2400" b="1" dirty="0">
                <a:solidFill>
                  <a:srgbClr val="FF0000"/>
                </a:solidFill>
                <a:latin typeface="Arial" panose="020B0604020202020204" pitchFamily="34" charset="0"/>
              </a:rPr>
              <a:t>P(I)</a:t>
            </a:r>
            <a:r>
              <a:rPr lang="zh-CN" altLang="en-US" sz="2400" b="1" dirty="0">
                <a:solidFill>
                  <a:srgbClr val="FF0000"/>
                </a:solidFill>
                <a:latin typeface="Arial" panose="020B0604020202020204" pitchFamily="34" charset="0"/>
              </a:rPr>
              <a:t>是算法的应用中出现输入</a:t>
            </a:r>
            <a:r>
              <a:rPr lang="en-US" altLang="zh-CN" sz="2400" b="1" dirty="0">
                <a:solidFill>
                  <a:srgbClr val="FF0000"/>
                </a:solidFill>
                <a:latin typeface="Arial" panose="020B0604020202020204" pitchFamily="34" charset="0"/>
              </a:rPr>
              <a:t>I</a:t>
            </a:r>
            <a:r>
              <a:rPr lang="zh-CN" altLang="en-US" sz="2400" b="1" dirty="0">
                <a:solidFill>
                  <a:srgbClr val="FF0000"/>
                </a:solidFill>
                <a:latin typeface="Arial" panose="020B0604020202020204" pitchFamily="34" charset="0"/>
              </a:rPr>
              <a:t>的概率</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p:cNvSpPr>
          <p:nvPr>
            <p:ph type="title"/>
          </p:nvPr>
        </p:nvSpPr>
        <p:spPr/>
        <p:txBody>
          <a:bodyPr vert="horz" wrap="square" lIns="91440" tIns="45720" rIns="91440" bIns="45720" anchor="b" anchorCtr="0"/>
          <a:lstStyle/>
          <a:p>
            <a:pPr eaLnBrk="1" hangingPunct="1"/>
            <a:r>
              <a:rPr lang="zh-CN" altLang="en-US" dirty="0"/>
              <a:t>三种时间复杂性</a:t>
            </a:r>
            <a:r>
              <a:rPr lang="zh-CN" altLang="en-US" sz="3100" b="0" dirty="0"/>
              <a:t>——</a:t>
            </a:r>
            <a:r>
              <a:rPr lang="zh-CN" altLang="en-US" sz="3100" dirty="0"/>
              <a:t>最坏情况</a:t>
            </a:r>
            <a:endParaRPr lang="zh-CN" altLang="en-US" dirty="0"/>
          </a:p>
        </p:txBody>
      </p:sp>
      <p:sp>
        <p:nvSpPr>
          <p:cNvPr id="3076" name="Rectangle 3"/>
          <p:cNvSpPr>
            <a:spLocks noGrp="1"/>
          </p:cNvSpPr>
          <p:nvPr>
            <p:ph idx="1"/>
          </p:nvPr>
        </p:nvSpPr>
        <p:spPr>
          <a:xfrm>
            <a:off x="457200" y="1719263"/>
            <a:ext cx="8075613" cy="3725862"/>
          </a:xfrm>
        </p:spPr>
        <p:txBody>
          <a:bodyPr vert="horz" wrap="square" lIns="91440" tIns="45720" rIns="91440" bIns="45720" anchor="t" anchorCtr="0"/>
          <a:lstStyle/>
          <a:p>
            <a:pPr eaLnBrk="1" hangingPunct="1"/>
            <a:r>
              <a:rPr lang="zh-CN" altLang="en-US" b="1" dirty="0">
                <a:solidFill>
                  <a:srgbClr val="003399"/>
                </a:solidFill>
              </a:rPr>
              <a:t>最坏情况</a:t>
            </a:r>
          </a:p>
        </p:txBody>
      </p:sp>
      <p:graphicFrame>
        <p:nvGraphicFramePr>
          <p:cNvPr id="3074" name="Object 4"/>
          <p:cNvGraphicFramePr>
            <a:graphicFrameLocks noChangeAspect="1"/>
          </p:cNvGraphicFramePr>
          <p:nvPr/>
        </p:nvGraphicFramePr>
        <p:xfrm>
          <a:off x="1331913" y="2492375"/>
          <a:ext cx="6172200" cy="2127250"/>
        </p:xfrm>
        <a:graphic>
          <a:graphicData uri="http://schemas.openxmlformats.org/presentationml/2006/ole">
            <mc:AlternateContent xmlns:mc="http://schemas.openxmlformats.org/markup-compatibility/2006">
              <mc:Choice xmlns:v="urn:schemas-microsoft-com:vml" Requires="v">
                <p:oleObj r:id="rId2" imgW="2578100" imgH="889000" progId="Equation.3">
                  <p:embed/>
                </p:oleObj>
              </mc:Choice>
              <mc:Fallback>
                <p:oleObj r:id="rId2" imgW="2578100" imgH="889000" progId="Equation.3">
                  <p:embed/>
                  <p:pic>
                    <p:nvPicPr>
                      <p:cNvPr id="0" name="图片 3081"/>
                      <p:cNvPicPr/>
                      <p:nvPr/>
                    </p:nvPicPr>
                    <p:blipFill>
                      <a:blip r:embed="rId3"/>
                      <a:stretch>
                        <a:fillRect/>
                      </a:stretch>
                    </p:blipFill>
                    <p:spPr>
                      <a:xfrm>
                        <a:off x="1331913" y="2492375"/>
                        <a:ext cx="6172200" cy="2127250"/>
                      </a:xfrm>
                      <a:prstGeom prst="rect">
                        <a:avLst/>
                      </a:prstGeom>
                      <a:noFill/>
                      <a:ln w="38100">
                        <a:noFill/>
                        <a:miter/>
                      </a:ln>
                    </p:spPr>
                  </p:pic>
                </p:oleObj>
              </mc:Fallback>
            </mc:AlternateContent>
          </a:graphicData>
        </a:graphic>
      </p:graphicFrame>
      <p:sp>
        <p:nvSpPr>
          <p:cNvPr id="3077" name="Text Box 5"/>
          <p:cNvSpPr txBox="1"/>
          <p:nvPr/>
        </p:nvSpPr>
        <p:spPr>
          <a:xfrm>
            <a:off x="1116013" y="4797425"/>
            <a:ext cx="6192837" cy="457200"/>
          </a:xfrm>
          <a:prstGeom prst="rect">
            <a:avLst/>
          </a:prstGeom>
          <a:noFill/>
          <a:ln w="9525">
            <a:noFill/>
          </a:ln>
        </p:spPr>
        <p:txBody>
          <a:bodyPr>
            <a:spAutoFit/>
          </a:bodyPr>
          <a:lstStyle/>
          <a:p>
            <a:pPr>
              <a:spcBef>
                <a:spcPct val="50000"/>
              </a:spcBef>
            </a:pPr>
            <a:r>
              <a:rPr lang="en-US" altLang="zh-CN" sz="2400" b="1" dirty="0">
                <a:solidFill>
                  <a:srgbClr val="FF0000"/>
                </a:solidFill>
                <a:latin typeface="Arial" panose="020B0604020202020204" pitchFamily="34" charset="0"/>
              </a:rPr>
              <a:t>I*</a:t>
            </a:r>
            <a:r>
              <a:rPr lang="zh-CN" altLang="en-US" sz="2400" b="1" dirty="0">
                <a:solidFill>
                  <a:srgbClr val="FF0000"/>
                </a:solidFill>
                <a:latin typeface="Arial" panose="020B0604020202020204" pitchFamily="34" charset="0"/>
              </a:rPr>
              <a:t>是</a:t>
            </a:r>
            <a:r>
              <a:rPr lang="en-US" altLang="zh-CN" sz="2400" b="1" dirty="0">
                <a:solidFill>
                  <a:srgbClr val="FF0000"/>
                </a:solidFill>
                <a:latin typeface="Arial" panose="020B0604020202020204" pitchFamily="34" charset="0"/>
              </a:rPr>
              <a:t>D</a:t>
            </a:r>
            <a:r>
              <a:rPr lang="en-US" altLang="zh-CN" sz="2400" b="1" baseline="-25000" dirty="0">
                <a:solidFill>
                  <a:srgbClr val="FF0000"/>
                </a:solidFill>
                <a:latin typeface="Arial" panose="020B0604020202020204" pitchFamily="34" charset="0"/>
              </a:rPr>
              <a:t>N</a:t>
            </a:r>
            <a:r>
              <a:rPr lang="zh-CN" altLang="en-US" sz="2400" b="1" dirty="0">
                <a:solidFill>
                  <a:srgbClr val="FF0000"/>
                </a:solidFill>
                <a:latin typeface="Arial" panose="020B0604020202020204" pitchFamily="34" charset="0"/>
              </a:rPr>
              <a:t>中使</a:t>
            </a:r>
            <a:r>
              <a:rPr lang="en-US" altLang="zh-CN" sz="2400" b="1" dirty="0">
                <a:solidFill>
                  <a:srgbClr val="FF0000"/>
                </a:solidFill>
                <a:latin typeface="Arial" panose="020B0604020202020204" pitchFamily="34" charset="0"/>
              </a:rPr>
              <a:t>T(N,I*)</a:t>
            </a:r>
            <a:r>
              <a:rPr lang="zh-CN" altLang="en-US" sz="2400" b="1" dirty="0">
                <a:solidFill>
                  <a:srgbClr val="FF0000"/>
                </a:solidFill>
                <a:latin typeface="Arial" panose="020B0604020202020204" pitchFamily="34" charset="0"/>
              </a:rPr>
              <a:t>达到</a:t>
            </a:r>
            <a:r>
              <a:rPr lang="en-US" altLang="zh-CN" sz="2400" b="1" dirty="0">
                <a:solidFill>
                  <a:srgbClr val="FF0000"/>
                </a:solidFill>
                <a:latin typeface="Arial" panose="020B0604020202020204" pitchFamily="34" charset="0"/>
              </a:rPr>
              <a:t>T</a:t>
            </a:r>
            <a:r>
              <a:rPr lang="en-US" altLang="zh-CN" sz="2400" b="1" baseline="-25000" dirty="0">
                <a:solidFill>
                  <a:srgbClr val="FF0000"/>
                </a:solidFill>
                <a:latin typeface="Arial" panose="020B0604020202020204" pitchFamily="34" charset="0"/>
              </a:rPr>
              <a:t>max</a:t>
            </a:r>
            <a:r>
              <a:rPr lang="zh-CN" altLang="en-US" sz="2400" b="1" dirty="0">
                <a:solidFill>
                  <a:srgbClr val="FF0000"/>
                </a:solidFill>
                <a:latin typeface="Arial" panose="020B0604020202020204" pitchFamily="34" charset="0"/>
              </a:rPr>
              <a:t>（</a:t>
            </a:r>
            <a:r>
              <a:rPr lang="en-US" altLang="zh-CN" sz="2400" b="1" dirty="0">
                <a:solidFill>
                  <a:srgbClr val="FF0000"/>
                </a:solidFill>
                <a:latin typeface="Arial" panose="020B0604020202020204" pitchFamily="34" charset="0"/>
              </a:rPr>
              <a:t>N</a:t>
            </a:r>
            <a:r>
              <a:rPr lang="zh-CN" altLang="en-US" sz="2400" b="1" dirty="0">
                <a:solidFill>
                  <a:srgbClr val="FF0000"/>
                </a:solidFill>
                <a:latin typeface="Arial" panose="020B0604020202020204" pitchFamily="34" charset="0"/>
              </a:rPr>
              <a:t>）的合法输入</a:t>
            </a:r>
            <a:endParaRPr lang="zh-CN" altLang="en-US" sz="2400" b="1" baseline="-25000" dirty="0">
              <a:solidFill>
                <a:srgbClr val="FF0000"/>
              </a:solidFill>
              <a:latin typeface="Arial" panose="020B0604020202020204" pitchFamily="34" charset="0"/>
            </a:endParaRPr>
          </a:p>
        </p:txBody>
      </p:sp>
      <p:sp>
        <p:nvSpPr>
          <p:cNvPr id="43015" name="Text Box 7"/>
          <p:cNvSpPr txBox="1"/>
          <p:nvPr/>
        </p:nvSpPr>
        <p:spPr>
          <a:xfrm>
            <a:off x="395288" y="5445125"/>
            <a:ext cx="8280400" cy="1077913"/>
          </a:xfrm>
          <a:prstGeom prst="rect">
            <a:avLst/>
          </a:prstGeom>
          <a:noFill/>
          <a:ln w="9525">
            <a:noFill/>
          </a:ln>
        </p:spPr>
        <p:txBody>
          <a:bodyPr>
            <a:spAutoFit/>
          </a:bodyPr>
          <a:lstStyle/>
          <a:p>
            <a:pPr>
              <a:spcBef>
                <a:spcPct val="20000"/>
              </a:spcBef>
              <a:buClr>
                <a:schemeClr val="folHlink"/>
              </a:buClr>
              <a:buSzPct val="60000"/>
              <a:buFont typeface="Wingdings" panose="05000000000000000000" pitchFamily="2" charset="2"/>
              <a:buChar char="n"/>
            </a:pPr>
            <a:r>
              <a:rPr lang="zh-CN" altLang="en-US" sz="2000" dirty="0">
                <a:latin typeface="Tahoma" panose="020B0604030504040204" pitchFamily="34" charset="0"/>
              </a:rPr>
              <a:t>以上三种情况的复杂性从不同角度来反映算法的效率，各有其局限性和用处，但</a:t>
            </a:r>
            <a:r>
              <a:rPr lang="zh-CN" altLang="en-US" sz="2000" b="1" dirty="0">
                <a:solidFill>
                  <a:srgbClr val="FF0000"/>
                </a:solidFill>
                <a:latin typeface="Tahoma" panose="020B0604030504040204" pitchFamily="34" charset="0"/>
              </a:rPr>
              <a:t>操作性最好且最具有实用价值的是最坏情况下的时间复杂性</a:t>
            </a:r>
            <a:r>
              <a:rPr lang="zh-CN" altLang="en-US" sz="2000" dirty="0">
                <a:latin typeface="Tahoma" panose="020B0604030504040204" pitchFamily="34" charset="0"/>
              </a:rPr>
              <a:t>。</a:t>
            </a:r>
          </a:p>
          <a:p>
            <a:pPr>
              <a:spcBef>
                <a:spcPct val="20000"/>
              </a:spcBef>
              <a:buClr>
                <a:schemeClr val="folHlink"/>
              </a:buClr>
              <a:buSzPct val="60000"/>
              <a:buFont typeface="Wingdings" panose="05000000000000000000" pitchFamily="2" charset="2"/>
              <a:buChar char="n"/>
            </a:pPr>
            <a:r>
              <a:rPr lang="zh-CN" altLang="en-US" sz="2000" dirty="0">
                <a:latin typeface="Tahoma" panose="020B0604030504040204" pitchFamily="34" charset="0"/>
              </a:rPr>
              <a:t>如果无特别说明，</a:t>
            </a:r>
            <a:r>
              <a:rPr lang="en-US" altLang="zh-CN" sz="2000" dirty="0">
                <a:latin typeface="Tahoma" panose="020B0604030504040204" pitchFamily="34" charset="0"/>
              </a:rPr>
              <a:t>T</a:t>
            </a:r>
            <a:r>
              <a:rPr lang="zh-CN" altLang="en-US" sz="2000" dirty="0">
                <a:latin typeface="Tahoma" panose="020B0604030504040204" pitchFamily="34" charset="0"/>
              </a:rPr>
              <a:t>（</a:t>
            </a:r>
            <a:r>
              <a:rPr lang="en-US" altLang="zh-CN" sz="2000" dirty="0">
                <a:latin typeface="Tahoma" panose="020B0604030504040204" pitchFamily="34" charset="0"/>
              </a:rPr>
              <a:t>N</a:t>
            </a:r>
            <a:r>
              <a:rPr lang="zh-CN" altLang="en-US" sz="2000" dirty="0">
                <a:latin typeface="Tahoma" panose="020B0604030504040204" pitchFamily="34" charset="0"/>
              </a:rPr>
              <a:t>）</a:t>
            </a:r>
            <a:r>
              <a:rPr lang="en-US" altLang="zh-CN" sz="2000" dirty="0">
                <a:latin typeface="Tahoma" panose="020B0604030504040204" pitchFamily="34" charset="0"/>
              </a:rPr>
              <a:t>=T</a:t>
            </a:r>
            <a:r>
              <a:rPr lang="en-US" altLang="zh-CN" sz="2000" baseline="-25000" dirty="0">
                <a:latin typeface="Tahoma" panose="020B0604030504040204" pitchFamily="34" charset="0"/>
              </a:rPr>
              <a:t>max</a:t>
            </a:r>
            <a:r>
              <a:rPr lang="en-US" altLang="zh-CN" sz="2000" dirty="0">
                <a:latin typeface="Tahoma" panose="020B0604030504040204" pitchFamily="34" charset="0"/>
              </a:rPr>
              <a:t>(N)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015"/>
                                        </p:tgtEl>
                                        <p:attrNameLst>
                                          <p:attrName>style.visibility</p:attrName>
                                        </p:attrNameLst>
                                      </p:cBhvr>
                                      <p:to>
                                        <p:strVal val="visible"/>
                                      </p:to>
                                    </p:set>
                                    <p:animEffect transition="in" filter="blinds(horizontal)">
                                      <p:cBhvr>
                                        <p:cTn id="7" dur="500"/>
                                        <p:tgtEl>
                                          <p:spTgt spid="430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5"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p:cNvSpPr>
          <p:nvPr>
            <p:ph type="title" idx="4294967295"/>
          </p:nvPr>
        </p:nvSpPr>
        <p:spPr>
          <a:xfrm>
            <a:off x="1150938" y="901700"/>
            <a:ext cx="7793037" cy="727075"/>
          </a:xfrm>
        </p:spPr>
        <p:txBody>
          <a:bodyPr vert="horz" wrap="square" lIns="91440" tIns="45720" rIns="91440" bIns="45720" anchor="b" anchorCtr="0"/>
          <a:lstStyle/>
          <a:p>
            <a:r>
              <a:rPr lang="zh-CN" altLang="en-US" sz="4000" dirty="0"/>
              <a:t>复杂性渐近性态</a:t>
            </a:r>
          </a:p>
        </p:txBody>
      </p:sp>
      <p:sp>
        <p:nvSpPr>
          <p:cNvPr id="71683" name="Rectangle 3"/>
          <p:cNvSpPr>
            <a:spLocks noGrp="1"/>
          </p:cNvSpPr>
          <p:nvPr>
            <p:ph type="body" idx="4294967295"/>
          </p:nvPr>
        </p:nvSpPr>
        <p:spPr>
          <a:xfrm>
            <a:off x="250825" y="1990725"/>
            <a:ext cx="8820150" cy="4533900"/>
          </a:xfrm>
        </p:spPr>
        <p:txBody>
          <a:bodyPr vert="horz" wrap="square" lIns="91440" tIns="45720" rIns="91440" bIns="45720" anchor="t" anchorCtr="0"/>
          <a:lstStyle/>
          <a:p>
            <a:pPr>
              <a:lnSpc>
                <a:spcPct val="90000"/>
              </a:lnSpc>
            </a:pPr>
            <a:r>
              <a:rPr lang="zh-CN" altLang="en-US" sz="2400" dirty="0"/>
              <a:t>要求用计算机解决的问题越来越复杂，规模越来越大，对这类问题的求解算法作复杂性分析具有特别重要的意义。</a:t>
            </a:r>
          </a:p>
          <a:p>
            <a:pPr>
              <a:lnSpc>
                <a:spcPct val="90000"/>
              </a:lnSpc>
            </a:pPr>
            <a:r>
              <a:rPr lang="zh-CN" altLang="en-US" sz="2400" dirty="0"/>
              <a:t>人们提出了对于规模充分大、结构又十分复杂的问题的求解算法，其复杂性分析应如何简化的问题，及其复杂性函数</a:t>
            </a:r>
            <a:r>
              <a:rPr lang="en-US" altLang="zh-CN" sz="2400" dirty="0"/>
              <a:t>f(n)</a:t>
            </a:r>
            <a:r>
              <a:rPr lang="zh-CN" altLang="en-US" sz="2400" dirty="0"/>
              <a:t>的上界或下界的问题。</a:t>
            </a:r>
          </a:p>
          <a:p>
            <a:pPr>
              <a:lnSpc>
                <a:spcPct val="90000"/>
              </a:lnSpc>
            </a:pPr>
            <a:r>
              <a:rPr lang="zh-CN" altLang="en-US" sz="2400" dirty="0"/>
              <a:t>分析算法的时间复杂性的目的是为了比较完成同一功能的程序的算法之间的最主要的差别。</a:t>
            </a:r>
          </a:p>
          <a:p>
            <a:pPr lvl="1">
              <a:lnSpc>
                <a:spcPct val="90000"/>
              </a:lnSpc>
            </a:pPr>
            <a:r>
              <a:rPr lang="zh-CN" altLang="en-US" sz="2000" dirty="0"/>
              <a:t>两个算法执行步数分别是</a:t>
            </a:r>
            <a:r>
              <a:rPr lang="en-US" altLang="zh-CN" sz="2000" dirty="0"/>
              <a:t>3n+2</a:t>
            </a:r>
            <a:r>
              <a:rPr lang="zh-CN" altLang="en-US" sz="2000" dirty="0"/>
              <a:t>和</a:t>
            </a:r>
            <a:r>
              <a:rPr lang="en-US" altLang="zh-CN" sz="2000" dirty="0"/>
              <a:t>3n+20</a:t>
            </a:r>
            <a:r>
              <a:rPr lang="zh-CN" altLang="en-US" sz="2000" dirty="0"/>
              <a:t>，则两个算法的时间复杂性不会有太大的差别，这两个程序的时间复杂性至多相差一个常数倍。</a:t>
            </a:r>
          </a:p>
          <a:p>
            <a:pPr lvl="1">
              <a:lnSpc>
                <a:spcPct val="90000"/>
              </a:lnSpc>
            </a:pPr>
            <a:r>
              <a:rPr lang="zh-CN" altLang="en-US" sz="2000" dirty="0"/>
              <a:t>对于两个具有时间复杂性</a:t>
            </a:r>
            <a:r>
              <a:rPr lang="en-US" altLang="zh-CN" sz="2000" dirty="0"/>
              <a:t>2</a:t>
            </a:r>
            <a:r>
              <a:rPr lang="en-US" altLang="zh-CN" sz="2000" baseline="30000" dirty="0"/>
              <a:t>n</a:t>
            </a:r>
            <a:r>
              <a:rPr lang="zh-CN" altLang="en-US" sz="2000" dirty="0"/>
              <a:t>和</a:t>
            </a:r>
            <a:r>
              <a:rPr lang="en-US" altLang="zh-CN" sz="2000" dirty="0"/>
              <a:t>cn</a:t>
            </a:r>
            <a:r>
              <a:rPr lang="zh-CN" altLang="en-US" sz="2000" dirty="0"/>
              <a:t>的两个算法，对于充分大的</a:t>
            </a:r>
            <a:r>
              <a:rPr lang="en-US" altLang="zh-CN" sz="2000" dirty="0"/>
              <a:t>n</a:t>
            </a:r>
            <a:r>
              <a:rPr lang="zh-CN" altLang="en-US" sz="2000" dirty="0"/>
              <a:t>，两者的复杂性差别是很大的。</a:t>
            </a:r>
          </a:p>
          <a:p>
            <a:pPr>
              <a:lnSpc>
                <a:spcPct val="90000"/>
              </a:lnSpc>
            </a:pPr>
            <a:r>
              <a:rPr lang="zh-CN" altLang="en-US" sz="2400" dirty="0"/>
              <a:t>要引进渐进符号</a:t>
            </a:r>
            <a:r>
              <a:rPr lang="en-US" altLang="zh-CN" sz="2400" dirty="0"/>
              <a:t>(asymptotic notation)</a:t>
            </a:r>
            <a:r>
              <a:rPr lang="zh-CN" altLang="en-US" sz="2400" dirty="0"/>
              <a:t>，用以描述大型实例特征下时间或空间复杂性。</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2"/>
          <p:cNvSpPr>
            <a:spLocks noGrp="1"/>
          </p:cNvSpPr>
          <p:nvPr>
            <p:ph type="title"/>
          </p:nvPr>
        </p:nvSpPr>
        <p:spPr/>
        <p:txBody>
          <a:bodyPr vert="horz" wrap="square" lIns="91440" tIns="45720" rIns="91440" bIns="45720" anchor="b" anchorCtr="0"/>
          <a:lstStyle/>
          <a:p>
            <a:pPr eaLnBrk="1" hangingPunct="1"/>
            <a:r>
              <a:rPr lang="zh-CN" altLang="en-US" dirty="0"/>
              <a:t>复杂性渐近性态</a:t>
            </a:r>
          </a:p>
        </p:txBody>
      </p:sp>
      <p:sp>
        <p:nvSpPr>
          <p:cNvPr id="4103" name="Rectangle 3"/>
          <p:cNvSpPr>
            <a:spLocks noGrp="1"/>
          </p:cNvSpPr>
          <p:nvPr>
            <p:ph type="body" sz="half" idx="1"/>
          </p:nvPr>
        </p:nvSpPr>
        <p:spPr>
          <a:xfrm>
            <a:off x="457200" y="1719263"/>
            <a:ext cx="7570788" cy="4411662"/>
          </a:xfrm>
        </p:spPr>
        <p:txBody>
          <a:bodyPr vert="horz" wrap="square" lIns="91440" tIns="45720" rIns="91440" bIns="45720" anchor="t" anchorCtr="0"/>
          <a:lstStyle/>
          <a:p>
            <a:pPr eaLnBrk="1" hangingPunct="1">
              <a:buClr>
                <a:schemeClr val="tx2"/>
              </a:buClr>
              <a:buSzPct val="70000"/>
              <a:buFont typeface="Wingdings" panose="05000000000000000000" pitchFamily="2" charset="2"/>
            </a:pPr>
            <a:r>
              <a:rPr lang="zh-CN" altLang="en-US" sz="2600" dirty="0"/>
              <a:t>假设</a:t>
            </a:r>
            <a:r>
              <a:rPr lang="en-US" altLang="zh-CN" sz="2600" dirty="0"/>
              <a:t>T(N)</a:t>
            </a:r>
            <a:r>
              <a:rPr lang="zh-CN" altLang="en-US" sz="2600" dirty="0"/>
              <a:t>为算法</a:t>
            </a:r>
            <a:r>
              <a:rPr lang="en-US" altLang="zh-CN" sz="2600" dirty="0"/>
              <a:t>A</a:t>
            </a:r>
            <a:r>
              <a:rPr lang="zh-CN" altLang="en-US" sz="2600" dirty="0"/>
              <a:t>的复杂性函数</a:t>
            </a:r>
          </a:p>
          <a:p>
            <a:pPr lvl="1" eaLnBrk="1" hangingPunct="1">
              <a:buClr>
                <a:schemeClr val="accent2"/>
              </a:buClr>
              <a:buSzPct val="70000"/>
              <a:buFont typeface="Wingdings" panose="05000000000000000000" pitchFamily="2" charset="2"/>
            </a:pPr>
            <a:r>
              <a:rPr lang="zh-CN" altLang="en-US" sz="2200" dirty="0"/>
              <a:t>一般说来，当</a:t>
            </a:r>
            <a:r>
              <a:rPr lang="en-US" altLang="zh-CN" sz="2200" dirty="0"/>
              <a:t>N-&gt;∞,T(N)-&gt; ∞</a:t>
            </a:r>
          </a:p>
          <a:p>
            <a:pPr lvl="1" eaLnBrk="1" hangingPunct="1">
              <a:buClr>
                <a:schemeClr val="accent2"/>
              </a:buClr>
              <a:buSzPct val="70000"/>
              <a:buFont typeface="Wingdings" panose="05000000000000000000" pitchFamily="2" charset="2"/>
            </a:pPr>
            <a:r>
              <a:rPr lang="zh-CN" altLang="en-US" sz="2200" dirty="0"/>
              <a:t>对于</a:t>
            </a:r>
            <a:r>
              <a:rPr lang="en-US" altLang="zh-CN" sz="2200" dirty="0"/>
              <a:t>T(N)</a:t>
            </a:r>
            <a:r>
              <a:rPr lang="zh-CN" altLang="en-US" sz="2200" dirty="0"/>
              <a:t>，如果存在</a:t>
            </a:r>
          </a:p>
          <a:p>
            <a:pPr lvl="1" eaLnBrk="1" hangingPunct="1">
              <a:buClr>
                <a:schemeClr val="accent2"/>
              </a:buClr>
              <a:buSzPct val="70000"/>
              <a:buFont typeface="Wingdings" panose="05000000000000000000" pitchFamily="2" charset="2"/>
              <a:buNone/>
            </a:pPr>
            <a:r>
              <a:rPr lang="zh-CN" altLang="en-US" sz="2200" dirty="0"/>
              <a:t>	</a:t>
            </a:r>
          </a:p>
          <a:p>
            <a:pPr lvl="1" eaLnBrk="1" hangingPunct="1">
              <a:buClr>
                <a:schemeClr val="accent2"/>
              </a:buClr>
              <a:buSzPct val="70000"/>
              <a:buFont typeface="Wingdings" panose="05000000000000000000" pitchFamily="2" charset="2"/>
              <a:buNone/>
            </a:pPr>
            <a:r>
              <a:rPr lang="zh-CN" altLang="en-US" sz="2200" dirty="0"/>
              <a:t>	当</a:t>
            </a:r>
          </a:p>
          <a:p>
            <a:pPr lvl="1" eaLnBrk="1" hangingPunct="1">
              <a:buClr>
                <a:schemeClr val="accent2"/>
              </a:buClr>
              <a:buSzPct val="70000"/>
              <a:buFont typeface="Wingdings" panose="05000000000000000000" pitchFamily="2" charset="2"/>
              <a:buNone/>
            </a:pPr>
            <a:endParaRPr lang="zh-CN" altLang="en-US" sz="2200" dirty="0"/>
          </a:p>
          <a:p>
            <a:pPr lvl="1" eaLnBrk="1" hangingPunct="1">
              <a:buClr>
                <a:schemeClr val="accent2"/>
              </a:buClr>
              <a:buSzPct val="70000"/>
              <a:buFont typeface="Wingdings" panose="05000000000000000000" pitchFamily="2" charset="2"/>
              <a:buNone/>
            </a:pPr>
            <a:r>
              <a:rPr lang="zh-CN" altLang="en-US" sz="2200" dirty="0"/>
              <a:t>则称	        是</a:t>
            </a:r>
            <a:r>
              <a:rPr lang="en-US" altLang="zh-CN" sz="2200" dirty="0"/>
              <a:t>T(N)</a:t>
            </a:r>
            <a:r>
              <a:rPr lang="zh-CN" altLang="en-US" sz="2200" dirty="0"/>
              <a:t>当</a:t>
            </a:r>
            <a:r>
              <a:rPr lang="en-US" altLang="zh-CN" sz="2200" dirty="0"/>
              <a:t>N-&gt;∞</a:t>
            </a:r>
            <a:r>
              <a:rPr lang="zh-CN" altLang="en-US" sz="2200" dirty="0"/>
              <a:t>时的渐近态，或称        是算法</a:t>
            </a:r>
            <a:r>
              <a:rPr lang="en-US" altLang="zh-CN" sz="2200" dirty="0"/>
              <a:t>A</a:t>
            </a:r>
          </a:p>
          <a:p>
            <a:pPr lvl="1" eaLnBrk="1" hangingPunct="1">
              <a:buClr>
                <a:schemeClr val="accent2"/>
              </a:buClr>
              <a:buSzPct val="70000"/>
              <a:buFont typeface="Wingdings" panose="05000000000000000000" pitchFamily="2" charset="2"/>
              <a:buNone/>
            </a:pPr>
            <a:r>
              <a:rPr lang="zh-CN" altLang="en-US" sz="2200" dirty="0"/>
              <a:t>当</a:t>
            </a:r>
            <a:r>
              <a:rPr lang="en-US" altLang="zh-CN" sz="2200" dirty="0"/>
              <a:t>N-&gt;∞</a:t>
            </a:r>
            <a:r>
              <a:rPr lang="zh-CN" altLang="en-US" sz="2200" dirty="0"/>
              <a:t>的渐近复杂性。</a:t>
            </a:r>
          </a:p>
        </p:txBody>
      </p:sp>
      <p:graphicFrame>
        <p:nvGraphicFramePr>
          <p:cNvPr id="4098" name="Object 4"/>
          <p:cNvGraphicFramePr>
            <a:graphicFrameLocks noGrp="1" noChangeAspect="1"/>
          </p:cNvGraphicFramePr>
          <p:nvPr>
            <p:ph sz="quarter" idx="2"/>
          </p:nvPr>
        </p:nvGraphicFramePr>
        <p:xfrm>
          <a:off x="3851275" y="2565400"/>
          <a:ext cx="720725" cy="457200"/>
        </p:xfrm>
        <a:graphic>
          <a:graphicData uri="http://schemas.openxmlformats.org/presentationml/2006/ole">
            <mc:AlternateContent xmlns:mc="http://schemas.openxmlformats.org/markup-compatibility/2006">
              <mc:Choice xmlns:v="urn:schemas-microsoft-com:vml" Requires="v">
                <p:oleObj r:id="rId2" imgW="381000" imgH="241300" progId="Equation.3">
                  <p:embed/>
                </p:oleObj>
              </mc:Choice>
              <mc:Fallback>
                <p:oleObj r:id="rId2" imgW="381000" imgH="241300" progId="Equation.3">
                  <p:embed/>
                  <p:pic>
                    <p:nvPicPr>
                      <p:cNvPr id="0" name="图片 3083"/>
                      <p:cNvPicPr/>
                      <p:nvPr/>
                    </p:nvPicPr>
                    <p:blipFill>
                      <a:blip r:embed="rId3"/>
                      <a:srcRect/>
                      <a:stretch>
                        <a:fillRect/>
                      </a:stretch>
                    </p:blipFill>
                    <p:spPr>
                      <a:xfrm>
                        <a:off x="3851275" y="2565400"/>
                        <a:ext cx="720725" cy="457200"/>
                      </a:xfrm>
                      <a:prstGeom prst="rect">
                        <a:avLst/>
                      </a:prstGeom>
                      <a:noFill/>
                      <a:ln w="38100">
                        <a:miter/>
                      </a:ln>
                    </p:spPr>
                  </p:pic>
                </p:oleObj>
              </mc:Fallback>
            </mc:AlternateContent>
          </a:graphicData>
        </a:graphic>
      </p:graphicFrame>
      <p:graphicFrame>
        <p:nvGraphicFramePr>
          <p:cNvPr id="4099" name="Object 14"/>
          <p:cNvGraphicFramePr>
            <a:graphicFrameLocks noGrp="1" noChangeAspect="1"/>
          </p:cNvGraphicFramePr>
          <p:nvPr>
            <p:ph sz="quarter" idx="3"/>
          </p:nvPr>
        </p:nvGraphicFramePr>
        <p:xfrm>
          <a:off x="1692275" y="3213100"/>
          <a:ext cx="6211888" cy="685800"/>
        </p:xfrm>
        <a:graphic>
          <a:graphicData uri="http://schemas.openxmlformats.org/presentationml/2006/ole">
            <mc:AlternateContent xmlns:mc="http://schemas.openxmlformats.org/markup-compatibility/2006">
              <mc:Choice xmlns:v="urn:schemas-microsoft-com:vml" Requires="v">
                <p:oleObj r:id="rId4" imgW="2184400" imgH="241300" progId="Equation.3">
                  <p:embed/>
                </p:oleObj>
              </mc:Choice>
              <mc:Fallback>
                <p:oleObj r:id="rId4" imgW="2184400" imgH="241300" progId="Equation.3">
                  <p:embed/>
                  <p:pic>
                    <p:nvPicPr>
                      <p:cNvPr id="0" name="图片 3088"/>
                      <p:cNvPicPr/>
                      <p:nvPr/>
                    </p:nvPicPr>
                    <p:blipFill>
                      <a:blip r:embed="rId5"/>
                      <a:srcRect/>
                      <a:stretch>
                        <a:fillRect/>
                      </a:stretch>
                    </p:blipFill>
                    <p:spPr>
                      <a:xfrm>
                        <a:off x="1692275" y="3213100"/>
                        <a:ext cx="6211888" cy="685800"/>
                      </a:xfrm>
                      <a:prstGeom prst="rect">
                        <a:avLst/>
                      </a:prstGeom>
                      <a:noFill/>
                      <a:ln w="38100">
                        <a:miter/>
                      </a:ln>
                    </p:spPr>
                  </p:pic>
                </p:oleObj>
              </mc:Fallback>
            </mc:AlternateContent>
          </a:graphicData>
        </a:graphic>
      </p:graphicFrame>
      <p:graphicFrame>
        <p:nvGraphicFramePr>
          <p:cNvPr id="4100" name="Object 16"/>
          <p:cNvGraphicFramePr>
            <a:graphicFrameLocks noChangeAspect="1"/>
          </p:cNvGraphicFramePr>
          <p:nvPr/>
        </p:nvGraphicFramePr>
        <p:xfrm>
          <a:off x="1403350" y="4149725"/>
          <a:ext cx="720725" cy="457200"/>
        </p:xfrm>
        <a:graphic>
          <a:graphicData uri="http://schemas.openxmlformats.org/presentationml/2006/ole">
            <mc:AlternateContent xmlns:mc="http://schemas.openxmlformats.org/markup-compatibility/2006">
              <mc:Choice xmlns:v="urn:schemas-microsoft-com:vml" Requires="v">
                <p:oleObj r:id="rId2" imgW="381000" imgH="241300" progId="Equation.3">
                  <p:embed/>
                </p:oleObj>
              </mc:Choice>
              <mc:Fallback>
                <p:oleObj r:id="rId2" imgW="381000" imgH="241300" progId="Equation.3">
                  <p:embed/>
                  <p:pic>
                    <p:nvPicPr>
                      <p:cNvPr id="0" name="图片 3087"/>
                      <p:cNvPicPr/>
                      <p:nvPr/>
                    </p:nvPicPr>
                    <p:blipFill>
                      <a:blip r:embed="rId3"/>
                      <a:stretch>
                        <a:fillRect/>
                      </a:stretch>
                    </p:blipFill>
                    <p:spPr>
                      <a:xfrm>
                        <a:off x="1403350" y="4149725"/>
                        <a:ext cx="720725" cy="457200"/>
                      </a:xfrm>
                      <a:prstGeom prst="rect">
                        <a:avLst/>
                      </a:prstGeom>
                      <a:noFill/>
                      <a:ln w="38100">
                        <a:noFill/>
                        <a:miter/>
                      </a:ln>
                    </p:spPr>
                  </p:pic>
                </p:oleObj>
              </mc:Fallback>
            </mc:AlternateContent>
          </a:graphicData>
        </a:graphic>
      </p:graphicFrame>
      <p:graphicFrame>
        <p:nvGraphicFramePr>
          <p:cNvPr id="4101" name="Object 17"/>
          <p:cNvGraphicFramePr>
            <a:graphicFrameLocks noChangeAspect="1"/>
          </p:cNvGraphicFramePr>
          <p:nvPr/>
        </p:nvGraphicFramePr>
        <p:xfrm>
          <a:off x="6156325" y="4149725"/>
          <a:ext cx="720725" cy="457200"/>
        </p:xfrm>
        <a:graphic>
          <a:graphicData uri="http://schemas.openxmlformats.org/presentationml/2006/ole">
            <mc:AlternateContent xmlns:mc="http://schemas.openxmlformats.org/markup-compatibility/2006">
              <mc:Choice xmlns:v="urn:schemas-microsoft-com:vml" Requires="v">
                <p:oleObj r:id="rId2" imgW="381000" imgH="241300" progId="Equation.3">
                  <p:embed/>
                </p:oleObj>
              </mc:Choice>
              <mc:Fallback>
                <p:oleObj r:id="rId2" imgW="381000" imgH="241300" progId="Equation.3">
                  <p:embed/>
                  <p:pic>
                    <p:nvPicPr>
                      <p:cNvPr id="0" name="图片 3086"/>
                      <p:cNvPicPr/>
                      <p:nvPr/>
                    </p:nvPicPr>
                    <p:blipFill>
                      <a:blip r:embed="rId3"/>
                      <a:stretch>
                        <a:fillRect/>
                      </a:stretch>
                    </p:blipFill>
                    <p:spPr>
                      <a:xfrm>
                        <a:off x="6156325" y="4149725"/>
                        <a:ext cx="720725" cy="457200"/>
                      </a:xfrm>
                      <a:prstGeom prst="rect">
                        <a:avLst/>
                      </a:prstGeom>
                      <a:noFill/>
                      <a:ln w="38100">
                        <a:noFill/>
                        <a:miter/>
                      </a:ln>
                    </p:spPr>
                  </p:pic>
                </p:oleObj>
              </mc:Fallback>
            </mc:AlternateContent>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2" name="Object 5"/>
          <p:cNvGraphicFramePr>
            <a:graphicFrameLocks noChangeAspect="1"/>
          </p:cNvGraphicFramePr>
          <p:nvPr/>
        </p:nvGraphicFramePr>
        <p:xfrm>
          <a:off x="971392" y="1916271"/>
          <a:ext cx="7240905" cy="1309370"/>
        </p:xfrm>
        <a:graphic>
          <a:graphicData uri="http://schemas.openxmlformats.org/presentationml/2006/ole">
            <mc:AlternateContent xmlns:mc="http://schemas.openxmlformats.org/markup-compatibility/2006">
              <mc:Choice xmlns:v="urn:schemas-microsoft-com:vml" Requires="v">
                <p:oleObj r:id="rId2" imgW="2527300" imgH="457200" progId="Equation.3">
                  <p:embed/>
                </p:oleObj>
              </mc:Choice>
              <mc:Fallback>
                <p:oleObj r:id="rId2" imgW="2527300" imgH="457200" progId="Equation.3">
                  <p:embed/>
                  <p:pic>
                    <p:nvPicPr>
                      <p:cNvPr id="0" name="图片 3084"/>
                      <p:cNvPicPr/>
                      <p:nvPr/>
                    </p:nvPicPr>
                    <p:blipFill>
                      <a:blip r:embed="rId3"/>
                      <a:stretch>
                        <a:fillRect/>
                      </a:stretch>
                    </p:blipFill>
                    <p:spPr>
                      <a:xfrm>
                        <a:off x="971392" y="1916271"/>
                        <a:ext cx="7240905" cy="1309370"/>
                      </a:xfrm>
                      <a:prstGeom prst="rect">
                        <a:avLst/>
                      </a:prstGeom>
                      <a:noFill/>
                      <a:ln w="38100">
                        <a:noFill/>
                        <a:miter/>
                      </a:ln>
                    </p:spPr>
                  </p:pic>
                </p:oleObj>
              </mc:Fallback>
            </mc:AlternateContent>
          </a:graphicData>
        </a:graphic>
      </p:graphicFrame>
      <p:graphicFrame>
        <p:nvGraphicFramePr>
          <p:cNvPr id="53255" name="Object 7"/>
          <p:cNvGraphicFramePr>
            <a:graphicFrameLocks noChangeAspect="1"/>
          </p:cNvGraphicFramePr>
          <p:nvPr/>
        </p:nvGraphicFramePr>
        <p:xfrm>
          <a:off x="971550" y="3429000"/>
          <a:ext cx="6408738" cy="2492375"/>
        </p:xfrm>
        <a:graphic>
          <a:graphicData uri="http://schemas.openxmlformats.org/presentationml/2006/ole">
            <mc:AlternateContent xmlns:mc="http://schemas.openxmlformats.org/markup-compatibility/2006">
              <mc:Choice xmlns:v="urn:schemas-microsoft-com:vml" Requires="v">
                <p:oleObj r:id="rId4" imgW="2514600" imgH="977900" progId="Equation.3">
                  <p:embed/>
                </p:oleObj>
              </mc:Choice>
              <mc:Fallback>
                <p:oleObj r:id="rId4" imgW="2514600" imgH="977900" progId="Equation.3">
                  <p:embed/>
                  <p:pic>
                    <p:nvPicPr>
                      <p:cNvPr id="0" name="图片 3089"/>
                      <p:cNvPicPr/>
                      <p:nvPr/>
                    </p:nvPicPr>
                    <p:blipFill>
                      <a:blip r:embed="rId5"/>
                      <a:stretch>
                        <a:fillRect/>
                      </a:stretch>
                    </p:blipFill>
                    <p:spPr>
                      <a:xfrm>
                        <a:off x="971550" y="3429000"/>
                        <a:ext cx="6408738" cy="2492375"/>
                      </a:xfrm>
                      <a:prstGeom prst="rect">
                        <a:avLst/>
                      </a:prstGeom>
                      <a:noFill/>
                      <a:ln w="38100">
                        <a:noFill/>
                        <a:miter/>
                      </a:ln>
                    </p:spPr>
                  </p:pic>
                </p:oleObj>
              </mc:Fallback>
            </mc:AlternateContent>
          </a:graphicData>
        </a:graphic>
      </p:graphicFrame>
      <p:sp>
        <p:nvSpPr>
          <p:cNvPr id="2" name="矩形 1"/>
          <p:cNvSpPr/>
          <p:nvPr/>
        </p:nvSpPr>
        <p:spPr>
          <a:xfrm>
            <a:off x="828040" y="1849120"/>
            <a:ext cx="7416800" cy="1436370"/>
          </a:xfrm>
          <a:prstGeom prst="rect">
            <a:avLst/>
          </a:prstGeom>
          <a:noFill/>
          <a:ln>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2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3"/>
          <p:cNvSpPr>
            <a:spLocks noGrp="1"/>
          </p:cNvSpPr>
          <p:nvPr>
            <p:ph idx="1"/>
          </p:nvPr>
        </p:nvSpPr>
        <p:spPr>
          <a:xfrm>
            <a:off x="457200" y="2349500"/>
            <a:ext cx="8435975" cy="3781425"/>
          </a:xfrm>
        </p:spPr>
        <p:txBody>
          <a:bodyPr vert="horz" wrap="square" lIns="91440" tIns="45720" rIns="91440" bIns="45720" anchor="t" anchorCtr="0"/>
          <a:lstStyle/>
          <a:p>
            <a:pPr eaLnBrk="1" hangingPunct="1">
              <a:buNone/>
            </a:pPr>
            <a:r>
              <a:rPr lang="zh-CN" altLang="en-US" dirty="0"/>
              <a:t>   </a:t>
            </a:r>
            <a:r>
              <a:rPr lang="zh-CN" altLang="en-US" sz="3400" dirty="0"/>
              <a:t>在引入复杂性渐近性态的概念后算法复杂性分析的方法与步骤</a:t>
            </a:r>
          </a:p>
          <a:p>
            <a:pPr lvl="1" eaLnBrk="1" hangingPunct="1">
              <a:buNone/>
            </a:pPr>
            <a:r>
              <a:rPr lang="en-US" altLang="zh-CN" sz="3000" b="1" dirty="0">
                <a:solidFill>
                  <a:srgbClr val="FF0000"/>
                </a:solidFill>
              </a:rPr>
              <a:t>——</a:t>
            </a:r>
            <a:r>
              <a:rPr lang="zh-CN" altLang="en-US" sz="3000" b="1" dirty="0">
                <a:solidFill>
                  <a:srgbClr val="FF0000"/>
                </a:solidFill>
              </a:rPr>
              <a:t>只考虑当问题的规模充分大时（</a:t>
            </a:r>
            <a:r>
              <a:rPr lang="en-US" altLang="zh-CN" sz="3000" b="1" dirty="0">
                <a:solidFill>
                  <a:srgbClr val="FF0000"/>
                </a:solidFill>
              </a:rPr>
              <a:t>N-&gt;</a:t>
            </a:r>
            <a:r>
              <a:rPr lang="en-US" altLang="zh-CN" sz="3000" b="1" dirty="0">
                <a:solidFill>
                  <a:srgbClr val="FF0000"/>
                </a:solidFill>
                <a:latin typeface="Batang" pitchFamily="18" charset="-127"/>
                <a:ea typeface="Batang" pitchFamily="18" charset="-127"/>
              </a:rPr>
              <a:t>∞)</a:t>
            </a:r>
            <a:r>
              <a:rPr lang="zh-CN" altLang="en-US" sz="3000" b="1" dirty="0">
                <a:solidFill>
                  <a:srgbClr val="FF0000"/>
                </a:solidFill>
                <a:latin typeface="Batang" pitchFamily="18" charset="-127"/>
                <a:ea typeface="Batang" pitchFamily="18" charset="-127"/>
              </a:rPr>
              <a:t>，算法复杂性在渐近意义下的阶。</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p:cNvSpPr>
          <p:nvPr>
            <p:ph type="title"/>
          </p:nvPr>
        </p:nvSpPr>
        <p:spPr/>
        <p:txBody>
          <a:bodyPr vert="horz" wrap="square" lIns="91440" tIns="45720" rIns="91440" bIns="45720" anchor="b" anchorCtr="0"/>
          <a:lstStyle/>
          <a:p>
            <a:pPr eaLnBrk="1" hangingPunct="1"/>
            <a:r>
              <a:rPr lang="zh-CN" altLang="en-US" dirty="0"/>
              <a:t>四种渐近意义下的符号</a:t>
            </a:r>
          </a:p>
        </p:txBody>
      </p:sp>
      <p:sp>
        <p:nvSpPr>
          <p:cNvPr id="73731" name="Rectangle 3"/>
          <p:cNvSpPr>
            <a:spLocks noGrp="1"/>
          </p:cNvSpPr>
          <p:nvPr>
            <p:ph idx="1"/>
          </p:nvPr>
        </p:nvSpPr>
        <p:spPr>
          <a:xfrm>
            <a:off x="457200" y="1719263"/>
            <a:ext cx="8291513" cy="4411662"/>
          </a:xfrm>
        </p:spPr>
        <p:txBody>
          <a:bodyPr vert="horz" wrap="square" lIns="91440" tIns="45720" rIns="91440" bIns="45720" anchor="t" anchorCtr="0"/>
          <a:lstStyle/>
          <a:p>
            <a:pPr eaLnBrk="1" hangingPunct="1"/>
            <a:r>
              <a:rPr lang="zh-CN" altLang="en-US" b="1" dirty="0">
                <a:solidFill>
                  <a:srgbClr val="003399"/>
                </a:solidFill>
              </a:rPr>
              <a:t>四种渐近意义下的符号</a:t>
            </a:r>
          </a:p>
          <a:p>
            <a:pPr lvl="1" eaLnBrk="1" hangingPunct="1"/>
            <a:r>
              <a:rPr lang="en-US" altLang="zh-CN" sz="3000" dirty="0"/>
              <a:t>O</a:t>
            </a:r>
          </a:p>
          <a:p>
            <a:pPr lvl="1" eaLnBrk="1" hangingPunct="1"/>
            <a:r>
              <a:rPr lang="el-GR" altLang="zh-CN" sz="3000" dirty="0"/>
              <a:t>Ω</a:t>
            </a:r>
            <a:endParaRPr lang="en-US" altLang="zh-CN" sz="3000" dirty="0"/>
          </a:p>
          <a:p>
            <a:pPr lvl="1" eaLnBrk="1" hangingPunct="1"/>
            <a:r>
              <a:rPr lang="el-GR" altLang="zh-CN" sz="3000" dirty="0">
                <a:cs typeface="Arial" panose="020B0604020202020204" pitchFamily="34" charset="0"/>
              </a:rPr>
              <a:t>θ</a:t>
            </a:r>
          </a:p>
          <a:p>
            <a:pPr lvl="1" eaLnBrk="1" hangingPunct="1"/>
            <a:r>
              <a:rPr lang="en-US" altLang="zh-CN" sz="3000" dirty="0">
                <a:cs typeface="Arial" panose="020B0604020202020204" pitchFamily="34" charset="0"/>
              </a:rPr>
              <a:t>o</a:t>
            </a:r>
          </a:p>
          <a:p>
            <a:pPr lvl="1" eaLnBrk="1" hangingPunct="1">
              <a:buNone/>
            </a:pPr>
            <a:endParaRPr lang="en-US" altLang="zh-CN" sz="3000" dirty="0">
              <a:cs typeface="Arial" panose="020B0604020202020204" pitchFamily="34" charset="0"/>
            </a:endParaRPr>
          </a:p>
          <a:p>
            <a:pPr eaLnBrk="1" hangingPunct="1">
              <a:buNone/>
            </a:pPr>
            <a:r>
              <a:rPr lang="zh-CN" altLang="en-US" b="1" dirty="0">
                <a:solidFill>
                  <a:srgbClr val="FF0000"/>
                </a:solidFill>
                <a:cs typeface="Arial" panose="020B0604020202020204" pitchFamily="34" charset="0"/>
              </a:rPr>
              <a:t>假设</a:t>
            </a:r>
            <a:r>
              <a:rPr lang="en-US" altLang="zh-CN" b="1" dirty="0">
                <a:solidFill>
                  <a:srgbClr val="FF0000"/>
                </a:solidFill>
                <a:cs typeface="Arial" panose="020B0604020202020204" pitchFamily="34" charset="0"/>
              </a:rPr>
              <a:t>f(N)</a:t>
            </a:r>
            <a:r>
              <a:rPr lang="zh-CN" altLang="en-US" b="1" dirty="0">
                <a:solidFill>
                  <a:srgbClr val="FF0000"/>
                </a:solidFill>
                <a:cs typeface="Arial" panose="020B0604020202020204" pitchFamily="34" charset="0"/>
              </a:rPr>
              <a:t>和</a:t>
            </a:r>
            <a:r>
              <a:rPr lang="en-US" altLang="zh-CN" b="1" dirty="0">
                <a:solidFill>
                  <a:srgbClr val="FF0000"/>
                </a:solidFill>
                <a:cs typeface="Arial" panose="020B0604020202020204" pitchFamily="34" charset="0"/>
              </a:rPr>
              <a:t>g(N)</a:t>
            </a:r>
            <a:r>
              <a:rPr lang="zh-CN" altLang="en-US" b="1" dirty="0">
                <a:solidFill>
                  <a:srgbClr val="FF0000"/>
                </a:solidFill>
                <a:cs typeface="Arial" panose="020B0604020202020204" pitchFamily="34" charset="0"/>
              </a:rPr>
              <a:t>是定义在正整数集上的正函数</a:t>
            </a:r>
            <a:endParaRPr lang="zh-CN" altLang="el-GR" b="1" dirty="0">
              <a:solidFill>
                <a:srgbClr val="FF0000"/>
              </a:solidFill>
              <a:ea typeface="Arial" panose="020B0604020202020204" pitchFamily="34"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4"/>
          <p:cNvSpPr txBox="1"/>
          <p:nvPr/>
        </p:nvSpPr>
        <p:spPr>
          <a:xfrm>
            <a:off x="1476375" y="2852738"/>
            <a:ext cx="6337300" cy="641350"/>
          </a:xfrm>
          <a:prstGeom prst="rect">
            <a:avLst/>
          </a:prstGeom>
          <a:noFill/>
          <a:ln w="9525">
            <a:noFill/>
          </a:ln>
        </p:spPr>
        <p:txBody>
          <a:bodyPr>
            <a:spAutoFit/>
          </a:bodyPr>
          <a:lstStyle/>
          <a:p>
            <a:pPr>
              <a:spcBef>
                <a:spcPct val="50000"/>
              </a:spcBef>
            </a:pPr>
            <a:r>
              <a:rPr lang="zh-CN" altLang="en-US" sz="3600" b="1" dirty="0">
                <a:solidFill>
                  <a:srgbClr val="003399"/>
                </a:solidFill>
                <a:latin typeface="Arial" panose="020B0604020202020204" pitchFamily="34" charset="0"/>
              </a:rPr>
              <a:t>四种渐近意义下的符号之“</a:t>
            </a:r>
            <a:r>
              <a:rPr lang="en-US" altLang="zh-CN" sz="3600" b="1" dirty="0">
                <a:solidFill>
                  <a:srgbClr val="003399"/>
                </a:solidFill>
                <a:latin typeface="Arial" panose="020B0604020202020204" pitchFamily="34" charset="0"/>
              </a:rPr>
              <a:t>O”</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p:nvPr>
        </p:nvSpPr>
        <p:spPr/>
        <p:txBody>
          <a:bodyPr vert="horz" wrap="square" lIns="91440" tIns="45720" rIns="91440" bIns="45720" anchor="b" anchorCtr="0"/>
          <a:lstStyle/>
          <a:p>
            <a:pPr eaLnBrk="1" hangingPunct="1"/>
            <a:r>
              <a:rPr lang="zh-CN" altLang="en-US" dirty="0"/>
              <a:t>课程教学地点与时间</a:t>
            </a:r>
          </a:p>
        </p:txBody>
      </p:sp>
      <p:sp>
        <p:nvSpPr>
          <p:cNvPr id="24579" name="Rectangle 3"/>
          <p:cNvSpPr>
            <a:spLocks noGrp="1"/>
          </p:cNvSpPr>
          <p:nvPr>
            <p:ph idx="1"/>
          </p:nvPr>
        </p:nvSpPr>
        <p:spPr>
          <a:xfrm>
            <a:off x="107504" y="1716360"/>
            <a:ext cx="8856984" cy="4953000"/>
          </a:xfrm>
        </p:spPr>
        <p:txBody>
          <a:bodyPr vert="horz" wrap="square" lIns="91440" tIns="45720" rIns="91440" bIns="45720" anchor="t" anchorCtr="0"/>
          <a:lstStyle/>
          <a:p>
            <a:pPr eaLnBrk="1" hangingPunct="1"/>
            <a:r>
              <a:rPr lang="en-US" altLang="zh-CN" sz="2800" dirty="0"/>
              <a:t>1</a:t>
            </a:r>
            <a:r>
              <a:rPr lang="zh-CN" altLang="en-US" sz="2800" dirty="0"/>
              <a:t>班</a:t>
            </a:r>
            <a:endParaRPr lang="en-US" altLang="zh-CN" sz="2800" dirty="0"/>
          </a:p>
          <a:p>
            <a:pPr lvl="1" eaLnBrk="1" hangingPunct="1"/>
            <a:r>
              <a:rPr lang="zh-CN" altLang="en-US" sz="2400" dirty="0"/>
              <a:t>周一</a:t>
            </a:r>
            <a:r>
              <a:rPr lang="en-US" altLang="zh-CN" sz="2400" dirty="0"/>
              <a:t>1</a:t>
            </a:r>
            <a:r>
              <a:rPr lang="zh-CN" altLang="en-US" sz="2400" dirty="0"/>
              <a:t>，</a:t>
            </a:r>
            <a:r>
              <a:rPr lang="en-US" altLang="zh-CN" sz="2400" dirty="0"/>
              <a:t>2  </a:t>
            </a:r>
            <a:r>
              <a:rPr lang="zh-CN" altLang="en-US" sz="2400" dirty="0"/>
              <a:t>西部片区</a:t>
            </a:r>
            <a:r>
              <a:rPr lang="en-US" altLang="zh-CN" sz="2400" dirty="0"/>
              <a:t>2</a:t>
            </a:r>
            <a:r>
              <a:rPr lang="zh-CN" altLang="en-US" sz="2400" dirty="0"/>
              <a:t>号楼</a:t>
            </a:r>
            <a:r>
              <a:rPr lang="en-US" altLang="zh-CN" sz="2400" dirty="0"/>
              <a:t>108</a:t>
            </a:r>
          </a:p>
          <a:p>
            <a:pPr lvl="1" algn="just"/>
            <a:r>
              <a:rPr lang="zh-CN" altLang="en-US" sz="2400" dirty="0"/>
              <a:t>周五</a:t>
            </a:r>
            <a:r>
              <a:rPr lang="en-US" altLang="zh-CN" sz="2400" dirty="0"/>
              <a:t>7</a:t>
            </a:r>
            <a:r>
              <a:rPr lang="zh-CN" altLang="en-US" sz="2400" dirty="0"/>
              <a:t>，</a:t>
            </a:r>
            <a:r>
              <a:rPr lang="en-US" altLang="zh-CN" sz="2400" dirty="0"/>
              <a:t>8  </a:t>
            </a:r>
            <a:r>
              <a:rPr lang="zh-CN" altLang="zh-CN" sz="2400" dirty="0"/>
              <a:t>单周</a:t>
            </a:r>
            <a:r>
              <a:rPr lang="en-US" altLang="zh-CN" sz="2400" dirty="0"/>
              <a:t>:</a:t>
            </a:r>
            <a:r>
              <a:rPr lang="zh-CN" altLang="zh-CN" sz="2400" dirty="0"/>
              <a:t>学武楼</a:t>
            </a:r>
            <a:r>
              <a:rPr lang="en-US" altLang="zh-CN" sz="2400" dirty="0"/>
              <a:t>C206  </a:t>
            </a:r>
            <a:r>
              <a:rPr lang="zh-CN" altLang="zh-CN" sz="2400" dirty="0"/>
              <a:t>双周</a:t>
            </a:r>
            <a:r>
              <a:rPr lang="en-US" altLang="zh-CN" sz="2400" dirty="0"/>
              <a:t>:</a:t>
            </a:r>
            <a:r>
              <a:rPr lang="zh-CN" altLang="zh-CN" sz="2400" dirty="0"/>
              <a:t>文宣楼</a:t>
            </a:r>
            <a:r>
              <a:rPr lang="en-US" altLang="zh-CN" sz="2400" dirty="0"/>
              <a:t>A405</a:t>
            </a:r>
          </a:p>
          <a:p>
            <a:pPr algn="just"/>
            <a:endParaRPr lang="en-US" altLang="zh-CN" sz="2000" dirty="0"/>
          </a:p>
          <a:p>
            <a:pPr eaLnBrk="1" hangingPunct="1"/>
            <a:r>
              <a:rPr lang="en-US" altLang="zh-CN" sz="2000" dirty="0"/>
              <a:t>2</a:t>
            </a:r>
            <a:r>
              <a:rPr lang="zh-CN" altLang="en-US" sz="2000" dirty="0"/>
              <a:t>班</a:t>
            </a:r>
            <a:endParaRPr lang="en-US" altLang="zh-CN" sz="2000" dirty="0"/>
          </a:p>
          <a:p>
            <a:pPr lvl="1" eaLnBrk="1" hangingPunct="1"/>
            <a:r>
              <a:rPr lang="zh-CN" altLang="en-US" sz="2400" dirty="0"/>
              <a:t>周一</a:t>
            </a:r>
            <a:r>
              <a:rPr lang="en-US" altLang="zh-CN" sz="2400" dirty="0"/>
              <a:t>3</a:t>
            </a:r>
            <a:r>
              <a:rPr lang="zh-CN" altLang="en-US" sz="2400" dirty="0"/>
              <a:t>，</a:t>
            </a:r>
            <a:r>
              <a:rPr lang="en-US" altLang="zh-CN" sz="2400" dirty="0"/>
              <a:t>4  </a:t>
            </a:r>
            <a:r>
              <a:rPr lang="zh-CN" altLang="en-US" sz="2400" dirty="0"/>
              <a:t>西部片区</a:t>
            </a:r>
            <a:r>
              <a:rPr lang="en-US" altLang="zh-CN" sz="2400" dirty="0"/>
              <a:t>2</a:t>
            </a:r>
            <a:r>
              <a:rPr lang="zh-CN" altLang="en-US" sz="2400" dirty="0"/>
              <a:t>号楼</a:t>
            </a:r>
            <a:r>
              <a:rPr lang="en-US" altLang="zh-CN" sz="2400" dirty="0"/>
              <a:t>108</a:t>
            </a:r>
          </a:p>
          <a:p>
            <a:pPr lvl="1" algn="just"/>
            <a:r>
              <a:rPr lang="zh-CN" altLang="en-US" sz="2400" dirty="0"/>
              <a:t>周五</a:t>
            </a:r>
            <a:r>
              <a:rPr lang="en-US" altLang="zh-CN" sz="2400" dirty="0"/>
              <a:t>9</a:t>
            </a:r>
            <a:r>
              <a:rPr lang="zh-CN" altLang="en-US" sz="2400" dirty="0"/>
              <a:t>，</a:t>
            </a:r>
            <a:r>
              <a:rPr lang="en-US" altLang="zh-CN" sz="2400" dirty="0"/>
              <a:t>10</a:t>
            </a:r>
            <a:r>
              <a:rPr lang="zh-CN" altLang="en-US" sz="2400" dirty="0"/>
              <a:t>单周</a:t>
            </a:r>
            <a:r>
              <a:rPr lang="en-US" altLang="zh-CN" sz="2400" dirty="0"/>
              <a:t>:</a:t>
            </a:r>
            <a:r>
              <a:rPr lang="zh-CN" altLang="en-US" sz="2400" dirty="0"/>
              <a:t>学武楼（</a:t>
            </a:r>
            <a:r>
              <a:rPr lang="en-US" altLang="zh-CN" sz="2400" dirty="0"/>
              <a:t>1</a:t>
            </a:r>
            <a:r>
              <a:rPr lang="zh-CN" altLang="en-US" sz="2400" dirty="0"/>
              <a:t>号楼）</a:t>
            </a:r>
            <a:r>
              <a:rPr lang="en-US" altLang="zh-CN" sz="2400" dirty="0"/>
              <a:t>A107 </a:t>
            </a:r>
            <a:r>
              <a:rPr lang="zh-CN" altLang="en-US" sz="2400" dirty="0"/>
              <a:t>双周</a:t>
            </a:r>
            <a:r>
              <a:rPr lang="en-US" altLang="zh-CN" sz="2400" dirty="0"/>
              <a:t>:</a:t>
            </a:r>
            <a:r>
              <a:rPr lang="zh-CN" altLang="en-US" sz="2400" dirty="0"/>
              <a:t>文宣楼</a:t>
            </a:r>
            <a:r>
              <a:rPr lang="en-US" altLang="zh-CN" sz="2400" dirty="0"/>
              <a:t>B308</a:t>
            </a:r>
          </a:p>
          <a:p>
            <a:pPr eaLnBrk="1" hangingPunct="1"/>
            <a:endParaRPr lang="zh-CN" altLang="en-US" sz="2000" dirty="0"/>
          </a:p>
        </p:txBody>
      </p:sp>
    </p:spTree>
  </p:cSld>
  <p:clrMapOvr>
    <a:masterClrMapping/>
  </p:clrMapOvr>
  <p:transition advTm="47616"/>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p:cNvSpPr>
          <p:nvPr>
            <p:ph type="title" idx="4294967295"/>
          </p:nvPr>
        </p:nvSpPr>
        <p:spPr/>
        <p:txBody>
          <a:bodyPr vert="horz" wrap="square" lIns="91440" tIns="45720" rIns="91440" bIns="45720" anchor="b" anchorCtr="0"/>
          <a:lstStyle/>
          <a:p>
            <a:pPr eaLnBrk="1" hangingPunct="1"/>
            <a:r>
              <a:rPr lang="zh-CN" altLang="en-US" dirty="0"/>
              <a:t>四种渐近意义下的符号之“</a:t>
            </a:r>
            <a:r>
              <a:rPr lang="en-US" altLang="zh-CN" dirty="0"/>
              <a:t>O”</a:t>
            </a:r>
          </a:p>
        </p:txBody>
      </p:sp>
      <p:graphicFrame>
        <p:nvGraphicFramePr>
          <p:cNvPr id="6146" name="Object 3"/>
          <p:cNvGraphicFramePr>
            <a:graphicFrameLocks noGrp="1" noChangeAspect="1"/>
          </p:cNvGraphicFramePr>
          <p:nvPr>
            <p:ph idx="1"/>
          </p:nvPr>
        </p:nvGraphicFramePr>
        <p:xfrm>
          <a:off x="514350" y="1844675"/>
          <a:ext cx="7802563" cy="2143125"/>
        </p:xfrm>
        <a:graphic>
          <a:graphicData uri="http://schemas.openxmlformats.org/presentationml/2006/ole">
            <mc:AlternateContent xmlns:mc="http://schemas.openxmlformats.org/markup-compatibility/2006">
              <mc:Choice xmlns:v="urn:schemas-microsoft-com:vml" Requires="v">
                <p:oleObj r:id="rId2" imgW="3378200" imgH="939800" progId="Equation.DSMT4">
                  <p:embed/>
                </p:oleObj>
              </mc:Choice>
              <mc:Fallback>
                <p:oleObj r:id="rId2" imgW="3378200" imgH="939800" progId="Equation.DSMT4">
                  <p:embed/>
                  <p:pic>
                    <p:nvPicPr>
                      <p:cNvPr id="0" name="图片 3085"/>
                      <p:cNvPicPr/>
                      <p:nvPr/>
                    </p:nvPicPr>
                    <p:blipFill>
                      <a:blip r:embed="rId3"/>
                      <a:srcRect/>
                      <a:stretch>
                        <a:fillRect/>
                      </a:stretch>
                    </p:blipFill>
                    <p:spPr>
                      <a:xfrm>
                        <a:off x="514350" y="1844675"/>
                        <a:ext cx="7802563" cy="2143125"/>
                      </a:xfrm>
                      <a:prstGeom prst="rect">
                        <a:avLst/>
                      </a:prstGeom>
                      <a:noFill/>
                      <a:ln w="38100">
                        <a:miter/>
                      </a:ln>
                    </p:spPr>
                  </p:pic>
                </p:oleObj>
              </mc:Fallback>
            </mc:AlternateContent>
          </a:graphicData>
        </a:graphic>
      </p:graphicFrame>
      <p:sp>
        <p:nvSpPr>
          <p:cNvPr id="6149" name="Text Box 4"/>
          <p:cNvSpPr txBox="1"/>
          <p:nvPr/>
        </p:nvSpPr>
        <p:spPr>
          <a:xfrm>
            <a:off x="395288" y="4292600"/>
            <a:ext cx="4392612" cy="2246313"/>
          </a:xfrm>
          <a:prstGeom prst="rect">
            <a:avLst/>
          </a:prstGeom>
          <a:noFill/>
          <a:ln w="9525">
            <a:noFill/>
          </a:ln>
        </p:spPr>
        <p:txBody>
          <a:bodyPr>
            <a:spAutoFit/>
          </a:bodyPr>
          <a:lstStyle/>
          <a:p>
            <a:pPr>
              <a:spcBef>
                <a:spcPct val="50000"/>
              </a:spcBef>
            </a:pPr>
            <a:r>
              <a:rPr lang="zh-CN" altLang="en-US" sz="2800" b="1" dirty="0">
                <a:solidFill>
                  <a:srgbClr val="FF0000"/>
                </a:solidFill>
                <a:latin typeface="Arial" panose="020B0604020202020204" pitchFamily="34" charset="0"/>
              </a:rPr>
              <a:t>注：</a:t>
            </a:r>
            <a:r>
              <a:rPr lang="zh-CN" altLang="en-US" sz="2800" dirty="0">
                <a:latin typeface="Arial" panose="020B0604020202020204" pitchFamily="34" charset="0"/>
              </a:rPr>
              <a:t>用</a:t>
            </a:r>
            <a:r>
              <a:rPr lang="en-US" altLang="zh-CN" sz="2800" b="1" dirty="0">
                <a:solidFill>
                  <a:srgbClr val="FF0000"/>
                </a:solidFill>
                <a:latin typeface="Arial" panose="020B0604020202020204" pitchFamily="34" charset="0"/>
              </a:rPr>
              <a:t>O</a:t>
            </a:r>
            <a:r>
              <a:rPr lang="zh-CN" altLang="en-US" sz="2800" dirty="0">
                <a:latin typeface="Arial" panose="020B0604020202020204" pitchFamily="34" charset="0"/>
              </a:rPr>
              <a:t>评估算法的复杂性，所得到的只是当规模充分大时的</a:t>
            </a:r>
            <a:r>
              <a:rPr lang="zh-CN" altLang="en-US" sz="2800" b="1" dirty="0">
                <a:solidFill>
                  <a:srgbClr val="FF0000"/>
                </a:solidFill>
                <a:latin typeface="Arial" panose="020B0604020202020204" pitchFamily="34" charset="0"/>
              </a:rPr>
              <a:t>一个上界</a:t>
            </a:r>
            <a:r>
              <a:rPr lang="zh-CN" altLang="en-US" sz="2800" dirty="0">
                <a:latin typeface="Arial" panose="020B0604020202020204" pitchFamily="34" charset="0"/>
              </a:rPr>
              <a:t>。该</a:t>
            </a:r>
            <a:r>
              <a:rPr lang="zh-CN" altLang="en-US" sz="2800" b="1" dirty="0">
                <a:solidFill>
                  <a:schemeClr val="hlink"/>
                </a:solidFill>
                <a:latin typeface="Arial" panose="020B0604020202020204" pitchFamily="34" charset="0"/>
              </a:rPr>
              <a:t>上界的阶越低，评估就越精确，结果就越有价值。</a:t>
            </a:r>
          </a:p>
        </p:txBody>
      </p:sp>
      <p:grpSp>
        <p:nvGrpSpPr>
          <p:cNvPr id="6150" name="Group 9"/>
          <p:cNvGrpSpPr>
            <a:grpSpLocks noChangeAspect="1"/>
          </p:cNvGrpSpPr>
          <p:nvPr/>
        </p:nvGrpSpPr>
        <p:grpSpPr>
          <a:xfrm>
            <a:off x="5368925" y="3910013"/>
            <a:ext cx="3775075" cy="2781300"/>
            <a:chOff x="0" y="0"/>
            <a:chExt cx="2468" cy="1818"/>
          </a:xfrm>
        </p:grpSpPr>
        <p:pic>
          <p:nvPicPr>
            <p:cNvPr id="6151" name="Picture 5"/>
            <p:cNvPicPr>
              <a:picLocks noChangeAspect="1"/>
            </p:cNvPicPr>
            <p:nvPr/>
          </p:nvPicPr>
          <p:blipFill>
            <a:blip r:embed="rId4"/>
            <a:stretch>
              <a:fillRect/>
            </a:stretch>
          </p:blipFill>
          <p:spPr>
            <a:xfrm>
              <a:off x="0" y="0"/>
              <a:ext cx="2468" cy="1818"/>
            </a:xfrm>
            <a:prstGeom prst="rect">
              <a:avLst/>
            </a:prstGeom>
            <a:noFill/>
            <a:ln w="9525">
              <a:noFill/>
            </a:ln>
          </p:spPr>
        </p:pic>
        <p:graphicFrame>
          <p:nvGraphicFramePr>
            <p:cNvPr id="6147" name="Object 11"/>
            <p:cNvGraphicFramePr>
              <a:graphicFrameLocks noChangeAspect="1"/>
            </p:cNvGraphicFramePr>
            <p:nvPr/>
          </p:nvGraphicFramePr>
          <p:xfrm>
            <a:off x="2030" y="296"/>
            <a:ext cx="102" cy="136"/>
          </p:xfrm>
          <a:graphic>
            <a:graphicData uri="http://schemas.openxmlformats.org/presentationml/2006/ole">
              <mc:AlternateContent xmlns:mc="http://schemas.openxmlformats.org/markup-compatibility/2006">
                <mc:Choice xmlns:v="urn:schemas-microsoft-com:vml" Requires="v">
                  <p:oleObj r:id="rId5" imgW="154305" imgH="205740" progId="Equation.DSMT4">
                    <p:embed/>
                  </p:oleObj>
                </mc:Choice>
                <mc:Fallback>
                  <p:oleObj r:id="rId5" imgW="154305" imgH="205740" progId="Equation.DSMT4">
                    <p:embed/>
                    <p:pic>
                      <p:nvPicPr>
                        <p:cNvPr id="0" name="图片 3090"/>
                        <p:cNvPicPr/>
                        <p:nvPr/>
                      </p:nvPicPr>
                      <p:blipFill>
                        <a:blip r:embed="rId6"/>
                        <a:stretch>
                          <a:fillRect/>
                        </a:stretch>
                      </p:blipFill>
                      <p:spPr>
                        <a:xfrm>
                          <a:off x="2030" y="296"/>
                          <a:ext cx="102" cy="136"/>
                        </a:xfrm>
                        <a:prstGeom prst="rect">
                          <a:avLst/>
                        </a:prstGeom>
                        <a:solidFill>
                          <a:schemeClr val="bg1"/>
                        </a:solidFill>
                        <a:ln w="38100">
                          <a:noFill/>
                          <a:miter/>
                        </a:ln>
                      </p:spPr>
                    </p:pic>
                  </p:oleObj>
                </mc:Fallback>
              </mc:AlternateContent>
            </a:graphicData>
          </a:graphic>
        </p:graphicFrame>
      </p:gr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p:cNvSpPr>
          <p:nvPr>
            <p:ph idx="1"/>
          </p:nvPr>
        </p:nvSpPr>
        <p:spPr>
          <a:xfrm>
            <a:off x="576263" y="2457450"/>
            <a:ext cx="8243887" cy="2195513"/>
          </a:xfrm>
        </p:spPr>
        <p:txBody>
          <a:bodyPr vert="horz" wrap="square" lIns="91440" tIns="45720" rIns="91440" bIns="45720" anchor="t" anchorCtr="0"/>
          <a:lstStyle/>
          <a:p>
            <a:pPr algn="just" eaLnBrk="1" hangingPunct="1">
              <a:lnSpc>
                <a:spcPct val="120000"/>
              </a:lnSpc>
              <a:spcBef>
                <a:spcPct val="0"/>
              </a:spcBef>
            </a:pPr>
            <a:r>
              <a:rPr lang="zh-CN" altLang="en-US" sz="2800" dirty="0">
                <a:solidFill>
                  <a:schemeClr val="tx2"/>
                </a:solidFill>
              </a:rPr>
              <a:t>最常见的多项式时间算法的渐近时间复杂度 </a:t>
            </a:r>
          </a:p>
          <a:p>
            <a:pPr algn="ctr" eaLnBrk="1" hangingPunct="1">
              <a:lnSpc>
                <a:spcPct val="120000"/>
              </a:lnSpc>
              <a:spcBef>
                <a:spcPct val="0"/>
              </a:spcBef>
              <a:buNone/>
            </a:pPr>
            <a:r>
              <a:rPr lang="zh-CN" altLang="en-US" sz="2800" dirty="0">
                <a:solidFill>
                  <a:schemeClr val="tx2"/>
                </a:solidFill>
              </a:rPr>
              <a:t> </a:t>
            </a:r>
            <a:r>
              <a:rPr lang="en-US" altLang="zh-CN" sz="2800" dirty="0">
                <a:solidFill>
                  <a:schemeClr val="tx2"/>
                </a:solidFill>
              </a:rPr>
              <a:t>O(1)</a:t>
            </a:r>
            <a:r>
              <a:rPr lang="zh-CN" altLang="en-US" sz="2800" dirty="0">
                <a:solidFill>
                  <a:schemeClr val="tx2"/>
                </a:solidFill>
              </a:rPr>
              <a:t>＜</a:t>
            </a:r>
            <a:r>
              <a:rPr lang="en-US" altLang="zh-CN" sz="2800" dirty="0">
                <a:solidFill>
                  <a:schemeClr val="tx2"/>
                </a:solidFill>
              </a:rPr>
              <a:t>O(log</a:t>
            </a:r>
            <a:r>
              <a:rPr lang="en-US" altLang="zh-CN" sz="2800" i="1" dirty="0">
                <a:solidFill>
                  <a:schemeClr val="tx2"/>
                </a:solidFill>
              </a:rPr>
              <a:t> n</a:t>
            </a:r>
            <a:r>
              <a:rPr lang="en-US" altLang="zh-CN" sz="2800" dirty="0">
                <a:solidFill>
                  <a:schemeClr val="tx2"/>
                </a:solidFill>
              </a:rPr>
              <a:t>)</a:t>
            </a:r>
            <a:r>
              <a:rPr lang="zh-CN" altLang="en-US" sz="2800" dirty="0">
                <a:solidFill>
                  <a:schemeClr val="tx2"/>
                </a:solidFill>
              </a:rPr>
              <a:t>＜</a:t>
            </a:r>
            <a:r>
              <a:rPr lang="en-US" altLang="zh-CN" sz="2800" dirty="0">
                <a:solidFill>
                  <a:schemeClr val="tx2"/>
                </a:solidFill>
              </a:rPr>
              <a:t>O(</a:t>
            </a:r>
            <a:r>
              <a:rPr lang="en-US" altLang="zh-CN" sz="2800" i="1" dirty="0">
                <a:solidFill>
                  <a:schemeClr val="tx2"/>
                </a:solidFill>
              </a:rPr>
              <a:t>n</a:t>
            </a:r>
            <a:r>
              <a:rPr lang="en-US" altLang="zh-CN" sz="2800" dirty="0">
                <a:solidFill>
                  <a:schemeClr val="tx2"/>
                </a:solidFill>
              </a:rPr>
              <a:t>)</a:t>
            </a:r>
            <a:r>
              <a:rPr lang="zh-CN" altLang="en-US" sz="2800" dirty="0">
                <a:solidFill>
                  <a:schemeClr val="tx2"/>
                </a:solidFill>
              </a:rPr>
              <a:t>＜</a:t>
            </a:r>
            <a:r>
              <a:rPr lang="en-US" altLang="zh-CN" sz="2800" dirty="0">
                <a:solidFill>
                  <a:schemeClr val="tx2"/>
                </a:solidFill>
              </a:rPr>
              <a:t>O(</a:t>
            </a:r>
            <a:r>
              <a:rPr lang="en-US" altLang="zh-CN" sz="2800" i="1" dirty="0">
                <a:solidFill>
                  <a:schemeClr val="tx2"/>
                </a:solidFill>
              </a:rPr>
              <a:t>n</a:t>
            </a:r>
            <a:r>
              <a:rPr lang="en-US" altLang="zh-CN" sz="2800" dirty="0">
                <a:solidFill>
                  <a:schemeClr val="tx2"/>
                </a:solidFill>
              </a:rPr>
              <a:t>log</a:t>
            </a:r>
            <a:r>
              <a:rPr lang="en-US" altLang="zh-CN" sz="2800" baseline="30000" dirty="0">
                <a:solidFill>
                  <a:schemeClr val="tx2"/>
                </a:solidFill>
              </a:rPr>
              <a:t> </a:t>
            </a:r>
            <a:r>
              <a:rPr lang="en-US" altLang="zh-CN" sz="2800" i="1" dirty="0">
                <a:solidFill>
                  <a:schemeClr val="tx2"/>
                </a:solidFill>
              </a:rPr>
              <a:t>n</a:t>
            </a:r>
            <a:r>
              <a:rPr lang="en-US" altLang="zh-CN" sz="2800" dirty="0">
                <a:solidFill>
                  <a:schemeClr val="tx2"/>
                </a:solidFill>
              </a:rPr>
              <a:t>)</a:t>
            </a:r>
            <a:r>
              <a:rPr lang="zh-CN" altLang="en-US" sz="2800" dirty="0">
                <a:solidFill>
                  <a:schemeClr val="tx2"/>
                </a:solidFill>
              </a:rPr>
              <a:t>＜</a:t>
            </a:r>
            <a:r>
              <a:rPr lang="en-US" altLang="zh-CN" sz="2800" dirty="0">
                <a:solidFill>
                  <a:schemeClr val="tx2"/>
                </a:solidFill>
              </a:rPr>
              <a:t>O(</a:t>
            </a:r>
            <a:r>
              <a:rPr lang="en-US" altLang="zh-CN" sz="2800" i="1" dirty="0">
                <a:solidFill>
                  <a:schemeClr val="tx2"/>
                </a:solidFill>
              </a:rPr>
              <a:t>n</a:t>
            </a:r>
            <a:r>
              <a:rPr lang="en-US" altLang="zh-CN" sz="2800" baseline="30000" dirty="0">
                <a:solidFill>
                  <a:schemeClr val="tx2"/>
                </a:solidFill>
              </a:rPr>
              <a:t>2</a:t>
            </a:r>
            <a:r>
              <a:rPr lang="en-US" altLang="zh-CN" sz="2800" dirty="0">
                <a:solidFill>
                  <a:schemeClr val="tx2"/>
                </a:solidFill>
              </a:rPr>
              <a:t>)</a:t>
            </a:r>
            <a:r>
              <a:rPr lang="zh-CN" altLang="en-US" sz="2800" dirty="0">
                <a:solidFill>
                  <a:schemeClr val="tx2"/>
                </a:solidFill>
              </a:rPr>
              <a:t>＜</a:t>
            </a:r>
            <a:r>
              <a:rPr lang="en-US" altLang="zh-CN" sz="2800" dirty="0">
                <a:solidFill>
                  <a:schemeClr val="tx2"/>
                </a:solidFill>
              </a:rPr>
              <a:t>O(</a:t>
            </a:r>
            <a:r>
              <a:rPr lang="en-US" altLang="zh-CN" sz="2800" i="1" dirty="0">
                <a:solidFill>
                  <a:schemeClr val="tx2"/>
                </a:solidFill>
              </a:rPr>
              <a:t>n</a:t>
            </a:r>
            <a:r>
              <a:rPr lang="en-US" altLang="zh-CN" sz="2800" baseline="30000" dirty="0">
                <a:solidFill>
                  <a:schemeClr val="tx2"/>
                </a:solidFill>
              </a:rPr>
              <a:t>3</a:t>
            </a:r>
            <a:r>
              <a:rPr lang="en-US" altLang="zh-CN" sz="2800" dirty="0">
                <a:solidFill>
                  <a:schemeClr val="tx2"/>
                </a:solidFill>
              </a:rPr>
              <a:t>)</a:t>
            </a:r>
          </a:p>
          <a:p>
            <a:pPr algn="just" eaLnBrk="1" hangingPunct="1">
              <a:lnSpc>
                <a:spcPct val="120000"/>
              </a:lnSpc>
              <a:spcBef>
                <a:spcPct val="0"/>
              </a:spcBef>
            </a:pPr>
            <a:r>
              <a:rPr lang="zh-CN" altLang="en-US" sz="2800" dirty="0">
                <a:solidFill>
                  <a:schemeClr val="tx2"/>
                </a:solidFill>
              </a:rPr>
              <a:t>最常见的指数时间算法的渐近时间复杂度 </a:t>
            </a:r>
          </a:p>
          <a:p>
            <a:pPr algn="ctr" eaLnBrk="1" hangingPunct="1">
              <a:lnSpc>
                <a:spcPct val="120000"/>
              </a:lnSpc>
              <a:spcBef>
                <a:spcPct val="0"/>
              </a:spcBef>
            </a:pPr>
            <a:r>
              <a:rPr lang="en-US" altLang="zh-CN" sz="2800" dirty="0">
                <a:solidFill>
                  <a:schemeClr val="tx2"/>
                </a:solidFill>
              </a:rPr>
              <a:t>O(2</a:t>
            </a:r>
            <a:r>
              <a:rPr lang="en-US" altLang="zh-CN" sz="2800" i="1" baseline="30000" dirty="0">
                <a:solidFill>
                  <a:schemeClr val="tx2"/>
                </a:solidFill>
              </a:rPr>
              <a:t>n</a:t>
            </a:r>
            <a:r>
              <a:rPr lang="en-US" altLang="zh-CN" sz="2800" dirty="0">
                <a:solidFill>
                  <a:schemeClr val="tx2"/>
                </a:solidFill>
              </a:rPr>
              <a:t>)</a:t>
            </a:r>
            <a:r>
              <a:rPr lang="zh-CN" altLang="en-US" sz="2800" dirty="0">
                <a:solidFill>
                  <a:schemeClr val="tx2"/>
                </a:solidFill>
              </a:rPr>
              <a:t>＜</a:t>
            </a:r>
            <a:r>
              <a:rPr lang="en-US" altLang="zh-CN" sz="2800" dirty="0">
                <a:solidFill>
                  <a:schemeClr val="tx2"/>
                </a:solidFill>
              </a:rPr>
              <a:t>O(</a:t>
            </a:r>
            <a:r>
              <a:rPr lang="en-US" altLang="zh-CN" sz="2800" i="1" dirty="0">
                <a:solidFill>
                  <a:schemeClr val="tx2"/>
                </a:solidFill>
              </a:rPr>
              <a:t>n</a:t>
            </a:r>
            <a:r>
              <a:rPr lang="zh-CN" altLang="en-US" sz="2800" dirty="0">
                <a:solidFill>
                  <a:schemeClr val="tx2"/>
                </a:solidFill>
              </a:rPr>
              <a:t>！</a:t>
            </a:r>
            <a:r>
              <a:rPr lang="en-US" altLang="zh-CN" sz="2800" dirty="0">
                <a:solidFill>
                  <a:schemeClr val="tx2"/>
                </a:solidFill>
              </a:rPr>
              <a:t>)</a:t>
            </a:r>
            <a:r>
              <a:rPr lang="zh-CN" altLang="en-US" sz="2800" dirty="0">
                <a:solidFill>
                  <a:schemeClr val="tx2"/>
                </a:solidFill>
              </a:rPr>
              <a:t>＜</a:t>
            </a:r>
            <a:r>
              <a:rPr lang="en-US" altLang="zh-CN" sz="2800" dirty="0">
                <a:solidFill>
                  <a:schemeClr val="tx2"/>
                </a:solidFill>
              </a:rPr>
              <a:t>O(</a:t>
            </a:r>
            <a:r>
              <a:rPr lang="en-US" altLang="zh-CN" sz="2800" i="1" dirty="0">
                <a:solidFill>
                  <a:schemeClr val="tx2"/>
                </a:solidFill>
              </a:rPr>
              <a:t>n</a:t>
            </a:r>
            <a:r>
              <a:rPr lang="en-US" altLang="zh-CN" sz="2800" i="1" baseline="30000" dirty="0">
                <a:solidFill>
                  <a:schemeClr val="tx2"/>
                </a:solidFill>
              </a:rPr>
              <a:t>n</a:t>
            </a:r>
            <a:r>
              <a:rPr lang="en-US" altLang="zh-CN" sz="2800" dirty="0">
                <a:solidFill>
                  <a:schemeClr val="tx2"/>
                </a:solidFill>
              </a:rPr>
              <a:t>)</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p:nvPr/>
        </p:nvSpPr>
        <p:spPr>
          <a:xfrm>
            <a:off x="3005138" y="1724025"/>
            <a:ext cx="9144000" cy="0"/>
          </a:xfrm>
          <a:prstGeom prst="rect">
            <a:avLst/>
          </a:prstGeom>
          <a:noFill/>
          <a:ln w="9525">
            <a:noFill/>
          </a:ln>
        </p:spPr>
        <p:txBody>
          <a:bodyPr>
            <a:spAutoFit/>
          </a:bodyPr>
          <a:lstStyle/>
          <a:p>
            <a:endParaRPr lang="zh-CN" altLang="en-US" dirty="0">
              <a:latin typeface="Tahoma" panose="020B0604030504040204" pitchFamily="34" charset="0"/>
            </a:endParaRPr>
          </a:p>
        </p:txBody>
      </p:sp>
      <p:grpSp>
        <p:nvGrpSpPr>
          <p:cNvPr id="7172" name="Group 3"/>
          <p:cNvGrpSpPr/>
          <p:nvPr/>
        </p:nvGrpSpPr>
        <p:grpSpPr>
          <a:xfrm>
            <a:off x="1763713" y="692150"/>
            <a:ext cx="5373687" cy="5926138"/>
            <a:chOff x="0" y="0"/>
            <a:chExt cx="3385" cy="3733"/>
          </a:xfrm>
        </p:grpSpPr>
        <p:graphicFrame>
          <p:nvGraphicFramePr>
            <p:cNvPr id="7170" name="Object 3"/>
            <p:cNvGraphicFramePr>
              <a:graphicFrameLocks noChangeAspect="1"/>
            </p:cNvGraphicFramePr>
            <p:nvPr/>
          </p:nvGraphicFramePr>
          <p:xfrm>
            <a:off x="0" y="0"/>
            <a:ext cx="3385" cy="3683"/>
          </p:xfrm>
          <a:graphic>
            <a:graphicData uri="http://schemas.openxmlformats.org/presentationml/2006/ole">
              <mc:AlternateContent xmlns:mc="http://schemas.openxmlformats.org/markup-compatibility/2006">
                <mc:Choice xmlns:v="urn:schemas-microsoft-com:vml" Requires="v">
                  <p:oleObj r:id="rId2" imgW="4467225" imgH="4876800" progId="Paint.Picture">
                    <p:embed/>
                  </p:oleObj>
                </mc:Choice>
                <mc:Fallback>
                  <p:oleObj r:id="rId2" imgW="4467225" imgH="4876800" progId="Paint.Picture">
                    <p:embed/>
                    <p:pic>
                      <p:nvPicPr>
                        <p:cNvPr id="0" name="图片 3091"/>
                        <p:cNvPicPr/>
                        <p:nvPr/>
                      </p:nvPicPr>
                      <p:blipFill>
                        <a:blip r:embed="rId3"/>
                        <a:stretch>
                          <a:fillRect/>
                        </a:stretch>
                      </p:blipFill>
                      <p:spPr>
                        <a:xfrm>
                          <a:off x="0" y="0"/>
                          <a:ext cx="3385" cy="3683"/>
                        </a:xfrm>
                        <a:prstGeom prst="rect">
                          <a:avLst/>
                        </a:prstGeom>
                        <a:noFill/>
                        <a:ln w="38100">
                          <a:noFill/>
                          <a:miter/>
                        </a:ln>
                      </p:spPr>
                    </p:pic>
                  </p:oleObj>
                </mc:Fallback>
              </mc:AlternateContent>
            </a:graphicData>
          </a:graphic>
        </p:graphicFrame>
        <p:sp>
          <p:nvSpPr>
            <p:cNvPr id="7173" name="Rectangle 4"/>
            <p:cNvSpPr/>
            <p:nvPr/>
          </p:nvSpPr>
          <p:spPr>
            <a:xfrm>
              <a:off x="463" y="3460"/>
              <a:ext cx="589" cy="273"/>
            </a:xfrm>
            <a:prstGeom prst="rect">
              <a:avLst/>
            </a:prstGeom>
            <a:solidFill>
              <a:schemeClr val="bg1"/>
            </a:solidFill>
            <a:ln w="9525">
              <a:noFill/>
            </a:ln>
          </p:spPr>
          <p:txBody>
            <a:bodyPr wrap="none" anchor="ctr" anchorCtr="0"/>
            <a:lstStyle/>
            <a:p>
              <a:endParaRPr lang="zh-CN" altLang="en-US" dirty="0">
                <a:latin typeface="Tahoma" panose="020B0604030504040204" pitchFamily="34" charset="0"/>
              </a:endParaRPr>
            </a:p>
          </p:txBody>
        </p:sp>
      </p:gr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p:cNvSpPr txBox="1">
            <a:spLocks noChangeArrowheads="1"/>
          </p:cNvSpPr>
          <p:nvPr/>
        </p:nvSpPr>
        <p:spPr bwMode="auto">
          <a:xfrm>
            <a:off x="1187450" y="1462088"/>
            <a:ext cx="6500813" cy="3830638"/>
          </a:xfrm>
          <a:prstGeom prst="rect">
            <a:avLst/>
          </a:prstGeom>
          <a:solidFill>
            <a:schemeClr val="tx1"/>
          </a:solidFill>
          <a:ln w="9525">
            <a:noFill/>
            <a:miter lim="800000"/>
          </a:ln>
          <a:effectLst>
            <a:outerShdw dist="107763" dir="2700000" algn="ctr" rotWithShape="0">
              <a:schemeClr val="bg2">
                <a:alpha val="50000"/>
              </a:schemeClr>
            </a:outerShdw>
          </a:effectLst>
        </p:spPr>
        <p:txBody>
          <a:bodyPr>
            <a:spAutoFit/>
          </a:bodyPr>
          <a:lstStyle/>
          <a:p>
            <a:pPr marR="0" algn="ctr" defTabSz="914400">
              <a:spcBef>
                <a:spcPct val="50000"/>
              </a:spcBef>
              <a:buClrTx/>
              <a:buSzTx/>
              <a:buFontTx/>
              <a:buNone/>
              <a:defRPr/>
            </a:pPr>
            <a:endParaRPr kumimoji="0" lang="zh-CN" altLang="en-US" sz="5000" b="1" kern="1200" cap="none" spc="0" normalizeH="0" baseline="0" noProof="0">
              <a:solidFill>
                <a:schemeClr val="bg1"/>
              </a:solidFill>
              <a:latin typeface="Times New Roman" panose="02020603050405020304" pitchFamily="18" charset="0"/>
              <a:ea typeface="幼圆" pitchFamily="49" charset="-122"/>
              <a:cs typeface="+mn-cs"/>
            </a:endParaRPr>
          </a:p>
          <a:p>
            <a:pPr marR="0" algn="ctr" defTabSz="914400">
              <a:lnSpc>
                <a:spcPct val="150000"/>
              </a:lnSpc>
              <a:spcBef>
                <a:spcPct val="50000"/>
              </a:spcBef>
              <a:buClrTx/>
              <a:buSzTx/>
              <a:buFontTx/>
              <a:buNone/>
              <a:defRPr/>
            </a:pPr>
            <a:r>
              <a:rPr kumimoji="0" lang="zh-CN" altLang="en-US" sz="4400" b="1" kern="1200" cap="none" spc="0" normalizeH="0" baseline="0" noProof="0">
                <a:solidFill>
                  <a:schemeClr val="bg1"/>
                </a:solidFill>
                <a:latin typeface="Times New Roman" panose="02020603050405020304" pitchFamily="18" charset="0"/>
                <a:ea typeface="宋体" panose="02010600030101010101" pitchFamily="2" charset="-122"/>
                <a:cs typeface="+mn-cs"/>
              </a:rPr>
              <a:t>增加计算能力对求解问题规模的影响</a:t>
            </a:r>
          </a:p>
          <a:p>
            <a:pPr marR="0" algn="ctr" defTabSz="914400">
              <a:spcBef>
                <a:spcPct val="50000"/>
              </a:spcBef>
              <a:buClrTx/>
              <a:buSzTx/>
              <a:buFontTx/>
              <a:buNone/>
              <a:defRPr/>
            </a:pPr>
            <a:endParaRPr kumimoji="0" lang="zh-CN" altLang="en-US" sz="2600" kern="1200" cap="none" spc="0" normalizeH="0" baseline="0" noProof="0">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3"/>
          <p:cNvSpPr>
            <a:spLocks noGrp="1"/>
          </p:cNvSpPr>
          <p:nvPr>
            <p:ph type="body" idx="4294967295"/>
          </p:nvPr>
        </p:nvSpPr>
        <p:spPr>
          <a:xfrm>
            <a:off x="468313" y="1773238"/>
            <a:ext cx="8351837" cy="2879725"/>
          </a:xfrm>
        </p:spPr>
        <p:txBody>
          <a:bodyPr vert="horz" wrap="square" lIns="91440" tIns="45720" rIns="91440" bIns="45720" anchor="t" anchorCtr="0"/>
          <a:lstStyle/>
          <a:p>
            <a:pPr marL="0" indent="0">
              <a:buNone/>
            </a:pPr>
            <a:r>
              <a:rPr lang="en-US" altLang="zh-CN" dirty="0">
                <a:solidFill>
                  <a:srgbClr val="008000"/>
                </a:solidFill>
              </a:rPr>
              <a:t>(1)</a:t>
            </a:r>
            <a:r>
              <a:rPr lang="en-US" altLang="zh-CN" dirty="0"/>
              <a:t> </a:t>
            </a:r>
            <a:r>
              <a:rPr lang="zh-CN" altLang="en-US" dirty="0"/>
              <a:t>如果</a:t>
            </a:r>
            <a:r>
              <a:rPr lang="en-US" altLang="zh-CN" dirty="0"/>
              <a:t>T(n)=n</a:t>
            </a:r>
            <a:r>
              <a:rPr lang="en-US" altLang="zh-CN" baseline="30000" dirty="0"/>
              <a:t>2</a:t>
            </a:r>
            <a:r>
              <a:rPr lang="zh-CN" altLang="en-US" dirty="0"/>
              <a:t>，在某台机上实现并完成该算法的时间为</a:t>
            </a:r>
            <a:r>
              <a:rPr lang="en-US" altLang="zh-CN" dirty="0"/>
              <a:t>t</a:t>
            </a:r>
            <a:r>
              <a:rPr lang="zh-CN" altLang="en-US" dirty="0"/>
              <a:t>秒。</a:t>
            </a:r>
          </a:p>
          <a:p>
            <a:pPr marL="0" indent="0">
              <a:buNone/>
            </a:pPr>
            <a:r>
              <a:rPr lang="zh-CN" altLang="en-US" dirty="0"/>
              <a:t>如果有一台机的运行速度是前一台机的</a:t>
            </a:r>
            <a:r>
              <a:rPr lang="en-US" altLang="zh-CN" dirty="0"/>
              <a:t>64</a:t>
            </a:r>
            <a:r>
              <a:rPr lang="zh-CN" altLang="en-US" dirty="0"/>
              <a:t>倍，则在这台机上用同一算法在</a:t>
            </a:r>
            <a:r>
              <a:rPr lang="en-US" altLang="zh-CN" dirty="0"/>
              <a:t>t</a:t>
            </a:r>
            <a:r>
              <a:rPr lang="zh-CN" altLang="en-US" dirty="0"/>
              <a:t>秒内能解多大规模的问题</a:t>
            </a:r>
            <a:r>
              <a:rPr lang="en-US" altLang="zh-CN" dirty="0"/>
              <a:t>? </a:t>
            </a:r>
          </a:p>
          <a:p>
            <a:pPr marL="0" indent="0">
              <a:spcBef>
                <a:spcPct val="100000"/>
              </a:spcBef>
              <a:buNone/>
            </a:pPr>
            <a:r>
              <a:rPr lang="en-US" altLang="zh-CN" dirty="0">
                <a:solidFill>
                  <a:srgbClr val="008000"/>
                </a:solidFill>
              </a:rPr>
              <a:t>(2)</a:t>
            </a:r>
            <a:r>
              <a:rPr lang="en-US" altLang="zh-CN" dirty="0"/>
              <a:t> </a:t>
            </a:r>
            <a:r>
              <a:rPr lang="zh-CN" altLang="en-US" dirty="0"/>
              <a:t>如果</a:t>
            </a:r>
            <a:r>
              <a:rPr lang="en-US" altLang="zh-CN" dirty="0"/>
              <a:t>T(n)=8</a:t>
            </a:r>
            <a:r>
              <a:rPr lang="zh-CN" altLang="en-US" dirty="0"/>
              <a:t>，其余条件不变，则在用</a:t>
            </a:r>
            <a:r>
              <a:rPr lang="en-US" altLang="zh-CN" dirty="0"/>
              <a:t>t</a:t>
            </a:r>
            <a:r>
              <a:rPr lang="zh-CN" altLang="en-US" dirty="0"/>
              <a:t>秒时间能解多大规模的问题</a:t>
            </a:r>
            <a:r>
              <a:rPr lang="en-US" altLang="zh-CN" dirty="0"/>
              <a:t>?  </a:t>
            </a:r>
            <a:endParaRPr lang="zh-CN" altLang="en-US" dirty="0">
              <a:solidFill>
                <a:srgbClr val="008000"/>
              </a:solidFill>
            </a:endParaRPr>
          </a:p>
        </p:txBody>
      </p:sp>
      <p:sp>
        <p:nvSpPr>
          <p:cNvPr id="65539" name="Rectangle 4"/>
          <p:cNvSpPr/>
          <p:nvPr/>
        </p:nvSpPr>
        <p:spPr>
          <a:xfrm>
            <a:off x="1979613" y="3860800"/>
            <a:ext cx="3960812" cy="576263"/>
          </a:xfrm>
          <a:prstGeom prst="rect">
            <a:avLst/>
          </a:prstGeom>
          <a:noFill/>
          <a:ln w="9525">
            <a:noFill/>
          </a:ln>
        </p:spPr>
        <p:txBody>
          <a:bodyPr/>
          <a:lstStyle/>
          <a:p>
            <a:pPr>
              <a:spcBef>
                <a:spcPct val="20000"/>
              </a:spcBef>
              <a:buClr>
                <a:schemeClr val="folHlink"/>
              </a:buClr>
              <a:buSzPct val="60000"/>
              <a:buFont typeface="Wingdings" panose="05000000000000000000" pitchFamily="2" charset="2"/>
            </a:pPr>
            <a:r>
              <a:rPr lang="en-US" altLang="zh-CN" sz="3200" dirty="0">
                <a:solidFill>
                  <a:srgbClr val="5629F9"/>
                </a:solidFill>
                <a:latin typeface="Tahoma" panose="020B0604030504040204" pitchFamily="34" charset="0"/>
              </a:rPr>
              <a:t>t=64n</a:t>
            </a:r>
            <a:r>
              <a:rPr lang="en-US" altLang="zh-CN" sz="3200" baseline="30000" dirty="0">
                <a:solidFill>
                  <a:srgbClr val="5629F9"/>
                </a:solidFill>
                <a:latin typeface="Tahoma" panose="020B0604030504040204" pitchFamily="34" charset="0"/>
              </a:rPr>
              <a:t>2</a:t>
            </a:r>
            <a:r>
              <a:rPr lang="en-US" altLang="zh-CN" sz="3200" dirty="0">
                <a:solidFill>
                  <a:srgbClr val="5629F9"/>
                </a:solidFill>
                <a:latin typeface="Tahoma" panose="020B0604030504040204" pitchFamily="34" charset="0"/>
              </a:rPr>
              <a:t>=n1</a:t>
            </a:r>
            <a:r>
              <a:rPr lang="en-US" altLang="zh-CN" sz="3200" baseline="30000" dirty="0">
                <a:solidFill>
                  <a:srgbClr val="5629F9"/>
                </a:solidFill>
                <a:latin typeface="Tahoma" panose="020B0604030504040204" pitchFamily="34" charset="0"/>
              </a:rPr>
              <a:t>2</a:t>
            </a:r>
            <a:r>
              <a:rPr lang="en-US" altLang="zh-CN" sz="3200" dirty="0">
                <a:solidFill>
                  <a:srgbClr val="5629F9"/>
                </a:solidFill>
                <a:latin typeface="Tahoma" panose="020B0604030504040204" pitchFamily="34" charset="0"/>
                <a:sym typeface="Wingdings" panose="05000000000000000000" pitchFamily="2" charset="2"/>
              </a:rPr>
              <a:t>n1=8</a:t>
            </a:r>
            <a:r>
              <a:rPr lang="en-US" altLang="zh-CN" sz="3200" dirty="0">
                <a:solidFill>
                  <a:srgbClr val="5629F9"/>
                </a:solidFill>
                <a:latin typeface="Tahoma" panose="020B0604030504040204" pitchFamily="34" charset="0"/>
              </a:rPr>
              <a:t>n</a:t>
            </a:r>
          </a:p>
        </p:txBody>
      </p:sp>
      <p:sp>
        <p:nvSpPr>
          <p:cNvPr id="65540" name="Rectangle 5"/>
          <p:cNvSpPr/>
          <p:nvPr/>
        </p:nvSpPr>
        <p:spPr>
          <a:xfrm>
            <a:off x="468313" y="5589588"/>
            <a:ext cx="8280400" cy="576262"/>
          </a:xfrm>
          <a:prstGeom prst="rect">
            <a:avLst/>
          </a:prstGeom>
          <a:noFill/>
          <a:ln w="9525">
            <a:noFill/>
          </a:ln>
        </p:spPr>
        <p:txBody>
          <a:bodyPr/>
          <a:lstStyle/>
          <a:p>
            <a:pPr>
              <a:spcBef>
                <a:spcPct val="20000"/>
              </a:spcBef>
              <a:buClr>
                <a:schemeClr val="folHlink"/>
              </a:buClr>
              <a:buSzPct val="60000"/>
              <a:buFont typeface="Wingdings" panose="05000000000000000000" pitchFamily="2" charset="2"/>
            </a:pPr>
            <a:r>
              <a:rPr lang="zh-CN" altLang="en-US" sz="3200" dirty="0">
                <a:solidFill>
                  <a:srgbClr val="5629F9"/>
                </a:solidFill>
                <a:latin typeface="Tahoma" panose="020B0604030504040204" pitchFamily="34" charset="0"/>
              </a:rPr>
              <a:t>计算复杂度为常数，故可解任意规模的问题</a:t>
            </a:r>
          </a:p>
        </p:txBody>
      </p:sp>
      <p:sp>
        <p:nvSpPr>
          <p:cNvPr id="78853" name="Rectangle 7"/>
          <p:cNvSpPr>
            <a:spLocks noGrp="1"/>
          </p:cNvSpPr>
          <p:nvPr>
            <p:ph type="title" idx="4294967295"/>
          </p:nvPr>
        </p:nvSpPr>
        <p:spPr>
          <a:xfrm>
            <a:off x="755650" y="188913"/>
            <a:ext cx="7275513" cy="1462087"/>
          </a:xfrm>
        </p:spPr>
        <p:txBody>
          <a:bodyPr vert="horz" wrap="square" lIns="91440" tIns="45720" rIns="91440" bIns="45720" anchor="b" anchorCtr="0"/>
          <a:lstStyle/>
          <a:p>
            <a:r>
              <a:rPr lang="zh-CN" altLang="en-US" dirty="0"/>
              <a:t>课后练习：</a:t>
            </a:r>
            <a:r>
              <a:rPr lang="en-US" altLang="zh-CN" dirty="0"/>
              <a:t>1-8</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5539"/>
                                        </p:tgtEl>
                                        <p:attrNameLst>
                                          <p:attrName>style.visibility</p:attrName>
                                        </p:attrNameLst>
                                      </p:cBhvr>
                                      <p:to>
                                        <p:strVal val="visible"/>
                                      </p:to>
                                    </p:set>
                                    <p:animEffect transition="in" filter="blinds(horizontal)">
                                      <p:cBhvr>
                                        <p:cTn id="7" dur="500"/>
                                        <p:tgtEl>
                                          <p:spTgt spid="6553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5540"/>
                                        </p:tgtEl>
                                        <p:attrNameLst>
                                          <p:attrName>style.visibility</p:attrName>
                                        </p:attrNameLst>
                                      </p:cBhvr>
                                      <p:to>
                                        <p:strVal val="visible"/>
                                      </p:to>
                                    </p:set>
                                    <p:animEffect transition="in" filter="blinds(horizontal)">
                                      <p:cBhvr>
                                        <p:cTn id="12" dur="500"/>
                                        <p:tgtEl>
                                          <p:spTgt spid="655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p:bldP spid="65540"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p:cNvSpPr>
          <p:nvPr>
            <p:ph type="title" idx="4294967295"/>
          </p:nvPr>
        </p:nvSpPr>
        <p:spPr>
          <a:xfrm>
            <a:off x="755650" y="260350"/>
            <a:ext cx="7275513" cy="1462088"/>
          </a:xfrm>
        </p:spPr>
        <p:txBody>
          <a:bodyPr vert="horz" wrap="square" lIns="91440" tIns="45720" rIns="91440" bIns="45720" anchor="b" anchorCtr="0"/>
          <a:lstStyle/>
          <a:p>
            <a:r>
              <a:rPr lang="zh-CN" altLang="en-US" dirty="0"/>
              <a:t>课后练习：</a:t>
            </a:r>
            <a:r>
              <a:rPr lang="en-US" altLang="zh-CN" dirty="0"/>
              <a:t>1-4</a:t>
            </a:r>
          </a:p>
        </p:txBody>
      </p:sp>
      <p:sp>
        <p:nvSpPr>
          <p:cNvPr id="79875" name="Rectangle 3"/>
          <p:cNvSpPr>
            <a:spLocks noGrp="1"/>
          </p:cNvSpPr>
          <p:nvPr>
            <p:ph type="body" idx="4294967295"/>
          </p:nvPr>
        </p:nvSpPr>
        <p:spPr>
          <a:xfrm>
            <a:off x="755650" y="2060575"/>
            <a:ext cx="7813675" cy="1584325"/>
          </a:xfrm>
        </p:spPr>
        <p:txBody>
          <a:bodyPr vert="horz" wrap="square" lIns="91440" tIns="45720" rIns="91440" bIns="45720" anchor="t" anchorCtr="0"/>
          <a:lstStyle/>
          <a:p>
            <a:pPr marL="0" indent="0">
              <a:lnSpc>
                <a:spcPct val="150000"/>
              </a:lnSpc>
              <a:buNone/>
            </a:pPr>
            <a:r>
              <a:rPr lang="en-US" altLang="zh-CN" dirty="0">
                <a:solidFill>
                  <a:srgbClr val="008000"/>
                </a:solidFill>
              </a:rPr>
              <a:t>(3)</a:t>
            </a:r>
            <a:r>
              <a:rPr lang="en-US" altLang="zh-CN" dirty="0"/>
              <a:t> </a:t>
            </a:r>
            <a:r>
              <a:rPr lang="zh-CN" altLang="en-US" dirty="0"/>
              <a:t>假设某算法的</a:t>
            </a:r>
            <a:r>
              <a:rPr lang="en-US" altLang="zh-CN" dirty="0"/>
              <a:t>T(n)=3x2</a:t>
            </a:r>
            <a:r>
              <a:rPr lang="en-US" altLang="zh-CN" baseline="30000" dirty="0"/>
              <a:t>n</a:t>
            </a:r>
            <a:r>
              <a:rPr lang="zh-CN" altLang="en-US" dirty="0"/>
              <a:t>，其余条件不变，则在用</a:t>
            </a:r>
            <a:r>
              <a:rPr lang="en-US" altLang="zh-CN" dirty="0"/>
              <a:t>t</a:t>
            </a:r>
            <a:r>
              <a:rPr lang="zh-CN" altLang="en-US" dirty="0"/>
              <a:t>秒时间能解多大规模的问题</a:t>
            </a:r>
            <a:r>
              <a:rPr lang="en-US" altLang="zh-CN" dirty="0"/>
              <a:t>? </a:t>
            </a:r>
            <a:endParaRPr lang="en-US" altLang="zh-CN" dirty="0">
              <a:solidFill>
                <a:srgbClr val="008000"/>
              </a:solidFill>
            </a:endParaRPr>
          </a:p>
        </p:txBody>
      </p:sp>
      <p:sp>
        <p:nvSpPr>
          <p:cNvPr id="64516" name="Rectangle 5"/>
          <p:cNvSpPr/>
          <p:nvPr/>
        </p:nvSpPr>
        <p:spPr>
          <a:xfrm>
            <a:off x="1476375" y="3644900"/>
            <a:ext cx="5903913" cy="1223963"/>
          </a:xfrm>
          <a:prstGeom prst="rect">
            <a:avLst/>
          </a:prstGeom>
          <a:noFill/>
          <a:ln w="9525">
            <a:noFill/>
          </a:ln>
        </p:spPr>
        <p:txBody>
          <a:bodyPr/>
          <a:lstStyle/>
          <a:p>
            <a:pPr>
              <a:spcBef>
                <a:spcPct val="20000"/>
              </a:spcBef>
              <a:buClr>
                <a:schemeClr val="folHlink"/>
              </a:buClr>
              <a:buSzPct val="60000"/>
              <a:buFont typeface="Wingdings" panose="05000000000000000000" pitchFamily="2" charset="2"/>
            </a:pPr>
            <a:r>
              <a:rPr lang="en-US" altLang="zh-CN" sz="3200" dirty="0">
                <a:solidFill>
                  <a:srgbClr val="5629F9"/>
                </a:solidFill>
                <a:latin typeface="Tahoma" panose="020B0604030504040204" pitchFamily="34" charset="0"/>
              </a:rPr>
              <a:t>t=64x3x2</a:t>
            </a:r>
            <a:r>
              <a:rPr lang="en-US" altLang="zh-CN" sz="3200" baseline="30000" dirty="0">
                <a:solidFill>
                  <a:srgbClr val="5629F9"/>
                </a:solidFill>
                <a:latin typeface="Tahoma" panose="020B0604030504040204" pitchFamily="34" charset="0"/>
              </a:rPr>
              <a:t>n</a:t>
            </a:r>
            <a:r>
              <a:rPr lang="en-US" altLang="zh-CN" sz="3200" dirty="0">
                <a:solidFill>
                  <a:srgbClr val="5629F9"/>
                </a:solidFill>
                <a:latin typeface="Tahoma" panose="020B0604030504040204" pitchFamily="34" charset="0"/>
              </a:rPr>
              <a:t> =3x2</a:t>
            </a:r>
            <a:r>
              <a:rPr lang="en-US" altLang="zh-CN" sz="3200" baseline="30000" dirty="0">
                <a:solidFill>
                  <a:srgbClr val="5629F9"/>
                </a:solidFill>
                <a:latin typeface="Tahoma" panose="020B0604030504040204" pitchFamily="34" charset="0"/>
              </a:rPr>
              <a:t>n1</a:t>
            </a:r>
            <a:endParaRPr lang="en-US" altLang="zh-CN" sz="3200" dirty="0">
              <a:solidFill>
                <a:srgbClr val="5629F9"/>
              </a:solidFill>
              <a:latin typeface="Tahoma" panose="020B0604030504040204" pitchFamily="34" charset="0"/>
            </a:endParaRPr>
          </a:p>
          <a:p>
            <a:pPr>
              <a:spcBef>
                <a:spcPct val="20000"/>
              </a:spcBef>
              <a:buClr>
                <a:schemeClr val="folHlink"/>
              </a:buClr>
              <a:buSzPct val="60000"/>
              <a:buFont typeface="Wingdings" panose="05000000000000000000" pitchFamily="2" charset="2"/>
            </a:pPr>
            <a:r>
              <a:rPr lang="en-US" altLang="zh-CN" sz="3200" dirty="0">
                <a:solidFill>
                  <a:srgbClr val="5629F9"/>
                </a:solidFill>
                <a:latin typeface="Tahoma" panose="020B0604030504040204" pitchFamily="34" charset="0"/>
                <a:sym typeface="Wingdings" panose="05000000000000000000" pitchFamily="2" charset="2"/>
              </a:rPr>
              <a:t>n1=</a:t>
            </a:r>
            <a:r>
              <a:rPr lang="en-US" altLang="zh-CN" sz="3200" dirty="0">
                <a:solidFill>
                  <a:srgbClr val="5629F9"/>
                </a:solidFill>
                <a:latin typeface="Tahoma" panose="020B0604030504040204" pitchFamily="34" charset="0"/>
              </a:rPr>
              <a:t>n+6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4516"/>
                                        </p:tgtEl>
                                        <p:attrNameLst>
                                          <p:attrName>style.visibility</p:attrName>
                                        </p:attrNameLst>
                                      </p:cBhvr>
                                      <p:to>
                                        <p:strVal val="visible"/>
                                      </p:to>
                                    </p:set>
                                    <p:animEffect transition="in" filter="blinds(horizontal)">
                                      <p:cBhvr>
                                        <p:cTn id="7" dur="500"/>
                                        <p:tgtEl>
                                          <p:spTgt spid="64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6"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8" name="Picture 3"/>
          <p:cNvPicPr>
            <a:picLocks noChangeAspect="1"/>
          </p:cNvPicPr>
          <p:nvPr/>
        </p:nvPicPr>
        <p:blipFill>
          <a:blip r:embed="rId2"/>
          <a:stretch>
            <a:fillRect/>
          </a:stretch>
        </p:blipFill>
        <p:spPr>
          <a:xfrm>
            <a:off x="1187450" y="1865313"/>
            <a:ext cx="6724650" cy="4659312"/>
          </a:xfrm>
          <a:prstGeom prst="rect">
            <a:avLst/>
          </a:prstGeom>
          <a:noFill/>
          <a:ln w="9525">
            <a:noFill/>
          </a:ln>
        </p:spPr>
      </p:pic>
      <p:sp>
        <p:nvSpPr>
          <p:cNvPr id="80899" name="Rectangle 4"/>
          <p:cNvSpPr>
            <a:spLocks noGrp="1"/>
          </p:cNvSpPr>
          <p:nvPr>
            <p:ph type="title" idx="4294967295"/>
          </p:nvPr>
        </p:nvSpPr>
        <p:spPr/>
        <p:txBody>
          <a:bodyPr vert="horz" wrap="square" lIns="91440" tIns="45720" rIns="91440" bIns="45720" anchor="b" anchorCtr="0"/>
          <a:lstStyle/>
          <a:p>
            <a:r>
              <a:rPr lang="zh-CN" altLang="en-US" dirty="0"/>
              <a:t>时间复杂性函数变化情况</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p:cNvSpPr>
          <p:nvPr>
            <p:ph type="title" idx="4294967295"/>
          </p:nvPr>
        </p:nvSpPr>
        <p:spPr/>
        <p:txBody>
          <a:bodyPr vert="horz" wrap="square" lIns="91440" tIns="45720" rIns="91440" bIns="45720" anchor="b" anchorCtr="0"/>
          <a:lstStyle/>
          <a:p>
            <a:pPr eaLnBrk="1" hangingPunct="1"/>
            <a:r>
              <a:rPr lang="zh-CN" altLang="en-US" dirty="0"/>
              <a:t>原子操作的时间复杂性</a:t>
            </a:r>
          </a:p>
        </p:txBody>
      </p:sp>
      <p:sp>
        <p:nvSpPr>
          <p:cNvPr id="81923" name="Rectangle 3"/>
          <p:cNvSpPr>
            <a:spLocks noGrp="1"/>
          </p:cNvSpPr>
          <p:nvPr>
            <p:ph type="body" idx="4294967295"/>
          </p:nvPr>
        </p:nvSpPr>
        <p:spPr/>
        <p:txBody>
          <a:bodyPr vert="horz" wrap="square" lIns="91440" tIns="45720" rIns="91440" bIns="45720" anchor="t" anchorCtr="0"/>
          <a:lstStyle/>
          <a:p>
            <a:pPr eaLnBrk="1" hangingPunct="1"/>
            <a:r>
              <a:rPr lang="zh-CN" altLang="en-US" dirty="0"/>
              <a:t>原子操作的时间复杂性</a:t>
            </a:r>
          </a:p>
          <a:p>
            <a:pPr lvl="1" eaLnBrk="1" hangingPunct="1"/>
            <a:r>
              <a:rPr lang="zh-CN" altLang="en-US" dirty="0"/>
              <a:t>对应原子操作，运算时间是常数，根据</a:t>
            </a:r>
            <a:r>
              <a:rPr lang="en-US" altLang="zh-CN" dirty="0"/>
              <a:t>O</a:t>
            </a:r>
            <a:r>
              <a:rPr lang="zh-CN" altLang="en-US" dirty="0"/>
              <a:t>的定义，</a:t>
            </a:r>
            <a:r>
              <a:rPr lang="en-US" altLang="zh-CN" dirty="0"/>
              <a:t>0</a:t>
            </a:r>
            <a:r>
              <a:rPr lang="zh-CN" altLang="en-US" dirty="0"/>
              <a:t>可以认为是</a:t>
            </a:r>
            <a:r>
              <a:rPr lang="en-US" altLang="zh-CN" dirty="0"/>
              <a:t>O(1)</a:t>
            </a:r>
            <a:r>
              <a:rPr lang="zh-CN" altLang="en-US" dirty="0"/>
              <a:t>。</a:t>
            </a:r>
          </a:p>
          <a:p>
            <a:pPr lvl="1" eaLnBrk="1" hangingPunct="1"/>
            <a:r>
              <a:rPr lang="zh-CN" altLang="en-US" dirty="0"/>
              <a:t>当</a:t>
            </a:r>
            <a:r>
              <a:rPr lang="en-US" altLang="zh-CN" dirty="0"/>
              <a:t>N≥N</a:t>
            </a:r>
            <a:r>
              <a:rPr lang="en-US" altLang="zh-CN" baseline="-25000" dirty="0"/>
              <a:t>0</a:t>
            </a:r>
            <a:r>
              <a:rPr lang="zh-CN" altLang="en-US" baseline="-25000" dirty="0"/>
              <a:t>，</a:t>
            </a:r>
            <a:r>
              <a:rPr lang="zh-CN" altLang="en-US" dirty="0"/>
              <a:t>一定有</a:t>
            </a:r>
            <a:r>
              <a:rPr lang="en-US" altLang="zh-CN" dirty="0"/>
              <a:t>0≤f(N)=D ≤C*1</a:t>
            </a:r>
            <a:r>
              <a:rPr lang="zh-CN" altLang="en-US" dirty="0"/>
              <a:t>，只要</a:t>
            </a:r>
            <a:r>
              <a:rPr lang="en-US" altLang="zh-CN" dirty="0"/>
              <a:t>C&gt;D</a:t>
            </a:r>
            <a:r>
              <a:rPr lang="zh-CN" altLang="en-US" dirty="0"/>
              <a:t>就可以了。对</a:t>
            </a:r>
            <a:r>
              <a:rPr lang="en-US" altLang="zh-CN" dirty="0"/>
              <a:t>O(2)</a:t>
            </a:r>
            <a:r>
              <a:rPr lang="zh-CN" altLang="en-US" dirty="0"/>
              <a:t>，同样表示原子操作，只是其操作运算时间不同，</a:t>
            </a:r>
            <a:r>
              <a:rPr lang="zh-CN" altLang="en-US" b="1" dirty="0"/>
              <a:t>差别仅仅是常数因子</a:t>
            </a:r>
            <a:r>
              <a:rPr lang="zh-CN" altLang="en-US" dirty="0"/>
              <a:t>。</a:t>
            </a:r>
          </a:p>
          <a:p>
            <a:pPr lvl="1" eaLnBrk="1" hangingPunct="1"/>
            <a:endParaRPr lang="en-US" altLang="zh-CN"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p:cNvSpPr>
          <p:nvPr>
            <p:ph type="title"/>
          </p:nvPr>
        </p:nvSpPr>
        <p:spPr/>
        <p:txBody>
          <a:bodyPr vert="horz" wrap="square" lIns="91440" tIns="45720" rIns="91440" bIns="45720" anchor="b" anchorCtr="0"/>
          <a:lstStyle/>
          <a:p>
            <a:pPr eaLnBrk="1" hangingPunct="1"/>
            <a:r>
              <a:rPr lang="zh-CN" altLang="en-US" dirty="0"/>
              <a:t>符号“</a:t>
            </a:r>
            <a:r>
              <a:rPr lang="en-US" altLang="zh-CN" dirty="0"/>
              <a:t>O”</a:t>
            </a:r>
            <a:r>
              <a:rPr lang="zh-CN" altLang="en-US" dirty="0"/>
              <a:t>的运算规则</a:t>
            </a:r>
          </a:p>
        </p:txBody>
      </p:sp>
      <p:graphicFrame>
        <p:nvGraphicFramePr>
          <p:cNvPr id="8194" name="Object 4"/>
          <p:cNvGraphicFramePr>
            <a:graphicFrameLocks noGrp="1" noChangeAspect="1"/>
          </p:cNvGraphicFramePr>
          <p:nvPr>
            <p:ph idx="1"/>
          </p:nvPr>
        </p:nvGraphicFramePr>
        <p:xfrm>
          <a:off x="674688" y="2133600"/>
          <a:ext cx="7864475" cy="3438525"/>
        </p:xfrm>
        <a:graphic>
          <a:graphicData uri="http://schemas.openxmlformats.org/presentationml/2006/ole">
            <mc:AlternateContent xmlns:mc="http://schemas.openxmlformats.org/markup-compatibility/2006">
              <mc:Choice xmlns:v="urn:schemas-microsoft-com:vml" Requires="v">
                <p:oleObj r:id="rId2" imgW="3136900" imgH="1371600" progId="Equation.3">
                  <p:embed/>
                </p:oleObj>
              </mc:Choice>
              <mc:Fallback>
                <p:oleObj r:id="rId2" imgW="3136900" imgH="1371600" progId="Equation.3">
                  <p:embed/>
                  <p:pic>
                    <p:nvPicPr>
                      <p:cNvPr id="0" name="图片 3092"/>
                      <p:cNvPicPr/>
                      <p:nvPr/>
                    </p:nvPicPr>
                    <p:blipFill>
                      <a:blip r:embed="rId3"/>
                      <a:srcRect/>
                      <a:stretch>
                        <a:fillRect/>
                      </a:stretch>
                    </p:blipFill>
                    <p:spPr>
                      <a:xfrm>
                        <a:off x="674688" y="2133600"/>
                        <a:ext cx="7864475" cy="3438525"/>
                      </a:xfrm>
                      <a:prstGeom prst="rect">
                        <a:avLst/>
                      </a:prstGeom>
                      <a:noFill/>
                      <a:ln w="38100">
                        <a:miter/>
                      </a:ln>
                    </p:spPr>
                  </p:pic>
                </p:oleObj>
              </mc:Fallback>
            </mc:AlternateContent>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ext Box 2"/>
          <p:cNvSpPr txBox="1"/>
          <p:nvPr/>
        </p:nvSpPr>
        <p:spPr>
          <a:xfrm>
            <a:off x="1476375" y="2852738"/>
            <a:ext cx="6337300" cy="641350"/>
          </a:xfrm>
          <a:prstGeom prst="rect">
            <a:avLst/>
          </a:prstGeom>
          <a:noFill/>
          <a:ln w="9525">
            <a:noFill/>
          </a:ln>
        </p:spPr>
        <p:txBody>
          <a:bodyPr>
            <a:spAutoFit/>
          </a:bodyPr>
          <a:lstStyle/>
          <a:p>
            <a:pPr>
              <a:spcBef>
                <a:spcPct val="50000"/>
              </a:spcBef>
            </a:pPr>
            <a:r>
              <a:rPr lang="zh-CN" altLang="en-US" sz="3600" b="1" dirty="0">
                <a:solidFill>
                  <a:srgbClr val="003399"/>
                </a:solidFill>
                <a:latin typeface="Arial" panose="020B0604020202020204" pitchFamily="34" charset="0"/>
              </a:rPr>
              <a:t>四种渐近意义下的符号之“</a:t>
            </a:r>
            <a:r>
              <a:rPr lang="el-GR" altLang="zh-CN" sz="3600" b="1" dirty="0">
                <a:solidFill>
                  <a:srgbClr val="003399"/>
                </a:solidFill>
                <a:latin typeface="Batang" pitchFamily="18" charset="-127"/>
                <a:ea typeface="Batang" pitchFamily="18" charset="-127"/>
              </a:rPr>
              <a:t>Ω</a:t>
            </a:r>
            <a:r>
              <a:rPr lang="en-US" altLang="zh-CN" sz="3600" b="1" dirty="0">
                <a:solidFill>
                  <a:srgbClr val="003399"/>
                </a:solidFill>
                <a:latin typeface="Arial" panose="020B0604020202020204" pitchFamily="34" charset="0"/>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p:cNvSpPr>
          <p:nvPr>
            <p:ph type="title"/>
          </p:nvPr>
        </p:nvSpPr>
        <p:spPr/>
        <p:txBody>
          <a:bodyPr vert="horz" wrap="square" lIns="91440" tIns="45720" rIns="91440" bIns="45720" anchor="b" anchorCtr="0"/>
          <a:lstStyle/>
          <a:p>
            <a:pPr eaLnBrk="1" hangingPunct="1"/>
            <a:r>
              <a:rPr lang="zh-CN" altLang="en-US" dirty="0"/>
              <a:t>课程教学内容安排（</a:t>
            </a:r>
            <a:r>
              <a:rPr lang="en-US" altLang="zh-CN" dirty="0"/>
              <a:t>1/7</a:t>
            </a:r>
            <a:r>
              <a:rPr lang="zh-CN" altLang="en-US" dirty="0"/>
              <a:t>）</a:t>
            </a:r>
          </a:p>
        </p:txBody>
      </p:sp>
      <p:sp>
        <p:nvSpPr>
          <p:cNvPr id="25603" name="Rectangle 3"/>
          <p:cNvSpPr>
            <a:spLocks noGrp="1"/>
          </p:cNvSpPr>
          <p:nvPr>
            <p:ph idx="1"/>
          </p:nvPr>
        </p:nvSpPr>
        <p:spPr/>
        <p:txBody>
          <a:bodyPr vert="horz" wrap="square" lIns="91440" tIns="45720" rIns="91440" bIns="45720" anchor="t" anchorCtr="0"/>
          <a:lstStyle/>
          <a:p>
            <a:pPr eaLnBrk="1" hangingPunct="1"/>
            <a:r>
              <a:rPr lang="zh-CN" altLang="en-US" b="1" dirty="0">
                <a:solidFill>
                  <a:srgbClr val="000099"/>
                </a:solidFill>
              </a:rPr>
              <a:t>第一章：绪论</a:t>
            </a:r>
          </a:p>
          <a:p>
            <a:pPr lvl="1" eaLnBrk="1" hangingPunct="1"/>
            <a:r>
              <a:rPr lang="zh-CN" altLang="en-US" dirty="0"/>
              <a:t>安排本学期教学任务</a:t>
            </a:r>
          </a:p>
          <a:p>
            <a:pPr lvl="1" eaLnBrk="1" hangingPunct="1"/>
            <a:r>
              <a:rPr lang="zh-CN" altLang="en-US" dirty="0"/>
              <a:t>简介算法的基本概念</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p:cNvSpPr>
          <p:nvPr>
            <p:ph type="title"/>
          </p:nvPr>
        </p:nvSpPr>
        <p:spPr/>
        <p:txBody>
          <a:bodyPr vert="horz" wrap="square" lIns="91440" tIns="45720" rIns="91440" bIns="45720" anchor="b" anchorCtr="0"/>
          <a:lstStyle/>
          <a:p>
            <a:pPr eaLnBrk="1" hangingPunct="1"/>
            <a:r>
              <a:rPr lang="zh-CN" altLang="en-US" dirty="0"/>
              <a:t>四种渐近意义下的符号之“</a:t>
            </a:r>
            <a:r>
              <a:rPr lang="el-GR" altLang="zh-CN" dirty="0">
                <a:latin typeface="Batang" pitchFamily="18" charset="-127"/>
                <a:ea typeface="Batang" pitchFamily="18" charset="-127"/>
              </a:rPr>
              <a:t>Ω</a:t>
            </a:r>
            <a:r>
              <a:rPr lang="en-US" altLang="zh-CN" dirty="0"/>
              <a:t>”</a:t>
            </a:r>
            <a:endParaRPr lang="zh-CN" altLang="en-US" dirty="0"/>
          </a:p>
        </p:txBody>
      </p:sp>
      <p:graphicFrame>
        <p:nvGraphicFramePr>
          <p:cNvPr id="9218" name="Object 9"/>
          <p:cNvGraphicFramePr>
            <a:graphicFrameLocks noGrp="1" noChangeAspect="1"/>
          </p:cNvGraphicFramePr>
          <p:nvPr>
            <p:ph idx="1"/>
          </p:nvPr>
        </p:nvGraphicFramePr>
        <p:xfrm>
          <a:off x="519113" y="1590675"/>
          <a:ext cx="8208962" cy="2282825"/>
        </p:xfrm>
        <a:graphic>
          <a:graphicData uri="http://schemas.openxmlformats.org/presentationml/2006/ole">
            <mc:AlternateContent xmlns:mc="http://schemas.openxmlformats.org/markup-compatibility/2006">
              <mc:Choice xmlns:v="urn:schemas-microsoft-com:vml" Requires="v">
                <p:oleObj r:id="rId2" imgW="3378200" imgH="939800" progId="Equation.3">
                  <p:embed/>
                </p:oleObj>
              </mc:Choice>
              <mc:Fallback>
                <p:oleObj r:id="rId2" imgW="3378200" imgH="939800" progId="Equation.3">
                  <p:embed/>
                  <p:pic>
                    <p:nvPicPr>
                      <p:cNvPr id="0" name="图片 3094"/>
                      <p:cNvPicPr/>
                      <p:nvPr/>
                    </p:nvPicPr>
                    <p:blipFill>
                      <a:blip r:embed="rId3"/>
                      <a:srcRect/>
                      <a:stretch>
                        <a:fillRect/>
                      </a:stretch>
                    </p:blipFill>
                    <p:spPr>
                      <a:xfrm>
                        <a:off x="519113" y="1590675"/>
                        <a:ext cx="8208962" cy="2282825"/>
                      </a:xfrm>
                      <a:prstGeom prst="rect">
                        <a:avLst/>
                      </a:prstGeom>
                      <a:noFill/>
                      <a:ln w="38100">
                        <a:miter/>
                      </a:ln>
                    </p:spPr>
                  </p:pic>
                </p:oleObj>
              </mc:Fallback>
            </mc:AlternateContent>
          </a:graphicData>
        </a:graphic>
      </p:graphicFrame>
      <p:sp>
        <p:nvSpPr>
          <p:cNvPr id="67595" name="Text Box 11"/>
          <p:cNvSpPr txBox="1"/>
          <p:nvPr/>
        </p:nvSpPr>
        <p:spPr>
          <a:xfrm>
            <a:off x="538163" y="3949700"/>
            <a:ext cx="3960812" cy="2740025"/>
          </a:xfrm>
          <a:prstGeom prst="rect">
            <a:avLst/>
          </a:prstGeom>
          <a:noFill/>
          <a:ln w="9525">
            <a:noFill/>
          </a:ln>
        </p:spPr>
        <p:txBody>
          <a:bodyPr>
            <a:spAutoFit/>
          </a:bodyPr>
          <a:lstStyle/>
          <a:p>
            <a:pPr>
              <a:spcBef>
                <a:spcPct val="50000"/>
              </a:spcBef>
            </a:pPr>
            <a:r>
              <a:rPr lang="zh-CN" altLang="en-US" sz="3200" b="1" dirty="0">
                <a:solidFill>
                  <a:srgbClr val="FF0000"/>
                </a:solidFill>
                <a:latin typeface="Arial" panose="020B0604020202020204" pitchFamily="34" charset="0"/>
              </a:rPr>
              <a:t>注：</a:t>
            </a:r>
            <a:r>
              <a:rPr lang="zh-CN" altLang="en-US" sz="2800" dirty="0">
                <a:latin typeface="Arial" panose="020B0604020202020204" pitchFamily="34" charset="0"/>
              </a:rPr>
              <a:t>用</a:t>
            </a:r>
            <a:r>
              <a:rPr lang="el-GR" altLang="zh-CN" sz="2800" b="1" dirty="0">
                <a:solidFill>
                  <a:srgbClr val="FF0000"/>
                </a:solidFill>
                <a:latin typeface="Batang" pitchFamily="18" charset="-127"/>
                <a:ea typeface="Batang" pitchFamily="18" charset="-127"/>
              </a:rPr>
              <a:t>Ω</a:t>
            </a:r>
            <a:r>
              <a:rPr lang="zh-CN" altLang="en-US" sz="2800" dirty="0">
                <a:latin typeface="Arial" panose="020B0604020202020204" pitchFamily="34" charset="0"/>
              </a:rPr>
              <a:t>评估算法的复杂性，所得到的只是当规模充分大时的</a:t>
            </a:r>
            <a:r>
              <a:rPr lang="zh-CN" altLang="en-US" sz="2800" b="1" dirty="0">
                <a:solidFill>
                  <a:srgbClr val="FF0000"/>
                </a:solidFill>
                <a:latin typeface="Arial" panose="020B0604020202020204" pitchFamily="34" charset="0"/>
              </a:rPr>
              <a:t>一个下界</a:t>
            </a:r>
            <a:r>
              <a:rPr lang="zh-CN" altLang="en-US" sz="2800" dirty="0">
                <a:latin typeface="Arial" panose="020B0604020202020204" pitchFamily="34" charset="0"/>
              </a:rPr>
              <a:t>。该</a:t>
            </a:r>
            <a:r>
              <a:rPr lang="zh-CN" altLang="en-US" sz="2800" b="1" dirty="0">
                <a:solidFill>
                  <a:schemeClr val="hlink"/>
                </a:solidFill>
                <a:latin typeface="Arial" panose="020B0604020202020204" pitchFamily="34" charset="0"/>
              </a:rPr>
              <a:t>下界的阶越高，评估就越精确，结果就越有价值。</a:t>
            </a:r>
          </a:p>
        </p:txBody>
      </p:sp>
      <p:pic>
        <p:nvPicPr>
          <p:cNvPr id="9221" name="Picture 7"/>
          <p:cNvPicPr>
            <a:picLocks noChangeAspect="1"/>
          </p:cNvPicPr>
          <p:nvPr/>
        </p:nvPicPr>
        <p:blipFill>
          <a:blip r:embed="rId4"/>
          <a:stretch>
            <a:fillRect/>
          </a:stretch>
        </p:blipFill>
        <p:spPr>
          <a:xfrm>
            <a:off x="4859338" y="3860800"/>
            <a:ext cx="3771900" cy="291782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5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95"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3" name="Group 2"/>
          <p:cNvGrpSpPr/>
          <p:nvPr/>
        </p:nvGrpSpPr>
        <p:grpSpPr>
          <a:xfrm>
            <a:off x="1908175" y="1773238"/>
            <a:ext cx="3816350" cy="4010025"/>
            <a:chOff x="1882" y="890"/>
            <a:chExt cx="2631" cy="2753"/>
          </a:xfrm>
        </p:grpSpPr>
        <p:graphicFrame>
          <p:nvGraphicFramePr>
            <p:cNvPr id="10242" name="Object 3"/>
            <p:cNvGraphicFramePr>
              <a:graphicFrameLocks noChangeAspect="1"/>
            </p:cNvGraphicFramePr>
            <p:nvPr/>
          </p:nvGraphicFramePr>
          <p:xfrm>
            <a:off x="1882" y="2245"/>
            <a:ext cx="1497" cy="1398"/>
          </p:xfrm>
          <a:graphic>
            <a:graphicData uri="http://schemas.openxmlformats.org/presentationml/2006/ole">
              <mc:AlternateContent xmlns:mc="http://schemas.openxmlformats.org/markup-compatibility/2006">
                <mc:Choice xmlns:v="urn:schemas-microsoft-com:vml" Requires="v">
                  <p:oleObj r:id="rId2" imgW="3762375" imgH="3514725" progId="">
                    <p:embed/>
                  </p:oleObj>
                </mc:Choice>
                <mc:Fallback>
                  <p:oleObj r:id="rId2" imgW="3762375" imgH="3514725" progId="">
                    <p:embed/>
                    <p:pic>
                      <p:nvPicPr>
                        <p:cNvPr id="0" name="图片 3093"/>
                        <p:cNvPicPr/>
                        <p:nvPr/>
                      </p:nvPicPr>
                      <p:blipFill>
                        <a:blip r:embed="rId3"/>
                        <a:stretch>
                          <a:fillRect/>
                        </a:stretch>
                      </p:blipFill>
                      <p:spPr>
                        <a:xfrm>
                          <a:off x="1882" y="2245"/>
                          <a:ext cx="1497" cy="1398"/>
                        </a:xfrm>
                        <a:prstGeom prst="rect">
                          <a:avLst/>
                        </a:prstGeom>
                        <a:noFill/>
                        <a:ln w="38100">
                          <a:noFill/>
                          <a:miter/>
                        </a:ln>
                      </p:spPr>
                    </p:pic>
                  </p:oleObj>
                </mc:Fallback>
              </mc:AlternateContent>
            </a:graphicData>
          </a:graphic>
        </p:graphicFrame>
        <p:sp>
          <p:nvSpPr>
            <p:cNvPr id="10247" name="AutoShape 4"/>
            <p:cNvSpPr/>
            <p:nvPr/>
          </p:nvSpPr>
          <p:spPr>
            <a:xfrm>
              <a:off x="2517" y="890"/>
              <a:ext cx="1996" cy="1134"/>
            </a:xfrm>
            <a:prstGeom prst="cloudCallout">
              <a:avLst>
                <a:gd name="adj1" fmla="val -49398"/>
                <a:gd name="adj2" fmla="val 69931"/>
              </a:avLst>
            </a:prstGeom>
            <a:solidFill>
              <a:schemeClr val="bg1"/>
            </a:solidFill>
            <a:ln w="9525" cap="flat" cmpd="sng">
              <a:solidFill>
                <a:srgbClr val="FF0000"/>
              </a:solidFill>
              <a:prstDash val="solid"/>
              <a:headEnd type="none" w="med" len="med"/>
              <a:tailEnd type="none" w="med" len="med"/>
            </a:ln>
          </p:spPr>
          <p:txBody>
            <a:bodyPr/>
            <a:lstStyle/>
            <a:p>
              <a:r>
                <a:rPr lang="zh-CN" altLang="en-US" b="1" dirty="0">
                  <a:latin typeface="Arial" panose="020B0604020202020204" pitchFamily="34" charset="0"/>
                </a:rPr>
                <a:t>从计算的观点来看</a:t>
              </a:r>
              <a:r>
                <a:rPr lang="en-US" altLang="zh-CN" b="1" dirty="0">
                  <a:latin typeface="Arial" panose="020B0604020202020204" pitchFamily="34" charset="0"/>
                </a:rPr>
                <a:t>,</a:t>
              </a:r>
              <a:r>
                <a:rPr lang="zh-CN" altLang="en-US" b="1" dirty="0">
                  <a:latin typeface="Arial" panose="020B0604020202020204" pitchFamily="34" charset="0"/>
                </a:rPr>
                <a:t>要解决的问题的内在复杂性如何</a:t>
              </a:r>
              <a:r>
                <a:rPr lang="en-US" altLang="zh-CN" b="1" dirty="0">
                  <a:latin typeface="Arial" panose="020B0604020202020204" pitchFamily="34" charset="0"/>
                </a:rPr>
                <a:t>?</a:t>
              </a:r>
            </a:p>
          </p:txBody>
        </p:sp>
      </p:grpSp>
      <p:sp>
        <p:nvSpPr>
          <p:cNvPr id="10244" name="Line 5"/>
          <p:cNvSpPr/>
          <p:nvPr/>
        </p:nvSpPr>
        <p:spPr>
          <a:xfrm>
            <a:off x="5148263" y="3500438"/>
            <a:ext cx="288925" cy="288925"/>
          </a:xfrm>
          <a:prstGeom prst="line">
            <a:avLst/>
          </a:prstGeom>
          <a:ln w="57150" cap="flat" cmpd="sng">
            <a:solidFill>
              <a:srgbClr val="000099"/>
            </a:solidFill>
            <a:prstDash val="solid"/>
            <a:headEnd type="none" w="med" len="med"/>
            <a:tailEnd type="triangle" w="lg" len="lg"/>
          </a:ln>
        </p:spPr>
      </p:sp>
      <p:sp>
        <p:nvSpPr>
          <p:cNvPr id="10245" name="Text Box 6"/>
          <p:cNvSpPr txBox="1"/>
          <p:nvPr/>
        </p:nvSpPr>
        <p:spPr>
          <a:xfrm>
            <a:off x="4716463" y="4149725"/>
            <a:ext cx="4176712" cy="1465263"/>
          </a:xfrm>
          <a:prstGeom prst="rect">
            <a:avLst/>
          </a:prstGeom>
          <a:noFill/>
          <a:ln w="9525">
            <a:noFill/>
          </a:ln>
        </p:spPr>
        <p:txBody>
          <a:bodyPr>
            <a:spAutoFit/>
          </a:bodyPr>
          <a:lstStyle/>
          <a:p>
            <a:pPr>
              <a:spcBef>
                <a:spcPct val="50000"/>
              </a:spcBef>
            </a:pPr>
            <a:r>
              <a:rPr lang="zh-CN" altLang="en-US" dirty="0">
                <a:latin typeface="Arial" panose="020B0604020202020204" pitchFamily="34" charset="0"/>
              </a:rPr>
              <a:t>如果知道了一个问题的</a:t>
            </a:r>
            <a:r>
              <a:rPr lang="zh-CN" altLang="en-US" b="1" dirty="0">
                <a:solidFill>
                  <a:srgbClr val="FF0000"/>
                </a:solidFill>
                <a:latin typeface="Arial" panose="020B0604020202020204" pitchFamily="34" charset="0"/>
              </a:rPr>
              <a:t>计算时间下界</a:t>
            </a:r>
            <a:r>
              <a:rPr lang="zh-CN" altLang="en-US" dirty="0">
                <a:latin typeface="Arial" panose="020B0604020202020204" pitchFamily="34" charset="0"/>
              </a:rPr>
              <a:t>，就知道了对于该问题能设计出多有效的算法，从而可以较准确地评价对该问题提出的多种算法的效率，进而</a:t>
            </a:r>
            <a:r>
              <a:rPr lang="zh-CN" altLang="en-US" b="1" dirty="0">
                <a:solidFill>
                  <a:srgbClr val="FF0000"/>
                </a:solidFill>
                <a:latin typeface="Arial" panose="020B0604020202020204" pitchFamily="34" charset="0"/>
              </a:rPr>
              <a:t>确定对已有算法还有多少改进的余地</a:t>
            </a:r>
            <a:r>
              <a:rPr lang="zh-CN" altLang="en-US" dirty="0">
                <a:latin typeface="Arial" panose="020B0604020202020204" pitchFamily="34" charset="0"/>
              </a:rPr>
              <a:t>。</a:t>
            </a:r>
          </a:p>
        </p:txBody>
      </p:sp>
      <p:sp>
        <p:nvSpPr>
          <p:cNvPr id="10246" name="Rectangle 7"/>
          <p:cNvSpPr>
            <a:spLocks noGrp="1"/>
          </p:cNvSpPr>
          <p:nvPr>
            <p:ph type="title"/>
          </p:nvPr>
        </p:nvSpPr>
        <p:spPr/>
        <p:txBody>
          <a:bodyPr vert="horz" wrap="square" lIns="91440" tIns="45720" rIns="91440" bIns="45720" anchor="b" anchorCtr="0"/>
          <a:lstStyle/>
          <a:p>
            <a:pPr eaLnBrk="1" hangingPunct="1"/>
            <a:r>
              <a:rPr lang="zh-CN" altLang="en-US" dirty="0"/>
              <a:t>下界分析的意义</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p:cNvSpPr>
          <p:nvPr>
            <p:ph type="title"/>
          </p:nvPr>
        </p:nvSpPr>
        <p:spPr/>
        <p:txBody>
          <a:bodyPr vert="horz" wrap="square" lIns="91440" tIns="45720" rIns="91440" bIns="45720" anchor="b" anchorCtr="0"/>
          <a:lstStyle/>
          <a:p>
            <a:pPr eaLnBrk="1" hangingPunct="1"/>
            <a:r>
              <a:rPr lang="zh-CN" altLang="en-US" dirty="0"/>
              <a:t>存在的问题</a:t>
            </a:r>
          </a:p>
        </p:txBody>
      </p:sp>
      <p:graphicFrame>
        <p:nvGraphicFramePr>
          <p:cNvPr id="11266" name="Object 5"/>
          <p:cNvGraphicFramePr>
            <a:graphicFrameLocks noGrp="1" noChangeAspect="1"/>
          </p:cNvGraphicFramePr>
          <p:nvPr>
            <p:ph idx="1"/>
          </p:nvPr>
        </p:nvGraphicFramePr>
        <p:xfrm>
          <a:off x="468313" y="2276475"/>
          <a:ext cx="8424862" cy="3254375"/>
        </p:xfrm>
        <a:graphic>
          <a:graphicData uri="http://schemas.openxmlformats.org/presentationml/2006/ole">
            <mc:AlternateContent xmlns:mc="http://schemas.openxmlformats.org/markup-compatibility/2006">
              <mc:Choice xmlns:v="urn:schemas-microsoft-com:vml" Requires="v">
                <p:oleObj r:id="rId2" imgW="3683000" imgH="1422400" progId="Equation.3">
                  <p:embed/>
                </p:oleObj>
              </mc:Choice>
              <mc:Fallback>
                <p:oleObj r:id="rId2" imgW="3683000" imgH="1422400" progId="Equation.3">
                  <p:embed/>
                  <p:pic>
                    <p:nvPicPr>
                      <p:cNvPr id="0" name="图片 3077"/>
                      <p:cNvPicPr/>
                      <p:nvPr/>
                    </p:nvPicPr>
                    <p:blipFill>
                      <a:blip r:embed="rId3"/>
                      <a:srcRect/>
                      <a:stretch>
                        <a:fillRect/>
                      </a:stretch>
                    </p:blipFill>
                    <p:spPr>
                      <a:xfrm>
                        <a:off x="468313" y="2276475"/>
                        <a:ext cx="8424862" cy="3254375"/>
                      </a:xfrm>
                      <a:prstGeom prst="rect">
                        <a:avLst/>
                      </a:prstGeom>
                      <a:noFill/>
                      <a:ln w="38100">
                        <a:miter/>
                      </a:ln>
                    </p:spPr>
                  </p:pic>
                </p:oleObj>
              </mc:Fallback>
            </mc:AlternateContent>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2"/>
          <p:cNvSpPr txBox="1"/>
          <p:nvPr/>
        </p:nvSpPr>
        <p:spPr>
          <a:xfrm>
            <a:off x="1476375" y="2852738"/>
            <a:ext cx="6337300" cy="641350"/>
          </a:xfrm>
          <a:prstGeom prst="rect">
            <a:avLst/>
          </a:prstGeom>
          <a:noFill/>
          <a:ln w="9525">
            <a:noFill/>
          </a:ln>
        </p:spPr>
        <p:txBody>
          <a:bodyPr>
            <a:spAutoFit/>
          </a:bodyPr>
          <a:lstStyle/>
          <a:p>
            <a:pPr>
              <a:spcBef>
                <a:spcPct val="50000"/>
              </a:spcBef>
            </a:pPr>
            <a:r>
              <a:rPr lang="zh-CN" altLang="en-US" sz="3600" b="1" dirty="0">
                <a:solidFill>
                  <a:srgbClr val="003399"/>
                </a:solidFill>
                <a:latin typeface="Arial" panose="020B0604020202020204" pitchFamily="34" charset="0"/>
              </a:rPr>
              <a:t>四种渐近意义下的符号之“</a:t>
            </a:r>
            <a:r>
              <a:rPr lang="el-GR" altLang="zh-CN" sz="3600" b="1" dirty="0">
                <a:solidFill>
                  <a:srgbClr val="003399"/>
                </a:solidFill>
                <a:latin typeface="Arial" panose="020B0604020202020204" pitchFamily="34" charset="0"/>
                <a:cs typeface="Arial" panose="020B0604020202020204" pitchFamily="34" charset="0"/>
              </a:rPr>
              <a:t>θ</a:t>
            </a:r>
            <a:r>
              <a:rPr lang="en-US" altLang="zh-CN" sz="3600" b="1" dirty="0">
                <a:solidFill>
                  <a:srgbClr val="003399"/>
                </a:solidFill>
                <a:latin typeface="Arial" panose="020B0604020202020204" pitchFamily="34" charset="0"/>
              </a:rPr>
              <a:t>”</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p:cNvSpPr>
          <p:nvPr>
            <p:ph type="title"/>
          </p:nvPr>
        </p:nvSpPr>
        <p:spPr/>
        <p:txBody>
          <a:bodyPr vert="horz" wrap="square" lIns="91440" tIns="45720" rIns="91440" bIns="45720" anchor="b" anchorCtr="0"/>
          <a:lstStyle/>
          <a:p>
            <a:pPr eaLnBrk="1" hangingPunct="1"/>
            <a:r>
              <a:rPr lang="zh-CN" altLang="en-US" dirty="0"/>
              <a:t>四种渐近意义下的符号之“</a:t>
            </a:r>
            <a:r>
              <a:rPr lang="el-GR" altLang="zh-CN" dirty="0">
                <a:latin typeface="Batang" pitchFamily="18" charset="-127"/>
                <a:ea typeface="Batang" pitchFamily="18" charset="-127"/>
              </a:rPr>
              <a:t>θ</a:t>
            </a:r>
            <a:r>
              <a:rPr lang="en-US" altLang="zh-CN" dirty="0"/>
              <a:t>”</a:t>
            </a:r>
            <a:endParaRPr lang="zh-CN" altLang="en-US" dirty="0"/>
          </a:p>
        </p:txBody>
      </p:sp>
      <p:graphicFrame>
        <p:nvGraphicFramePr>
          <p:cNvPr id="12290" name="Object 4"/>
          <p:cNvGraphicFramePr>
            <a:graphicFrameLocks noGrp="1" noChangeAspect="1"/>
          </p:cNvGraphicFramePr>
          <p:nvPr>
            <p:ph idx="1"/>
          </p:nvPr>
        </p:nvGraphicFramePr>
        <p:xfrm>
          <a:off x="684213" y="1844675"/>
          <a:ext cx="7343775" cy="1762125"/>
        </p:xfrm>
        <a:graphic>
          <a:graphicData uri="http://schemas.openxmlformats.org/presentationml/2006/ole">
            <mc:AlternateContent xmlns:mc="http://schemas.openxmlformats.org/markup-compatibility/2006">
              <mc:Choice xmlns:v="urn:schemas-microsoft-com:vml" Requires="v">
                <p:oleObj r:id="rId2" imgW="2806700" imgH="673100" progId="Equation.3">
                  <p:embed/>
                </p:oleObj>
              </mc:Choice>
              <mc:Fallback>
                <p:oleObj r:id="rId2" imgW="2806700" imgH="673100" progId="Equation.3">
                  <p:embed/>
                  <p:pic>
                    <p:nvPicPr>
                      <p:cNvPr id="0" name="图片 3075"/>
                      <p:cNvPicPr/>
                      <p:nvPr/>
                    </p:nvPicPr>
                    <p:blipFill>
                      <a:blip r:embed="rId3"/>
                      <a:srcRect/>
                      <a:stretch>
                        <a:fillRect/>
                      </a:stretch>
                    </p:blipFill>
                    <p:spPr>
                      <a:xfrm>
                        <a:off x="684213" y="1844675"/>
                        <a:ext cx="7343775" cy="1762125"/>
                      </a:xfrm>
                      <a:prstGeom prst="rect">
                        <a:avLst/>
                      </a:prstGeom>
                      <a:noFill/>
                      <a:ln w="38100">
                        <a:miter/>
                      </a:ln>
                    </p:spPr>
                  </p:pic>
                </p:oleObj>
              </mc:Fallback>
            </mc:AlternateContent>
          </a:graphicData>
        </a:graphic>
      </p:graphicFrame>
      <p:pic>
        <p:nvPicPr>
          <p:cNvPr id="12292" name="Picture 7"/>
          <p:cNvPicPr>
            <a:picLocks noChangeAspect="1"/>
          </p:cNvPicPr>
          <p:nvPr/>
        </p:nvPicPr>
        <p:blipFill>
          <a:blip r:embed="rId4"/>
          <a:stretch>
            <a:fillRect/>
          </a:stretch>
        </p:blipFill>
        <p:spPr>
          <a:xfrm>
            <a:off x="2916238" y="3429000"/>
            <a:ext cx="3954462" cy="3314700"/>
          </a:xfrm>
          <a:prstGeom prst="rect">
            <a:avLst/>
          </a:prstGeom>
          <a:noFill/>
          <a:ln w="9525">
            <a:noFill/>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p:cNvSpPr>
          <p:nvPr>
            <p:ph type="title" idx="4294967295"/>
          </p:nvPr>
        </p:nvSpPr>
        <p:spPr/>
        <p:txBody>
          <a:bodyPr vert="horz" wrap="square" lIns="91440" tIns="45720" rIns="91440" bIns="45720" anchor="b" anchorCtr="0"/>
          <a:lstStyle/>
          <a:p>
            <a:pPr eaLnBrk="1" hangingPunct="1"/>
            <a:r>
              <a:rPr lang="el-GR" altLang="en-US" dirty="0">
                <a:latin typeface="Batang" pitchFamily="18" charset="-127"/>
                <a:ea typeface="Batang" pitchFamily="18" charset="-127"/>
              </a:rPr>
              <a:t>Θ</a:t>
            </a:r>
            <a:r>
              <a:rPr lang="zh-CN" altLang="en-US" dirty="0">
                <a:latin typeface="Batang" pitchFamily="18" charset="-127"/>
                <a:ea typeface="Batang" pitchFamily="18" charset="-127"/>
              </a:rPr>
              <a:t>与</a:t>
            </a:r>
            <a:r>
              <a:rPr lang="en-US" altLang="zh-CN" dirty="0">
                <a:latin typeface="Batang" pitchFamily="18" charset="-127"/>
                <a:ea typeface="Batang" pitchFamily="18" charset="-127"/>
              </a:rPr>
              <a:t>O</a:t>
            </a:r>
            <a:r>
              <a:rPr lang="zh-CN" altLang="en-US" dirty="0">
                <a:latin typeface="Batang" pitchFamily="18" charset="-127"/>
                <a:ea typeface="Batang" pitchFamily="18" charset="-127"/>
              </a:rPr>
              <a:t>的区别</a:t>
            </a:r>
          </a:p>
        </p:txBody>
      </p:sp>
      <p:sp>
        <p:nvSpPr>
          <p:cNvPr id="13316" name="Rectangle 3"/>
          <p:cNvSpPr>
            <a:spLocks noGrp="1"/>
          </p:cNvSpPr>
          <p:nvPr>
            <p:ph type="body" sz="half" idx="4294967295"/>
          </p:nvPr>
        </p:nvSpPr>
        <p:spPr>
          <a:xfrm>
            <a:off x="1182688" y="2017713"/>
            <a:ext cx="5334000" cy="4114800"/>
          </a:xfrm>
        </p:spPr>
        <p:txBody>
          <a:bodyPr vert="horz" wrap="square" lIns="91440" tIns="45720" rIns="91440" bIns="45720" anchor="t" anchorCtr="0"/>
          <a:lstStyle>
            <a:lvl1pPr lvl="0">
              <a:buClr>
                <a:schemeClr val="tx2"/>
              </a:buClr>
              <a:buSzPct val="70000"/>
              <a:buFont typeface="Wingdings" panose="05000000000000000000" pitchFamily="2" charset="2"/>
              <a:defRPr sz="2600"/>
            </a:lvl1pPr>
            <a:lvl2pPr lvl="1">
              <a:buClr>
                <a:schemeClr val="accent2"/>
              </a:buClr>
              <a:buSzPct val="70000"/>
              <a:buFont typeface="Wingdings" panose="05000000000000000000" pitchFamily="2" charset="2"/>
              <a:defRPr sz="2200"/>
            </a:lvl2pPr>
            <a:lvl3pPr lvl="2">
              <a:buClr>
                <a:schemeClr val="accent1"/>
              </a:buClr>
              <a:buSzPct val="70000"/>
              <a:buFont typeface="Wingdings" panose="05000000000000000000" pitchFamily="2" charset="2"/>
              <a:defRPr sz="2100"/>
            </a:lvl3pPr>
            <a:lvl4pPr lvl="3">
              <a:buClr>
                <a:schemeClr val="tx2"/>
              </a:buClr>
              <a:buSzPct val="75000"/>
              <a:buFont typeface="Wingdings" panose="05000000000000000000" pitchFamily="2" charset="2"/>
              <a:defRPr sz="1800"/>
            </a:lvl4pPr>
            <a:lvl5pPr lvl="4">
              <a:buClr>
                <a:schemeClr val="folHlink"/>
              </a:buClr>
              <a:buSzPct val="80000"/>
              <a:buFont typeface="Wingdings" panose="05000000000000000000" pitchFamily="2" charset="2"/>
              <a:defRPr sz="1800"/>
            </a:lvl5pPr>
          </a:lstStyle>
          <a:p>
            <a:pPr lvl="0" eaLnBrk="1" hangingPunct="1"/>
            <a:r>
              <a:rPr lang="el-GR" altLang="en-US" sz="2800" dirty="0">
                <a:latin typeface="Times New Roman" panose="02020603050405020304" pitchFamily="18" charset="0"/>
              </a:rPr>
              <a:t>Θ</a:t>
            </a:r>
            <a:r>
              <a:rPr lang="zh-CN" altLang="en-US" sz="2800" dirty="0">
                <a:latin typeface="Times New Roman" panose="02020603050405020304" pitchFamily="18" charset="0"/>
              </a:rPr>
              <a:t>强于</a:t>
            </a:r>
            <a:r>
              <a:rPr lang="en-US" altLang="zh-CN" sz="2800" dirty="0">
                <a:latin typeface="Times New Roman" panose="02020603050405020304" pitchFamily="18" charset="0"/>
              </a:rPr>
              <a:t>O</a:t>
            </a:r>
          </a:p>
          <a:p>
            <a:pPr lvl="1" eaLnBrk="1" hangingPunct="1"/>
            <a:r>
              <a:rPr lang="el-GR" altLang="en-US" sz="2400" dirty="0">
                <a:latin typeface="Times New Roman" panose="02020603050405020304" pitchFamily="18" charset="0"/>
              </a:rPr>
              <a:t>Θ</a:t>
            </a:r>
            <a:r>
              <a:rPr lang="en-US" altLang="zh-CN" sz="2400" dirty="0">
                <a:latin typeface="Times New Roman" panose="02020603050405020304" pitchFamily="18" charset="0"/>
              </a:rPr>
              <a:t>(g(n))</a:t>
            </a:r>
            <a:r>
              <a:rPr lang="zh-CN" altLang="en-US" sz="2400" dirty="0">
                <a:latin typeface="Times New Roman" panose="02020603050405020304" pitchFamily="18" charset="0"/>
              </a:rPr>
              <a:t>真包含于</a:t>
            </a:r>
            <a:r>
              <a:rPr lang="en-US" altLang="zh-CN" sz="2400" dirty="0">
                <a:latin typeface="Times New Roman" panose="02020603050405020304" pitchFamily="18" charset="0"/>
              </a:rPr>
              <a:t>O(g(n))</a:t>
            </a:r>
          </a:p>
        </p:txBody>
      </p:sp>
      <p:graphicFrame>
        <p:nvGraphicFramePr>
          <p:cNvPr id="13314" name="Object 4"/>
          <p:cNvGraphicFramePr>
            <a:graphicFrameLocks noGrp="1" noChangeAspect="1"/>
          </p:cNvGraphicFramePr>
          <p:nvPr>
            <p:ph sz="half" idx="1"/>
          </p:nvPr>
        </p:nvGraphicFramePr>
        <p:xfrm>
          <a:off x="530225" y="3500438"/>
          <a:ext cx="8347075" cy="2160587"/>
        </p:xfrm>
        <a:graphic>
          <a:graphicData uri="http://schemas.openxmlformats.org/presentationml/2006/ole">
            <mc:AlternateContent xmlns:mc="http://schemas.openxmlformats.org/markup-compatibility/2006">
              <mc:Choice xmlns:v="urn:schemas-microsoft-com:vml" Requires="v">
                <p:oleObj r:id="rId2" imgW="3530600" imgH="965200" progId="Equation.DSMT4">
                  <p:embed/>
                </p:oleObj>
              </mc:Choice>
              <mc:Fallback>
                <p:oleObj r:id="rId2" imgW="3530600" imgH="965200" progId="Equation.DSMT4">
                  <p:embed/>
                  <p:pic>
                    <p:nvPicPr>
                      <p:cNvPr id="0" name="图片 3076"/>
                      <p:cNvPicPr/>
                      <p:nvPr/>
                    </p:nvPicPr>
                    <p:blipFill>
                      <a:blip r:embed="rId3"/>
                      <a:srcRect/>
                      <a:stretch>
                        <a:fillRect/>
                      </a:stretch>
                    </p:blipFill>
                    <p:spPr>
                      <a:xfrm>
                        <a:off x="530225" y="3500438"/>
                        <a:ext cx="8347075" cy="2160587"/>
                      </a:xfrm>
                      <a:prstGeom prst="rect">
                        <a:avLst/>
                      </a:prstGeom>
                      <a:noFill/>
                      <a:ln w="38100">
                        <a:miter/>
                      </a:ln>
                    </p:spPr>
                  </p:pic>
                </p:oleObj>
              </mc:Fallback>
            </mc:AlternateContent>
          </a:graphicData>
        </a:graphic>
      </p:graphicFrame>
      <p:sp>
        <p:nvSpPr>
          <p:cNvPr id="13317" name="TextBox 1"/>
          <p:cNvSpPr txBox="1"/>
          <p:nvPr/>
        </p:nvSpPr>
        <p:spPr>
          <a:xfrm>
            <a:off x="2378075" y="5229225"/>
            <a:ext cx="215900" cy="369888"/>
          </a:xfrm>
          <a:prstGeom prst="rect">
            <a:avLst/>
          </a:prstGeom>
          <a:solidFill>
            <a:schemeClr val="bg1"/>
          </a:solidFill>
          <a:ln w="9525">
            <a:noFill/>
          </a:ln>
        </p:spPr>
        <p:txBody>
          <a:bodyPr>
            <a:spAutoFit/>
          </a:bodyPr>
          <a:lstStyle/>
          <a:p>
            <a:r>
              <a:rPr lang="en-US" altLang="zh-CN" dirty="0">
                <a:latin typeface="Arial" panose="020B0604020202020204" pitchFamily="34" charset="0"/>
              </a:rPr>
              <a:t>1</a:t>
            </a:r>
            <a:endParaRPr lang="zh-CN" altLang="en-US" dirty="0">
              <a:latin typeface="Arial" panose="020B0604020202020204" pitchFamily="34"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p:cNvSpPr>
          <p:nvPr>
            <p:ph type="title" idx="4294967295"/>
          </p:nvPr>
        </p:nvSpPr>
        <p:spPr/>
        <p:txBody>
          <a:bodyPr vert="horz" wrap="square" lIns="91440" tIns="45720" rIns="91440" bIns="45720" anchor="ctr" anchorCtr="0"/>
          <a:lstStyle/>
          <a:p>
            <a:pPr eaLnBrk="1" hangingPunct="1"/>
            <a:r>
              <a:rPr lang="zh-CN" altLang="en-US" dirty="0"/>
              <a:t>利用极限比较增长次数</a:t>
            </a:r>
          </a:p>
        </p:txBody>
      </p:sp>
      <p:pic>
        <p:nvPicPr>
          <p:cNvPr id="84995" name="Picture 4"/>
          <p:cNvPicPr>
            <a:picLocks noGrp="1" noChangeAspect="1"/>
          </p:cNvPicPr>
          <p:nvPr>
            <p:ph type="body" idx="4294967295"/>
          </p:nvPr>
        </p:nvPicPr>
        <p:blipFill>
          <a:blip r:embed="rId2"/>
          <a:srcRect/>
          <a:stretch>
            <a:fillRect/>
          </a:stretch>
        </p:blipFill>
        <p:spPr>
          <a:xfrm>
            <a:off x="395288" y="1857375"/>
            <a:ext cx="8208962" cy="2047875"/>
          </a:xfrm>
        </p:spPr>
      </p:pic>
      <p:sp>
        <p:nvSpPr>
          <p:cNvPr id="84996" name="Text Box 5"/>
          <p:cNvSpPr txBox="1"/>
          <p:nvPr/>
        </p:nvSpPr>
        <p:spPr>
          <a:xfrm>
            <a:off x="735013" y="4659313"/>
            <a:ext cx="184150" cy="366712"/>
          </a:xfrm>
          <a:prstGeom prst="rect">
            <a:avLst/>
          </a:prstGeom>
          <a:noFill/>
          <a:ln w="9525">
            <a:noFill/>
          </a:ln>
        </p:spPr>
        <p:txBody>
          <a:bodyPr wrap="none">
            <a:spAutoFit/>
          </a:bodyPr>
          <a:lstStyle/>
          <a:p>
            <a:endParaRPr lang="zh-CN" altLang="en-US" dirty="0">
              <a:latin typeface="Arial" panose="020B0604020202020204" pitchFamily="34" charset="0"/>
            </a:endParaRPr>
          </a:p>
        </p:txBody>
      </p:sp>
      <p:sp>
        <p:nvSpPr>
          <p:cNvPr id="94213" name="Text Box 6"/>
          <p:cNvSpPr txBox="1"/>
          <p:nvPr/>
        </p:nvSpPr>
        <p:spPr>
          <a:xfrm>
            <a:off x="1476375" y="3933825"/>
            <a:ext cx="5345113" cy="1820863"/>
          </a:xfrm>
          <a:prstGeom prst="rect">
            <a:avLst/>
          </a:prstGeom>
          <a:noFill/>
          <a:ln w="9525">
            <a:noFill/>
          </a:ln>
        </p:spPr>
        <p:txBody>
          <a:bodyPr wrap="none">
            <a:spAutoFit/>
          </a:bodyPr>
          <a:lstStyle/>
          <a:p>
            <a:pPr>
              <a:lnSpc>
                <a:spcPct val="135000"/>
              </a:lnSpc>
            </a:pPr>
            <a:r>
              <a:rPr lang="zh-CN" altLang="en-US" sz="2800" dirty="0">
                <a:latin typeface="Arial" panose="020B0604020202020204" pitchFamily="34" charset="0"/>
              </a:rPr>
              <a:t>前两种情况意味着</a:t>
            </a:r>
            <a:r>
              <a:rPr lang="en-US" altLang="zh-CN" sz="2800" i="1" dirty="0">
                <a:latin typeface="Arial" panose="020B0604020202020204" pitchFamily="34" charset="0"/>
              </a:rPr>
              <a:t>f(n) ∈ O(g(n))</a:t>
            </a:r>
            <a:endParaRPr lang="en-US" altLang="zh-CN" sz="2800" dirty="0">
              <a:latin typeface="Arial" panose="020B0604020202020204" pitchFamily="34" charset="0"/>
            </a:endParaRPr>
          </a:p>
          <a:p>
            <a:pPr>
              <a:lnSpc>
                <a:spcPct val="135000"/>
              </a:lnSpc>
            </a:pPr>
            <a:r>
              <a:rPr lang="zh-CN" altLang="en-US" sz="2800" dirty="0">
                <a:latin typeface="Arial" panose="020B0604020202020204" pitchFamily="34" charset="0"/>
              </a:rPr>
              <a:t>后两种情况意味着</a:t>
            </a:r>
            <a:r>
              <a:rPr lang="en-US" altLang="zh-CN" sz="2800" i="1" dirty="0">
                <a:latin typeface="Arial" panose="020B0604020202020204" pitchFamily="34" charset="0"/>
              </a:rPr>
              <a:t>f(n) ∈ </a:t>
            </a:r>
            <a:r>
              <a:rPr lang="en-US" altLang="zh-CN" sz="2800" dirty="0">
                <a:latin typeface="Arial" panose="020B0604020202020204" pitchFamily="34" charset="0"/>
              </a:rPr>
              <a:t>Ω</a:t>
            </a:r>
            <a:r>
              <a:rPr lang="en-US" altLang="zh-CN" sz="2800" i="1" dirty="0">
                <a:latin typeface="Arial" panose="020B0604020202020204" pitchFamily="34" charset="0"/>
              </a:rPr>
              <a:t>(g(n))</a:t>
            </a:r>
            <a:endParaRPr lang="en-US" altLang="zh-CN" sz="2800" dirty="0">
              <a:latin typeface="Arial" panose="020B0604020202020204" pitchFamily="34" charset="0"/>
            </a:endParaRPr>
          </a:p>
          <a:p>
            <a:pPr>
              <a:lnSpc>
                <a:spcPct val="135000"/>
              </a:lnSpc>
            </a:pPr>
            <a:r>
              <a:rPr lang="zh-CN" altLang="en-US" sz="2800" dirty="0">
                <a:latin typeface="Arial" panose="020B0604020202020204" pitchFamily="34" charset="0"/>
              </a:rPr>
              <a:t>第二种情况意味着</a:t>
            </a:r>
            <a:r>
              <a:rPr lang="en-US" altLang="zh-CN" sz="2800" i="1" dirty="0">
                <a:latin typeface="Arial" panose="020B0604020202020204" pitchFamily="34" charset="0"/>
              </a:rPr>
              <a:t>f(n) ∈ </a:t>
            </a:r>
            <a:r>
              <a:rPr lang="en-US" altLang="zh-CN" sz="2800" dirty="0">
                <a:latin typeface="Arial" panose="020B0604020202020204" pitchFamily="34" charset="0"/>
              </a:rPr>
              <a:t>Θ</a:t>
            </a:r>
            <a:r>
              <a:rPr lang="en-US" altLang="zh-CN" sz="2800" i="1" dirty="0">
                <a:latin typeface="Arial" panose="020B0604020202020204" pitchFamily="34" charset="0"/>
              </a:rPr>
              <a:t>(g(n))</a:t>
            </a:r>
          </a:p>
        </p:txBody>
      </p:sp>
      <p:sp>
        <p:nvSpPr>
          <p:cNvPr id="84998" name="Text Box 8"/>
          <p:cNvSpPr txBox="1"/>
          <p:nvPr/>
        </p:nvSpPr>
        <p:spPr>
          <a:xfrm>
            <a:off x="1258888" y="2349500"/>
            <a:ext cx="936625" cy="519113"/>
          </a:xfrm>
          <a:prstGeom prst="rect">
            <a:avLst/>
          </a:prstGeom>
          <a:solidFill>
            <a:schemeClr val="bg1"/>
          </a:solidFill>
          <a:ln w="9525">
            <a:noFill/>
          </a:ln>
        </p:spPr>
        <p:txBody>
          <a:bodyPr>
            <a:spAutoFit/>
          </a:bodyPr>
          <a:lstStyle/>
          <a:p>
            <a:pPr>
              <a:spcBef>
                <a:spcPct val="50000"/>
              </a:spcBef>
            </a:pPr>
            <a:r>
              <a:rPr lang="en-US" altLang="zh-CN" sz="2800" i="1" dirty="0">
                <a:latin typeface="Times New Roman" panose="02020603050405020304" pitchFamily="18" charset="0"/>
              </a:rPr>
              <a:t>f </a:t>
            </a:r>
            <a:r>
              <a:rPr lang="en-US" altLang="zh-CN" sz="2800" dirty="0">
                <a:latin typeface="Times New Roman" panose="02020603050405020304" pitchFamily="18" charset="0"/>
              </a:rPr>
              <a:t>(</a:t>
            </a:r>
            <a:r>
              <a:rPr lang="en-US" altLang="zh-CN" sz="2800" i="1" dirty="0">
                <a:latin typeface="Times New Roman" panose="02020603050405020304" pitchFamily="18" charset="0"/>
              </a:rPr>
              <a:t>n</a:t>
            </a:r>
            <a:r>
              <a:rPr lang="en-US" altLang="zh-CN" sz="2800" dirty="0">
                <a:latin typeface="Times New Roman" panose="02020603050405020304" pitchFamily="18" charset="0"/>
              </a:rPr>
              <a:t>)</a:t>
            </a:r>
          </a:p>
        </p:txBody>
      </p:sp>
      <p:sp>
        <p:nvSpPr>
          <p:cNvPr id="84999" name="Text Box 9"/>
          <p:cNvSpPr txBox="1"/>
          <p:nvPr/>
        </p:nvSpPr>
        <p:spPr>
          <a:xfrm>
            <a:off x="4016375" y="1966913"/>
            <a:ext cx="714375" cy="461962"/>
          </a:xfrm>
          <a:prstGeom prst="rect">
            <a:avLst/>
          </a:prstGeom>
          <a:solidFill>
            <a:schemeClr val="bg1"/>
          </a:solidFill>
          <a:ln w="9525">
            <a:noFill/>
          </a:ln>
        </p:spPr>
        <p:txBody>
          <a:bodyPr>
            <a:spAutoFit/>
          </a:bodyPr>
          <a:lstStyle/>
          <a:p>
            <a:pPr>
              <a:spcBef>
                <a:spcPct val="50000"/>
              </a:spcBef>
            </a:pPr>
            <a:r>
              <a:rPr lang="en-US" altLang="zh-CN" sz="2400" i="1" dirty="0">
                <a:latin typeface="Times New Roman" panose="02020603050405020304" pitchFamily="18" charset="0"/>
              </a:rPr>
              <a:t>f </a:t>
            </a:r>
            <a:r>
              <a:rPr lang="en-US" altLang="zh-CN" sz="2400" dirty="0">
                <a:latin typeface="Times New Roman" panose="02020603050405020304" pitchFamily="18" charset="0"/>
              </a:rPr>
              <a:t>(</a:t>
            </a:r>
            <a:r>
              <a:rPr lang="en-US" altLang="zh-CN" sz="2400" i="1" dirty="0">
                <a:latin typeface="Times New Roman" panose="02020603050405020304" pitchFamily="18" charset="0"/>
              </a:rPr>
              <a:t>n</a:t>
            </a:r>
            <a:r>
              <a:rPr lang="en-US" altLang="zh-CN" sz="2400" dirty="0">
                <a:latin typeface="Times New Roman" panose="02020603050405020304" pitchFamily="18" charset="0"/>
              </a:rPr>
              <a:t>)</a:t>
            </a:r>
          </a:p>
        </p:txBody>
      </p:sp>
      <p:sp>
        <p:nvSpPr>
          <p:cNvPr id="85000" name="Text Box 9"/>
          <p:cNvSpPr txBox="1"/>
          <p:nvPr/>
        </p:nvSpPr>
        <p:spPr>
          <a:xfrm>
            <a:off x="4000500" y="2609850"/>
            <a:ext cx="714375" cy="461963"/>
          </a:xfrm>
          <a:prstGeom prst="rect">
            <a:avLst/>
          </a:prstGeom>
          <a:solidFill>
            <a:schemeClr val="bg1"/>
          </a:solidFill>
          <a:ln w="9525">
            <a:noFill/>
          </a:ln>
        </p:spPr>
        <p:txBody>
          <a:bodyPr>
            <a:spAutoFit/>
          </a:bodyPr>
          <a:lstStyle/>
          <a:p>
            <a:pPr>
              <a:spcBef>
                <a:spcPct val="50000"/>
              </a:spcBef>
            </a:pPr>
            <a:r>
              <a:rPr lang="en-US" altLang="zh-CN" sz="2400" i="1" dirty="0">
                <a:latin typeface="Times New Roman" panose="02020603050405020304" pitchFamily="18" charset="0"/>
              </a:rPr>
              <a:t>f </a:t>
            </a:r>
            <a:r>
              <a:rPr lang="en-US" altLang="zh-CN" sz="2400" dirty="0">
                <a:latin typeface="Times New Roman" panose="02020603050405020304" pitchFamily="18" charset="0"/>
              </a:rPr>
              <a:t>(</a:t>
            </a:r>
            <a:r>
              <a:rPr lang="en-US" altLang="zh-CN" sz="2400" i="1" dirty="0">
                <a:latin typeface="Times New Roman" panose="02020603050405020304" pitchFamily="18" charset="0"/>
              </a:rPr>
              <a:t>n</a:t>
            </a:r>
            <a:r>
              <a:rPr lang="en-US" altLang="zh-CN" sz="2400" dirty="0">
                <a:latin typeface="Times New Roman" panose="02020603050405020304" pitchFamily="18" charset="0"/>
              </a:rPr>
              <a:t>)</a:t>
            </a:r>
          </a:p>
        </p:txBody>
      </p:sp>
      <p:sp>
        <p:nvSpPr>
          <p:cNvPr id="85001" name="Text Box 9"/>
          <p:cNvSpPr txBox="1"/>
          <p:nvPr/>
        </p:nvSpPr>
        <p:spPr>
          <a:xfrm>
            <a:off x="4000500" y="3214688"/>
            <a:ext cx="714375" cy="461962"/>
          </a:xfrm>
          <a:prstGeom prst="rect">
            <a:avLst/>
          </a:prstGeom>
          <a:solidFill>
            <a:schemeClr val="bg1"/>
          </a:solidFill>
          <a:ln w="9525">
            <a:noFill/>
          </a:ln>
        </p:spPr>
        <p:txBody>
          <a:bodyPr>
            <a:spAutoFit/>
          </a:bodyPr>
          <a:lstStyle/>
          <a:p>
            <a:pPr>
              <a:spcBef>
                <a:spcPct val="50000"/>
              </a:spcBef>
            </a:pPr>
            <a:r>
              <a:rPr lang="en-US" altLang="zh-CN" sz="2400" i="1" dirty="0">
                <a:latin typeface="Times New Roman" panose="02020603050405020304" pitchFamily="18" charset="0"/>
              </a:rPr>
              <a:t>f </a:t>
            </a:r>
            <a:r>
              <a:rPr lang="en-US" altLang="zh-CN" sz="2400" dirty="0">
                <a:latin typeface="Times New Roman" panose="02020603050405020304" pitchFamily="18" charset="0"/>
              </a:rPr>
              <a:t>(</a:t>
            </a:r>
            <a:r>
              <a:rPr lang="en-US" altLang="zh-CN" sz="2400" i="1" dirty="0">
                <a:latin typeface="Times New Roman" panose="02020603050405020304" pitchFamily="18" charset="0"/>
              </a:rPr>
              <a:t>n</a:t>
            </a:r>
            <a:r>
              <a:rPr lang="en-US" altLang="zh-CN" sz="2400" dirty="0">
                <a:latin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4213"/>
                                        </p:tgtEl>
                                        <p:attrNameLst>
                                          <p:attrName>style.visibility</p:attrName>
                                        </p:attrNameLst>
                                      </p:cBhvr>
                                      <p:to>
                                        <p:strVal val="visible"/>
                                      </p:to>
                                    </p:set>
                                    <p:animEffect transition="in" filter="box(in)">
                                      <p:cBhvr>
                                        <p:cTn id="7" dur="500"/>
                                        <p:tgtEl>
                                          <p:spTgt spid="942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3"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p:nvPr/>
        </p:nvSpPr>
        <p:spPr>
          <a:xfrm>
            <a:off x="1476375" y="2852738"/>
            <a:ext cx="6337300" cy="641350"/>
          </a:xfrm>
          <a:prstGeom prst="rect">
            <a:avLst/>
          </a:prstGeom>
          <a:noFill/>
          <a:ln w="9525">
            <a:noFill/>
          </a:ln>
        </p:spPr>
        <p:txBody>
          <a:bodyPr>
            <a:spAutoFit/>
          </a:bodyPr>
          <a:lstStyle/>
          <a:p>
            <a:pPr>
              <a:spcBef>
                <a:spcPct val="50000"/>
              </a:spcBef>
            </a:pPr>
            <a:r>
              <a:rPr lang="zh-CN" altLang="en-US" sz="3600" b="1" dirty="0">
                <a:solidFill>
                  <a:srgbClr val="003399"/>
                </a:solidFill>
                <a:latin typeface="Arial" panose="020B0604020202020204" pitchFamily="34" charset="0"/>
              </a:rPr>
              <a:t>四种渐近意义下的符号之“</a:t>
            </a:r>
            <a:r>
              <a:rPr lang="en-US" altLang="zh-CN" sz="3600" b="1" dirty="0">
                <a:solidFill>
                  <a:srgbClr val="003399"/>
                </a:solidFill>
                <a:latin typeface="Arial" panose="020B0604020202020204" pitchFamily="34" charset="0"/>
              </a:rPr>
              <a:t>o”</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p:cNvSpPr>
          <p:nvPr>
            <p:ph type="title"/>
          </p:nvPr>
        </p:nvSpPr>
        <p:spPr/>
        <p:txBody>
          <a:bodyPr vert="horz" wrap="square" lIns="91440" tIns="45720" rIns="91440" bIns="45720" anchor="b" anchorCtr="0"/>
          <a:lstStyle/>
          <a:p>
            <a:pPr eaLnBrk="1" hangingPunct="1"/>
            <a:r>
              <a:rPr lang="zh-CN" altLang="en-US" dirty="0"/>
              <a:t>四种渐近意义下的符号之“</a:t>
            </a:r>
            <a:r>
              <a:rPr lang="en-US" altLang="zh-CN" dirty="0">
                <a:latin typeface="Batang" pitchFamily="18" charset="-127"/>
                <a:ea typeface="Batang" pitchFamily="18" charset="-127"/>
              </a:rPr>
              <a:t>o</a:t>
            </a:r>
            <a:r>
              <a:rPr lang="en-US" altLang="zh-CN" dirty="0"/>
              <a:t>”</a:t>
            </a:r>
            <a:endParaRPr lang="zh-CN" altLang="en-US" dirty="0"/>
          </a:p>
        </p:txBody>
      </p:sp>
      <p:graphicFrame>
        <p:nvGraphicFramePr>
          <p:cNvPr id="14338" name="Object 4"/>
          <p:cNvGraphicFramePr>
            <a:graphicFrameLocks noGrp="1" noChangeAspect="1"/>
          </p:cNvGraphicFramePr>
          <p:nvPr>
            <p:ph idx="1"/>
          </p:nvPr>
        </p:nvGraphicFramePr>
        <p:xfrm>
          <a:off x="539750" y="2492375"/>
          <a:ext cx="8135938" cy="1747838"/>
        </p:xfrm>
        <a:graphic>
          <a:graphicData uri="http://schemas.openxmlformats.org/presentationml/2006/ole">
            <mc:AlternateContent xmlns:mc="http://schemas.openxmlformats.org/markup-compatibility/2006">
              <mc:Choice xmlns:v="urn:schemas-microsoft-com:vml" Requires="v">
                <p:oleObj r:id="rId2" imgW="3251200" imgH="698500" progId="Equation.3">
                  <p:embed/>
                </p:oleObj>
              </mc:Choice>
              <mc:Fallback>
                <p:oleObj r:id="rId2" imgW="3251200" imgH="698500" progId="Equation.3">
                  <p:embed/>
                  <p:pic>
                    <p:nvPicPr>
                      <p:cNvPr id="0" name="图片 3078"/>
                      <p:cNvPicPr/>
                      <p:nvPr/>
                    </p:nvPicPr>
                    <p:blipFill>
                      <a:blip r:embed="rId3"/>
                      <a:srcRect/>
                      <a:stretch>
                        <a:fillRect/>
                      </a:stretch>
                    </p:blipFill>
                    <p:spPr>
                      <a:xfrm>
                        <a:off x="539750" y="2492375"/>
                        <a:ext cx="8135938" cy="1747838"/>
                      </a:xfrm>
                      <a:prstGeom prst="rect">
                        <a:avLst/>
                      </a:prstGeom>
                      <a:noFill/>
                      <a:ln w="38100">
                        <a:miter/>
                      </a:ln>
                    </p:spPr>
                  </p:pic>
                </p:oleObj>
              </mc:Fallback>
            </mc:AlternateContent>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idx="4294967295"/>
          </p:nvPr>
        </p:nvSpPr>
        <p:spPr/>
        <p:txBody>
          <a:bodyPr vert="horz" wrap="square" lIns="91440" tIns="45720" rIns="91440" bIns="45720" anchor="b" anchorCtr="0"/>
          <a:lstStyle/>
          <a:p>
            <a:pPr eaLnBrk="1" hangingPunct="1"/>
            <a:r>
              <a:rPr lang="en-US" altLang="zh-CN" dirty="0">
                <a:latin typeface="Batang" pitchFamily="18" charset="-127"/>
                <a:ea typeface="Batang" pitchFamily="18" charset="-127"/>
              </a:rPr>
              <a:t>o</a:t>
            </a:r>
            <a:r>
              <a:rPr lang="zh-CN" altLang="en-US" dirty="0">
                <a:latin typeface="Batang" pitchFamily="18" charset="-127"/>
                <a:ea typeface="Batang" pitchFamily="18" charset="-127"/>
              </a:rPr>
              <a:t>与</a:t>
            </a:r>
            <a:r>
              <a:rPr lang="en-US" altLang="zh-CN" dirty="0">
                <a:latin typeface="Batang" pitchFamily="18" charset="-127"/>
                <a:ea typeface="Batang" pitchFamily="18" charset="-127"/>
              </a:rPr>
              <a:t>O</a:t>
            </a:r>
            <a:r>
              <a:rPr lang="zh-CN" altLang="en-US" dirty="0">
                <a:latin typeface="Batang" pitchFamily="18" charset="-127"/>
                <a:ea typeface="Batang" pitchFamily="18" charset="-127"/>
              </a:rPr>
              <a:t>的区别</a:t>
            </a:r>
          </a:p>
        </p:txBody>
      </p:sp>
      <p:sp>
        <p:nvSpPr>
          <p:cNvPr id="15364" name="Rectangle 3"/>
          <p:cNvSpPr>
            <a:spLocks noGrp="1"/>
          </p:cNvSpPr>
          <p:nvPr>
            <p:ph type="body" sz="half" idx="4294967295"/>
          </p:nvPr>
        </p:nvSpPr>
        <p:spPr>
          <a:xfrm>
            <a:off x="1182688" y="2017713"/>
            <a:ext cx="7350125" cy="4114800"/>
          </a:xfrm>
        </p:spPr>
        <p:txBody>
          <a:bodyPr vert="horz" wrap="square" lIns="91440" tIns="45720" rIns="91440" bIns="45720" anchor="t" anchorCtr="0"/>
          <a:lstStyle>
            <a:lvl1pPr lvl="0">
              <a:buClr>
                <a:schemeClr val="tx2"/>
              </a:buClr>
              <a:buSzPct val="70000"/>
              <a:buFont typeface="Wingdings" panose="05000000000000000000" pitchFamily="2" charset="2"/>
              <a:defRPr sz="2600"/>
            </a:lvl1pPr>
            <a:lvl2pPr lvl="1">
              <a:buClr>
                <a:schemeClr val="accent2"/>
              </a:buClr>
              <a:buSzPct val="70000"/>
              <a:buFont typeface="Wingdings" panose="05000000000000000000" pitchFamily="2" charset="2"/>
              <a:defRPr sz="2200"/>
            </a:lvl2pPr>
            <a:lvl3pPr lvl="2">
              <a:buClr>
                <a:schemeClr val="accent1"/>
              </a:buClr>
              <a:buSzPct val="70000"/>
              <a:buFont typeface="Wingdings" panose="05000000000000000000" pitchFamily="2" charset="2"/>
              <a:defRPr sz="2100"/>
            </a:lvl3pPr>
            <a:lvl4pPr lvl="3">
              <a:buClr>
                <a:schemeClr val="tx2"/>
              </a:buClr>
              <a:buSzPct val="75000"/>
              <a:buFont typeface="Wingdings" panose="05000000000000000000" pitchFamily="2" charset="2"/>
              <a:defRPr sz="1800"/>
            </a:lvl4pPr>
            <a:lvl5pPr lvl="4">
              <a:buClr>
                <a:schemeClr val="folHlink"/>
              </a:buClr>
              <a:buSzPct val="80000"/>
              <a:buFont typeface="Wingdings" panose="05000000000000000000" pitchFamily="2" charset="2"/>
              <a:defRPr sz="1800"/>
            </a:lvl5pPr>
          </a:lstStyle>
          <a:p>
            <a:pPr lvl="0" eaLnBrk="1" hangingPunct="1"/>
            <a:r>
              <a:rPr lang="en-US" altLang="zh-CN" sz="2800" dirty="0">
                <a:latin typeface="Batang" pitchFamily="18" charset="-127"/>
                <a:ea typeface="Batang" pitchFamily="18" charset="-127"/>
              </a:rPr>
              <a:t>o</a:t>
            </a:r>
            <a:r>
              <a:rPr lang="zh-CN" altLang="en-US" sz="2800" dirty="0">
                <a:latin typeface="Batang" pitchFamily="18" charset="-127"/>
                <a:ea typeface="Batang" pitchFamily="18" charset="-127"/>
              </a:rPr>
              <a:t>强于</a:t>
            </a:r>
            <a:r>
              <a:rPr lang="en-US" altLang="zh-CN" sz="2800" dirty="0">
                <a:latin typeface="Batang" pitchFamily="18" charset="-127"/>
                <a:ea typeface="Batang" pitchFamily="18" charset="-127"/>
              </a:rPr>
              <a:t>O</a:t>
            </a:r>
          </a:p>
          <a:p>
            <a:pPr lvl="1" eaLnBrk="1" hangingPunct="1"/>
            <a:r>
              <a:rPr lang="zh-CN" altLang="en-US" sz="2400" dirty="0"/>
              <a:t>对于</a:t>
            </a:r>
            <a:r>
              <a:rPr lang="en-US" altLang="zh-CN" sz="2400" dirty="0"/>
              <a:t>f(n)=O(g(n))</a:t>
            </a:r>
            <a:r>
              <a:rPr lang="zh-CN" altLang="en-US" sz="2400" dirty="0"/>
              <a:t>，界</a:t>
            </a:r>
            <a:r>
              <a:rPr lang="en-US" altLang="zh-CN" sz="2400" dirty="0"/>
              <a:t>0≤f(n) ≤cg(n)</a:t>
            </a:r>
            <a:r>
              <a:rPr lang="zh-CN" altLang="en-US" sz="2400" dirty="0"/>
              <a:t>对于某个</a:t>
            </a:r>
            <a:r>
              <a:rPr lang="en-US" altLang="zh-CN" sz="2400" dirty="0"/>
              <a:t>c</a:t>
            </a:r>
            <a:r>
              <a:rPr lang="zh-CN" altLang="en-US" sz="2400" dirty="0"/>
              <a:t>成立；</a:t>
            </a:r>
          </a:p>
          <a:p>
            <a:pPr lvl="1" eaLnBrk="1" hangingPunct="1"/>
            <a:r>
              <a:rPr lang="zh-CN" altLang="en-US" sz="2400" dirty="0"/>
              <a:t>对于</a:t>
            </a:r>
            <a:r>
              <a:rPr lang="en-US" altLang="zh-CN" sz="2400" dirty="0"/>
              <a:t>f(n)=o(g(n))</a:t>
            </a:r>
            <a:r>
              <a:rPr lang="zh-CN" altLang="en-US" sz="2400" dirty="0"/>
              <a:t>，界</a:t>
            </a:r>
            <a:r>
              <a:rPr lang="en-US" altLang="zh-CN" sz="2400" dirty="0"/>
              <a:t>0≤f(n) ≤cg(n)</a:t>
            </a:r>
            <a:r>
              <a:rPr lang="zh-CN" altLang="en-US" sz="2400" dirty="0"/>
              <a:t>对于</a:t>
            </a:r>
            <a:r>
              <a:rPr lang="zh-CN" altLang="en-US" sz="2400" dirty="0">
                <a:solidFill>
                  <a:schemeClr val="hlink"/>
                </a:solidFill>
              </a:rPr>
              <a:t>所有</a:t>
            </a:r>
            <a:r>
              <a:rPr lang="en-US" altLang="zh-CN" sz="2400" dirty="0"/>
              <a:t>c</a:t>
            </a:r>
            <a:r>
              <a:rPr lang="zh-CN" altLang="en-US" sz="2400" dirty="0"/>
              <a:t>成立；</a:t>
            </a:r>
          </a:p>
          <a:p>
            <a:pPr lvl="0" eaLnBrk="1" hangingPunct="1"/>
            <a:r>
              <a:rPr lang="en-US" altLang="zh-CN" sz="2800" dirty="0">
                <a:latin typeface="Batang" pitchFamily="18" charset="-127"/>
                <a:ea typeface="Batang" pitchFamily="18" charset="-127"/>
              </a:rPr>
              <a:t>o(g(n))</a:t>
            </a:r>
            <a:r>
              <a:rPr lang="zh-CN" altLang="en-US" sz="2800" dirty="0">
                <a:latin typeface="Batang" pitchFamily="18" charset="-127"/>
                <a:ea typeface="Batang" pitchFamily="18" charset="-127"/>
              </a:rPr>
              <a:t>真包含于</a:t>
            </a:r>
            <a:r>
              <a:rPr lang="en-US" altLang="zh-CN" sz="2800" dirty="0">
                <a:latin typeface="Batang" pitchFamily="18" charset="-127"/>
                <a:ea typeface="Batang" pitchFamily="18" charset="-127"/>
              </a:rPr>
              <a:t>O(g(n))</a:t>
            </a:r>
          </a:p>
        </p:txBody>
      </p:sp>
      <p:graphicFrame>
        <p:nvGraphicFramePr>
          <p:cNvPr id="15362" name="Object 4"/>
          <p:cNvGraphicFramePr>
            <a:graphicFrameLocks noGrp="1" noChangeAspect="1"/>
          </p:cNvGraphicFramePr>
          <p:nvPr>
            <p:ph sz="half" idx="1"/>
          </p:nvPr>
        </p:nvGraphicFramePr>
        <p:xfrm>
          <a:off x="1908175" y="4708525"/>
          <a:ext cx="5627688" cy="1774825"/>
        </p:xfrm>
        <a:graphic>
          <a:graphicData uri="http://schemas.openxmlformats.org/presentationml/2006/ole">
            <mc:AlternateContent xmlns:mc="http://schemas.openxmlformats.org/markup-compatibility/2006">
              <mc:Choice xmlns:v="urn:schemas-microsoft-com:vml" Requires="v">
                <p:oleObj r:id="rId2" imgW="3060700" imgH="965200" progId="Equation.DSMT4">
                  <p:embed/>
                </p:oleObj>
              </mc:Choice>
              <mc:Fallback>
                <p:oleObj r:id="rId2" imgW="3060700" imgH="965200" progId="Equation.DSMT4">
                  <p:embed/>
                  <p:pic>
                    <p:nvPicPr>
                      <p:cNvPr id="0" name="图片 3079"/>
                      <p:cNvPicPr/>
                      <p:nvPr/>
                    </p:nvPicPr>
                    <p:blipFill>
                      <a:blip r:embed="rId3"/>
                      <a:srcRect/>
                      <a:stretch>
                        <a:fillRect/>
                      </a:stretch>
                    </p:blipFill>
                    <p:spPr>
                      <a:xfrm>
                        <a:off x="1908175" y="4708525"/>
                        <a:ext cx="5627688" cy="1774825"/>
                      </a:xfrm>
                      <a:prstGeom prst="rect">
                        <a:avLst/>
                      </a:prstGeom>
                      <a:noFill/>
                      <a:ln w="38100">
                        <a:miter/>
                      </a:ln>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p:nvPr>
        </p:nvSpPr>
        <p:spPr/>
        <p:txBody>
          <a:bodyPr vert="horz" wrap="square" lIns="91440" tIns="45720" rIns="91440" bIns="45720" anchor="b" anchorCtr="0"/>
          <a:lstStyle/>
          <a:p>
            <a:pPr eaLnBrk="1" hangingPunct="1"/>
            <a:r>
              <a:rPr lang="zh-CN" altLang="en-US" dirty="0"/>
              <a:t>课程教学内容安排（</a:t>
            </a:r>
            <a:r>
              <a:rPr lang="en-US" altLang="zh-CN" dirty="0"/>
              <a:t>2/7</a:t>
            </a:r>
            <a:r>
              <a:rPr lang="zh-CN" altLang="en-US" dirty="0"/>
              <a:t>）</a:t>
            </a:r>
          </a:p>
        </p:txBody>
      </p:sp>
      <p:sp>
        <p:nvSpPr>
          <p:cNvPr id="26627" name="Rectangle 3"/>
          <p:cNvSpPr>
            <a:spLocks noGrp="1"/>
          </p:cNvSpPr>
          <p:nvPr>
            <p:ph idx="1"/>
          </p:nvPr>
        </p:nvSpPr>
        <p:spPr/>
        <p:txBody>
          <a:bodyPr vert="horz" wrap="square" lIns="91440" tIns="45720" rIns="91440" bIns="45720" anchor="t" anchorCtr="0"/>
          <a:lstStyle/>
          <a:p>
            <a:pPr eaLnBrk="1" hangingPunct="1"/>
            <a:r>
              <a:rPr lang="zh-CN" altLang="en-US" b="1" dirty="0">
                <a:solidFill>
                  <a:srgbClr val="000099"/>
                </a:solidFill>
              </a:rPr>
              <a:t>第二章：递归与分治</a:t>
            </a:r>
          </a:p>
          <a:p>
            <a:pPr lvl="1" eaLnBrk="1" hangingPunct="1"/>
            <a:r>
              <a:rPr lang="zh-CN" altLang="en-US" dirty="0"/>
              <a:t>基本概念</a:t>
            </a:r>
          </a:p>
          <a:p>
            <a:pPr lvl="2" eaLnBrk="1" hangingPunct="1"/>
            <a:r>
              <a:rPr lang="zh-CN" altLang="en-US" dirty="0"/>
              <a:t>递归的概念</a:t>
            </a:r>
          </a:p>
          <a:p>
            <a:pPr lvl="2" eaLnBrk="1" hangingPunct="1"/>
            <a:r>
              <a:rPr lang="zh-CN" altLang="en-US" dirty="0"/>
              <a:t>分治法的基本思想</a:t>
            </a:r>
          </a:p>
          <a:p>
            <a:pPr lvl="1" eaLnBrk="1" hangingPunct="1"/>
            <a:r>
              <a:rPr lang="zh-CN" altLang="en-US" dirty="0"/>
              <a:t>实例分析</a:t>
            </a:r>
          </a:p>
          <a:p>
            <a:pPr lvl="2" eaLnBrk="1" hangingPunct="1"/>
            <a:r>
              <a:rPr lang="zh-CN" altLang="en-US" sz="2600" dirty="0"/>
              <a:t>二分搜索技术</a:t>
            </a:r>
          </a:p>
          <a:p>
            <a:pPr lvl="2" eaLnBrk="1" hangingPunct="1"/>
            <a:r>
              <a:rPr lang="zh-CN" altLang="en-US" sz="2600" dirty="0"/>
              <a:t>大整数的乘法</a:t>
            </a:r>
          </a:p>
          <a:p>
            <a:pPr lvl="2" eaLnBrk="1" hangingPunct="1"/>
            <a:r>
              <a:rPr lang="en-US" altLang="zh-CN" sz="2600" dirty="0"/>
              <a:t>Strassen</a:t>
            </a:r>
            <a:r>
              <a:rPr lang="zh-CN" altLang="zh-CN" sz="2600" dirty="0"/>
              <a:t>矩阵乘法</a:t>
            </a:r>
          </a:p>
          <a:p>
            <a:pPr lvl="2" eaLnBrk="1" hangingPunct="1"/>
            <a:r>
              <a:rPr lang="en-US" altLang="zh-CN" sz="2600" dirty="0"/>
              <a:t>… …</a:t>
            </a:r>
            <a:endParaRPr lang="zh-CN" alt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p:cNvSpPr>
          <p:nvPr>
            <p:ph type="title" idx="4294967295"/>
          </p:nvPr>
        </p:nvSpPr>
        <p:spPr/>
        <p:txBody>
          <a:bodyPr vert="horz" wrap="square" lIns="91440" tIns="45720" rIns="91440" bIns="45720" anchor="b" anchorCtr="0"/>
          <a:lstStyle/>
          <a:p>
            <a:pPr eaLnBrk="1" hangingPunct="1"/>
            <a:r>
              <a:rPr lang="zh-CN" altLang="en-US" sz="3600" dirty="0"/>
              <a:t>界记号关于渐近阶的定理 </a:t>
            </a:r>
          </a:p>
        </p:txBody>
      </p:sp>
      <p:pic>
        <p:nvPicPr>
          <p:cNvPr id="87043" name="Picture 4"/>
          <p:cNvPicPr>
            <a:picLocks noChangeAspect="1"/>
          </p:cNvPicPr>
          <p:nvPr/>
        </p:nvPicPr>
        <p:blipFill>
          <a:blip r:embed="rId2"/>
          <a:srcRect b="28410"/>
          <a:stretch>
            <a:fillRect/>
          </a:stretch>
        </p:blipFill>
        <p:spPr>
          <a:xfrm>
            <a:off x="527050" y="2060575"/>
            <a:ext cx="7437438" cy="2938463"/>
          </a:xfrm>
          <a:prstGeom prst="rect">
            <a:avLst/>
          </a:prstGeom>
          <a:noFill/>
          <a:ln w="9525">
            <a:noFill/>
          </a:ln>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6" name="Object 2"/>
          <p:cNvGraphicFramePr>
            <a:graphicFrameLocks noChangeAspect="1"/>
          </p:cNvGraphicFramePr>
          <p:nvPr/>
        </p:nvGraphicFramePr>
        <p:xfrm>
          <a:off x="206375" y="908050"/>
          <a:ext cx="8686800" cy="5486400"/>
        </p:xfrm>
        <a:graphic>
          <a:graphicData uri="http://schemas.openxmlformats.org/presentationml/2006/ole">
            <mc:AlternateContent xmlns:mc="http://schemas.openxmlformats.org/markup-compatibility/2006">
              <mc:Choice xmlns:v="urn:schemas-microsoft-com:vml" Requires="v">
                <p:oleObj r:id="rId2" imgW="5586095" imgH="3100705" progId="Paint.Picture">
                  <p:embed/>
                </p:oleObj>
              </mc:Choice>
              <mc:Fallback>
                <p:oleObj r:id="rId2" imgW="5586095" imgH="3100705" progId="Paint.Picture">
                  <p:embed/>
                  <p:pic>
                    <p:nvPicPr>
                      <p:cNvPr id="0" name="图片 3095"/>
                      <p:cNvPicPr/>
                      <p:nvPr/>
                    </p:nvPicPr>
                    <p:blipFill>
                      <a:blip r:embed="rId3"/>
                      <a:stretch>
                        <a:fillRect/>
                      </a:stretch>
                    </p:blipFill>
                    <p:spPr>
                      <a:xfrm>
                        <a:off x="206375" y="908050"/>
                        <a:ext cx="8686800" cy="5486400"/>
                      </a:xfrm>
                      <a:prstGeom prst="rect">
                        <a:avLst/>
                      </a:prstGeom>
                      <a:noFill/>
                      <a:ln w="38100">
                        <a:noFill/>
                        <a:miter/>
                      </a:ln>
                    </p:spPr>
                  </p:pic>
                </p:oleObj>
              </mc:Fallback>
            </mc:AlternateContent>
          </a:graphicData>
        </a:graphic>
      </p:graphicFrame>
      <p:sp>
        <p:nvSpPr>
          <p:cNvPr id="16387" name="Rectangle 3"/>
          <p:cNvSpPr>
            <a:spLocks noGrp="1"/>
          </p:cNvSpPr>
          <p:nvPr>
            <p:ph type="title" idx="4294967295"/>
          </p:nvPr>
        </p:nvSpPr>
        <p:spPr>
          <a:xfrm>
            <a:off x="1150938" y="-165100"/>
            <a:ext cx="7793037" cy="1455738"/>
          </a:xfrm>
        </p:spPr>
        <p:txBody>
          <a:bodyPr vert="horz" wrap="square" lIns="91440" tIns="45720" rIns="91440" bIns="45720" anchor="b" anchorCtr="0"/>
          <a:lstStyle/>
          <a:p>
            <a:pPr eaLnBrk="1" hangingPunct="1"/>
            <a:r>
              <a:rPr lang="en-US" altLang="zh-CN" dirty="0"/>
              <a:t>O, o  and </a:t>
            </a:r>
            <a:r>
              <a:rPr lang="en-US" altLang="zh-CN" dirty="0">
                <a:solidFill>
                  <a:srgbClr val="FF3300"/>
                </a:solidFill>
                <a:sym typeface="Symbol" panose="05050102010706020507" pitchFamily="18" charset="2"/>
              </a:rPr>
              <a:t> </a:t>
            </a:r>
            <a:r>
              <a:rPr lang="en-US" altLang="zh-CN" dirty="0">
                <a:latin typeface="SymbolMT"/>
                <a:ea typeface="SymbolMT"/>
              </a:rPr>
              <a:t>−</a:t>
            </a:r>
            <a:r>
              <a:rPr lang="en-US" altLang="zh-CN" dirty="0">
                <a:latin typeface="TimesNewRoman,Bold"/>
                <a:ea typeface="SymbolMT"/>
              </a:rPr>
              <a:t>notations</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p:cNvSpPr>
          <p:nvPr>
            <p:ph type="title" idx="4294967295"/>
          </p:nvPr>
        </p:nvSpPr>
        <p:spPr/>
        <p:txBody>
          <a:bodyPr vert="horz" wrap="square" lIns="91440" tIns="45720" rIns="91440" bIns="45720" anchor="b" anchorCtr="0"/>
          <a:lstStyle/>
          <a:p>
            <a:r>
              <a:rPr lang="zh-CN" altLang="en-US" dirty="0">
                <a:solidFill>
                  <a:schemeClr val="tx1"/>
                </a:solidFill>
              </a:rPr>
              <a:t>伪代码概念</a:t>
            </a:r>
          </a:p>
        </p:txBody>
      </p:sp>
      <p:sp>
        <p:nvSpPr>
          <p:cNvPr id="88067" name="Rectangle 3"/>
          <p:cNvSpPr>
            <a:spLocks noGrp="1"/>
          </p:cNvSpPr>
          <p:nvPr>
            <p:ph type="body" idx="4294967295"/>
          </p:nvPr>
        </p:nvSpPr>
        <p:spPr>
          <a:xfrm>
            <a:off x="468313" y="2205038"/>
            <a:ext cx="8415337" cy="4114800"/>
          </a:xfrm>
        </p:spPr>
        <p:txBody>
          <a:bodyPr vert="horz" wrap="square" lIns="91440" tIns="45720" rIns="91440" bIns="45720" anchor="t" anchorCtr="0"/>
          <a:lstStyle/>
          <a:p>
            <a:pPr>
              <a:lnSpc>
                <a:spcPct val="130000"/>
              </a:lnSpc>
              <a:buClr>
                <a:srgbClr val="FF9900"/>
              </a:buClr>
            </a:pPr>
            <a:r>
              <a:rPr lang="zh-CN" altLang="en-US" sz="2000" dirty="0"/>
              <a:t>伪代码是一种算法描述语言。</a:t>
            </a:r>
          </a:p>
          <a:p>
            <a:pPr>
              <a:lnSpc>
                <a:spcPct val="130000"/>
              </a:lnSpc>
              <a:buClr>
                <a:srgbClr val="FF9900"/>
              </a:buClr>
            </a:pPr>
            <a:r>
              <a:rPr lang="zh-CN" altLang="en-US" sz="2000" dirty="0"/>
              <a:t>伪代码实际上是计算机代码的简略形式，它比流程图更像计算机代码。</a:t>
            </a:r>
          </a:p>
          <a:p>
            <a:pPr>
              <a:lnSpc>
                <a:spcPct val="130000"/>
              </a:lnSpc>
              <a:buClr>
                <a:srgbClr val="FF9900"/>
              </a:buClr>
            </a:pPr>
            <a:r>
              <a:rPr lang="zh-CN" altLang="en-US" sz="2000" dirty="0"/>
              <a:t>伪代码必须结构清晰，代码简单，可读性好，并且类似自然语言。</a:t>
            </a:r>
          </a:p>
          <a:p>
            <a:pPr>
              <a:lnSpc>
                <a:spcPct val="130000"/>
              </a:lnSpc>
              <a:buClr>
                <a:srgbClr val="FF9900"/>
              </a:buClr>
            </a:pPr>
            <a:r>
              <a:rPr lang="zh-CN" altLang="en-US" sz="2000" dirty="0"/>
              <a:t>伪代码要求程序设计人员集中于解决问题而不是计算机语言。 </a:t>
            </a:r>
          </a:p>
          <a:p>
            <a:pPr>
              <a:lnSpc>
                <a:spcPct val="130000"/>
              </a:lnSpc>
              <a:buClr>
                <a:srgbClr val="FF9900"/>
              </a:buClr>
            </a:pPr>
            <a:r>
              <a:rPr lang="zh-CN" altLang="en-US" sz="2000" dirty="0"/>
              <a:t>使用伪代码的目的是为了使被描述的算法可以容易地以任何一种编程语言</a:t>
            </a:r>
            <a:r>
              <a:rPr lang="en-US" altLang="zh-CN" sz="2000" dirty="0"/>
              <a:t>(Pascal, C, Java, etc)</a:t>
            </a:r>
            <a:r>
              <a:rPr lang="zh-CN" altLang="en-US" sz="2000" dirty="0"/>
              <a:t>实现。</a:t>
            </a:r>
            <a:endParaRPr lang="zh-CN" altLang="en-US" sz="1800" dirty="0"/>
          </a:p>
          <a:p>
            <a:pPr>
              <a:lnSpc>
                <a:spcPct val="130000"/>
              </a:lnSpc>
              <a:buClr>
                <a:srgbClr val="FF9900"/>
              </a:buClr>
            </a:pPr>
            <a:endParaRPr lang="zh-CN" altLang="en-US" sz="2000"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p:cNvSpPr>
          <p:nvPr>
            <p:ph type="title" idx="4294967295"/>
          </p:nvPr>
        </p:nvSpPr>
        <p:spPr/>
        <p:txBody>
          <a:bodyPr vert="horz" wrap="square" lIns="91440" tIns="45720" rIns="91440" bIns="45720" anchor="b" anchorCtr="0"/>
          <a:lstStyle/>
          <a:p>
            <a:r>
              <a:rPr lang="zh-CN" altLang="en-US" dirty="0"/>
              <a:t>伪代码与流程图</a:t>
            </a:r>
          </a:p>
        </p:txBody>
      </p:sp>
      <p:sp>
        <p:nvSpPr>
          <p:cNvPr id="89091" name="Rectangle 3"/>
          <p:cNvSpPr>
            <a:spLocks noGrp="1"/>
          </p:cNvSpPr>
          <p:nvPr>
            <p:ph type="body" idx="4294967295"/>
          </p:nvPr>
        </p:nvSpPr>
        <p:spPr>
          <a:xfrm>
            <a:off x="611188" y="2205038"/>
            <a:ext cx="7920037" cy="4114800"/>
          </a:xfrm>
        </p:spPr>
        <p:txBody>
          <a:bodyPr vert="horz" wrap="square" lIns="91440" tIns="45720" rIns="91440" bIns="45720" anchor="t" anchorCtr="0"/>
          <a:lstStyle/>
          <a:p>
            <a:pPr>
              <a:spcBef>
                <a:spcPct val="0"/>
              </a:spcBef>
            </a:pPr>
            <a:r>
              <a:rPr lang="zh-CN" altLang="en-US" sz="2400" dirty="0"/>
              <a:t>流程图表示算法直观易懂，但画、改起来比较麻烦。因此，流程图适宜于表示一个设计好的算法，但在设计算法过程中不适用。</a:t>
            </a:r>
            <a:endParaRPr lang="en-US" altLang="zh-CN" sz="2400" dirty="0"/>
          </a:p>
          <a:p>
            <a:pPr>
              <a:spcBef>
                <a:spcPct val="0"/>
              </a:spcBef>
            </a:pPr>
            <a:r>
              <a:rPr lang="zh-CN" altLang="en-US" sz="2400" dirty="0"/>
              <a:t>伪代码介于自然语言和计算机语言之间，用文字和符号来描述算法。</a:t>
            </a:r>
          </a:p>
          <a:p>
            <a:pPr lvl="1" indent="-342900">
              <a:spcBef>
                <a:spcPct val="0"/>
              </a:spcBef>
            </a:pPr>
            <a:r>
              <a:rPr lang="zh-CN" altLang="en-US" sz="2100" dirty="0"/>
              <a:t>每一行</a:t>
            </a:r>
            <a:r>
              <a:rPr lang="en-US" altLang="zh-CN" sz="2100" dirty="0"/>
              <a:t>(</a:t>
            </a:r>
            <a:r>
              <a:rPr lang="zh-CN" altLang="en-US" sz="2100" dirty="0"/>
              <a:t>或几行</a:t>
            </a:r>
            <a:r>
              <a:rPr lang="en-US" altLang="zh-CN" sz="2100" dirty="0"/>
              <a:t>)</a:t>
            </a:r>
            <a:r>
              <a:rPr lang="zh-CN" altLang="en-US" sz="2100" dirty="0"/>
              <a:t>表示一个基本操作；</a:t>
            </a:r>
          </a:p>
          <a:p>
            <a:pPr lvl="1" indent="-342900">
              <a:spcBef>
                <a:spcPct val="0"/>
              </a:spcBef>
            </a:pPr>
            <a:r>
              <a:rPr lang="zh-CN" altLang="en-US" sz="2100" dirty="0"/>
              <a:t>不用图形符号，因此书写方便、格式紧凑，易懂；</a:t>
            </a:r>
          </a:p>
          <a:p>
            <a:pPr lvl="1" indent="-342900">
              <a:spcBef>
                <a:spcPct val="0"/>
              </a:spcBef>
            </a:pPr>
            <a:r>
              <a:rPr lang="zh-CN" altLang="en-US" sz="2100" dirty="0"/>
              <a:t>便于向计算机语言</a:t>
            </a:r>
            <a:r>
              <a:rPr lang="en-US" altLang="zh-CN" sz="2100" dirty="0"/>
              <a:t>(</a:t>
            </a:r>
            <a:r>
              <a:rPr lang="zh-CN" altLang="en-US" sz="2100" dirty="0"/>
              <a:t>即程序</a:t>
            </a:r>
            <a:r>
              <a:rPr lang="en-US" altLang="zh-CN" sz="2100" dirty="0"/>
              <a:t>)</a:t>
            </a:r>
            <a:r>
              <a:rPr lang="zh-CN" altLang="en-US" sz="2100" dirty="0"/>
              <a:t>过渡。</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p:cNvSpPr>
          <p:nvPr>
            <p:ph type="title" idx="4294967295"/>
          </p:nvPr>
        </p:nvSpPr>
        <p:spPr/>
        <p:txBody>
          <a:bodyPr vert="horz" wrap="square" lIns="91440" tIns="45720" rIns="91440" bIns="45720" anchor="b" anchorCtr="0"/>
          <a:lstStyle/>
          <a:p>
            <a:r>
              <a:rPr lang="zh-CN" altLang="en-US" dirty="0"/>
              <a:t>伪代码的表示</a:t>
            </a:r>
          </a:p>
        </p:txBody>
      </p:sp>
      <p:sp>
        <p:nvSpPr>
          <p:cNvPr id="90115" name="Rectangle 3"/>
          <p:cNvSpPr>
            <a:spLocks noGrp="1"/>
          </p:cNvSpPr>
          <p:nvPr>
            <p:ph type="body" idx="4294967295"/>
          </p:nvPr>
        </p:nvSpPr>
        <p:spPr/>
        <p:txBody>
          <a:bodyPr vert="horz" wrap="square" lIns="91440" tIns="45720" rIns="91440" bIns="45720" anchor="t" anchorCtr="0"/>
          <a:lstStyle/>
          <a:p>
            <a:r>
              <a:rPr lang="zh-CN" altLang="en-US" sz="2800" dirty="0"/>
              <a:t>可以用英文、汉字、中英文混合表示算法，以便于书写和阅读为原则。</a:t>
            </a:r>
          </a:p>
          <a:p>
            <a:r>
              <a:rPr lang="zh-CN" altLang="en-US" sz="2800" dirty="0"/>
              <a:t>用伪代码写算法并无固定的、严格的语法规则，只要把意思表达清楚，并且书写的格式要写成清晰易读的形式。</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p:cNvSpPr>
          <p:nvPr>
            <p:ph type="title" idx="4294967295"/>
          </p:nvPr>
        </p:nvSpPr>
        <p:spPr>
          <a:xfrm>
            <a:off x="539750" y="0"/>
            <a:ext cx="8229600" cy="1143000"/>
          </a:xfrm>
        </p:spPr>
        <p:txBody>
          <a:bodyPr vert="horz" wrap="square" lIns="91440" tIns="45720" rIns="91440" bIns="45720" anchor="b" anchorCtr="0"/>
          <a:lstStyle/>
          <a:p>
            <a:r>
              <a:rPr lang="en-US" altLang="zh-CN" dirty="0">
                <a:solidFill>
                  <a:schemeClr val="bg1"/>
                </a:solidFill>
              </a:rPr>
              <a:t>2.1.1 </a:t>
            </a:r>
            <a:r>
              <a:rPr lang="zh-CN" altLang="en-US" dirty="0">
                <a:solidFill>
                  <a:schemeClr val="bg1"/>
                </a:solidFill>
              </a:rPr>
              <a:t>伪代码概念</a:t>
            </a:r>
            <a:r>
              <a:rPr lang="zh-CN" altLang="en-US" sz="2800" dirty="0">
                <a:solidFill>
                  <a:schemeClr val="bg1"/>
                </a:solidFill>
              </a:rPr>
              <a:t>（续）</a:t>
            </a:r>
          </a:p>
        </p:txBody>
      </p:sp>
      <p:sp>
        <p:nvSpPr>
          <p:cNvPr id="91139" name="Rectangle 4"/>
          <p:cNvSpPr/>
          <p:nvPr/>
        </p:nvSpPr>
        <p:spPr>
          <a:xfrm>
            <a:off x="611188" y="2109788"/>
            <a:ext cx="8064500" cy="2903537"/>
          </a:xfrm>
          <a:prstGeom prst="rect">
            <a:avLst/>
          </a:prstGeom>
          <a:noFill/>
          <a:ln w="9525">
            <a:noFill/>
          </a:ln>
        </p:spPr>
        <p:txBody>
          <a:bodyPr>
            <a:spAutoFit/>
          </a:bodyPr>
          <a:lstStyle/>
          <a:p>
            <a:pPr>
              <a:lnSpc>
                <a:spcPct val="110000"/>
              </a:lnSpc>
              <a:spcBef>
                <a:spcPct val="20000"/>
              </a:spcBef>
              <a:buClr>
                <a:srgbClr val="FF9900"/>
              </a:buClr>
              <a:buSzPct val="60000"/>
              <a:buFont typeface="Wingdings" panose="05000000000000000000" pitchFamily="2" charset="2"/>
              <a:buChar char="n"/>
            </a:pPr>
            <a:r>
              <a:rPr lang="zh-CN" altLang="en-US" sz="2400" b="1" dirty="0">
                <a:latin typeface="Tahoma" panose="020B0604030504040204" pitchFamily="34" charset="0"/>
              </a:rPr>
              <a:t>伪代码只是像流程图一样用在程序设计的初期，帮助写出程序流程。简单的程序一般都不用写流程、写思路，但是复杂的代码，最好还是把流程写下来，总体上去考虑整个功能如何实现。写完以后不仅可以用来作为以后测试</a:t>
            </a:r>
            <a:r>
              <a:rPr lang="en-US" altLang="zh-CN" sz="2400" b="1" dirty="0">
                <a:latin typeface="Tahoma" panose="020B0604030504040204" pitchFamily="34" charset="0"/>
              </a:rPr>
              <a:t>,</a:t>
            </a:r>
            <a:r>
              <a:rPr lang="zh-CN" altLang="en-US" sz="2400" b="1" dirty="0">
                <a:latin typeface="Tahoma" panose="020B0604030504040204" pitchFamily="34" charset="0"/>
              </a:rPr>
              <a:t>维护的基础，还可用来与他人交流。但是，如果把全部的东西写下来必定可能会浪费很多时间，那么这个时候可以采用伪代码方式。</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p:cNvSpPr>
          <p:nvPr>
            <p:ph type="title"/>
          </p:nvPr>
        </p:nvSpPr>
        <p:spPr/>
        <p:txBody>
          <a:bodyPr vert="horz" wrap="square" lIns="91440" tIns="45720" rIns="91440" bIns="45720" anchor="b" anchorCtr="0"/>
          <a:lstStyle/>
          <a:p>
            <a:pPr eaLnBrk="1" hangingPunct="1"/>
            <a:r>
              <a:rPr lang="zh-CN" altLang="en-US" dirty="0"/>
              <a:t>本章小结</a:t>
            </a:r>
          </a:p>
        </p:txBody>
      </p:sp>
      <p:sp>
        <p:nvSpPr>
          <p:cNvPr id="92163" name="Rectangle 3"/>
          <p:cNvSpPr>
            <a:spLocks noGrp="1"/>
          </p:cNvSpPr>
          <p:nvPr>
            <p:ph idx="1"/>
          </p:nvPr>
        </p:nvSpPr>
        <p:spPr/>
        <p:txBody>
          <a:bodyPr vert="horz" wrap="square" lIns="91440" tIns="45720" rIns="91440" bIns="45720" anchor="t" anchorCtr="0"/>
          <a:lstStyle/>
          <a:p>
            <a:pPr eaLnBrk="1" hangingPunct="1"/>
            <a:r>
              <a:rPr lang="zh-CN" altLang="en-US" b="1" dirty="0">
                <a:solidFill>
                  <a:srgbClr val="003399"/>
                </a:solidFill>
              </a:rPr>
              <a:t>本章小结</a:t>
            </a:r>
          </a:p>
          <a:p>
            <a:pPr lvl="1" eaLnBrk="1" hangingPunct="1"/>
            <a:r>
              <a:rPr lang="zh-CN" altLang="en-US" dirty="0"/>
              <a:t>明确</a:t>
            </a:r>
            <a:r>
              <a:rPr lang="en-US" altLang="zh-CN" dirty="0"/>
              <a:t>《</a:t>
            </a:r>
            <a:r>
              <a:rPr lang="zh-CN" altLang="en-US" dirty="0"/>
              <a:t>算法分析</a:t>
            </a:r>
            <a:r>
              <a:rPr lang="en-US" altLang="zh-CN" dirty="0"/>
              <a:t>》</a:t>
            </a:r>
            <a:r>
              <a:rPr lang="zh-CN" altLang="en-US" dirty="0"/>
              <a:t>课程教学的要求</a:t>
            </a:r>
          </a:p>
          <a:p>
            <a:pPr lvl="1" eaLnBrk="1" hangingPunct="1"/>
            <a:r>
              <a:rPr lang="zh-CN" altLang="en-US" dirty="0"/>
              <a:t>了解算法分析中的基本概念</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p:cNvSpPr>
          <p:nvPr>
            <p:ph type="title"/>
          </p:nvPr>
        </p:nvSpPr>
        <p:spPr/>
        <p:txBody>
          <a:bodyPr vert="horz" wrap="square" lIns="91440" tIns="45720" rIns="91440" bIns="45720" anchor="b" anchorCtr="0"/>
          <a:lstStyle/>
          <a:p>
            <a:pPr eaLnBrk="1" hangingPunct="1"/>
            <a:r>
              <a:rPr lang="zh-CN" altLang="en-US" dirty="0"/>
              <a:t>课后要求</a:t>
            </a:r>
          </a:p>
        </p:txBody>
      </p:sp>
      <p:sp>
        <p:nvSpPr>
          <p:cNvPr id="93187" name="Rectangle 3"/>
          <p:cNvSpPr>
            <a:spLocks noGrp="1"/>
          </p:cNvSpPr>
          <p:nvPr>
            <p:ph idx="1"/>
          </p:nvPr>
        </p:nvSpPr>
        <p:spPr/>
        <p:txBody>
          <a:bodyPr vert="horz" wrap="square" lIns="91440" tIns="45720" rIns="91440" bIns="45720" anchor="t" anchorCtr="0"/>
          <a:lstStyle/>
          <a:p>
            <a:pPr eaLnBrk="1" hangingPunct="1"/>
            <a:r>
              <a:rPr lang="zh-CN" altLang="en-US" b="1" dirty="0">
                <a:solidFill>
                  <a:srgbClr val="003399"/>
                </a:solidFill>
              </a:rPr>
              <a:t>课后要求</a:t>
            </a:r>
          </a:p>
          <a:p>
            <a:pPr lvl="1" eaLnBrk="1" hangingPunct="1"/>
            <a:r>
              <a:rPr lang="zh-CN" altLang="en-US" dirty="0"/>
              <a:t>结合课后习题，复习教材第一章的内容</a:t>
            </a:r>
          </a:p>
          <a:p>
            <a:pPr lvl="1" eaLnBrk="1" hangingPunct="1"/>
            <a:r>
              <a:rPr lang="zh-CN" altLang="en-US" dirty="0"/>
              <a:t>预习下一章内容</a:t>
            </a:r>
            <a:endParaRPr lang="en-US" altLang="zh-CN" dirty="0"/>
          </a:p>
          <a:p>
            <a:pPr lvl="1" eaLnBrk="1" hangingPunct="1"/>
            <a:r>
              <a:rPr lang="zh-CN" altLang="en-US" dirty="0"/>
              <a:t>作业：</a:t>
            </a:r>
            <a:endParaRPr lang="en-US" altLang="zh-CN" dirty="0"/>
          </a:p>
          <a:p>
            <a:pPr lvl="2" eaLnBrk="1" hangingPunct="1"/>
            <a:r>
              <a:rPr lang="zh-CN" altLang="en-US" b="1" dirty="0">
                <a:solidFill>
                  <a:srgbClr val="FF0000"/>
                </a:solidFill>
              </a:rPr>
              <a:t>算法分析题：</a:t>
            </a:r>
            <a:r>
              <a:rPr lang="en-US" altLang="zh-CN" b="1" dirty="0">
                <a:solidFill>
                  <a:srgbClr val="FF0000"/>
                </a:solidFill>
              </a:rPr>
              <a:t>1-1 ~ 1-9</a:t>
            </a:r>
            <a:endParaRPr lang="zh-CN" altLang="en-US" b="1" dirty="0">
              <a:solidFill>
                <a:srgbClr val="FF0000"/>
              </a:solidFil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p:cNvSpPr>
          <p:nvPr>
            <p:ph type="title"/>
          </p:nvPr>
        </p:nvSpPr>
        <p:spPr/>
        <p:txBody>
          <a:bodyPr vert="horz" wrap="square" lIns="91440" tIns="45720" rIns="91440" bIns="45720" anchor="b" anchorCtr="0"/>
          <a:lstStyle/>
          <a:p>
            <a:pPr eaLnBrk="1" hangingPunct="1"/>
            <a:r>
              <a:rPr lang="zh-CN" altLang="en-US" dirty="0"/>
              <a:t>下一章内容</a:t>
            </a:r>
          </a:p>
        </p:txBody>
      </p:sp>
      <p:sp>
        <p:nvSpPr>
          <p:cNvPr id="94211" name="Rectangle 3"/>
          <p:cNvSpPr>
            <a:spLocks noGrp="1"/>
          </p:cNvSpPr>
          <p:nvPr>
            <p:ph idx="1"/>
          </p:nvPr>
        </p:nvSpPr>
        <p:spPr/>
        <p:txBody>
          <a:bodyPr vert="horz" wrap="square" lIns="91440" tIns="45720" rIns="91440" bIns="45720" anchor="t" anchorCtr="0"/>
          <a:lstStyle/>
          <a:p>
            <a:pPr eaLnBrk="1" hangingPunct="1"/>
            <a:r>
              <a:rPr lang="zh-CN" altLang="en-US" b="1" dirty="0">
                <a:solidFill>
                  <a:srgbClr val="FF0000"/>
                </a:solidFill>
              </a:rPr>
              <a:t>递归与分治</a:t>
            </a:r>
          </a:p>
          <a:p>
            <a:pPr lvl="1" eaLnBrk="1" hangingPunct="1"/>
            <a:r>
              <a:rPr lang="zh-CN" altLang="en-US" dirty="0"/>
              <a:t>基本概念</a:t>
            </a:r>
          </a:p>
          <a:p>
            <a:pPr lvl="1" eaLnBrk="1" hangingPunct="1"/>
            <a:r>
              <a:rPr lang="zh-CN" altLang="en-US" dirty="0"/>
              <a:t>实例分析</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p:nvPr>
        </p:nvSpPr>
        <p:spPr/>
        <p:txBody>
          <a:bodyPr vert="horz" wrap="square" lIns="91440" tIns="45720" rIns="91440" bIns="45720" anchor="b" anchorCtr="0"/>
          <a:lstStyle/>
          <a:p>
            <a:pPr eaLnBrk="1" hangingPunct="1"/>
            <a:r>
              <a:rPr lang="zh-CN" altLang="en-US" dirty="0"/>
              <a:t>课程教学内容安排（</a:t>
            </a:r>
            <a:r>
              <a:rPr lang="en-US" altLang="zh-CN" dirty="0"/>
              <a:t>3/7</a:t>
            </a:r>
            <a:r>
              <a:rPr lang="zh-CN" altLang="en-US" dirty="0"/>
              <a:t>）</a:t>
            </a:r>
          </a:p>
        </p:txBody>
      </p:sp>
      <p:sp>
        <p:nvSpPr>
          <p:cNvPr id="27651" name="Rectangle 3"/>
          <p:cNvSpPr>
            <a:spLocks noGrp="1"/>
          </p:cNvSpPr>
          <p:nvPr>
            <p:ph idx="1"/>
          </p:nvPr>
        </p:nvSpPr>
        <p:spPr/>
        <p:txBody>
          <a:bodyPr vert="horz" wrap="square" lIns="91440" tIns="45720" rIns="91440" bIns="45720" anchor="t" anchorCtr="0"/>
          <a:lstStyle/>
          <a:p>
            <a:pPr eaLnBrk="1" hangingPunct="1"/>
            <a:r>
              <a:rPr lang="zh-CN" altLang="en-US" b="1" dirty="0">
                <a:solidFill>
                  <a:srgbClr val="000099"/>
                </a:solidFill>
              </a:rPr>
              <a:t>第三章：动态规划</a:t>
            </a:r>
          </a:p>
          <a:p>
            <a:pPr lvl="1" eaLnBrk="1" hangingPunct="1"/>
            <a:r>
              <a:rPr lang="zh-CN" altLang="en-US" dirty="0"/>
              <a:t>基本概念</a:t>
            </a:r>
          </a:p>
          <a:p>
            <a:pPr lvl="1" eaLnBrk="1" hangingPunct="1"/>
            <a:r>
              <a:rPr lang="zh-CN" altLang="en-US" dirty="0"/>
              <a:t>从矩阵连乘问题看动态规划</a:t>
            </a:r>
          </a:p>
          <a:p>
            <a:pPr lvl="2" eaLnBrk="1" hangingPunct="1"/>
            <a:r>
              <a:rPr lang="zh-CN" altLang="en-US" b="1" dirty="0">
                <a:solidFill>
                  <a:srgbClr val="003399"/>
                </a:solidFill>
              </a:rPr>
              <a:t>动态规划算法的基本要素</a:t>
            </a:r>
          </a:p>
          <a:p>
            <a:pPr lvl="3" eaLnBrk="1" hangingPunct="1"/>
            <a:r>
              <a:rPr lang="zh-CN" altLang="en-US" dirty="0"/>
              <a:t>最优子结构性质</a:t>
            </a:r>
          </a:p>
          <a:p>
            <a:pPr lvl="3" eaLnBrk="1" hangingPunct="1"/>
            <a:r>
              <a:rPr lang="zh-CN" altLang="en-US" dirty="0"/>
              <a:t>子问题重叠性质</a:t>
            </a:r>
          </a:p>
          <a:p>
            <a:pPr lvl="1" eaLnBrk="1" hangingPunct="1"/>
            <a:r>
              <a:rPr lang="zh-CN" altLang="en-US" dirty="0"/>
              <a:t>实例分析</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WFkMTA3N2YyYjcyNWY0MTExMjBjM2QxODExZDFlMTUifQ=="/>
</p:tagLst>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Network</Template>
  <TotalTime>139</TotalTime>
  <Words>4106</Words>
  <Application>Microsoft Office PowerPoint</Application>
  <PresentationFormat>全屏显示(4:3)</PresentationFormat>
  <Paragraphs>459</Paragraphs>
  <Slides>88</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3</vt:i4>
      </vt:variant>
      <vt:variant>
        <vt:lpstr>幻灯片标题</vt:lpstr>
      </vt:variant>
      <vt:variant>
        <vt:i4>88</vt:i4>
      </vt:variant>
    </vt:vector>
  </HeadingPairs>
  <TitlesOfParts>
    <vt:vector size="103" baseType="lpstr">
      <vt:lpstr>Batang</vt:lpstr>
      <vt:lpstr>SymbolMT</vt:lpstr>
      <vt:lpstr>TimesNewRoman,Bold</vt:lpstr>
      <vt:lpstr>黑体</vt:lpstr>
      <vt:lpstr>隶书</vt:lpstr>
      <vt:lpstr>宋体</vt:lpstr>
      <vt:lpstr>Arial</vt:lpstr>
      <vt:lpstr>Symbol</vt:lpstr>
      <vt:lpstr>Tahoma</vt:lpstr>
      <vt:lpstr>Times New Roman</vt:lpstr>
      <vt:lpstr>Wingdings</vt:lpstr>
      <vt:lpstr>Network</vt:lpstr>
      <vt:lpstr>Equation.3</vt:lpstr>
      <vt:lpstr>Equation.DSMT4</vt:lpstr>
      <vt:lpstr>Paintbrush Picture</vt:lpstr>
      <vt:lpstr>算法设计与分析</vt:lpstr>
      <vt:lpstr>PowerPoint 演示文稿</vt:lpstr>
      <vt:lpstr>PowerPoint 演示文稿</vt:lpstr>
      <vt:lpstr>课程教学的主要内容</vt:lpstr>
      <vt:lpstr>课程教学目的</vt:lpstr>
      <vt:lpstr>课程教学地点与时间</vt:lpstr>
      <vt:lpstr>课程教学内容安排（1/7）</vt:lpstr>
      <vt:lpstr>课程教学内容安排（2/7）</vt:lpstr>
      <vt:lpstr>课程教学内容安排（3/7）</vt:lpstr>
      <vt:lpstr>课程教学内容安排（4/7）</vt:lpstr>
      <vt:lpstr>课程教学内容安排（5/7）</vt:lpstr>
      <vt:lpstr>课程教学内容安排（6/7）</vt:lpstr>
      <vt:lpstr>课程教学内容安排（7/7）</vt:lpstr>
      <vt:lpstr>教学和考核方式</vt:lpstr>
      <vt:lpstr>课程学习要求</vt:lpstr>
      <vt:lpstr>参考资料</vt:lpstr>
      <vt:lpstr>网络资源</vt:lpstr>
      <vt:lpstr>课件目录&amp;上传作业目录</vt:lpstr>
      <vt:lpstr>作业格式</vt:lpstr>
      <vt:lpstr>开学第一周需要完成的工作</vt:lpstr>
      <vt:lpstr>PowerPoint 演示文稿</vt:lpstr>
      <vt:lpstr>PowerPoint 演示文稿</vt:lpstr>
      <vt:lpstr>两个基本概念</vt:lpstr>
      <vt:lpstr>PowerPoint 演示文稿</vt:lpstr>
      <vt:lpstr>算法？</vt:lpstr>
      <vt:lpstr>为什么要学习算法？</vt:lpstr>
      <vt:lpstr>算法可以解决哪些问题</vt:lpstr>
      <vt:lpstr>算法与程序</vt:lpstr>
      <vt:lpstr>算法分析的基本原则</vt:lpstr>
      <vt:lpstr>算法分析的基本原则</vt:lpstr>
      <vt:lpstr>算法分析的基本原则</vt:lpstr>
      <vt:lpstr>什么是好的算法</vt:lpstr>
      <vt:lpstr>算法的输入/输出数据类型</vt:lpstr>
      <vt:lpstr>算法的运算方式</vt:lpstr>
      <vt:lpstr>算法问题求解基础</vt:lpstr>
      <vt:lpstr>算法问题求解基础</vt:lpstr>
      <vt:lpstr>算法问题求解基础</vt:lpstr>
      <vt:lpstr>算法问题求解基础</vt:lpstr>
      <vt:lpstr>算法问题求解基础</vt:lpstr>
      <vt:lpstr>算法问题求解基础</vt:lpstr>
      <vt:lpstr>算法步骤的设计思路</vt:lpstr>
      <vt:lpstr>顶层运算步骤</vt:lpstr>
      <vt:lpstr>底层运算步骤</vt:lpstr>
      <vt:lpstr>顶层和底层算法步骤的衔接</vt:lpstr>
      <vt:lpstr>抽象数据类型</vt:lpstr>
      <vt:lpstr>PowerPoint 演示文稿</vt:lpstr>
      <vt:lpstr>算法复杂性</vt:lpstr>
      <vt:lpstr>算法设计的目的</vt:lpstr>
      <vt:lpstr>算法复杂性分析</vt:lpstr>
      <vt:lpstr>PowerPoint 演示文稿</vt:lpstr>
      <vt:lpstr>三种时间复杂性——最好情况</vt:lpstr>
      <vt:lpstr>三种时间复杂性——平均情况</vt:lpstr>
      <vt:lpstr>三种时间复杂性——最坏情况</vt:lpstr>
      <vt:lpstr>复杂性渐近性态</vt:lpstr>
      <vt:lpstr>复杂性渐近性态</vt:lpstr>
      <vt:lpstr>PowerPoint 演示文稿</vt:lpstr>
      <vt:lpstr>PowerPoint 演示文稿</vt:lpstr>
      <vt:lpstr>四种渐近意义下的符号</vt:lpstr>
      <vt:lpstr>PowerPoint 演示文稿</vt:lpstr>
      <vt:lpstr>四种渐近意义下的符号之“O”</vt:lpstr>
      <vt:lpstr>PowerPoint 演示文稿</vt:lpstr>
      <vt:lpstr>PowerPoint 演示文稿</vt:lpstr>
      <vt:lpstr>PowerPoint 演示文稿</vt:lpstr>
      <vt:lpstr>课后练习：1-8</vt:lpstr>
      <vt:lpstr>课后练习：1-4</vt:lpstr>
      <vt:lpstr>时间复杂性函数变化情况</vt:lpstr>
      <vt:lpstr>原子操作的时间复杂性</vt:lpstr>
      <vt:lpstr>符号“O”的运算规则</vt:lpstr>
      <vt:lpstr>PowerPoint 演示文稿</vt:lpstr>
      <vt:lpstr>四种渐近意义下的符号之“Ω”</vt:lpstr>
      <vt:lpstr>下界分析的意义</vt:lpstr>
      <vt:lpstr>存在的问题</vt:lpstr>
      <vt:lpstr>PowerPoint 演示文稿</vt:lpstr>
      <vt:lpstr>四种渐近意义下的符号之“θ”</vt:lpstr>
      <vt:lpstr>Θ与O的区别</vt:lpstr>
      <vt:lpstr>利用极限比较增长次数</vt:lpstr>
      <vt:lpstr>PowerPoint 演示文稿</vt:lpstr>
      <vt:lpstr>四种渐近意义下的符号之“o”</vt:lpstr>
      <vt:lpstr>o与O的区别</vt:lpstr>
      <vt:lpstr>界记号关于渐近阶的定理 </vt:lpstr>
      <vt:lpstr>O, o  and  −notations</vt:lpstr>
      <vt:lpstr>伪代码概念</vt:lpstr>
      <vt:lpstr>伪代码与流程图</vt:lpstr>
      <vt:lpstr>伪代码的表示</vt:lpstr>
      <vt:lpstr>2.1.1 伪代码概念（续）</vt:lpstr>
      <vt:lpstr>本章小结</vt:lpstr>
      <vt:lpstr>课后要求</vt:lpstr>
      <vt:lpstr>下一章内容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Jinsong Su</cp:lastModifiedBy>
  <cp:revision>153</cp:revision>
  <dcterms:created xsi:type="dcterms:W3CDTF">2024-02-26T03:14:00Z</dcterms:created>
  <dcterms:modified xsi:type="dcterms:W3CDTF">2025-02-21T07:49:20Z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6021BE061EA545FB953F8098E5496A74_12</vt:lpwstr>
  </property>
  <property fmtid="{D5CDD505-2E9C-101B-9397-08002B2CF9AE}" pid="3" name="KSOProductBuildVer">
    <vt:lpwstr>2052-12.1.0.16250</vt:lpwstr>
  </property>
</Properties>
</file>