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99e46361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99e46361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99e46361d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99e46361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99e46361d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099e46361d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099e46361d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099e46361d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099e46361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099e46361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099e46361d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099e46361d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099e46361d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099e46361d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099e46361d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099e46361d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099e46361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099e46361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099e46361d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099e46361d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099e46361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099e46361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099e46361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099e46361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099e46361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099e46361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099e46361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099e46361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099e46361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099e46361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099e46361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099e46361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44" name="Google Shape;44;p6"/>
            <p:cNvSpPr/>
            <p:nvPr/>
          </p:nvSpPr>
          <p:spPr>
            <a:xfrm rot="-5400000">
              <a:off x="4836311" y="2333254"/>
              <a:ext cx="25200" cy="536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2"/>
                </a:highlight>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Lluis441/Redarbor_tes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Lluis441/Redarbor_test/blob/master/ETL.p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Lluis441/Redarbor_test/blob/master/Raw_data.sql" TargetMode="External"/><Relationship Id="rId4" Type="http://schemas.openxmlformats.org/officeDocument/2006/relationships/hyperlink" Target="https://github.com/Lluis441/Redarbor_test/blob/master/Analisis_Ratio.sql" TargetMode="External"/><Relationship Id="rId9" Type="http://schemas.openxmlformats.org/officeDocument/2006/relationships/hyperlink" Target="https://github.com/Lluis441/Redarbor_test/blob/master/Analisis_estadistico.sql" TargetMode="External"/><Relationship Id="rId5" Type="http://schemas.openxmlformats.org/officeDocument/2006/relationships/hyperlink" Target="https://github.com/Lluis441/Redarbor_test/blob/master/Tabla_Numbers.sql" TargetMode="External"/><Relationship Id="rId6" Type="http://schemas.openxmlformats.org/officeDocument/2006/relationships/hyperlink" Target="https://github.com/Lluis441/Redarbor_test/blob/master/Analisis_top10_sources.sql" TargetMode="External"/><Relationship Id="rId7" Type="http://schemas.openxmlformats.org/officeDocument/2006/relationships/hyperlink" Target="https://github.com/Lluis441/Redarbor_test/blob/master/Analisis_top10_every_hour_view.sql" TargetMode="External"/><Relationship Id="rId8" Type="http://schemas.openxmlformats.org/officeDocument/2006/relationships/hyperlink" Target="https://github.com/Lluis441/Redarbor_test/blob/master/Analisis_top10_every_hour.sq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Lluis441/Redarbor_test/blob/master/Readarbor_test.pbix"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RedArbor test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Lluís Vega Roman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Top Sources Analysis</a:t>
            </a:r>
            <a:endParaRPr/>
          </a:p>
        </p:txBody>
      </p:sp>
      <p:sp>
        <p:nvSpPr>
          <p:cNvPr id="141" name="Google Shape;141;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Char char="●"/>
            </a:pPr>
            <a:r>
              <a:rPr lang="ca">
                <a:solidFill>
                  <a:schemeClr val="dk2"/>
                </a:solidFill>
              </a:rPr>
              <a:t>Where: Ratio_top 10 source tab in Power BI.</a:t>
            </a:r>
            <a:endParaRPr>
              <a:solidFill>
                <a:schemeClr val="dk2"/>
              </a:solidFill>
            </a:endParaRPr>
          </a:p>
          <a:p>
            <a:pPr indent="-311150" lvl="0" marL="457200" rtl="0" algn="l">
              <a:spcBef>
                <a:spcPts val="0"/>
              </a:spcBef>
              <a:spcAft>
                <a:spcPts val="0"/>
              </a:spcAft>
              <a:buClr>
                <a:schemeClr val="dk2"/>
              </a:buClr>
              <a:buSzPts val="1300"/>
              <a:buChar char="●"/>
            </a:pPr>
            <a:r>
              <a:rPr lang="ca">
                <a:solidFill>
                  <a:schemeClr val="dk2"/>
                </a:solidFill>
              </a:rPr>
              <a:t>What: Representation of r</a:t>
            </a:r>
            <a:r>
              <a:rPr lang="ca">
                <a:solidFill>
                  <a:schemeClr val="dk2"/>
                </a:solidFill>
              </a:rPr>
              <a:t>atio over time, based on an average of the past hour at 5-minute intervals, but differentiate per source.</a:t>
            </a:r>
            <a:endParaRPr>
              <a:solidFill>
                <a:schemeClr val="dk2"/>
              </a:solidFill>
            </a:endParaRPr>
          </a:p>
          <a:p>
            <a:pPr indent="0" lvl="0" marL="457200" rtl="0" algn="l">
              <a:spcBef>
                <a:spcPts val="1200"/>
              </a:spcBef>
              <a:spcAft>
                <a:spcPts val="0"/>
              </a:spcAft>
              <a:buNone/>
            </a:pPr>
            <a:r>
              <a:t/>
            </a:r>
            <a:endParaRPr>
              <a:solidFill>
                <a:schemeClr val="dk2"/>
              </a:solidFill>
            </a:endParaRPr>
          </a:p>
          <a:p>
            <a:pPr indent="-311150" lvl="0" marL="457200" rtl="0" algn="l">
              <a:spcBef>
                <a:spcPts val="1200"/>
              </a:spcBef>
              <a:spcAft>
                <a:spcPts val="0"/>
              </a:spcAft>
              <a:buClr>
                <a:schemeClr val="dk2"/>
              </a:buClr>
              <a:buSzPts val="1300"/>
              <a:buChar char="●"/>
            </a:pPr>
            <a:r>
              <a:rPr lang="ca">
                <a:solidFill>
                  <a:schemeClr val="dk2"/>
                </a:solidFill>
              </a:rPr>
              <a:t>As source 0 is a potentially "no source" type, source 106062 is also added for comparison.</a:t>
            </a:r>
            <a:endParaRPr>
              <a:solidFill>
                <a:schemeClr val="dk2"/>
              </a:solidFill>
            </a:endParaRPr>
          </a:p>
          <a:p>
            <a:pPr indent="-311150" lvl="0" marL="457200" rtl="0" algn="l">
              <a:spcBef>
                <a:spcPts val="0"/>
              </a:spcBef>
              <a:spcAft>
                <a:spcPts val="0"/>
              </a:spcAft>
              <a:buClr>
                <a:schemeClr val="dk2"/>
              </a:buClr>
              <a:buSzPts val="1300"/>
              <a:buChar char="●"/>
            </a:pPr>
            <a:r>
              <a:rPr lang="ca">
                <a:solidFill>
                  <a:schemeClr val="dk2"/>
                </a:solidFill>
              </a:rPr>
              <a:t>The variability in ratios across sources is pronounced, with some reaching peaks over 300. Notably, source 104474 stands out for its consistent low ratios, indicating higher efficiency in user quality.</a:t>
            </a:r>
            <a:endParaRPr sz="12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Sources Impact</a:t>
            </a:r>
            <a:endParaRPr/>
          </a:p>
        </p:txBody>
      </p:sp>
      <p:sp>
        <p:nvSpPr>
          <p:cNvPr id="147" name="Google Shape;147;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0000" lnSpcReduction="10000"/>
          </a:bodyPr>
          <a:lstStyle/>
          <a:p>
            <a:pPr indent="-303700" lvl="0" marL="457200" rtl="0" algn="l">
              <a:spcBef>
                <a:spcPts val="0"/>
              </a:spcBef>
              <a:spcAft>
                <a:spcPts val="0"/>
              </a:spcAft>
              <a:buClr>
                <a:schemeClr val="dk2"/>
              </a:buClr>
              <a:buSzPct val="100000"/>
              <a:buChar char="●"/>
            </a:pPr>
            <a:r>
              <a:rPr lang="ca" sz="1689">
                <a:solidFill>
                  <a:schemeClr val="dk2"/>
                </a:solidFill>
              </a:rPr>
              <a:t>Where: Top 10 sources_total tab in Power BI.</a:t>
            </a:r>
            <a:endParaRPr sz="1689">
              <a:solidFill>
                <a:schemeClr val="dk2"/>
              </a:solidFill>
            </a:endParaRPr>
          </a:p>
          <a:p>
            <a:pPr indent="-303700" lvl="0" marL="457200" rtl="0" algn="l">
              <a:spcBef>
                <a:spcPts val="0"/>
              </a:spcBef>
              <a:spcAft>
                <a:spcPts val="0"/>
              </a:spcAft>
              <a:buClr>
                <a:schemeClr val="dk2"/>
              </a:buClr>
              <a:buSzPct val="100000"/>
              <a:buChar char="●"/>
            </a:pPr>
            <a:r>
              <a:rPr lang="ca" sz="1689">
                <a:solidFill>
                  <a:schemeClr val="dk2"/>
                </a:solidFill>
              </a:rPr>
              <a:t>What: Two visualizations, total ratio per source with the number of users per source and the percentage of the total good users and bad users provided for each source, with the difference </a:t>
            </a:r>
            <a:r>
              <a:rPr lang="ca" sz="1689">
                <a:solidFill>
                  <a:schemeClr val="dk2"/>
                </a:solidFill>
              </a:rPr>
              <a:t>between those percentages.</a:t>
            </a:r>
            <a:endParaRPr sz="1689">
              <a:solidFill>
                <a:schemeClr val="dk2"/>
              </a:solidFill>
            </a:endParaRPr>
          </a:p>
          <a:p>
            <a:pPr indent="0" lvl="0" marL="457200" rtl="0" algn="l">
              <a:spcBef>
                <a:spcPts val="1200"/>
              </a:spcBef>
              <a:spcAft>
                <a:spcPts val="0"/>
              </a:spcAft>
              <a:buNone/>
            </a:pPr>
            <a:r>
              <a:t/>
            </a:r>
            <a:endParaRPr sz="1689">
              <a:solidFill>
                <a:schemeClr val="dk2"/>
              </a:solidFill>
            </a:endParaRPr>
          </a:p>
          <a:p>
            <a:pPr indent="-303700" lvl="0" marL="457200" rtl="0" algn="l">
              <a:spcBef>
                <a:spcPts val="1200"/>
              </a:spcBef>
              <a:spcAft>
                <a:spcPts val="0"/>
              </a:spcAft>
              <a:buClr>
                <a:schemeClr val="dk2"/>
              </a:buClr>
              <a:buSzPct val="100000"/>
              <a:buChar char="●"/>
            </a:pPr>
            <a:r>
              <a:rPr lang="ca" sz="1689">
                <a:solidFill>
                  <a:schemeClr val="dk2"/>
                </a:solidFill>
              </a:rPr>
              <a:t>Good impact:</a:t>
            </a:r>
            <a:endParaRPr sz="1689">
              <a:solidFill>
                <a:schemeClr val="dk2"/>
              </a:solidFill>
            </a:endParaRPr>
          </a:p>
          <a:p>
            <a:pPr indent="-294810" lvl="1" marL="914400" rtl="0" algn="l">
              <a:spcBef>
                <a:spcPts val="0"/>
              </a:spcBef>
              <a:spcAft>
                <a:spcPts val="0"/>
              </a:spcAft>
              <a:buClr>
                <a:schemeClr val="dk2"/>
              </a:buClr>
              <a:buSzPct val="100000"/>
              <a:buChar char="○"/>
            </a:pPr>
            <a:r>
              <a:rPr lang="ca" sz="1489">
                <a:solidFill>
                  <a:schemeClr val="dk2"/>
                </a:solidFill>
              </a:rPr>
              <a:t>As mentioned earlier, source 104474 stands out as the most efficient in terms of ratio. Although it ranks 8th in total users, it contributes the highest percentage of good users, providing 27% of all good users. This source also exhibits the largest difference between the percentage of good users provided and bad users provided.</a:t>
            </a:r>
            <a:endParaRPr sz="1489">
              <a:solidFill>
                <a:schemeClr val="dk2"/>
              </a:solidFill>
            </a:endParaRPr>
          </a:p>
          <a:p>
            <a:pPr indent="0" lvl="0" marL="45720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Sources Impact</a:t>
            </a:r>
            <a:endParaRPr/>
          </a:p>
        </p:txBody>
      </p:sp>
      <p:sp>
        <p:nvSpPr>
          <p:cNvPr id="153" name="Google Shape;153;p24"/>
          <p:cNvSpPr txBox="1"/>
          <p:nvPr>
            <p:ph idx="1" type="body"/>
          </p:nvPr>
        </p:nvSpPr>
        <p:spPr>
          <a:xfrm>
            <a:off x="729450" y="2078875"/>
            <a:ext cx="7688700" cy="26994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Clr>
                <a:srgbClr val="000000"/>
              </a:buClr>
              <a:buSzPct val="100000"/>
              <a:buChar char="●"/>
            </a:pPr>
            <a:r>
              <a:rPr lang="ca">
                <a:solidFill>
                  <a:srgbClr val="000000"/>
                </a:solidFill>
              </a:rPr>
              <a:t>Bad impact:</a:t>
            </a:r>
            <a:endParaRPr>
              <a:solidFill>
                <a:srgbClr val="000000"/>
              </a:solidFill>
            </a:endParaRPr>
          </a:p>
          <a:p>
            <a:pPr indent="-293211" lvl="1" marL="914400" rtl="0" algn="just">
              <a:spcBef>
                <a:spcPts val="0"/>
              </a:spcBef>
              <a:spcAft>
                <a:spcPts val="0"/>
              </a:spcAft>
              <a:buClr>
                <a:srgbClr val="000000"/>
              </a:buClr>
              <a:buSzPct val="100000"/>
              <a:buChar char="○"/>
            </a:pPr>
            <a:r>
              <a:rPr lang="ca">
                <a:solidFill>
                  <a:srgbClr val="000000"/>
                </a:solidFill>
              </a:rPr>
              <a:t>When looking at the worst-performing sources, I analyzed the percentage of good and bad users each one contributes. Based purely on ratios, source 0 appears to be the worst, and while its ratio is indeed poor, it has a minimal impact on the total ratio because it accounts for only 1.5% of total bad users. In contrast, sources like 105755, 105614, and 105952 have significantly lower ratios but are associated with larger user bases, contributing 14.2%, 12.5%, and 11.7% of bad users, respectively.</a:t>
            </a:r>
            <a:endParaRPr>
              <a:solidFill>
                <a:srgbClr val="000000"/>
              </a:solidFill>
            </a:endParaRPr>
          </a:p>
          <a:p>
            <a:pPr indent="0" lvl="0" marL="914400" rtl="0" algn="just">
              <a:spcBef>
                <a:spcPts val="1200"/>
              </a:spcBef>
              <a:spcAft>
                <a:spcPts val="0"/>
              </a:spcAft>
              <a:buNone/>
            </a:pPr>
            <a:r>
              <a:rPr lang="ca" sz="1100">
                <a:solidFill>
                  <a:srgbClr val="000000"/>
                </a:solidFill>
              </a:rPr>
              <a:t>Does this mean source 105755 has the worst impact on the overall ratio? To determine that, we also need to consider the percentage of good users these sources contribute: 10.7%, 7.9%, and 7.3%, respectively. While 105755 provides the most bad users, it also contributes a considerable number of good users. Therefore, to find the source with the worst impact, the difference between the percentage of good and bad users provided by each source is calculated. Based on this metric, source 105614 emerges as the worst performer, with a negative difference of -4.6 percentage points—meaning it contributes 4.6 points more to bad users than to good users.</a:t>
            </a:r>
            <a:endParaRPr sz="1100">
              <a:solidFill>
                <a:srgbClr val="000000"/>
              </a:solidFill>
            </a:endParaRPr>
          </a:p>
          <a:p>
            <a:pPr indent="-293211" lvl="1" marL="914400" marR="0" rtl="0" algn="just">
              <a:lnSpc>
                <a:spcPct val="115000"/>
              </a:lnSpc>
              <a:spcBef>
                <a:spcPts val="1200"/>
              </a:spcBef>
              <a:spcAft>
                <a:spcPts val="0"/>
              </a:spcAft>
              <a:buClr>
                <a:srgbClr val="000000"/>
              </a:buClr>
              <a:buSzPct val="100000"/>
              <a:buChar char="○"/>
            </a:pPr>
            <a:r>
              <a:rPr lang="ca" sz="1100">
                <a:solidFill>
                  <a:srgbClr val="000000"/>
                </a:solidFill>
              </a:rPr>
              <a:t>To clarify this approach: a source that has no significant effect on the overall ratio would contribute an equal percentage of both good and bad users, resulting in a ratio that matches the total ratio.</a:t>
            </a:r>
            <a:endParaRPr sz="110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Statistical </a:t>
            </a:r>
            <a:r>
              <a:rPr lang="ca"/>
              <a:t>Analysis</a:t>
            </a:r>
            <a:endParaRPr/>
          </a:p>
        </p:txBody>
      </p:sp>
      <p:sp>
        <p:nvSpPr>
          <p:cNvPr id="159" name="Google Shape;159;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Char char="●"/>
            </a:pPr>
            <a:r>
              <a:rPr lang="ca">
                <a:solidFill>
                  <a:schemeClr val="dk2"/>
                </a:solidFill>
              </a:rPr>
              <a:t>Where: </a:t>
            </a:r>
            <a:r>
              <a:rPr lang="ca">
                <a:solidFill>
                  <a:schemeClr val="dk2"/>
                </a:solidFill>
              </a:rPr>
              <a:t>Statistical_Summary_Top 10 sources</a:t>
            </a:r>
            <a:endParaRPr>
              <a:solidFill>
                <a:schemeClr val="dk2"/>
              </a:solidFill>
            </a:endParaRPr>
          </a:p>
          <a:p>
            <a:pPr indent="-311150" lvl="0" marL="457200" rtl="0" algn="l">
              <a:spcBef>
                <a:spcPts val="0"/>
              </a:spcBef>
              <a:spcAft>
                <a:spcPts val="0"/>
              </a:spcAft>
              <a:buClr>
                <a:schemeClr val="dk2"/>
              </a:buClr>
              <a:buSzPts val="1300"/>
              <a:buChar char="●"/>
            </a:pPr>
            <a:r>
              <a:rPr lang="ca">
                <a:solidFill>
                  <a:schemeClr val="dk2"/>
                </a:solidFill>
              </a:rPr>
              <a:t>What: C</a:t>
            </a:r>
            <a:r>
              <a:rPr lang="ca">
                <a:solidFill>
                  <a:schemeClr val="dk2"/>
                </a:solidFill>
              </a:rPr>
              <a:t>alculation of some statistical measures as mean, standard deviation, min, max, data points available, data points without good users, bad users and good users per source and we represent the ratios with the standard deviation of each source</a:t>
            </a:r>
            <a:endParaRPr>
              <a:solidFill>
                <a:schemeClr val="dk2"/>
              </a:solidFill>
            </a:endParaRPr>
          </a:p>
          <a:p>
            <a:pPr indent="0" lvl="0" marL="457200" rtl="0" algn="l">
              <a:spcBef>
                <a:spcPts val="1200"/>
              </a:spcBef>
              <a:spcAft>
                <a:spcPts val="0"/>
              </a:spcAft>
              <a:buNone/>
            </a:pPr>
            <a:r>
              <a:t/>
            </a:r>
            <a:endParaRPr>
              <a:solidFill>
                <a:schemeClr val="dk2"/>
              </a:solidFill>
            </a:endParaRPr>
          </a:p>
          <a:p>
            <a:pPr indent="-311150" lvl="0" marL="457200" rtl="0" algn="l">
              <a:spcBef>
                <a:spcPts val="1200"/>
              </a:spcBef>
              <a:spcAft>
                <a:spcPts val="0"/>
              </a:spcAft>
              <a:buClr>
                <a:schemeClr val="dk2"/>
              </a:buClr>
              <a:buSzPts val="1300"/>
              <a:buChar char="●"/>
            </a:pPr>
            <a:r>
              <a:rPr lang="ca">
                <a:solidFill>
                  <a:schemeClr val="dk2"/>
                </a:solidFill>
              </a:rPr>
              <a:t>Good impact:</a:t>
            </a:r>
            <a:endParaRPr>
              <a:solidFill>
                <a:schemeClr val="dk2"/>
              </a:solidFill>
            </a:endParaRPr>
          </a:p>
          <a:p>
            <a:pPr indent="-298450" lvl="1" marL="914400" rtl="0" algn="just">
              <a:spcBef>
                <a:spcPts val="0"/>
              </a:spcBef>
              <a:spcAft>
                <a:spcPts val="0"/>
              </a:spcAft>
              <a:buClr>
                <a:schemeClr val="dk2"/>
              </a:buClr>
              <a:buSzPts val="1100"/>
              <a:buChar char="○"/>
            </a:pPr>
            <a:r>
              <a:rPr lang="ca">
                <a:solidFill>
                  <a:schemeClr val="dk2"/>
                </a:solidFill>
              </a:rPr>
              <a:t>Source 104474 again proves to be the best performer, with the lowest ratio and standard deviation, and no missing data points.</a:t>
            </a:r>
            <a:endParaRPr>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Statistical Analysis</a:t>
            </a:r>
            <a:endParaRPr/>
          </a:p>
        </p:txBody>
      </p:sp>
      <p:sp>
        <p:nvSpPr>
          <p:cNvPr id="165" name="Google Shape;165;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Clr>
                <a:schemeClr val="dk2"/>
              </a:buClr>
              <a:buSzPct val="100000"/>
              <a:buChar char="●"/>
            </a:pPr>
            <a:r>
              <a:rPr lang="ca">
                <a:solidFill>
                  <a:schemeClr val="dk2"/>
                </a:solidFill>
              </a:rPr>
              <a:t>Bad impact:</a:t>
            </a:r>
            <a:endParaRPr>
              <a:solidFill>
                <a:schemeClr val="dk2"/>
              </a:solidFill>
            </a:endParaRPr>
          </a:p>
          <a:p>
            <a:pPr indent="-293211" lvl="1" marL="914400" rtl="0" algn="just">
              <a:spcBef>
                <a:spcPts val="0"/>
              </a:spcBef>
              <a:spcAft>
                <a:spcPts val="0"/>
              </a:spcAft>
              <a:buClr>
                <a:schemeClr val="dk2"/>
              </a:buClr>
              <a:buSzPct val="100000"/>
              <a:buChar char="○"/>
            </a:pPr>
            <a:r>
              <a:rPr lang="ca">
                <a:solidFill>
                  <a:schemeClr val="dk2"/>
                </a:solidFill>
              </a:rPr>
              <a:t>For the three worst impactful sources, we can see that 105614 has a lot of data points covered, but has the biggest standard deviation, meaning that it will have a lot of variability. It can be seen if we go back to the Ratio_top 10 source and we mark this source on the graph, where it has a lot of peaks and valleys. In fact, the top 3 worst impactful sources present similar standard deviations with peaks and valleys in the graph.</a:t>
            </a:r>
            <a:endParaRPr>
              <a:solidFill>
                <a:schemeClr val="dk2"/>
              </a:solidFill>
            </a:endParaRPr>
          </a:p>
          <a:p>
            <a:pPr indent="0" lvl="0" marL="914400" rtl="0" algn="just">
              <a:spcBef>
                <a:spcPts val="0"/>
              </a:spcBef>
              <a:spcAft>
                <a:spcPts val="0"/>
              </a:spcAft>
              <a:buNone/>
            </a:pPr>
            <a:r>
              <a:t/>
            </a:r>
            <a:endParaRPr>
              <a:solidFill>
                <a:schemeClr val="dk2"/>
              </a:solidFill>
            </a:endParaRPr>
          </a:p>
          <a:p>
            <a:pPr indent="-304958" lvl="0" marL="457200" marR="0" rtl="0" algn="l">
              <a:lnSpc>
                <a:spcPct val="115000"/>
              </a:lnSpc>
              <a:spcBef>
                <a:spcPts val="0"/>
              </a:spcBef>
              <a:spcAft>
                <a:spcPts val="0"/>
              </a:spcAft>
              <a:buClr>
                <a:schemeClr val="dk2"/>
              </a:buClr>
              <a:buSzPct val="100000"/>
              <a:buChar char="●"/>
            </a:pPr>
            <a:r>
              <a:rPr lang="ca">
                <a:solidFill>
                  <a:schemeClr val="dk2"/>
                </a:solidFill>
              </a:rPr>
              <a:t>Less Reliable Sources</a:t>
            </a:r>
            <a:endParaRPr>
              <a:solidFill>
                <a:schemeClr val="dk2"/>
              </a:solidFill>
            </a:endParaRPr>
          </a:p>
          <a:p>
            <a:pPr indent="-293211" lvl="1" marL="914400" rtl="0" algn="l">
              <a:spcBef>
                <a:spcPts val="0"/>
              </a:spcBef>
              <a:spcAft>
                <a:spcPts val="0"/>
              </a:spcAft>
              <a:buClr>
                <a:schemeClr val="dk2"/>
              </a:buClr>
              <a:buSzPct val="100000"/>
              <a:buChar char="○"/>
            </a:pPr>
            <a:r>
              <a:rPr lang="ca">
                <a:solidFill>
                  <a:schemeClr val="dk2"/>
                </a:solidFill>
              </a:rPr>
              <a:t>Some sources have less than half of the data points covered, leading to unreliable results. For example, sources like 0, 106062, 105656, and 103708 may show lower means and standard deviations, but their missing data makes them less dependable for analysis.</a:t>
            </a:r>
            <a:endParaRPr>
              <a:solidFill>
                <a:schemeClr val="dk2"/>
              </a:solidFill>
            </a:endParaRPr>
          </a:p>
          <a:p>
            <a:pPr indent="-293211" lvl="1" marL="914400" rtl="0" algn="l">
              <a:spcBef>
                <a:spcPts val="0"/>
              </a:spcBef>
              <a:spcAft>
                <a:spcPts val="0"/>
              </a:spcAft>
              <a:buClr>
                <a:schemeClr val="dk2"/>
              </a:buClr>
              <a:buSzPct val="100000"/>
              <a:buChar char="○"/>
            </a:pPr>
            <a:r>
              <a:rPr lang="ca">
                <a:solidFill>
                  <a:schemeClr val="dk2"/>
                </a:solidFill>
              </a:rPr>
              <a:t>And finally we have the sources with less than half of the data points, leading to unreliable results, even though they can have low means and standard deviations. It can be seen again in the Ratio_top 10 source graph.</a:t>
            </a:r>
            <a:endParaRPr>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Peaks and Valleys</a:t>
            </a:r>
            <a:endParaRPr/>
          </a:p>
        </p:txBody>
      </p:sp>
      <p:sp>
        <p:nvSpPr>
          <p:cNvPr id="171" name="Google Shape;171;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Char char="●"/>
            </a:pPr>
            <a:r>
              <a:rPr lang="ca">
                <a:solidFill>
                  <a:schemeClr val="dk2"/>
                </a:solidFill>
              </a:rPr>
              <a:t>Where: Top 10 sources_every_hour tab in Power BI.</a:t>
            </a:r>
            <a:endParaRPr>
              <a:solidFill>
                <a:schemeClr val="dk2"/>
              </a:solidFill>
            </a:endParaRPr>
          </a:p>
          <a:p>
            <a:pPr indent="-311150" lvl="0" marL="457200" rtl="0" algn="l">
              <a:spcBef>
                <a:spcPts val="0"/>
              </a:spcBef>
              <a:spcAft>
                <a:spcPts val="0"/>
              </a:spcAft>
              <a:buClr>
                <a:schemeClr val="dk2"/>
              </a:buClr>
              <a:buSzPts val="1300"/>
              <a:buChar char="●"/>
            </a:pPr>
            <a:r>
              <a:rPr lang="ca">
                <a:solidFill>
                  <a:schemeClr val="dk2"/>
                </a:solidFill>
              </a:rPr>
              <a:t>What: An additional graph to check which sources have impact in peaks and valleys, where for each hour, it takes the top 10 sources and you can see which ones are having more impact in those situations. That graph works only to check specific points in time.</a:t>
            </a:r>
            <a:endParaRPr>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Other visualization tools</a:t>
            </a:r>
            <a:endParaRPr/>
          </a:p>
        </p:txBody>
      </p:sp>
      <p:sp>
        <p:nvSpPr>
          <p:cNvPr id="177" name="Google Shape;177;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chemeClr val="dk2"/>
              </a:buClr>
              <a:buSzPts val="1300"/>
              <a:buChar char="●"/>
            </a:pPr>
            <a:r>
              <a:rPr lang="ca">
                <a:solidFill>
                  <a:schemeClr val="dk2"/>
                </a:solidFill>
              </a:rPr>
              <a:t>An Excel is also created with the statistical analysis for </a:t>
            </a:r>
            <a:r>
              <a:rPr lang="ca">
                <a:solidFill>
                  <a:schemeClr val="dk2"/>
                </a:solidFill>
              </a:rPr>
              <a:t>further exploration and demonstration of the impact of each source.</a:t>
            </a:r>
            <a:endParaRPr>
              <a:solidFill>
                <a:schemeClr val="dk2"/>
              </a:solidFill>
            </a:endParaRPr>
          </a:p>
          <a:p>
            <a:pPr indent="0" lvl="0" marL="457200" rtl="0" algn="l">
              <a:spcBef>
                <a:spcPts val="1200"/>
              </a:spcBef>
              <a:spcAft>
                <a:spcPts val="0"/>
              </a:spcAft>
              <a:buNone/>
            </a:pPr>
            <a:r>
              <a:t/>
            </a:r>
            <a:endParaRPr>
              <a:solidFill>
                <a:schemeClr val="dk2"/>
              </a:solidFill>
            </a:endParaRPr>
          </a:p>
          <a:p>
            <a:pPr indent="-311150" lvl="0" marL="457200" rtl="0" algn="l">
              <a:spcBef>
                <a:spcPts val="1200"/>
              </a:spcBef>
              <a:spcAft>
                <a:spcPts val="0"/>
              </a:spcAft>
              <a:buClr>
                <a:schemeClr val="dk2"/>
              </a:buClr>
              <a:buSzPts val="1300"/>
              <a:buChar char="●"/>
            </a:pPr>
            <a:r>
              <a:rPr lang="ca">
                <a:solidFill>
                  <a:schemeClr val="dk2"/>
                </a:solidFill>
              </a:rPr>
              <a:t>Two columns are created to see the ratio without an specific source and a ranking of worst impact to best impact based on that new ratio. The bigger the result ratio the better the impact that source has, having the ones bigger than the overall ratio having positive impact and the ones lower than the overall ratio negative impact. (Ranking_worst_sources.xlsx)</a:t>
            </a:r>
            <a:endParaRPr>
              <a:solidFill>
                <a:schemeClr val="dk2"/>
              </a:solidFill>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Key takeaways</a:t>
            </a:r>
            <a:endParaRPr/>
          </a:p>
        </p:txBody>
      </p:sp>
      <p:sp>
        <p:nvSpPr>
          <p:cNvPr id="183" name="Google Shape;183;p29"/>
          <p:cNvSpPr txBox="1"/>
          <p:nvPr>
            <p:ph idx="1" type="body"/>
          </p:nvPr>
        </p:nvSpPr>
        <p:spPr>
          <a:xfrm>
            <a:off x="729450" y="2078875"/>
            <a:ext cx="7688700" cy="2864100"/>
          </a:xfrm>
          <a:prstGeom prst="rect">
            <a:avLst/>
          </a:prstGeom>
        </p:spPr>
        <p:txBody>
          <a:bodyPr anchorCtr="0" anchor="t" bIns="91425" lIns="91425" spcFirstLastPara="1" rIns="91425" wrap="square" tIns="91425">
            <a:normAutofit fontScale="25000" lnSpcReduction="20000"/>
          </a:bodyPr>
          <a:lstStyle/>
          <a:p>
            <a:pPr indent="-310767" lvl="0" marL="457200" rtl="0" algn="l">
              <a:spcBef>
                <a:spcPts val="0"/>
              </a:spcBef>
              <a:spcAft>
                <a:spcPts val="0"/>
              </a:spcAft>
              <a:buClr>
                <a:schemeClr val="dk2"/>
              </a:buClr>
              <a:buSzPct val="100000"/>
              <a:buChar char="●"/>
            </a:pPr>
            <a:r>
              <a:rPr lang="ca" sz="5175">
                <a:solidFill>
                  <a:schemeClr val="dk2"/>
                </a:solidFill>
              </a:rPr>
              <a:t>Source 104474 is the best performer with consistent low ratios.</a:t>
            </a:r>
            <a:endParaRPr sz="5175">
              <a:solidFill>
                <a:schemeClr val="dk2"/>
              </a:solidFill>
            </a:endParaRPr>
          </a:p>
          <a:p>
            <a:pPr indent="0" lvl="0" marL="457200" rtl="0" algn="l">
              <a:spcBef>
                <a:spcPts val="1200"/>
              </a:spcBef>
              <a:spcAft>
                <a:spcPts val="0"/>
              </a:spcAft>
              <a:buNone/>
            </a:pPr>
            <a:r>
              <a:t/>
            </a:r>
            <a:endParaRPr sz="5175">
              <a:solidFill>
                <a:schemeClr val="dk2"/>
              </a:solidFill>
            </a:endParaRPr>
          </a:p>
          <a:p>
            <a:pPr indent="-310767" lvl="0" marL="457200" rtl="0" algn="l">
              <a:spcBef>
                <a:spcPts val="1200"/>
              </a:spcBef>
              <a:spcAft>
                <a:spcPts val="0"/>
              </a:spcAft>
              <a:buClr>
                <a:schemeClr val="dk2"/>
              </a:buClr>
              <a:buSzPct val="100000"/>
              <a:buChar char="●"/>
            </a:pPr>
            <a:r>
              <a:rPr lang="ca" sz="5175">
                <a:solidFill>
                  <a:schemeClr val="dk2"/>
                </a:solidFill>
              </a:rPr>
              <a:t>Source 105614 has the worst impact, contributing more bad users than good.</a:t>
            </a:r>
            <a:endParaRPr sz="5175">
              <a:solidFill>
                <a:schemeClr val="dk2"/>
              </a:solidFill>
            </a:endParaRPr>
          </a:p>
          <a:p>
            <a:pPr indent="0" lvl="0" marL="457200" rtl="0" algn="l">
              <a:spcBef>
                <a:spcPts val="1200"/>
              </a:spcBef>
              <a:spcAft>
                <a:spcPts val="0"/>
              </a:spcAft>
              <a:buNone/>
            </a:pPr>
            <a:r>
              <a:t/>
            </a:r>
            <a:endParaRPr sz="5175">
              <a:solidFill>
                <a:schemeClr val="dk2"/>
              </a:solidFill>
            </a:endParaRPr>
          </a:p>
          <a:p>
            <a:pPr indent="-310767" lvl="0" marL="457200" rtl="0" algn="l">
              <a:spcBef>
                <a:spcPts val="1200"/>
              </a:spcBef>
              <a:spcAft>
                <a:spcPts val="0"/>
              </a:spcAft>
              <a:buClr>
                <a:schemeClr val="dk2"/>
              </a:buClr>
              <a:buSzPct val="100000"/>
              <a:buChar char="●"/>
            </a:pPr>
            <a:r>
              <a:rPr lang="ca" sz="5175">
                <a:solidFill>
                  <a:schemeClr val="dk2"/>
                </a:solidFill>
              </a:rPr>
              <a:t>High variability exists across sources, with some showing extreme fluctuations.</a:t>
            </a:r>
            <a:endParaRPr sz="5175">
              <a:solidFill>
                <a:schemeClr val="dk2"/>
              </a:solidFill>
            </a:endParaRPr>
          </a:p>
          <a:p>
            <a:pPr indent="0" lvl="0" marL="457200" rtl="0" algn="l">
              <a:spcBef>
                <a:spcPts val="1200"/>
              </a:spcBef>
              <a:spcAft>
                <a:spcPts val="0"/>
              </a:spcAft>
              <a:buNone/>
            </a:pPr>
            <a:r>
              <a:t/>
            </a:r>
            <a:endParaRPr sz="5175">
              <a:solidFill>
                <a:schemeClr val="dk2"/>
              </a:solidFill>
            </a:endParaRPr>
          </a:p>
          <a:p>
            <a:pPr indent="-310767" lvl="0" marL="457200" rtl="0" algn="l">
              <a:spcBef>
                <a:spcPts val="1200"/>
              </a:spcBef>
              <a:spcAft>
                <a:spcPts val="0"/>
              </a:spcAft>
              <a:buClr>
                <a:schemeClr val="dk2"/>
              </a:buClr>
              <a:buSzPct val="100000"/>
              <a:buChar char="●"/>
            </a:pPr>
            <a:r>
              <a:rPr lang="ca" sz="5175">
                <a:solidFill>
                  <a:schemeClr val="dk2"/>
                </a:solidFill>
              </a:rPr>
              <a:t>With this structure, if new data is available we only need to execute the ETL (that can be automated) and update the Power BI file as is all </a:t>
            </a:r>
            <a:r>
              <a:rPr lang="ca" sz="5175">
                <a:solidFill>
                  <a:schemeClr val="dk2"/>
                </a:solidFill>
              </a:rPr>
              <a:t>connected</a:t>
            </a:r>
            <a:r>
              <a:rPr lang="ca" sz="5175">
                <a:solidFill>
                  <a:schemeClr val="dk2"/>
                </a:solidFill>
              </a:rPr>
              <a:t> through the database, where the transformations are done via SQL every time we update the file.</a:t>
            </a:r>
            <a:endParaRPr sz="5175">
              <a:solidFill>
                <a:schemeClr val="dk2"/>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Tools used</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ca" u="sng">
                <a:solidFill>
                  <a:schemeClr val="hlink"/>
                </a:solidFill>
                <a:hlinkClick r:id="rId3"/>
              </a:rPr>
              <a:t>Github </a:t>
            </a:r>
            <a:endParaRPr/>
          </a:p>
          <a:p>
            <a:pPr indent="-311150" lvl="0" marL="457200" rtl="0" algn="l">
              <a:spcBef>
                <a:spcPts val="0"/>
              </a:spcBef>
              <a:spcAft>
                <a:spcPts val="0"/>
              </a:spcAft>
              <a:buClr>
                <a:schemeClr val="dk2"/>
              </a:buClr>
              <a:buSzPts val="1300"/>
              <a:buChar char="●"/>
            </a:pPr>
            <a:r>
              <a:rPr lang="ca">
                <a:solidFill>
                  <a:schemeClr val="dk2"/>
                </a:solidFill>
              </a:rPr>
              <a:t>Python</a:t>
            </a:r>
            <a:endParaRPr>
              <a:solidFill>
                <a:schemeClr val="dk2"/>
              </a:solidFill>
            </a:endParaRPr>
          </a:p>
          <a:p>
            <a:pPr indent="-311150" lvl="0" marL="457200" rtl="0" algn="l">
              <a:spcBef>
                <a:spcPts val="0"/>
              </a:spcBef>
              <a:spcAft>
                <a:spcPts val="0"/>
              </a:spcAft>
              <a:buClr>
                <a:schemeClr val="dk2"/>
              </a:buClr>
              <a:buSzPts val="1300"/>
              <a:buChar char="●"/>
            </a:pPr>
            <a:r>
              <a:rPr lang="ca">
                <a:solidFill>
                  <a:schemeClr val="dk2"/>
                </a:solidFill>
              </a:rPr>
              <a:t>SQL Server Express Database</a:t>
            </a:r>
            <a:endParaRPr>
              <a:solidFill>
                <a:schemeClr val="dk2"/>
              </a:solidFill>
            </a:endParaRPr>
          </a:p>
          <a:p>
            <a:pPr indent="-311150" lvl="0" marL="457200" rtl="0" algn="l">
              <a:spcBef>
                <a:spcPts val="0"/>
              </a:spcBef>
              <a:spcAft>
                <a:spcPts val="0"/>
              </a:spcAft>
              <a:buClr>
                <a:schemeClr val="dk2"/>
              </a:buClr>
              <a:buSzPts val="1300"/>
              <a:buChar char="●"/>
            </a:pPr>
            <a:r>
              <a:rPr lang="ca">
                <a:solidFill>
                  <a:schemeClr val="dk2"/>
                </a:solidFill>
              </a:rPr>
              <a:t>Power BI</a:t>
            </a:r>
            <a:endParaRPr>
              <a:solidFill>
                <a:schemeClr val="dk2"/>
              </a:solidFill>
            </a:endParaRPr>
          </a:p>
          <a:p>
            <a:pPr indent="-311150" lvl="0" marL="457200" rtl="0" algn="l">
              <a:spcBef>
                <a:spcPts val="0"/>
              </a:spcBef>
              <a:spcAft>
                <a:spcPts val="0"/>
              </a:spcAft>
              <a:buClr>
                <a:schemeClr val="dk2"/>
              </a:buClr>
              <a:buSzPts val="1300"/>
              <a:buChar char="●"/>
            </a:pPr>
            <a:r>
              <a:rPr lang="ca">
                <a:solidFill>
                  <a:schemeClr val="dk2"/>
                </a:solidFill>
              </a:rPr>
              <a:t>Excel</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Objectives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Clr>
                <a:schemeClr val="dk2"/>
              </a:buClr>
              <a:buSzPts val="1300"/>
              <a:buChar char="●"/>
            </a:pPr>
            <a:r>
              <a:rPr lang="ca">
                <a:solidFill>
                  <a:schemeClr val="dk2"/>
                </a:solidFill>
              </a:rPr>
              <a:t>Develop </a:t>
            </a:r>
            <a:r>
              <a:rPr lang="ca">
                <a:solidFill>
                  <a:schemeClr val="dk2"/>
                </a:solidFill>
              </a:rPr>
              <a:t>a </a:t>
            </a:r>
            <a:r>
              <a:rPr lang="ca">
                <a:solidFill>
                  <a:schemeClr val="dk2"/>
                </a:solidFill>
              </a:rPr>
              <a:t>pipeline</a:t>
            </a:r>
            <a:r>
              <a:rPr lang="ca">
                <a:solidFill>
                  <a:schemeClr val="dk2"/>
                </a:solidFill>
              </a:rPr>
              <a:t> to extract, transform and load the raw data from the csv files.</a:t>
            </a:r>
            <a:endParaRPr>
              <a:solidFill>
                <a:schemeClr val="dk2"/>
              </a:solidFill>
            </a:endParaRPr>
          </a:p>
          <a:p>
            <a:pPr indent="0" lvl="0" marL="457200" rtl="0" algn="l">
              <a:spcBef>
                <a:spcPts val="1200"/>
              </a:spcBef>
              <a:spcAft>
                <a:spcPts val="0"/>
              </a:spcAft>
              <a:buNone/>
            </a:pPr>
            <a:r>
              <a:t/>
            </a:r>
            <a:endParaRPr>
              <a:solidFill>
                <a:schemeClr val="dk2"/>
              </a:solidFill>
            </a:endParaRPr>
          </a:p>
          <a:p>
            <a:pPr indent="-311150" lvl="0" marL="457200" rtl="0" algn="l">
              <a:spcBef>
                <a:spcPts val="1200"/>
              </a:spcBef>
              <a:spcAft>
                <a:spcPts val="0"/>
              </a:spcAft>
              <a:buClr>
                <a:schemeClr val="dk2"/>
              </a:buClr>
              <a:buSzPts val="1300"/>
              <a:buChar char="●"/>
            </a:pPr>
            <a:r>
              <a:rPr lang="ca">
                <a:solidFill>
                  <a:schemeClr val="dk2"/>
                </a:solidFill>
              </a:rPr>
              <a:t>Build an scalable and reliable system to store and have the data available for the actual and future analysis.</a:t>
            </a:r>
            <a:endParaRPr>
              <a:solidFill>
                <a:schemeClr val="dk2"/>
              </a:solidFill>
            </a:endParaRPr>
          </a:p>
          <a:p>
            <a:pPr indent="0" lvl="0" marL="457200" rtl="0" algn="l">
              <a:spcBef>
                <a:spcPts val="1200"/>
              </a:spcBef>
              <a:spcAft>
                <a:spcPts val="0"/>
              </a:spcAft>
              <a:buNone/>
            </a:pPr>
            <a:r>
              <a:t/>
            </a:r>
            <a:endParaRPr>
              <a:solidFill>
                <a:schemeClr val="dk2"/>
              </a:solidFill>
            </a:endParaRPr>
          </a:p>
          <a:p>
            <a:pPr indent="-311150" lvl="0" marL="457200" rtl="0" algn="l">
              <a:spcBef>
                <a:spcPts val="1200"/>
              </a:spcBef>
              <a:spcAft>
                <a:spcPts val="0"/>
              </a:spcAft>
              <a:buClr>
                <a:schemeClr val="dk2"/>
              </a:buClr>
              <a:buSzPts val="1300"/>
              <a:buChar char="●"/>
            </a:pPr>
            <a:r>
              <a:rPr lang="ca">
                <a:solidFill>
                  <a:schemeClr val="dk2"/>
                </a:solidFill>
              </a:rPr>
              <a:t>Analyze fluctuations in the "good to bad" KPI ratio and determine the contribution of different sources to these variations.</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ETL</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Char char="●"/>
            </a:pPr>
            <a:r>
              <a:rPr lang="ca" u="sng">
                <a:solidFill>
                  <a:schemeClr val="hlink"/>
                </a:solidFill>
                <a:hlinkClick r:id="rId3"/>
              </a:rPr>
              <a:t>Python code</a:t>
            </a:r>
            <a:r>
              <a:rPr lang="ca">
                <a:solidFill>
                  <a:schemeClr val="dk2"/>
                </a:solidFill>
              </a:rPr>
              <a:t> to extract, transform and load into my SQL Server Express Database.</a:t>
            </a:r>
            <a:endParaRPr>
              <a:solidFill>
                <a:schemeClr val="dk2"/>
              </a:solidFill>
            </a:endParaRPr>
          </a:p>
          <a:p>
            <a:pPr indent="0" lvl="0" marL="457200" rtl="0" algn="l">
              <a:spcBef>
                <a:spcPts val="1200"/>
              </a:spcBef>
              <a:spcAft>
                <a:spcPts val="0"/>
              </a:spcAft>
              <a:buNone/>
            </a:pPr>
            <a:r>
              <a:t/>
            </a:r>
            <a:endParaRPr>
              <a:solidFill>
                <a:schemeClr val="dk2"/>
              </a:solidFill>
            </a:endParaRPr>
          </a:p>
          <a:p>
            <a:pPr indent="-311150" lvl="0" marL="457200" rtl="0" algn="l">
              <a:spcBef>
                <a:spcPts val="1200"/>
              </a:spcBef>
              <a:spcAft>
                <a:spcPts val="0"/>
              </a:spcAft>
              <a:buClr>
                <a:schemeClr val="dk2"/>
              </a:buClr>
              <a:buSzPts val="1300"/>
              <a:buChar char="●"/>
            </a:pPr>
            <a:r>
              <a:rPr lang="ca">
                <a:solidFill>
                  <a:schemeClr val="dk2"/>
                </a:solidFill>
              </a:rPr>
              <a:t>Libraries used:</a:t>
            </a:r>
            <a:endParaRPr>
              <a:solidFill>
                <a:schemeClr val="dk2"/>
              </a:solidFill>
            </a:endParaRPr>
          </a:p>
          <a:p>
            <a:pPr indent="-298450" lvl="1" marL="914400" rtl="0" algn="l">
              <a:spcBef>
                <a:spcPts val="0"/>
              </a:spcBef>
              <a:spcAft>
                <a:spcPts val="0"/>
              </a:spcAft>
              <a:buClr>
                <a:schemeClr val="dk2"/>
              </a:buClr>
              <a:buSzPts val="1100"/>
              <a:buChar char="○"/>
            </a:pPr>
            <a:r>
              <a:rPr lang="ca">
                <a:solidFill>
                  <a:schemeClr val="dk2"/>
                </a:solidFill>
              </a:rPr>
              <a:t>pandas</a:t>
            </a:r>
            <a:endParaRPr>
              <a:solidFill>
                <a:schemeClr val="dk2"/>
              </a:solidFill>
            </a:endParaRPr>
          </a:p>
          <a:p>
            <a:pPr indent="-298450" lvl="1" marL="914400" rtl="0" algn="l">
              <a:spcBef>
                <a:spcPts val="0"/>
              </a:spcBef>
              <a:spcAft>
                <a:spcPts val="0"/>
              </a:spcAft>
              <a:buClr>
                <a:schemeClr val="dk2"/>
              </a:buClr>
              <a:buSzPts val="1100"/>
              <a:buChar char="○"/>
            </a:pPr>
            <a:r>
              <a:rPr lang="ca">
                <a:solidFill>
                  <a:schemeClr val="dk2"/>
                </a:solidFill>
              </a:rPr>
              <a:t>pyodbc</a:t>
            </a:r>
            <a:endParaRPr>
              <a:solidFill>
                <a:schemeClr val="dk2"/>
              </a:solidFill>
            </a:endParaRPr>
          </a:p>
          <a:p>
            <a:pPr indent="-298450" lvl="1" marL="914400" rtl="0" algn="l">
              <a:spcBef>
                <a:spcPts val="0"/>
              </a:spcBef>
              <a:spcAft>
                <a:spcPts val="0"/>
              </a:spcAft>
              <a:buClr>
                <a:schemeClr val="dk2"/>
              </a:buClr>
              <a:buSzPts val="1100"/>
              <a:buChar char="○"/>
            </a:pPr>
            <a:r>
              <a:rPr lang="ca">
                <a:solidFill>
                  <a:schemeClr val="dk2"/>
                </a:solidFill>
              </a:rPr>
              <a:t>datetime</a:t>
            </a:r>
            <a:endParaRPr>
              <a:solidFill>
                <a:schemeClr val="dk2"/>
              </a:solidFill>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Database</a:t>
            </a:r>
            <a:endParaRPr/>
          </a:p>
        </p:txBody>
      </p:sp>
      <p:sp>
        <p:nvSpPr>
          <p:cNvPr id="111" name="Google Shape;111;p17"/>
          <p:cNvSpPr txBox="1"/>
          <p:nvPr>
            <p:ph idx="1" type="body"/>
          </p:nvPr>
        </p:nvSpPr>
        <p:spPr>
          <a:xfrm>
            <a:off x="729450" y="2078875"/>
            <a:ext cx="7688700" cy="2864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Font typeface="Arial"/>
              <a:buAutoNum type="arabicPeriod"/>
            </a:pPr>
            <a:r>
              <a:rPr lang="ca" sz="1100">
                <a:solidFill>
                  <a:srgbClr val="000000"/>
                </a:solidFill>
                <a:latin typeface="Arial"/>
                <a:ea typeface="Arial"/>
                <a:cs typeface="Arial"/>
                <a:sym typeface="Arial"/>
              </a:rPr>
              <a:t>Create table “</a:t>
            </a:r>
            <a:r>
              <a:rPr b="1" lang="ca" sz="1100" u="sng">
                <a:solidFill>
                  <a:schemeClr val="hlink"/>
                </a:solidFill>
                <a:latin typeface="Arial"/>
                <a:ea typeface="Arial"/>
                <a:cs typeface="Arial"/>
                <a:sym typeface="Arial"/>
                <a:hlinkClick r:id="rId3"/>
              </a:rPr>
              <a:t>Raw_data.sql</a:t>
            </a:r>
            <a:r>
              <a:rPr lang="c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914400" rtl="0" algn="l">
              <a:spcBef>
                <a:spcPts val="0"/>
              </a:spcBef>
              <a:spcAft>
                <a:spcPts val="0"/>
              </a:spcAft>
              <a:buNone/>
            </a:pPr>
            <a:r>
              <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AutoNum type="arabicPeriod"/>
            </a:pPr>
            <a:r>
              <a:rPr lang="ca" sz="1100">
                <a:solidFill>
                  <a:srgbClr val="000000"/>
                </a:solidFill>
                <a:latin typeface="Arial"/>
                <a:ea typeface="Arial"/>
                <a:cs typeface="Arial"/>
                <a:sym typeface="Arial"/>
              </a:rPr>
              <a:t>Create the view for the first graph in “</a:t>
            </a:r>
            <a:r>
              <a:rPr b="1" lang="ca" sz="1100" u="sng">
                <a:solidFill>
                  <a:schemeClr val="hlink"/>
                </a:solidFill>
                <a:latin typeface="Arial"/>
                <a:ea typeface="Arial"/>
                <a:cs typeface="Arial"/>
                <a:sym typeface="Arial"/>
                <a:hlinkClick r:id="rId4"/>
              </a:rPr>
              <a:t>Analisis_Ratio.sql</a:t>
            </a:r>
            <a:r>
              <a:rPr b="1" lang="ca" sz="1100">
                <a:solidFill>
                  <a:srgbClr val="000000"/>
                </a:solidFill>
                <a:latin typeface="Arial"/>
                <a:ea typeface="Arial"/>
                <a:cs typeface="Arial"/>
                <a:sym typeface="Arial"/>
              </a:rPr>
              <a:t>”</a:t>
            </a:r>
            <a:endParaRPr b="1" sz="1100">
              <a:solidFill>
                <a:srgbClr val="000000"/>
              </a:solidFill>
              <a:latin typeface="Arial"/>
              <a:ea typeface="Arial"/>
              <a:cs typeface="Arial"/>
              <a:sym typeface="Arial"/>
            </a:endParaRPr>
          </a:p>
          <a:p>
            <a:pPr indent="0" lvl="0" marL="914400" rtl="0" algn="l">
              <a:spcBef>
                <a:spcPts val="0"/>
              </a:spcBef>
              <a:spcAft>
                <a:spcPts val="0"/>
              </a:spcAft>
              <a:buNone/>
            </a:pPr>
            <a:r>
              <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AutoNum type="arabicPeriod"/>
            </a:pPr>
            <a:r>
              <a:rPr lang="ca" sz="1100">
                <a:solidFill>
                  <a:srgbClr val="000000"/>
                </a:solidFill>
                <a:latin typeface="Arial"/>
                <a:ea typeface="Arial"/>
                <a:cs typeface="Arial"/>
                <a:sym typeface="Arial"/>
              </a:rPr>
              <a:t>Create table Numbers and view top 10 sources in “</a:t>
            </a:r>
            <a:r>
              <a:rPr b="1" lang="ca" sz="1100" u="sng">
                <a:solidFill>
                  <a:schemeClr val="hlink"/>
                </a:solidFill>
                <a:latin typeface="Arial"/>
                <a:ea typeface="Arial"/>
                <a:cs typeface="Arial"/>
                <a:sym typeface="Arial"/>
                <a:hlinkClick r:id="rId5"/>
              </a:rPr>
              <a:t>Tabla_Numbers.sql</a:t>
            </a:r>
            <a:r>
              <a:rPr lang="ca" sz="1100">
                <a:solidFill>
                  <a:srgbClr val="000000"/>
                </a:solidFill>
                <a:latin typeface="Arial"/>
                <a:ea typeface="Arial"/>
                <a:cs typeface="Arial"/>
                <a:sym typeface="Arial"/>
              </a:rPr>
              <a:t>” and “</a:t>
            </a:r>
            <a:r>
              <a:rPr b="1" lang="ca" sz="1100" u="sng">
                <a:solidFill>
                  <a:schemeClr val="hlink"/>
                </a:solidFill>
                <a:latin typeface="Arial"/>
                <a:ea typeface="Arial"/>
                <a:cs typeface="Arial"/>
                <a:sym typeface="Arial"/>
                <a:hlinkClick r:id="rId6"/>
              </a:rPr>
              <a:t>Analisis_top10_sources.sql</a:t>
            </a:r>
            <a:r>
              <a:rPr lang="c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914400" rtl="0" algn="l">
              <a:spcBef>
                <a:spcPts val="0"/>
              </a:spcBef>
              <a:spcAft>
                <a:spcPts val="0"/>
              </a:spcAft>
              <a:buNone/>
            </a:pPr>
            <a:r>
              <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AutoNum type="arabicPeriod"/>
            </a:pPr>
            <a:r>
              <a:rPr lang="ca" sz="1100">
                <a:solidFill>
                  <a:srgbClr val="000000"/>
                </a:solidFill>
                <a:latin typeface="Arial"/>
                <a:ea typeface="Arial"/>
                <a:cs typeface="Arial"/>
                <a:sym typeface="Arial"/>
              </a:rPr>
              <a:t>Create view top 10 sources for every hour in “</a:t>
            </a:r>
            <a:r>
              <a:rPr b="1" lang="ca" sz="1100" u="sng">
                <a:solidFill>
                  <a:schemeClr val="hlink"/>
                </a:solidFill>
                <a:latin typeface="Arial"/>
                <a:ea typeface="Arial"/>
                <a:cs typeface="Arial"/>
                <a:sym typeface="Arial"/>
                <a:hlinkClick r:id="rId7"/>
              </a:rPr>
              <a:t>Analisis_top10_every_hour_view.sql</a:t>
            </a:r>
            <a:r>
              <a:rPr lang="ca" sz="1100">
                <a:solidFill>
                  <a:srgbClr val="000000"/>
                </a:solidFill>
                <a:latin typeface="Arial"/>
                <a:ea typeface="Arial"/>
                <a:cs typeface="Arial"/>
                <a:sym typeface="Arial"/>
              </a:rPr>
              <a:t>” and add data from all sources combined in “</a:t>
            </a:r>
            <a:r>
              <a:rPr b="1" lang="ca" sz="1100" u="sng">
                <a:solidFill>
                  <a:schemeClr val="hlink"/>
                </a:solidFill>
                <a:latin typeface="Arial"/>
                <a:ea typeface="Arial"/>
                <a:cs typeface="Arial"/>
                <a:sym typeface="Arial"/>
                <a:hlinkClick r:id="rId8"/>
              </a:rPr>
              <a:t>Analisi_top10_every_hour.sql</a:t>
            </a:r>
            <a:r>
              <a:rPr lang="ca" sz="1100">
                <a:solidFill>
                  <a:srgbClr val="000000"/>
                </a:solidFill>
                <a:latin typeface="Arial"/>
                <a:ea typeface="Arial"/>
                <a:cs typeface="Arial"/>
                <a:sym typeface="Arial"/>
              </a:rPr>
              <a:t>” view.</a:t>
            </a:r>
            <a:endParaRPr sz="1100">
              <a:solidFill>
                <a:srgbClr val="000000"/>
              </a:solidFill>
              <a:latin typeface="Arial"/>
              <a:ea typeface="Arial"/>
              <a:cs typeface="Arial"/>
              <a:sym typeface="Arial"/>
            </a:endParaRPr>
          </a:p>
          <a:p>
            <a:pPr indent="0" lvl="0" marL="457200" rtl="0" algn="l">
              <a:spcBef>
                <a:spcPts val="0"/>
              </a:spcBef>
              <a:spcAft>
                <a:spcPts val="0"/>
              </a:spcAft>
              <a:buNone/>
            </a:pPr>
            <a:r>
              <a:t/>
            </a:r>
            <a:endParaRPr sz="11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AutoNum type="arabicPeriod"/>
            </a:pPr>
            <a:r>
              <a:rPr lang="ca" sz="1100">
                <a:solidFill>
                  <a:srgbClr val="000000"/>
                </a:solidFill>
                <a:latin typeface="Arial"/>
                <a:ea typeface="Arial"/>
                <a:cs typeface="Arial"/>
                <a:sym typeface="Arial"/>
              </a:rPr>
              <a:t>Create view for Statistical analysis in “</a:t>
            </a:r>
            <a:r>
              <a:rPr b="1" lang="ca" sz="1100" u="sng">
                <a:solidFill>
                  <a:schemeClr val="hlink"/>
                </a:solidFill>
                <a:latin typeface="Arial"/>
                <a:ea typeface="Arial"/>
                <a:cs typeface="Arial"/>
                <a:sym typeface="Arial"/>
                <a:hlinkClick r:id="rId9"/>
              </a:rPr>
              <a:t>Analisis_estadistico.sql</a:t>
            </a:r>
            <a:r>
              <a:rPr lang="c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914400" rtl="0" algn="l">
              <a:spcBef>
                <a:spcPts val="0"/>
              </a:spcBef>
              <a:spcAft>
                <a:spcPts val="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Visualization in </a:t>
            </a:r>
            <a:r>
              <a:rPr lang="ca" u="sng">
                <a:solidFill>
                  <a:schemeClr val="hlink"/>
                </a:solidFill>
                <a:hlinkClick r:id="rId3"/>
              </a:rPr>
              <a:t>Power BI</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dk2"/>
              </a:buClr>
              <a:buSzPts val="1100"/>
              <a:buFont typeface="Arial"/>
              <a:buChar char="●"/>
            </a:pPr>
            <a:r>
              <a:rPr lang="ca" sz="1100">
                <a:solidFill>
                  <a:schemeClr val="dk2"/>
                </a:solidFill>
                <a:latin typeface="Arial"/>
                <a:ea typeface="Arial"/>
                <a:cs typeface="Arial"/>
                <a:sym typeface="Arial"/>
              </a:rPr>
              <a:t>Data for tab Ratio and Ratio_day_hour come from Analisis_Ratio.sql as</a:t>
            </a:r>
            <a:r>
              <a:rPr b="1" lang="ca" sz="1100">
                <a:solidFill>
                  <a:schemeClr val="dk2"/>
                </a:solidFill>
                <a:latin typeface="Arial"/>
                <a:ea typeface="Arial"/>
                <a:cs typeface="Arial"/>
                <a:sym typeface="Arial"/>
              </a:rPr>
              <a:t> data_redarbor_test</a:t>
            </a:r>
            <a:endParaRPr b="1" sz="1100">
              <a:solidFill>
                <a:schemeClr val="dk2"/>
              </a:solidFill>
              <a:latin typeface="Arial"/>
              <a:ea typeface="Arial"/>
              <a:cs typeface="Arial"/>
              <a:sym typeface="Arial"/>
            </a:endParaRPr>
          </a:p>
          <a:p>
            <a:pPr indent="0" lvl="0" marL="0" rtl="0" algn="l">
              <a:spcBef>
                <a:spcPts val="0"/>
              </a:spcBef>
              <a:spcAft>
                <a:spcPts val="0"/>
              </a:spcAft>
              <a:buNone/>
            </a:pPr>
            <a:r>
              <a:t/>
            </a:r>
            <a:endParaRPr sz="1100">
              <a:solidFill>
                <a:schemeClr val="dk2"/>
              </a:solidFill>
              <a:latin typeface="Arial"/>
              <a:ea typeface="Arial"/>
              <a:cs typeface="Arial"/>
              <a:sym typeface="Arial"/>
            </a:endParaRPr>
          </a:p>
          <a:p>
            <a:pPr indent="-298450" lvl="0" marL="457200" rtl="0" algn="l">
              <a:spcBef>
                <a:spcPts val="0"/>
              </a:spcBef>
              <a:spcAft>
                <a:spcPts val="0"/>
              </a:spcAft>
              <a:buClr>
                <a:schemeClr val="dk2"/>
              </a:buClr>
              <a:buSzPts val="1100"/>
              <a:buFont typeface="Arial"/>
              <a:buChar char="●"/>
            </a:pPr>
            <a:r>
              <a:rPr lang="ca" sz="1100">
                <a:solidFill>
                  <a:schemeClr val="dk2"/>
                </a:solidFill>
                <a:latin typeface="Arial"/>
                <a:ea typeface="Arial"/>
                <a:cs typeface="Arial"/>
                <a:sym typeface="Arial"/>
              </a:rPr>
              <a:t>Data for tab Ratio_top 10 source and tab Top 10 sources_total come from Analisis_top10_sources.sql as </a:t>
            </a:r>
            <a:r>
              <a:rPr b="1" lang="ca" sz="1100">
                <a:solidFill>
                  <a:schemeClr val="dk2"/>
                </a:solidFill>
                <a:latin typeface="Arial"/>
                <a:ea typeface="Arial"/>
                <a:cs typeface="Arial"/>
                <a:sym typeface="Arial"/>
              </a:rPr>
              <a:t>data_redarbor_test_source</a:t>
            </a:r>
            <a:endParaRPr b="1" sz="1100">
              <a:solidFill>
                <a:schemeClr val="dk2"/>
              </a:solidFill>
              <a:latin typeface="Arial"/>
              <a:ea typeface="Arial"/>
              <a:cs typeface="Arial"/>
              <a:sym typeface="Arial"/>
            </a:endParaRPr>
          </a:p>
          <a:p>
            <a:pPr indent="0" lvl="0" marL="0" rtl="0" algn="l">
              <a:spcBef>
                <a:spcPts val="0"/>
              </a:spcBef>
              <a:spcAft>
                <a:spcPts val="0"/>
              </a:spcAft>
              <a:buNone/>
            </a:pPr>
            <a:r>
              <a:t/>
            </a:r>
            <a:endParaRPr sz="1100">
              <a:solidFill>
                <a:schemeClr val="dk2"/>
              </a:solidFill>
              <a:latin typeface="Arial"/>
              <a:ea typeface="Arial"/>
              <a:cs typeface="Arial"/>
              <a:sym typeface="Arial"/>
            </a:endParaRPr>
          </a:p>
          <a:p>
            <a:pPr indent="-298450" lvl="0" marL="457200" rtl="0" algn="l">
              <a:spcBef>
                <a:spcPts val="0"/>
              </a:spcBef>
              <a:spcAft>
                <a:spcPts val="0"/>
              </a:spcAft>
              <a:buClr>
                <a:schemeClr val="dk2"/>
              </a:buClr>
              <a:buSzPts val="1100"/>
              <a:buFont typeface="Arial"/>
              <a:buChar char="●"/>
            </a:pPr>
            <a:r>
              <a:rPr lang="ca" sz="1100">
                <a:solidFill>
                  <a:schemeClr val="dk2"/>
                </a:solidFill>
                <a:latin typeface="Arial"/>
                <a:ea typeface="Arial"/>
                <a:cs typeface="Arial"/>
                <a:sym typeface="Arial"/>
              </a:rPr>
              <a:t>Data for tab Statistical_Summary_Top 10 sources comes from Analisis_estadistico.sql as </a:t>
            </a:r>
            <a:r>
              <a:rPr b="1" lang="ca" sz="1100">
                <a:solidFill>
                  <a:schemeClr val="dk2"/>
                </a:solidFill>
                <a:latin typeface="Arial"/>
                <a:ea typeface="Arial"/>
                <a:cs typeface="Arial"/>
                <a:sym typeface="Arial"/>
              </a:rPr>
              <a:t>Statistical_Summary</a:t>
            </a:r>
            <a:endParaRPr b="1" sz="1100">
              <a:solidFill>
                <a:schemeClr val="dk2"/>
              </a:solidFill>
              <a:latin typeface="Arial"/>
              <a:ea typeface="Arial"/>
              <a:cs typeface="Arial"/>
              <a:sym typeface="Arial"/>
            </a:endParaRPr>
          </a:p>
          <a:p>
            <a:pPr indent="0" lvl="0" marL="0" rtl="0" algn="l">
              <a:spcBef>
                <a:spcPts val="0"/>
              </a:spcBef>
              <a:spcAft>
                <a:spcPts val="0"/>
              </a:spcAft>
              <a:buNone/>
            </a:pPr>
            <a:r>
              <a:t/>
            </a:r>
            <a:endParaRPr sz="1100">
              <a:solidFill>
                <a:schemeClr val="dk2"/>
              </a:solidFill>
              <a:latin typeface="Arial"/>
              <a:ea typeface="Arial"/>
              <a:cs typeface="Arial"/>
              <a:sym typeface="Arial"/>
            </a:endParaRPr>
          </a:p>
          <a:p>
            <a:pPr indent="-298450" lvl="0" marL="457200" rtl="0" algn="l">
              <a:spcBef>
                <a:spcPts val="0"/>
              </a:spcBef>
              <a:spcAft>
                <a:spcPts val="0"/>
              </a:spcAft>
              <a:buClr>
                <a:schemeClr val="dk2"/>
              </a:buClr>
              <a:buSzPts val="1100"/>
              <a:buFont typeface="Arial"/>
              <a:buChar char="●"/>
            </a:pPr>
            <a:r>
              <a:rPr lang="ca" sz="1100">
                <a:solidFill>
                  <a:schemeClr val="dk2"/>
                </a:solidFill>
                <a:latin typeface="Arial"/>
                <a:ea typeface="Arial"/>
                <a:cs typeface="Arial"/>
                <a:sym typeface="Arial"/>
              </a:rPr>
              <a:t>Data for tab Top 10 sources_every_hour comes from Analisi_top10_every_hour.sql as </a:t>
            </a:r>
            <a:r>
              <a:rPr b="1" lang="ca" sz="1100">
                <a:solidFill>
                  <a:schemeClr val="dk2"/>
                </a:solidFill>
                <a:latin typeface="Arial"/>
                <a:ea typeface="Arial"/>
                <a:cs typeface="Arial"/>
                <a:sym typeface="Arial"/>
              </a:rPr>
              <a:t>data_redarbor_test_data</a:t>
            </a:r>
            <a:endParaRPr b="1" sz="1100">
              <a:solidFill>
                <a:schemeClr val="dk2"/>
              </a:solidFill>
              <a:latin typeface="Arial"/>
              <a:ea typeface="Arial"/>
              <a:cs typeface="Arial"/>
              <a:sym typeface="Arial"/>
            </a:endParaRPr>
          </a:p>
          <a:p>
            <a:pPr indent="0" lvl="0" marL="0" rtl="0" algn="l">
              <a:spcBef>
                <a:spcPts val="0"/>
              </a:spcBef>
              <a:spcAft>
                <a:spcPts val="1200"/>
              </a:spcAft>
              <a:buNone/>
            </a:pPr>
            <a:r>
              <a:t/>
            </a:r>
            <a:endParaRPr>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Overview of the problem</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Char char="●"/>
            </a:pPr>
            <a:r>
              <a:rPr lang="ca">
                <a:solidFill>
                  <a:schemeClr val="dk2"/>
                </a:solidFill>
              </a:rPr>
              <a:t>Large fluctuations in the “bad to good” ratio over time and across different traffic sources. </a:t>
            </a:r>
            <a:endParaRPr>
              <a:solidFill>
                <a:schemeClr val="dk2"/>
              </a:solidFill>
            </a:endParaRPr>
          </a:p>
          <a:p>
            <a:pPr indent="0" lvl="0" marL="457200" rtl="0" algn="l">
              <a:spcBef>
                <a:spcPts val="1200"/>
              </a:spcBef>
              <a:spcAft>
                <a:spcPts val="0"/>
              </a:spcAft>
              <a:buNone/>
            </a:pPr>
            <a:r>
              <a:t/>
            </a:r>
            <a:endParaRPr>
              <a:solidFill>
                <a:schemeClr val="dk2"/>
              </a:solidFill>
            </a:endParaRPr>
          </a:p>
          <a:p>
            <a:pPr indent="-311150" lvl="0" marL="457200" rtl="0" algn="l">
              <a:spcBef>
                <a:spcPts val="1200"/>
              </a:spcBef>
              <a:spcAft>
                <a:spcPts val="0"/>
              </a:spcAft>
              <a:buClr>
                <a:schemeClr val="dk2"/>
              </a:buClr>
              <a:buSzPts val="1300"/>
              <a:buChar char="●"/>
            </a:pPr>
            <a:r>
              <a:rPr lang="ca">
                <a:solidFill>
                  <a:schemeClr val="dk2"/>
                </a:solidFill>
              </a:rPr>
              <a:t>Identify patterns and pinpointing if any sources have significant impact in the overall user quality.</a:t>
            </a:r>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Fluctuations in Ratio</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Char char="●"/>
            </a:pPr>
            <a:r>
              <a:rPr lang="ca">
                <a:solidFill>
                  <a:schemeClr val="dk2"/>
                </a:solidFill>
              </a:rPr>
              <a:t>Where: “Ratio” tab in Power BI.</a:t>
            </a:r>
            <a:endParaRPr>
              <a:solidFill>
                <a:schemeClr val="dk2"/>
              </a:solidFill>
            </a:endParaRPr>
          </a:p>
          <a:p>
            <a:pPr indent="-311150" lvl="0" marL="457200" rtl="0" algn="l">
              <a:spcBef>
                <a:spcPts val="0"/>
              </a:spcBef>
              <a:spcAft>
                <a:spcPts val="0"/>
              </a:spcAft>
              <a:buClr>
                <a:schemeClr val="dk2"/>
              </a:buClr>
              <a:buSzPts val="1300"/>
              <a:buChar char="●"/>
            </a:pPr>
            <a:r>
              <a:rPr lang="ca">
                <a:solidFill>
                  <a:schemeClr val="dk2"/>
                </a:solidFill>
              </a:rPr>
              <a:t>What: Representation of ratio over time, based on an average of the past hour at 5-minute intervals.</a:t>
            </a:r>
            <a:endParaRPr>
              <a:solidFill>
                <a:schemeClr val="dk2"/>
              </a:solidFill>
            </a:endParaRPr>
          </a:p>
          <a:p>
            <a:pPr indent="0" lvl="0" marL="457200" rtl="0" algn="l">
              <a:spcBef>
                <a:spcPts val="1200"/>
              </a:spcBef>
              <a:spcAft>
                <a:spcPts val="0"/>
              </a:spcAft>
              <a:buNone/>
            </a:pPr>
            <a:r>
              <a:t/>
            </a:r>
            <a:endParaRPr>
              <a:solidFill>
                <a:schemeClr val="dk2"/>
              </a:solidFill>
            </a:endParaRPr>
          </a:p>
          <a:p>
            <a:pPr indent="-311150" lvl="0" marL="457200" rtl="0" algn="l">
              <a:spcBef>
                <a:spcPts val="1200"/>
              </a:spcBef>
              <a:spcAft>
                <a:spcPts val="0"/>
              </a:spcAft>
              <a:buClr>
                <a:schemeClr val="dk2"/>
              </a:buClr>
              <a:buSzPts val="1300"/>
              <a:buChar char="●"/>
            </a:pPr>
            <a:r>
              <a:rPr lang="ca">
                <a:solidFill>
                  <a:schemeClr val="dk2"/>
                </a:solidFill>
              </a:rPr>
              <a:t>The graph reveals significant fluctuations, with ratios varying from 15 to over 60 on the same day. When comparing graphs across different days, no clear correlation emerges—peaks occur at different hours depending on the day.</a:t>
            </a:r>
            <a:endParaRPr>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Ratio by Time of Day</a:t>
            </a:r>
            <a:endParaRPr/>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chemeClr val="dk2"/>
              </a:buClr>
              <a:buSzPts val="1300"/>
              <a:buChar char="●"/>
            </a:pPr>
            <a:r>
              <a:rPr lang="ca">
                <a:solidFill>
                  <a:schemeClr val="dk2"/>
                </a:solidFill>
              </a:rPr>
              <a:t>Where: Ratio_day_hour tab in Power BI.</a:t>
            </a:r>
            <a:endParaRPr>
              <a:solidFill>
                <a:schemeClr val="dk2"/>
              </a:solidFill>
            </a:endParaRPr>
          </a:p>
          <a:p>
            <a:pPr indent="-311150" lvl="0" marL="457200" rtl="0" algn="l">
              <a:spcBef>
                <a:spcPts val="0"/>
              </a:spcBef>
              <a:spcAft>
                <a:spcPts val="0"/>
              </a:spcAft>
              <a:buClr>
                <a:schemeClr val="dk2"/>
              </a:buClr>
              <a:buSzPts val="1300"/>
              <a:buChar char="●"/>
            </a:pPr>
            <a:r>
              <a:rPr lang="ca">
                <a:solidFill>
                  <a:schemeClr val="dk2"/>
                </a:solidFill>
              </a:rPr>
              <a:t>What: Representation of ratio versus the hour of the day.</a:t>
            </a:r>
            <a:endParaRPr>
              <a:solidFill>
                <a:schemeClr val="dk2"/>
              </a:solidFill>
            </a:endParaRPr>
          </a:p>
          <a:p>
            <a:pPr indent="0" lvl="0" marL="457200" rtl="0" algn="l">
              <a:spcBef>
                <a:spcPts val="1200"/>
              </a:spcBef>
              <a:spcAft>
                <a:spcPts val="0"/>
              </a:spcAft>
              <a:buNone/>
            </a:pPr>
            <a:r>
              <a:t/>
            </a:r>
            <a:endParaRPr>
              <a:solidFill>
                <a:schemeClr val="dk2"/>
              </a:solidFill>
            </a:endParaRPr>
          </a:p>
          <a:p>
            <a:pPr indent="-311150" lvl="0" marL="457200" rtl="0" algn="l">
              <a:spcBef>
                <a:spcPts val="1200"/>
              </a:spcBef>
              <a:spcAft>
                <a:spcPts val="0"/>
              </a:spcAft>
              <a:buClr>
                <a:schemeClr val="dk2"/>
              </a:buClr>
              <a:buSzPts val="1300"/>
              <a:buChar char="●"/>
            </a:pPr>
            <a:r>
              <a:rPr lang="ca">
                <a:solidFill>
                  <a:schemeClr val="dk2"/>
                </a:solidFill>
              </a:rPr>
              <a:t>We see that in the afternoons (15h to 19h) and around 24h, both the ratio and the number of users increase slightly. In contrast, the ratio is generally lower during late-night hours when fewer users are active. However, this trend isn’t entirely consistent, as at 6h, a low-activity hour, doesn't show the lowest ratio.</a:t>
            </a:r>
            <a:endParaRPr>
              <a:solidFill>
                <a:schemeClr val="dk2"/>
              </a:solidFill>
            </a:endParaRPr>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