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36FD4A-AA26-4784-8CB9-433FDBEBC86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5535FC1F-8ADB-47A3-A7AF-4A1C6FDA0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3C77FF5C-D8E6-4346-901D-F9FEB0543989}"/>
              </a:ext>
            </a:extLst>
          </p:cNvPr>
          <p:cNvSpPr>
            <a:spLocks noGrp="1"/>
          </p:cNvSpPr>
          <p:nvPr>
            <p:ph type="dt" sz="half" idx="10"/>
          </p:nvPr>
        </p:nvSpPr>
        <p:spPr/>
        <p:txBody>
          <a:bodyPr/>
          <a:lstStyle/>
          <a:p>
            <a:fld id="{3B857D1F-2483-4B12-91C1-F5D096B58655}" type="datetimeFigureOut">
              <a:rPr lang="es-ES" smtClean="0"/>
              <a:t>04/07/2019</a:t>
            </a:fld>
            <a:endParaRPr lang="es-ES"/>
          </a:p>
        </p:txBody>
      </p:sp>
      <p:sp>
        <p:nvSpPr>
          <p:cNvPr id="5" name="Marcador de pie de página 4">
            <a:extLst>
              <a:ext uri="{FF2B5EF4-FFF2-40B4-BE49-F238E27FC236}">
                <a16:creationId xmlns:a16="http://schemas.microsoft.com/office/drawing/2014/main" id="{76CE79F4-DB21-4FBC-893F-87EC9B70E69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AC793BD-DC16-40C9-9992-393E066C5822}"/>
              </a:ext>
            </a:extLst>
          </p:cNvPr>
          <p:cNvSpPr>
            <a:spLocks noGrp="1"/>
          </p:cNvSpPr>
          <p:nvPr>
            <p:ph type="sldNum" sz="quarter" idx="12"/>
          </p:nvPr>
        </p:nvSpPr>
        <p:spPr/>
        <p:txBody>
          <a:bodyPr/>
          <a:lstStyle/>
          <a:p>
            <a:fld id="{FF2D0B20-40C1-4603-BF34-87FA3A94957C}" type="slidenum">
              <a:rPr lang="es-ES" smtClean="0"/>
              <a:t>‹Nº›</a:t>
            </a:fld>
            <a:endParaRPr lang="es-ES"/>
          </a:p>
        </p:txBody>
      </p:sp>
    </p:spTree>
    <p:extLst>
      <p:ext uri="{BB962C8B-B14F-4D97-AF65-F5344CB8AC3E}">
        <p14:creationId xmlns:p14="http://schemas.microsoft.com/office/powerpoint/2010/main" val="4220448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8F7863-E77A-4D78-ACC4-5448F793D8A9}"/>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AF246F5-8D04-42C4-8EF2-991E4568EDD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427635F-4ED2-41BB-97BA-9C0AD8F77CD9}"/>
              </a:ext>
            </a:extLst>
          </p:cNvPr>
          <p:cNvSpPr>
            <a:spLocks noGrp="1"/>
          </p:cNvSpPr>
          <p:nvPr>
            <p:ph type="dt" sz="half" idx="10"/>
          </p:nvPr>
        </p:nvSpPr>
        <p:spPr/>
        <p:txBody>
          <a:bodyPr/>
          <a:lstStyle/>
          <a:p>
            <a:fld id="{3B857D1F-2483-4B12-91C1-F5D096B58655}" type="datetimeFigureOut">
              <a:rPr lang="es-ES" smtClean="0"/>
              <a:t>04/07/2019</a:t>
            </a:fld>
            <a:endParaRPr lang="es-ES"/>
          </a:p>
        </p:txBody>
      </p:sp>
      <p:sp>
        <p:nvSpPr>
          <p:cNvPr id="5" name="Marcador de pie de página 4">
            <a:extLst>
              <a:ext uri="{FF2B5EF4-FFF2-40B4-BE49-F238E27FC236}">
                <a16:creationId xmlns:a16="http://schemas.microsoft.com/office/drawing/2014/main" id="{D5F79614-0AB5-4E93-9A30-2FDE8DDD37F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4AD6B6F-83F9-4911-88AF-894FFE6FE053}"/>
              </a:ext>
            </a:extLst>
          </p:cNvPr>
          <p:cNvSpPr>
            <a:spLocks noGrp="1"/>
          </p:cNvSpPr>
          <p:nvPr>
            <p:ph type="sldNum" sz="quarter" idx="12"/>
          </p:nvPr>
        </p:nvSpPr>
        <p:spPr/>
        <p:txBody>
          <a:bodyPr/>
          <a:lstStyle/>
          <a:p>
            <a:fld id="{FF2D0B20-40C1-4603-BF34-87FA3A94957C}" type="slidenum">
              <a:rPr lang="es-ES" smtClean="0"/>
              <a:t>‹Nº›</a:t>
            </a:fld>
            <a:endParaRPr lang="es-ES"/>
          </a:p>
        </p:txBody>
      </p:sp>
    </p:spTree>
    <p:extLst>
      <p:ext uri="{BB962C8B-B14F-4D97-AF65-F5344CB8AC3E}">
        <p14:creationId xmlns:p14="http://schemas.microsoft.com/office/powerpoint/2010/main" val="3995989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F414E21-013A-4C6F-998F-424F1B92BB2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EF06835-86B9-4B6C-802D-10E00CA84DB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A64E98A-C633-4DDA-BA3D-C2EAEF5FA4B9}"/>
              </a:ext>
            </a:extLst>
          </p:cNvPr>
          <p:cNvSpPr>
            <a:spLocks noGrp="1"/>
          </p:cNvSpPr>
          <p:nvPr>
            <p:ph type="dt" sz="half" idx="10"/>
          </p:nvPr>
        </p:nvSpPr>
        <p:spPr/>
        <p:txBody>
          <a:bodyPr/>
          <a:lstStyle/>
          <a:p>
            <a:fld id="{3B857D1F-2483-4B12-91C1-F5D096B58655}" type="datetimeFigureOut">
              <a:rPr lang="es-ES" smtClean="0"/>
              <a:t>04/07/2019</a:t>
            </a:fld>
            <a:endParaRPr lang="es-ES"/>
          </a:p>
        </p:txBody>
      </p:sp>
      <p:sp>
        <p:nvSpPr>
          <p:cNvPr id="5" name="Marcador de pie de página 4">
            <a:extLst>
              <a:ext uri="{FF2B5EF4-FFF2-40B4-BE49-F238E27FC236}">
                <a16:creationId xmlns:a16="http://schemas.microsoft.com/office/drawing/2014/main" id="{7C984B67-9A25-43FA-B8AA-BECA561E97C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9D598AA-9C1F-4728-8C1C-B10BFC1695C0}"/>
              </a:ext>
            </a:extLst>
          </p:cNvPr>
          <p:cNvSpPr>
            <a:spLocks noGrp="1"/>
          </p:cNvSpPr>
          <p:nvPr>
            <p:ph type="sldNum" sz="quarter" idx="12"/>
          </p:nvPr>
        </p:nvSpPr>
        <p:spPr/>
        <p:txBody>
          <a:bodyPr/>
          <a:lstStyle/>
          <a:p>
            <a:fld id="{FF2D0B20-40C1-4603-BF34-87FA3A94957C}" type="slidenum">
              <a:rPr lang="es-ES" smtClean="0"/>
              <a:t>‹Nº›</a:t>
            </a:fld>
            <a:endParaRPr lang="es-ES"/>
          </a:p>
        </p:txBody>
      </p:sp>
    </p:spTree>
    <p:extLst>
      <p:ext uri="{BB962C8B-B14F-4D97-AF65-F5344CB8AC3E}">
        <p14:creationId xmlns:p14="http://schemas.microsoft.com/office/powerpoint/2010/main" val="2844177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07DFC5-C7D2-4B01-B64A-687F4F28A30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7404980-7AEA-4A32-A588-FDCF63E95D1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7E32F3F-C9DD-4747-AA9B-FB50978DB689}"/>
              </a:ext>
            </a:extLst>
          </p:cNvPr>
          <p:cNvSpPr>
            <a:spLocks noGrp="1"/>
          </p:cNvSpPr>
          <p:nvPr>
            <p:ph type="dt" sz="half" idx="10"/>
          </p:nvPr>
        </p:nvSpPr>
        <p:spPr/>
        <p:txBody>
          <a:bodyPr/>
          <a:lstStyle/>
          <a:p>
            <a:fld id="{3B857D1F-2483-4B12-91C1-F5D096B58655}" type="datetimeFigureOut">
              <a:rPr lang="es-ES" smtClean="0"/>
              <a:t>04/07/2019</a:t>
            </a:fld>
            <a:endParaRPr lang="es-ES"/>
          </a:p>
        </p:txBody>
      </p:sp>
      <p:sp>
        <p:nvSpPr>
          <p:cNvPr id="5" name="Marcador de pie de página 4">
            <a:extLst>
              <a:ext uri="{FF2B5EF4-FFF2-40B4-BE49-F238E27FC236}">
                <a16:creationId xmlns:a16="http://schemas.microsoft.com/office/drawing/2014/main" id="{DB1D7DC1-3FA5-466A-AE51-47FF394CBA2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CC8C606-0F13-41D9-A3A3-2019DE0EC0F4}"/>
              </a:ext>
            </a:extLst>
          </p:cNvPr>
          <p:cNvSpPr>
            <a:spLocks noGrp="1"/>
          </p:cNvSpPr>
          <p:nvPr>
            <p:ph type="sldNum" sz="quarter" idx="12"/>
          </p:nvPr>
        </p:nvSpPr>
        <p:spPr/>
        <p:txBody>
          <a:bodyPr/>
          <a:lstStyle/>
          <a:p>
            <a:fld id="{FF2D0B20-40C1-4603-BF34-87FA3A94957C}" type="slidenum">
              <a:rPr lang="es-ES" smtClean="0"/>
              <a:t>‹Nº›</a:t>
            </a:fld>
            <a:endParaRPr lang="es-ES"/>
          </a:p>
        </p:txBody>
      </p:sp>
    </p:spTree>
    <p:extLst>
      <p:ext uri="{BB962C8B-B14F-4D97-AF65-F5344CB8AC3E}">
        <p14:creationId xmlns:p14="http://schemas.microsoft.com/office/powerpoint/2010/main" val="2913123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8911B2-799C-4A8C-9FB4-A03796B3DB9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23335F71-B886-47A1-B249-020E4304B4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4007B59-1723-47F9-890D-4745C44C8120}"/>
              </a:ext>
            </a:extLst>
          </p:cNvPr>
          <p:cNvSpPr>
            <a:spLocks noGrp="1"/>
          </p:cNvSpPr>
          <p:nvPr>
            <p:ph type="dt" sz="half" idx="10"/>
          </p:nvPr>
        </p:nvSpPr>
        <p:spPr/>
        <p:txBody>
          <a:bodyPr/>
          <a:lstStyle/>
          <a:p>
            <a:fld id="{3B857D1F-2483-4B12-91C1-F5D096B58655}" type="datetimeFigureOut">
              <a:rPr lang="es-ES" smtClean="0"/>
              <a:t>04/07/2019</a:t>
            </a:fld>
            <a:endParaRPr lang="es-ES"/>
          </a:p>
        </p:txBody>
      </p:sp>
      <p:sp>
        <p:nvSpPr>
          <p:cNvPr id="5" name="Marcador de pie de página 4">
            <a:extLst>
              <a:ext uri="{FF2B5EF4-FFF2-40B4-BE49-F238E27FC236}">
                <a16:creationId xmlns:a16="http://schemas.microsoft.com/office/drawing/2014/main" id="{9F0F2C10-DD8F-4002-8A19-B420D318683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5C3CD15-91B4-4C4D-9364-AFF72FA8C73C}"/>
              </a:ext>
            </a:extLst>
          </p:cNvPr>
          <p:cNvSpPr>
            <a:spLocks noGrp="1"/>
          </p:cNvSpPr>
          <p:nvPr>
            <p:ph type="sldNum" sz="quarter" idx="12"/>
          </p:nvPr>
        </p:nvSpPr>
        <p:spPr/>
        <p:txBody>
          <a:bodyPr/>
          <a:lstStyle/>
          <a:p>
            <a:fld id="{FF2D0B20-40C1-4603-BF34-87FA3A94957C}" type="slidenum">
              <a:rPr lang="es-ES" smtClean="0"/>
              <a:t>‹Nº›</a:t>
            </a:fld>
            <a:endParaRPr lang="es-ES"/>
          </a:p>
        </p:txBody>
      </p:sp>
    </p:spTree>
    <p:extLst>
      <p:ext uri="{BB962C8B-B14F-4D97-AF65-F5344CB8AC3E}">
        <p14:creationId xmlns:p14="http://schemas.microsoft.com/office/powerpoint/2010/main" val="3702961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C0C8F8-E9F4-44CC-B8B9-A8305AA29AE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8375109-1B5F-4A38-ACE8-61CD47B1628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917AF1A4-B2A5-4441-9390-E884435EEC8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2E2296E2-9D7E-42EF-B416-ECD45C3E71D2}"/>
              </a:ext>
            </a:extLst>
          </p:cNvPr>
          <p:cNvSpPr>
            <a:spLocks noGrp="1"/>
          </p:cNvSpPr>
          <p:nvPr>
            <p:ph type="dt" sz="half" idx="10"/>
          </p:nvPr>
        </p:nvSpPr>
        <p:spPr/>
        <p:txBody>
          <a:bodyPr/>
          <a:lstStyle/>
          <a:p>
            <a:fld id="{3B857D1F-2483-4B12-91C1-F5D096B58655}" type="datetimeFigureOut">
              <a:rPr lang="es-ES" smtClean="0"/>
              <a:t>04/07/2019</a:t>
            </a:fld>
            <a:endParaRPr lang="es-ES"/>
          </a:p>
        </p:txBody>
      </p:sp>
      <p:sp>
        <p:nvSpPr>
          <p:cNvPr id="6" name="Marcador de pie de página 5">
            <a:extLst>
              <a:ext uri="{FF2B5EF4-FFF2-40B4-BE49-F238E27FC236}">
                <a16:creationId xmlns:a16="http://schemas.microsoft.com/office/drawing/2014/main" id="{E32B9B0B-43CC-4FE3-BE39-7FE2E09A825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CFA7BB0-0EBD-4BDA-84C2-CD141B434E87}"/>
              </a:ext>
            </a:extLst>
          </p:cNvPr>
          <p:cNvSpPr>
            <a:spLocks noGrp="1"/>
          </p:cNvSpPr>
          <p:nvPr>
            <p:ph type="sldNum" sz="quarter" idx="12"/>
          </p:nvPr>
        </p:nvSpPr>
        <p:spPr/>
        <p:txBody>
          <a:bodyPr/>
          <a:lstStyle/>
          <a:p>
            <a:fld id="{FF2D0B20-40C1-4603-BF34-87FA3A94957C}" type="slidenum">
              <a:rPr lang="es-ES" smtClean="0"/>
              <a:t>‹Nº›</a:t>
            </a:fld>
            <a:endParaRPr lang="es-ES"/>
          </a:p>
        </p:txBody>
      </p:sp>
    </p:spTree>
    <p:extLst>
      <p:ext uri="{BB962C8B-B14F-4D97-AF65-F5344CB8AC3E}">
        <p14:creationId xmlns:p14="http://schemas.microsoft.com/office/powerpoint/2010/main" val="3280115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8AB9EA-F0CA-40FB-B737-2E2B6720A08C}"/>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9605A98-8806-4A72-85E1-FAE43F8900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025DC07-D0A0-4E82-AE7F-A8FBD137644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CD5C35D8-CC20-4A19-A837-8F2B51C370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04A27F6-BD97-49AF-AD54-D638C9F1E8B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F4C06C65-9F23-466F-9DE8-D0BE67E4E9B3}"/>
              </a:ext>
            </a:extLst>
          </p:cNvPr>
          <p:cNvSpPr>
            <a:spLocks noGrp="1"/>
          </p:cNvSpPr>
          <p:nvPr>
            <p:ph type="dt" sz="half" idx="10"/>
          </p:nvPr>
        </p:nvSpPr>
        <p:spPr/>
        <p:txBody>
          <a:bodyPr/>
          <a:lstStyle/>
          <a:p>
            <a:fld id="{3B857D1F-2483-4B12-91C1-F5D096B58655}" type="datetimeFigureOut">
              <a:rPr lang="es-ES" smtClean="0"/>
              <a:t>04/07/2019</a:t>
            </a:fld>
            <a:endParaRPr lang="es-ES"/>
          </a:p>
        </p:txBody>
      </p:sp>
      <p:sp>
        <p:nvSpPr>
          <p:cNvPr id="8" name="Marcador de pie de página 7">
            <a:extLst>
              <a:ext uri="{FF2B5EF4-FFF2-40B4-BE49-F238E27FC236}">
                <a16:creationId xmlns:a16="http://schemas.microsoft.com/office/drawing/2014/main" id="{6E9FADFF-FC06-45C9-A89C-868FD7E57027}"/>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AAD0A5D1-4948-4D82-BA08-A0F674FF56F0}"/>
              </a:ext>
            </a:extLst>
          </p:cNvPr>
          <p:cNvSpPr>
            <a:spLocks noGrp="1"/>
          </p:cNvSpPr>
          <p:nvPr>
            <p:ph type="sldNum" sz="quarter" idx="12"/>
          </p:nvPr>
        </p:nvSpPr>
        <p:spPr/>
        <p:txBody>
          <a:bodyPr/>
          <a:lstStyle/>
          <a:p>
            <a:fld id="{FF2D0B20-40C1-4603-BF34-87FA3A94957C}" type="slidenum">
              <a:rPr lang="es-ES" smtClean="0"/>
              <a:t>‹Nº›</a:t>
            </a:fld>
            <a:endParaRPr lang="es-ES"/>
          </a:p>
        </p:txBody>
      </p:sp>
    </p:spTree>
    <p:extLst>
      <p:ext uri="{BB962C8B-B14F-4D97-AF65-F5344CB8AC3E}">
        <p14:creationId xmlns:p14="http://schemas.microsoft.com/office/powerpoint/2010/main" val="2981147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CA9DA2-1F55-47B5-827F-D25D0A1DDE0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3FC168CF-E18C-4352-B5B9-001D825F88CA}"/>
              </a:ext>
            </a:extLst>
          </p:cNvPr>
          <p:cNvSpPr>
            <a:spLocks noGrp="1"/>
          </p:cNvSpPr>
          <p:nvPr>
            <p:ph type="dt" sz="half" idx="10"/>
          </p:nvPr>
        </p:nvSpPr>
        <p:spPr/>
        <p:txBody>
          <a:bodyPr/>
          <a:lstStyle/>
          <a:p>
            <a:fld id="{3B857D1F-2483-4B12-91C1-F5D096B58655}" type="datetimeFigureOut">
              <a:rPr lang="es-ES" smtClean="0"/>
              <a:t>04/07/2019</a:t>
            </a:fld>
            <a:endParaRPr lang="es-ES"/>
          </a:p>
        </p:txBody>
      </p:sp>
      <p:sp>
        <p:nvSpPr>
          <p:cNvPr id="4" name="Marcador de pie de página 3">
            <a:extLst>
              <a:ext uri="{FF2B5EF4-FFF2-40B4-BE49-F238E27FC236}">
                <a16:creationId xmlns:a16="http://schemas.microsoft.com/office/drawing/2014/main" id="{71CDAE11-60D7-42BB-8A6D-A7AB654DD37D}"/>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BA95245C-0706-4D14-A3E8-FD1514E2C4EF}"/>
              </a:ext>
            </a:extLst>
          </p:cNvPr>
          <p:cNvSpPr>
            <a:spLocks noGrp="1"/>
          </p:cNvSpPr>
          <p:nvPr>
            <p:ph type="sldNum" sz="quarter" idx="12"/>
          </p:nvPr>
        </p:nvSpPr>
        <p:spPr/>
        <p:txBody>
          <a:bodyPr/>
          <a:lstStyle/>
          <a:p>
            <a:fld id="{FF2D0B20-40C1-4603-BF34-87FA3A94957C}" type="slidenum">
              <a:rPr lang="es-ES" smtClean="0"/>
              <a:t>‹Nº›</a:t>
            </a:fld>
            <a:endParaRPr lang="es-ES"/>
          </a:p>
        </p:txBody>
      </p:sp>
    </p:spTree>
    <p:extLst>
      <p:ext uri="{BB962C8B-B14F-4D97-AF65-F5344CB8AC3E}">
        <p14:creationId xmlns:p14="http://schemas.microsoft.com/office/powerpoint/2010/main" val="2859607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F441963-7D4B-4639-ADD0-13878B1F1272}"/>
              </a:ext>
            </a:extLst>
          </p:cNvPr>
          <p:cNvSpPr>
            <a:spLocks noGrp="1"/>
          </p:cNvSpPr>
          <p:nvPr>
            <p:ph type="dt" sz="half" idx="10"/>
          </p:nvPr>
        </p:nvSpPr>
        <p:spPr/>
        <p:txBody>
          <a:bodyPr/>
          <a:lstStyle/>
          <a:p>
            <a:fld id="{3B857D1F-2483-4B12-91C1-F5D096B58655}" type="datetimeFigureOut">
              <a:rPr lang="es-ES" smtClean="0"/>
              <a:t>04/07/2019</a:t>
            </a:fld>
            <a:endParaRPr lang="es-ES"/>
          </a:p>
        </p:txBody>
      </p:sp>
      <p:sp>
        <p:nvSpPr>
          <p:cNvPr id="3" name="Marcador de pie de página 2">
            <a:extLst>
              <a:ext uri="{FF2B5EF4-FFF2-40B4-BE49-F238E27FC236}">
                <a16:creationId xmlns:a16="http://schemas.microsoft.com/office/drawing/2014/main" id="{0412C9AD-9DB5-4B16-98AE-FEAA75966B7B}"/>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97DB1AB1-2422-4031-83A3-61EE86DAB7DE}"/>
              </a:ext>
            </a:extLst>
          </p:cNvPr>
          <p:cNvSpPr>
            <a:spLocks noGrp="1"/>
          </p:cNvSpPr>
          <p:nvPr>
            <p:ph type="sldNum" sz="quarter" idx="12"/>
          </p:nvPr>
        </p:nvSpPr>
        <p:spPr/>
        <p:txBody>
          <a:bodyPr/>
          <a:lstStyle/>
          <a:p>
            <a:fld id="{FF2D0B20-40C1-4603-BF34-87FA3A94957C}" type="slidenum">
              <a:rPr lang="es-ES" smtClean="0"/>
              <a:t>‹Nº›</a:t>
            </a:fld>
            <a:endParaRPr lang="es-ES"/>
          </a:p>
        </p:txBody>
      </p:sp>
    </p:spTree>
    <p:extLst>
      <p:ext uri="{BB962C8B-B14F-4D97-AF65-F5344CB8AC3E}">
        <p14:creationId xmlns:p14="http://schemas.microsoft.com/office/powerpoint/2010/main" val="625905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FF80CB-F642-4159-9EFB-137F6A2BD79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290F100-4B16-4AD4-9E64-B94EF90978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84CF5746-70E2-4D9A-9052-795281A8C5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5E8B15A-3DD1-40EA-8CD7-738003130029}"/>
              </a:ext>
            </a:extLst>
          </p:cNvPr>
          <p:cNvSpPr>
            <a:spLocks noGrp="1"/>
          </p:cNvSpPr>
          <p:nvPr>
            <p:ph type="dt" sz="half" idx="10"/>
          </p:nvPr>
        </p:nvSpPr>
        <p:spPr/>
        <p:txBody>
          <a:bodyPr/>
          <a:lstStyle/>
          <a:p>
            <a:fld id="{3B857D1F-2483-4B12-91C1-F5D096B58655}" type="datetimeFigureOut">
              <a:rPr lang="es-ES" smtClean="0"/>
              <a:t>04/07/2019</a:t>
            </a:fld>
            <a:endParaRPr lang="es-ES"/>
          </a:p>
        </p:txBody>
      </p:sp>
      <p:sp>
        <p:nvSpPr>
          <p:cNvPr id="6" name="Marcador de pie de página 5">
            <a:extLst>
              <a:ext uri="{FF2B5EF4-FFF2-40B4-BE49-F238E27FC236}">
                <a16:creationId xmlns:a16="http://schemas.microsoft.com/office/drawing/2014/main" id="{DD776DC1-0997-46CF-B1FD-A30A78EC978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3BE931A-795E-455E-BFEE-FB4A98191794}"/>
              </a:ext>
            </a:extLst>
          </p:cNvPr>
          <p:cNvSpPr>
            <a:spLocks noGrp="1"/>
          </p:cNvSpPr>
          <p:nvPr>
            <p:ph type="sldNum" sz="quarter" idx="12"/>
          </p:nvPr>
        </p:nvSpPr>
        <p:spPr/>
        <p:txBody>
          <a:bodyPr/>
          <a:lstStyle/>
          <a:p>
            <a:fld id="{FF2D0B20-40C1-4603-BF34-87FA3A94957C}" type="slidenum">
              <a:rPr lang="es-ES" smtClean="0"/>
              <a:t>‹Nº›</a:t>
            </a:fld>
            <a:endParaRPr lang="es-ES"/>
          </a:p>
        </p:txBody>
      </p:sp>
    </p:spTree>
    <p:extLst>
      <p:ext uri="{BB962C8B-B14F-4D97-AF65-F5344CB8AC3E}">
        <p14:creationId xmlns:p14="http://schemas.microsoft.com/office/powerpoint/2010/main" val="3350091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EC5814-4AE1-49C1-8789-F05D4098459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70BAD524-FB10-4F16-AFBA-7ECAC3E7A8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77C307F6-CBCA-4F6D-A906-BA0184F73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DA1AB3C-0FD1-4A05-9F93-74B366143601}"/>
              </a:ext>
            </a:extLst>
          </p:cNvPr>
          <p:cNvSpPr>
            <a:spLocks noGrp="1"/>
          </p:cNvSpPr>
          <p:nvPr>
            <p:ph type="dt" sz="half" idx="10"/>
          </p:nvPr>
        </p:nvSpPr>
        <p:spPr/>
        <p:txBody>
          <a:bodyPr/>
          <a:lstStyle/>
          <a:p>
            <a:fld id="{3B857D1F-2483-4B12-91C1-F5D096B58655}" type="datetimeFigureOut">
              <a:rPr lang="es-ES" smtClean="0"/>
              <a:t>04/07/2019</a:t>
            </a:fld>
            <a:endParaRPr lang="es-ES"/>
          </a:p>
        </p:txBody>
      </p:sp>
      <p:sp>
        <p:nvSpPr>
          <p:cNvPr id="6" name="Marcador de pie de página 5">
            <a:extLst>
              <a:ext uri="{FF2B5EF4-FFF2-40B4-BE49-F238E27FC236}">
                <a16:creationId xmlns:a16="http://schemas.microsoft.com/office/drawing/2014/main" id="{C09E610E-486B-4D8E-812D-669F0F92E10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CBF072B5-FDEC-4AB8-8430-D6AA8AFD9D92}"/>
              </a:ext>
            </a:extLst>
          </p:cNvPr>
          <p:cNvSpPr>
            <a:spLocks noGrp="1"/>
          </p:cNvSpPr>
          <p:nvPr>
            <p:ph type="sldNum" sz="quarter" idx="12"/>
          </p:nvPr>
        </p:nvSpPr>
        <p:spPr/>
        <p:txBody>
          <a:bodyPr/>
          <a:lstStyle/>
          <a:p>
            <a:fld id="{FF2D0B20-40C1-4603-BF34-87FA3A94957C}" type="slidenum">
              <a:rPr lang="es-ES" smtClean="0"/>
              <a:t>‹Nº›</a:t>
            </a:fld>
            <a:endParaRPr lang="es-ES"/>
          </a:p>
        </p:txBody>
      </p:sp>
    </p:spTree>
    <p:extLst>
      <p:ext uri="{BB962C8B-B14F-4D97-AF65-F5344CB8AC3E}">
        <p14:creationId xmlns:p14="http://schemas.microsoft.com/office/powerpoint/2010/main" val="739212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1966FF1-B2FF-4E73-8D84-32EF8C2A8C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6E8C879-4453-4DBF-AE7D-4A5162FFD1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54330E1-4EA0-4139-8F30-8A443076B0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857D1F-2483-4B12-91C1-F5D096B58655}" type="datetimeFigureOut">
              <a:rPr lang="es-ES" smtClean="0"/>
              <a:t>04/07/2019</a:t>
            </a:fld>
            <a:endParaRPr lang="es-ES"/>
          </a:p>
        </p:txBody>
      </p:sp>
      <p:sp>
        <p:nvSpPr>
          <p:cNvPr id="5" name="Marcador de pie de página 4">
            <a:extLst>
              <a:ext uri="{FF2B5EF4-FFF2-40B4-BE49-F238E27FC236}">
                <a16:creationId xmlns:a16="http://schemas.microsoft.com/office/drawing/2014/main" id="{42F8A1AD-6E16-4F28-B434-2A292EB075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8A4A8302-8E43-4A25-AB07-FF08069E71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2D0B20-40C1-4603-BF34-87FA3A94957C}" type="slidenum">
              <a:rPr lang="es-ES" smtClean="0"/>
              <a:t>‹Nº›</a:t>
            </a:fld>
            <a:endParaRPr lang="es-ES"/>
          </a:p>
        </p:txBody>
      </p:sp>
    </p:spTree>
    <p:extLst>
      <p:ext uri="{BB962C8B-B14F-4D97-AF65-F5344CB8AC3E}">
        <p14:creationId xmlns:p14="http://schemas.microsoft.com/office/powerpoint/2010/main" val="2221976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D753D-7E68-474D-89C5-842549D41EF1}"/>
              </a:ext>
            </a:extLst>
          </p:cNvPr>
          <p:cNvSpPr>
            <a:spLocks noGrp="1"/>
          </p:cNvSpPr>
          <p:nvPr>
            <p:ph type="ctrTitle"/>
          </p:nvPr>
        </p:nvSpPr>
        <p:spPr/>
        <p:txBody>
          <a:bodyPr>
            <a:normAutofit fontScale="90000"/>
          </a:bodyPr>
          <a:lstStyle/>
          <a:p>
            <a:r>
              <a:rPr lang="en-US" b="1" dirty="0"/>
              <a:t>Looking for the optimal place for a new restaurant in Barcelona</a:t>
            </a:r>
            <a:br>
              <a:rPr lang="es-ES" dirty="0"/>
            </a:br>
            <a:endParaRPr lang="es-ES" dirty="0"/>
          </a:p>
        </p:txBody>
      </p:sp>
      <p:sp>
        <p:nvSpPr>
          <p:cNvPr id="3" name="Subtítulo 2">
            <a:extLst>
              <a:ext uri="{FF2B5EF4-FFF2-40B4-BE49-F238E27FC236}">
                <a16:creationId xmlns:a16="http://schemas.microsoft.com/office/drawing/2014/main" id="{81992A35-47AB-442D-9598-0E05CA03AFA4}"/>
              </a:ext>
            </a:extLst>
          </p:cNvPr>
          <p:cNvSpPr>
            <a:spLocks noGrp="1"/>
          </p:cNvSpPr>
          <p:nvPr>
            <p:ph type="subTitle" idx="1"/>
          </p:nvPr>
        </p:nvSpPr>
        <p:spPr/>
        <p:txBody>
          <a:bodyPr/>
          <a:lstStyle/>
          <a:p>
            <a:r>
              <a:rPr lang="en-US" dirty="0" err="1"/>
              <a:t>Lluís</a:t>
            </a:r>
            <a:r>
              <a:rPr lang="en-US" dirty="0"/>
              <a:t> Puigdemont</a:t>
            </a:r>
            <a:endParaRPr lang="es-ES" dirty="0"/>
          </a:p>
          <a:p>
            <a:r>
              <a:rPr lang="en-US" dirty="0"/>
              <a:t>June 2019</a:t>
            </a:r>
            <a:endParaRPr lang="es-ES" dirty="0"/>
          </a:p>
          <a:p>
            <a:endParaRPr lang="es-ES" dirty="0"/>
          </a:p>
        </p:txBody>
      </p:sp>
    </p:spTree>
    <p:extLst>
      <p:ext uri="{BB962C8B-B14F-4D97-AF65-F5344CB8AC3E}">
        <p14:creationId xmlns:p14="http://schemas.microsoft.com/office/powerpoint/2010/main" val="722789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D753D-7E68-474D-89C5-842549D41EF1}"/>
              </a:ext>
            </a:extLst>
          </p:cNvPr>
          <p:cNvSpPr>
            <a:spLocks noGrp="1"/>
          </p:cNvSpPr>
          <p:nvPr>
            <p:ph type="ctrTitle"/>
          </p:nvPr>
        </p:nvSpPr>
        <p:spPr>
          <a:xfrm>
            <a:off x="788565" y="318782"/>
            <a:ext cx="9144000" cy="1761688"/>
          </a:xfrm>
        </p:spPr>
        <p:txBody>
          <a:bodyPr>
            <a:normAutofit/>
          </a:bodyPr>
          <a:lstStyle/>
          <a:p>
            <a:pPr algn="l"/>
            <a:r>
              <a:rPr lang="en-US" sz="2700" b="1" dirty="0"/>
              <a:t>Methodology (7/7)</a:t>
            </a:r>
            <a:br>
              <a:rPr lang="es-ES" dirty="0"/>
            </a:br>
            <a:endParaRPr lang="es-ES" dirty="0"/>
          </a:p>
        </p:txBody>
      </p:sp>
      <p:sp>
        <p:nvSpPr>
          <p:cNvPr id="3" name="Subtítulo 2">
            <a:extLst>
              <a:ext uri="{FF2B5EF4-FFF2-40B4-BE49-F238E27FC236}">
                <a16:creationId xmlns:a16="http://schemas.microsoft.com/office/drawing/2014/main" id="{81992A35-47AB-442D-9598-0E05CA03AFA4}"/>
              </a:ext>
            </a:extLst>
          </p:cNvPr>
          <p:cNvSpPr>
            <a:spLocks noGrp="1"/>
          </p:cNvSpPr>
          <p:nvPr>
            <p:ph type="subTitle" idx="1"/>
          </p:nvPr>
        </p:nvSpPr>
        <p:spPr>
          <a:xfrm>
            <a:off x="788565" y="1325461"/>
            <a:ext cx="10796631" cy="5117284"/>
          </a:xfrm>
        </p:spPr>
        <p:txBody>
          <a:bodyPr>
            <a:normAutofit/>
          </a:bodyPr>
          <a:lstStyle/>
          <a:p>
            <a:pPr algn="l"/>
            <a:r>
              <a:rPr lang="en-US" sz="1200" dirty="0"/>
              <a:t>If we look at the whole table, we can conclude that the neighborhoods where we will have less competition are those where restaurants are not part of the most common venues. These would be neighborhoods with cluster labels 2 and 3.</a:t>
            </a:r>
          </a:p>
          <a:p>
            <a:pPr algn="l"/>
            <a:r>
              <a:rPr lang="en-US" sz="1200" dirty="0"/>
              <a:t>So, the neighborhoods in which we could put our restaurant for competition reasons are those that are in blue and light green:</a:t>
            </a:r>
          </a:p>
          <a:p>
            <a:pPr algn="l"/>
            <a:endParaRPr lang="en-US" sz="1200" dirty="0"/>
          </a:p>
          <a:p>
            <a:pPr algn="l"/>
            <a:endParaRPr lang="en-US" sz="1200" dirty="0"/>
          </a:p>
          <a:p>
            <a:pPr algn="l"/>
            <a:endParaRPr lang="en-US" sz="1200" dirty="0"/>
          </a:p>
          <a:p>
            <a:pPr algn="l"/>
            <a:endParaRPr lang="en-US" sz="1200" dirty="0"/>
          </a:p>
          <a:p>
            <a:pPr algn="l"/>
            <a:endParaRPr lang="en-US" sz="1200" dirty="0"/>
          </a:p>
          <a:p>
            <a:pPr algn="l"/>
            <a:endParaRPr lang="en-US" sz="1200" dirty="0"/>
          </a:p>
          <a:p>
            <a:pPr algn="l"/>
            <a:endParaRPr lang="en-US" sz="1200" dirty="0"/>
          </a:p>
          <a:p>
            <a:pPr algn="l"/>
            <a:endParaRPr lang="en-US" sz="1200" dirty="0"/>
          </a:p>
          <a:p>
            <a:pPr algn="l"/>
            <a:endParaRPr lang="en-US" sz="1200" dirty="0"/>
          </a:p>
          <a:p>
            <a:pPr algn="l"/>
            <a:endParaRPr lang="en-US" sz="1200" dirty="0"/>
          </a:p>
          <a:p>
            <a:pPr algn="l"/>
            <a:r>
              <a:rPr lang="en-US" sz="1200" dirty="0"/>
              <a:t>Finally, we select each of the neighborhoods whose cluster label is 2 or 3 and we choose the one with the highest population density to comply with the condition of containing the maximum possible population density as well. The result is:</a:t>
            </a:r>
          </a:p>
          <a:p>
            <a:pPr algn="l"/>
            <a:endParaRPr lang="en-US" sz="1200" dirty="0"/>
          </a:p>
          <a:p>
            <a:pPr algn="l"/>
            <a:endParaRPr lang="es-ES" sz="1200" dirty="0"/>
          </a:p>
          <a:p>
            <a:pPr algn="l"/>
            <a:endParaRPr lang="es-ES" sz="1200" dirty="0"/>
          </a:p>
          <a:p>
            <a:pPr algn="l"/>
            <a:endParaRPr lang="es-ES" sz="1200" dirty="0"/>
          </a:p>
          <a:p>
            <a:pPr algn="l"/>
            <a:endParaRPr lang="es-ES" sz="1200" dirty="0"/>
          </a:p>
          <a:p>
            <a:pPr algn="l"/>
            <a:endParaRPr lang="es-ES" dirty="0"/>
          </a:p>
        </p:txBody>
      </p:sp>
      <p:pic>
        <p:nvPicPr>
          <p:cNvPr id="6" name="Imagen 5">
            <a:extLst>
              <a:ext uri="{FF2B5EF4-FFF2-40B4-BE49-F238E27FC236}">
                <a16:creationId xmlns:a16="http://schemas.microsoft.com/office/drawing/2014/main" id="{823847E3-E133-4BED-AC3E-B4656AFEE8F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75555" y="2172722"/>
            <a:ext cx="2040890" cy="2750820"/>
          </a:xfrm>
          <a:prstGeom prst="rect">
            <a:avLst/>
          </a:prstGeom>
          <a:noFill/>
          <a:ln>
            <a:noFill/>
          </a:ln>
        </p:spPr>
      </p:pic>
      <p:pic>
        <p:nvPicPr>
          <p:cNvPr id="7" name="Imagen 6">
            <a:extLst>
              <a:ext uri="{FF2B5EF4-FFF2-40B4-BE49-F238E27FC236}">
                <a16:creationId xmlns:a16="http://schemas.microsoft.com/office/drawing/2014/main" id="{0BFD8DD8-4C59-49BC-B749-BA17DDDC8F2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396615" y="5386809"/>
            <a:ext cx="5398770" cy="768350"/>
          </a:xfrm>
          <a:prstGeom prst="rect">
            <a:avLst/>
          </a:prstGeom>
          <a:noFill/>
          <a:ln>
            <a:noFill/>
          </a:ln>
        </p:spPr>
      </p:pic>
    </p:spTree>
    <p:extLst>
      <p:ext uri="{BB962C8B-B14F-4D97-AF65-F5344CB8AC3E}">
        <p14:creationId xmlns:p14="http://schemas.microsoft.com/office/powerpoint/2010/main" val="2621547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D753D-7E68-474D-89C5-842549D41EF1}"/>
              </a:ext>
            </a:extLst>
          </p:cNvPr>
          <p:cNvSpPr>
            <a:spLocks noGrp="1"/>
          </p:cNvSpPr>
          <p:nvPr>
            <p:ph type="ctrTitle"/>
          </p:nvPr>
        </p:nvSpPr>
        <p:spPr>
          <a:xfrm>
            <a:off x="788565" y="318782"/>
            <a:ext cx="9144000" cy="1761688"/>
          </a:xfrm>
        </p:spPr>
        <p:txBody>
          <a:bodyPr>
            <a:normAutofit/>
          </a:bodyPr>
          <a:lstStyle/>
          <a:p>
            <a:pPr algn="l"/>
            <a:r>
              <a:rPr lang="en-US" sz="2700" b="1" dirty="0"/>
              <a:t>Results and discussion</a:t>
            </a:r>
            <a:br>
              <a:rPr lang="es-ES" dirty="0"/>
            </a:br>
            <a:endParaRPr lang="es-ES" dirty="0"/>
          </a:p>
        </p:txBody>
      </p:sp>
      <p:sp>
        <p:nvSpPr>
          <p:cNvPr id="3" name="Subtítulo 2">
            <a:extLst>
              <a:ext uri="{FF2B5EF4-FFF2-40B4-BE49-F238E27FC236}">
                <a16:creationId xmlns:a16="http://schemas.microsoft.com/office/drawing/2014/main" id="{81992A35-47AB-442D-9598-0E05CA03AFA4}"/>
              </a:ext>
            </a:extLst>
          </p:cNvPr>
          <p:cNvSpPr>
            <a:spLocks noGrp="1"/>
          </p:cNvSpPr>
          <p:nvPr>
            <p:ph type="subTitle" idx="1"/>
          </p:nvPr>
        </p:nvSpPr>
        <p:spPr>
          <a:xfrm>
            <a:off x="788565" y="1325461"/>
            <a:ext cx="10796631" cy="5117284"/>
          </a:xfrm>
        </p:spPr>
        <p:txBody>
          <a:bodyPr>
            <a:normAutofit/>
          </a:bodyPr>
          <a:lstStyle/>
          <a:p>
            <a:pPr algn="l"/>
            <a:r>
              <a:rPr lang="en-US" sz="1200" dirty="0"/>
              <a:t>As we have observed, after applying the K Means algorithm to our </a:t>
            </a:r>
            <a:r>
              <a:rPr lang="en-US" sz="1200" dirty="0" err="1"/>
              <a:t>dataframe</a:t>
            </a:r>
            <a:r>
              <a:rPr lang="en-US" sz="1200" dirty="0"/>
              <a:t> with the venues of each neighborhood, those neighborhoods in which a restaurant appeared in less frequency as most common venue were those belonging to cluster labels 2 and 3. The neighborhoods with this cluster label are:</a:t>
            </a:r>
          </a:p>
          <a:p>
            <a:pPr marL="228600" indent="-228600" algn="l">
              <a:buFont typeface="+mj-lt"/>
              <a:buAutoNum type="arabicPeriod"/>
            </a:pPr>
            <a:r>
              <a:rPr lang="en-US" sz="1200" dirty="0"/>
              <a:t>Horta</a:t>
            </a:r>
          </a:p>
          <a:p>
            <a:pPr marL="228600" indent="-228600" algn="l">
              <a:buFont typeface="+mj-lt"/>
              <a:buAutoNum type="arabicPeriod"/>
            </a:pPr>
            <a:r>
              <a:rPr lang="en-US" sz="1200" dirty="0" err="1"/>
              <a:t>Canyelles</a:t>
            </a:r>
            <a:endParaRPr lang="en-US" sz="1200" dirty="0"/>
          </a:p>
          <a:p>
            <a:pPr marL="228600" indent="-228600" algn="l">
              <a:buFont typeface="+mj-lt"/>
              <a:buAutoNum type="arabicPeriod"/>
            </a:pPr>
            <a:r>
              <a:rPr lang="en-US" sz="1200" dirty="0"/>
              <a:t>La </a:t>
            </a:r>
            <a:r>
              <a:rPr lang="en-US" sz="1200" dirty="0" err="1"/>
              <a:t>Vall</a:t>
            </a:r>
            <a:r>
              <a:rPr lang="en-US" sz="1200" dirty="0"/>
              <a:t> </a:t>
            </a:r>
            <a:r>
              <a:rPr lang="en-US" sz="1200" dirty="0" err="1"/>
              <a:t>d’Hebron</a:t>
            </a:r>
            <a:endParaRPr lang="en-US" sz="1200" dirty="0"/>
          </a:p>
          <a:p>
            <a:pPr marL="228600" indent="-228600" algn="l">
              <a:buFont typeface="+mj-lt"/>
              <a:buAutoNum type="arabicPeriod"/>
            </a:pPr>
            <a:r>
              <a:rPr lang="en-US" sz="1200" dirty="0" err="1"/>
              <a:t>Montbau</a:t>
            </a:r>
            <a:endParaRPr lang="en-US" sz="1200" dirty="0"/>
          </a:p>
          <a:p>
            <a:pPr marL="228600" indent="-228600" algn="l">
              <a:buFont typeface="+mj-lt"/>
              <a:buAutoNum type="arabicPeriod"/>
            </a:pPr>
            <a:r>
              <a:rPr lang="en-US" sz="1200" dirty="0"/>
              <a:t>Ciutat </a:t>
            </a:r>
            <a:r>
              <a:rPr lang="en-US" sz="1200" dirty="0" err="1"/>
              <a:t>Meridiana</a:t>
            </a:r>
            <a:endParaRPr lang="en-US" sz="1200" dirty="0"/>
          </a:p>
          <a:p>
            <a:pPr marL="228600" indent="-228600" algn="l">
              <a:buFont typeface="+mj-lt"/>
              <a:buAutoNum type="arabicPeriod"/>
            </a:pPr>
            <a:r>
              <a:rPr lang="en-US" sz="1200" dirty="0"/>
              <a:t>La </a:t>
            </a:r>
            <a:r>
              <a:rPr lang="en-US" sz="1200" dirty="0" err="1"/>
              <a:t>Trinitat</a:t>
            </a:r>
            <a:r>
              <a:rPr lang="en-US" sz="1200" dirty="0"/>
              <a:t> Vella</a:t>
            </a:r>
          </a:p>
          <a:p>
            <a:pPr marL="228600" indent="-228600" algn="l">
              <a:buFont typeface="+mj-lt"/>
              <a:buAutoNum type="arabicPeriod"/>
            </a:pPr>
            <a:r>
              <a:rPr lang="en-US" sz="1200" dirty="0" err="1"/>
              <a:t>Vallbona</a:t>
            </a:r>
            <a:endParaRPr lang="en-US" sz="1200" dirty="0"/>
          </a:p>
          <a:p>
            <a:pPr marL="228600" indent="-228600" algn="l">
              <a:buFont typeface="+mj-lt"/>
              <a:buAutoNum type="arabicPeriod"/>
            </a:pPr>
            <a:r>
              <a:rPr lang="en-US" sz="1200" dirty="0"/>
              <a:t>Torre </a:t>
            </a:r>
            <a:r>
              <a:rPr lang="en-US" sz="1200" dirty="0" err="1"/>
              <a:t>Baró</a:t>
            </a:r>
            <a:endParaRPr lang="en-US" sz="1200" dirty="0"/>
          </a:p>
          <a:p>
            <a:pPr algn="l"/>
            <a:r>
              <a:rPr lang="en-US" sz="1200" dirty="0"/>
              <a:t>In all these neighborhoods the restaurants did not appear as the most frequent place of interest. As you can see on the map, these neighborhoods have in common that they are not in the center of Barcelona, so it is normal that there is not a high concentration of restaurants in these areas.</a:t>
            </a:r>
          </a:p>
          <a:p>
            <a:pPr algn="l"/>
            <a:r>
              <a:rPr lang="en-US" sz="1200" dirty="0"/>
              <a:t>On the other hand, if we observe the population density in these neighborhoods, we can see that, except for Ciutat </a:t>
            </a:r>
            <a:r>
              <a:rPr lang="en-US" sz="1200" dirty="0" err="1"/>
              <a:t>Meridiana</a:t>
            </a:r>
            <a:r>
              <a:rPr lang="en-US" sz="1200" dirty="0"/>
              <a:t>, they do not stand out for their magnitude. It makes sense to be as we have seen that those </a:t>
            </a:r>
            <a:r>
              <a:rPr lang="en-US" sz="1200" dirty="0" err="1"/>
              <a:t>ara</a:t>
            </a:r>
            <a:r>
              <a:rPr lang="en-US" sz="1200" dirty="0"/>
              <a:t> neighborhoods outside the center of Barcelona.</a:t>
            </a:r>
          </a:p>
          <a:p>
            <a:pPr algn="l"/>
            <a:r>
              <a:rPr lang="en-US" sz="1200" dirty="0"/>
              <a:t>However, in the case of Ciutat </a:t>
            </a:r>
            <a:r>
              <a:rPr lang="en-US" sz="1200" dirty="0" err="1"/>
              <a:t>Meridiana</a:t>
            </a:r>
            <a:r>
              <a:rPr lang="en-US" sz="1200" dirty="0"/>
              <a:t>, population density it is above average (291&gt;249.87).</a:t>
            </a:r>
          </a:p>
          <a:p>
            <a:pPr algn="l"/>
            <a:r>
              <a:rPr lang="en-US" sz="1200" dirty="0"/>
              <a:t>If we base ourselves on the two conditions mentioned in the introduction, we can conclude that Ciutat </a:t>
            </a:r>
            <a:r>
              <a:rPr lang="en-US" sz="1200" dirty="0" err="1"/>
              <a:t>Meridiana</a:t>
            </a:r>
            <a:r>
              <a:rPr lang="en-US" sz="1200" dirty="0"/>
              <a:t> would be a good candidate as the neighborhood where we can locate our restaurant.</a:t>
            </a:r>
          </a:p>
          <a:p>
            <a:endParaRPr lang="es-ES" dirty="0"/>
          </a:p>
        </p:txBody>
      </p:sp>
    </p:spTree>
    <p:extLst>
      <p:ext uri="{BB962C8B-B14F-4D97-AF65-F5344CB8AC3E}">
        <p14:creationId xmlns:p14="http://schemas.microsoft.com/office/powerpoint/2010/main" val="2432914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D753D-7E68-474D-89C5-842549D41EF1}"/>
              </a:ext>
            </a:extLst>
          </p:cNvPr>
          <p:cNvSpPr>
            <a:spLocks noGrp="1"/>
          </p:cNvSpPr>
          <p:nvPr>
            <p:ph type="ctrTitle"/>
          </p:nvPr>
        </p:nvSpPr>
        <p:spPr>
          <a:xfrm>
            <a:off x="788565" y="318782"/>
            <a:ext cx="9144000" cy="1761688"/>
          </a:xfrm>
        </p:spPr>
        <p:txBody>
          <a:bodyPr>
            <a:normAutofit/>
          </a:bodyPr>
          <a:lstStyle/>
          <a:p>
            <a:pPr algn="l"/>
            <a:r>
              <a:rPr lang="en-US" sz="2700" b="1" dirty="0"/>
              <a:t>Conclusion</a:t>
            </a:r>
            <a:br>
              <a:rPr lang="es-ES" dirty="0"/>
            </a:br>
            <a:endParaRPr lang="es-ES" dirty="0"/>
          </a:p>
        </p:txBody>
      </p:sp>
      <p:sp>
        <p:nvSpPr>
          <p:cNvPr id="3" name="Subtítulo 2">
            <a:extLst>
              <a:ext uri="{FF2B5EF4-FFF2-40B4-BE49-F238E27FC236}">
                <a16:creationId xmlns:a16="http://schemas.microsoft.com/office/drawing/2014/main" id="{81992A35-47AB-442D-9598-0E05CA03AFA4}"/>
              </a:ext>
            </a:extLst>
          </p:cNvPr>
          <p:cNvSpPr>
            <a:spLocks noGrp="1"/>
          </p:cNvSpPr>
          <p:nvPr>
            <p:ph type="subTitle" idx="1"/>
          </p:nvPr>
        </p:nvSpPr>
        <p:spPr>
          <a:xfrm>
            <a:off x="788565" y="1325461"/>
            <a:ext cx="10796631" cy="1929467"/>
          </a:xfrm>
        </p:spPr>
        <p:txBody>
          <a:bodyPr>
            <a:normAutofit/>
          </a:bodyPr>
          <a:lstStyle/>
          <a:p>
            <a:pPr algn="l"/>
            <a:r>
              <a:rPr lang="en-US" sz="1200" dirty="0"/>
              <a:t>Competition between restaurants is the toughest in the neighborhoods of Barcelona. Although the analysis described above has reached a valid conclusion, it is still a simple model that does not take into account many other variables such as the cost of the premises, the power of the brand, the average price compared to competitors ...</a:t>
            </a:r>
          </a:p>
          <a:p>
            <a:pPr algn="l"/>
            <a:r>
              <a:rPr lang="en-US" sz="1200" dirty="0"/>
              <a:t>Ciutat </a:t>
            </a:r>
            <a:r>
              <a:rPr lang="en-US" sz="1200" dirty="0" err="1"/>
              <a:t>Meridiana</a:t>
            </a:r>
            <a:r>
              <a:rPr lang="en-US" sz="1200" dirty="0"/>
              <a:t> has turned out to be a reasonable neighborhood in which to locate our premises if we are looking for less competition and a good influx of possible customers based on the population density of the area. However, before embarking on an operation that may entail a high initial cost, we should consider other factors and work on a good marketing strategy.</a:t>
            </a:r>
          </a:p>
          <a:p>
            <a:pPr algn="l"/>
            <a:r>
              <a:rPr lang="en-US" sz="1200" dirty="0"/>
              <a:t>Even so, for all those adventurers who are curious to start a stage in the world of culinary restoration, they can use this report as a starting point to embrace an exciting adventure.</a:t>
            </a:r>
          </a:p>
          <a:p>
            <a:pPr algn="l"/>
            <a:r>
              <a:rPr lang="en-US" sz="1200" dirty="0"/>
              <a:t>Bon appétit!</a:t>
            </a:r>
          </a:p>
          <a:p>
            <a:endParaRPr lang="es-ES" dirty="0"/>
          </a:p>
        </p:txBody>
      </p:sp>
      <p:sp>
        <p:nvSpPr>
          <p:cNvPr id="4" name="Título 1">
            <a:extLst>
              <a:ext uri="{FF2B5EF4-FFF2-40B4-BE49-F238E27FC236}">
                <a16:creationId xmlns:a16="http://schemas.microsoft.com/office/drawing/2014/main" id="{6F981C4B-464D-411A-BC14-F091B0E802B7}"/>
              </a:ext>
            </a:extLst>
          </p:cNvPr>
          <p:cNvSpPr txBox="1">
            <a:spLocks/>
          </p:cNvSpPr>
          <p:nvPr/>
        </p:nvSpPr>
        <p:spPr>
          <a:xfrm>
            <a:off x="788565" y="3003259"/>
            <a:ext cx="9144000" cy="1761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700" b="1" dirty="0"/>
              <a:t>References</a:t>
            </a:r>
            <a:br>
              <a:rPr lang="es-ES" dirty="0"/>
            </a:br>
            <a:endParaRPr lang="es-ES" dirty="0"/>
          </a:p>
        </p:txBody>
      </p:sp>
      <p:sp>
        <p:nvSpPr>
          <p:cNvPr id="5" name="Subtítulo 2">
            <a:extLst>
              <a:ext uri="{FF2B5EF4-FFF2-40B4-BE49-F238E27FC236}">
                <a16:creationId xmlns:a16="http://schemas.microsoft.com/office/drawing/2014/main" id="{FF67369F-6550-49CF-8C03-1DC9DE1D3961}"/>
              </a:ext>
            </a:extLst>
          </p:cNvPr>
          <p:cNvSpPr txBox="1">
            <a:spLocks/>
          </p:cNvSpPr>
          <p:nvPr/>
        </p:nvSpPr>
        <p:spPr>
          <a:xfrm>
            <a:off x="788565" y="4001549"/>
            <a:ext cx="10796631" cy="192946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dirty="0"/>
              <a:t>1. https://opendata-ajuntament.barcelona.cat/data/es/dataset/20170706-districtes-barris/resource/4cc59b76-a977-40ac-8748-61217c8ff367</a:t>
            </a:r>
          </a:p>
          <a:p>
            <a:pPr algn="l"/>
            <a:r>
              <a:rPr lang="en-US" sz="1200" dirty="0"/>
              <a:t>2. https://opendata-ajuntament.barcelona.cat/data/en/dataset/est-densitat/resource/c2377d82-774c-4d54-8e56-6c8978189df9</a:t>
            </a:r>
          </a:p>
          <a:p>
            <a:endParaRPr lang="es-ES" dirty="0"/>
          </a:p>
        </p:txBody>
      </p:sp>
    </p:spTree>
    <p:extLst>
      <p:ext uri="{BB962C8B-B14F-4D97-AF65-F5344CB8AC3E}">
        <p14:creationId xmlns:p14="http://schemas.microsoft.com/office/powerpoint/2010/main" val="1718188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D753D-7E68-474D-89C5-842549D41EF1}"/>
              </a:ext>
            </a:extLst>
          </p:cNvPr>
          <p:cNvSpPr>
            <a:spLocks noGrp="1"/>
          </p:cNvSpPr>
          <p:nvPr>
            <p:ph type="ctrTitle"/>
          </p:nvPr>
        </p:nvSpPr>
        <p:spPr>
          <a:xfrm>
            <a:off x="788565" y="318782"/>
            <a:ext cx="9144000" cy="1761688"/>
          </a:xfrm>
        </p:spPr>
        <p:txBody>
          <a:bodyPr>
            <a:normAutofit/>
          </a:bodyPr>
          <a:lstStyle/>
          <a:p>
            <a:pPr algn="l"/>
            <a:r>
              <a:rPr lang="en-US" sz="2700" b="1" dirty="0"/>
              <a:t>Introduction: Discussion of the problem and background</a:t>
            </a:r>
            <a:br>
              <a:rPr lang="es-ES" dirty="0"/>
            </a:br>
            <a:endParaRPr lang="es-ES" dirty="0"/>
          </a:p>
        </p:txBody>
      </p:sp>
      <p:sp>
        <p:nvSpPr>
          <p:cNvPr id="3" name="Subtítulo 2">
            <a:extLst>
              <a:ext uri="{FF2B5EF4-FFF2-40B4-BE49-F238E27FC236}">
                <a16:creationId xmlns:a16="http://schemas.microsoft.com/office/drawing/2014/main" id="{81992A35-47AB-442D-9598-0E05CA03AFA4}"/>
              </a:ext>
            </a:extLst>
          </p:cNvPr>
          <p:cNvSpPr>
            <a:spLocks noGrp="1"/>
          </p:cNvSpPr>
          <p:nvPr>
            <p:ph type="subTitle" idx="1"/>
          </p:nvPr>
        </p:nvSpPr>
        <p:spPr>
          <a:xfrm>
            <a:off x="788565" y="1325461"/>
            <a:ext cx="10796631" cy="5117284"/>
          </a:xfrm>
        </p:spPr>
        <p:txBody>
          <a:bodyPr>
            <a:normAutofit/>
          </a:bodyPr>
          <a:lstStyle/>
          <a:p>
            <a:pPr algn="l"/>
            <a:r>
              <a:rPr lang="en-US" sz="1200" dirty="0"/>
              <a:t>Barcelona is one of the European capitals with the greatest tourist attraction in the world. The combination of a good climate with the Spanish culture and its people make Barcelona an ideal destination for all kinds of people: friends, families, business trips...</a:t>
            </a:r>
            <a:endParaRPr lang="es-ES" sz="1200" dirty="0"/>
          </a:p>
          <a:p>
            <a:pPr algn="l"/>
            <a:r>
              <a:rPr lang="en-US" sz="1200" dirty="0"/>
              <a:t>New leisure establishments are constantly opening and competing fiercely with each other in order to survive the hard beginnings and make a name for themselves in the city. In the world of gastronomy, there is a wide variety of establishments: from bars that simply serve beer and tapas to luxurious restaurants that prefer to deal with a more selective and demanding clientele. Let’s suppose we wanted to build a new restaurant in Barcelona. The strategy to be implemented has already been defined: the food to be served has been decided, as well as its prices. We have also determined the opening hours and the workers needed to correctly develop the different services that will be offered. The golden question here is: where should I locate my premises and why?</a:t>
            </a:r>
            <a:endParaRPr lang="es-ES" sz="1200" dirty="0"/>
          </a:p>
          <a:p>
            <a:pPr algn="l"/>
            <a:r>
              <a:rPr lang="en-US" sz="1200" dirty="0"/>
              <a:t>The location of the premises is one of the key aspects for a new establishment to be able to compete with the rest of the market taking advantage of the attributes of the surrounding area. There are many variables to consider: price of the area, size of the premises, population density…</a:t>
            </a:r>
            <a:endParaRPr lang="es-ES" sz="1200" dirty="0"/>
          </a:p>
          <a:p>
            <a:pPr algn="l"/>
            <a:r>
              <a:rPr lang="en-US" sz="1200" dirty="0"/>
              <a:t>To perform this exercise, we will basically focus on two of those attributes:</a:t>
            </a:r>
            <a:endParaRPr lang="es-ES" sz="1200" dirty="0"/>
          </a:p>
          <a:p>
            <a:pPr algn="l"/>
            <a:r>
              <a:rPr lang="en-US" sz="1200" dirty="0"/>
              <a:t>- The existing population density in each one of the neighborhoods of Barcelona.</a:t>
            </a:r>
            <a:endParaRPr lang="es-ES" sz="1200" dirty="0"/>
          </a:p>
          <a:p>
            <a:pPr algn="l"/>
            <a:r>
              <a:rPr lang="en-US" sz="1200" dirty="0"/>
              <a:t>- The similarity of the neighborhoods comparing them according to the main places of interest.</a:t>
            </a:r>
            <a:endParaRPr lang="es-ES" sz="1200" dirty="0"/>
          </a:p>
          <a:p>
            <a:pPr algn="l"/>
            <a:r>
              <a:rPr lang="en-US" sz="1200" dirty="0"/>
              <a:t>With these two variables we can place our premises in a neighborhood where the population density is high, making sure that as many people as possible enter our restaurant and, at the same time, avoiding those neighborhoods where the density of restaurants is too high so we can have less competition. </a:t>
            </a:r>
            <a:endParaRPr lang="es-ES" sz="1200" dirty="0"/>
          </a:p>
          <a:p>
            <a:endParaRPr lang="es-ES" dirty="0"/>
          </a:p>
        </p:txBody>
      </p:sp>
    </p:spTree>
    <p:extLst>
      <p:ext uri="{BB962C8B-B14F-4D97-AF65-F5344CB8AC3E}">
        <p14:creationId xmlns:p14="http://schemas.microsoft.com/office/powerpoint/2010/main" val="2089188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D753D-7E68-474D-89C5-842549D41EF1}"/>
              </a:ext>
            </a:extLst>
          </p:cNvPr>
          <p:cNvSpPr>
            <a:spLocks noGrp="1"/>
          </p:cNvSpPr>
          <p:nvPr>
            <p:ph type="ctrTitle"/>
          </p:nvPr>
        </p:nvSpPr>
        <p:spPr>
          <a:xfrm>
            <a:off x="788565" y="318782"/>
            <a:ext cx="9144000" cy="1761688"/>
          </a:xfrm>
        </p:spPr>
        <p:txBody>
          <a:bodyPr>
            <a:normAutofit/>
          </a:bodyPr>
          <a:lstStyle/>
          <a:p>
            <a:pPr algn="l"/>
            <a:r>
              <a:rPr lang="en-US" sz="2700" b="1" dirty="0"/>
              <a:t>Data description</a:t>
            </a:r>
            <a:br>
              <a:rPr lang="es-ES" dirty="0"/>
            </a:br>
            <a:endParaRPr lang="es-ES" dirty="0"/>
          </a:p>
        </p:txBody>
      </p:sp>
      <p:sp>
        <p:nvSpPr>
          <p:cNvPr id="3" name="Subtítulo 2">
            <a:extLst>
              <a:ext uri="{FF2B5EF4-FFF2-40B4-BE49-F238E27FC236}">
                <a16:creationId xmlns:a16="http://schemas.microsoft.com/office/drawing/2014/main" id="{81992A35-47AB-442D-9598-0E05CA03AFA4}"/>
              </a:ext>
            </a:extLst>
          </p:cNvPr>
          <p:cNvSpPr>
            <a:spLocks noGrp="1"/>
          </p:cNvSpPr>
          <p:nvPr>
            <p:ph type="subTitle" idx="1"/>
          </p:nvPr>
        </p:nvSpPr>
        <p:spPr>
          <a:xfrm>
            <a:off x="788565" y="1325461"/>
            <a:ext cx="10796631" cy="5117284"/>
          </a:xfrm>
        </p:spPr>
        <p:txBody>
          <a:bodyPr>
            <a:normAutofit/>
          </a:bodyPr>
          <a:lstStyle/>
          <a:p>
            <a:pPr algn="l"/>
            <a:r>
              <a:rPr lang="en-US" sz="1200" dirty="0"/>
              <a:t>Barcelona is one of the European capitals with the greatest tourist attraction in the world. The combination of a good climate with the Spanish culture and its people make Barcelona an ideal destination for all kinds of people: friends, families, business trips...</a:t>
            </a:r>
            <a:endParaRPr lang="es-ES" sz="1200" dirty="0"/>
          </a:p>
          <a:p>
            <a:pPr algn="l"/>
            <a:r>
              <a:rPr lang="en-US" sz="1200" dirty="0"/>
              <a:t>New leisure establishments are constantly opening and competing fiercely with each other in order to survive the hard beginnings and make a name for themselves in the city. In the world of gastronomy, there is a wide variety of establishments: from bars that simply serve beer and tapas to luxurious restaurants that prefer to deal with a more selective and demanding clientele. Let’s suppose we wanted to build a new restaurant in Barcelona. The strategy to be implemented has already been defined: the food to be served has been decided, as well as its prices. We have also determined the opening hours and the workers needed to correctly develop the different services that will be offered. The golden question here is: where should I locate my premises and why?</a:t>
            </a:r>
            <a:endParaRPr lang="es-ES" sz="1200" dirty="0"/>
          </a:p>
          <a:p>
            <a:pPr algn="l"/>
            <a:r>
              <a:rPr lang="en-US" sz="1200" dirty="0"/>
              <a:t>The location of the premises is one of the key aspects for a new establishment to be able to compete with the rest of the market taking advantage of the attributes of the surrounding area. There are many variables to consider: price of the area, size of the premises, population density…</a:t>
            </a:r>
            <a:endParaRPr lang="es-ES" sz="1200" dirty="0"/>
          </a:p>
          <a:p>
            <a:pPr algn="l"/>
            <a:r>
              <a:rPr lang="en-US" sz="1200" dirty="0"/>
              <a:t>To perform this exercise, we will basically focus on two of those attributes:</a:t>
            </a:r>
            <a:endParaRPr lang="es-ES" sz="1200" dirty="0"/>
          </a:p>
          <a:p>
            <a:pPr algn="l"/>
            <a:r>
              <a:rPr lang="en-US" sz="1200" dirty="0"/>
              <a:t>- The existing population density in each one of the neighborhoods of Barcelona.</a:t>
            </a:r>
            <a:endParaRPr lang="es-ES" sz="1200" dirty="0"/>
          </a:p>
          <a:p>
            <a:pPr algn="l"/>
            <a:r>
              <a:rPr lang="en-US" sz="1200" dirty="0"/>
              <a:t>- The similarity of the neighborhoods comparing them according to the main places of interest.</a:t>
            </a:r>
            <a:endParaRPr lang="es-ES" sz="1200" dirty="0"/>
          </a:p>
          <a:p>
            <a:pPr algn="l"/>
            <a:r>
              <a:rPr lang="en-US" sz="1200" dirty="0"/>
              <a:t>With these two variables we can place our premises in a neighborhood where the population density is high, making sure that as many people as possible enter our restaurant and, at the same time, avoiding those neighborhoods where the density of restaurants is too high so we can have less competition. </a:t>
            </a:r>
            <a:endParaRPr lang="es-ES" sz="1200" dirty="0"/>
          </a:p>
          <a:p>
            <a:endParaRPr lang="es-ES" dirty="0"/>
          </a:p>
        </p:txBody>
      </p:sp>
    </p:spTree>
    <p:extLst>
      <p:ext uri="{BB962C8B-B14F-4D97-AF65-F5344CB8AC3E}">
        <p14:creationId xmlns:p14="http://schemas.microsoft.com/office/powerpoint/2010/main" val="1658353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D753D-7E68-474D-89C5-842549D41EF1}"/>
              </a:ext>
            </a:extLst>
          </p:cNvPr>
          <p:cNvSpPr>
            <a:spLocks noGrp="1"/>
          </p:cNvSpPr>
          <p:nvPr>
            <p:ph type="ctrTitle"/>
          </p:nvPr>
        </p:nvSpPr>
        <p:spPr>
          <a:xfrm>
            <a:off x="788565" y="318782"/>
            <a:ext cx="9144000" cy="1761688"/>
          </a:xfrm>
        </p:spPr>
        <p:txBody>
          <a:bodyPr>
            <a:normAutofit/>
          </a:bodyPr>
          <a:lstStyle/>
          <a:p>
            <a:pPr algn="l"/>
            <a:r>
              <a:rPr lang="en-US" sz="2700" b="1" dirty="0"/>
              <a:t>Methodology (1/7)</a:t>
            </a:r>
            <a:br>
              <a:rPr lang="es-ES" dirty="0"/>
            </a:br>
            <a:endParaRPr lang="es-ES" dirty="0"/>
          </a:p>
        </p:txBody>
      </p:sp>
      <p:sp>
        <p:nvSpPr>
          <p:cNvPr id="3" name="Subtítulo 2">
            <a:extLst>
              <a:ext uri="{FF2B5EF4-FFF2-40B4-BE49-F238E27FC236}">
                <a16:creationId xmlns:a16="http://schemas.microsoft.com/office/drawing/2014/main" id="{81992A35-47AB-442D-9598-0E05CA03AFA4}"/>
              </a:ext>
            </a:extLst>
          </p:cNvPr>
          <p:cNvSpPr>
            <a:spLocks noGrp="1"/>
          </p:cNvSpPr>
          <p:nvPr>
            <p:ph type="subTitle" idx="1"/>
          </p:nvPr>
        </p:nvSpPr>
        <p:spPr>
          <a:xfrm>
            <a:off x="788565" y="1325461"/>
            <a:ext cx="10796631" cy="5117284"/>
          </a:xfrm>
        </p:spPr>
        <p:txBody>
          <a:bodyPr>
            <a:normAutofit/>
          </a:bodyPr>
          <a:lstStyle/>
          <a:p>
            <a:pPr algn="l"/>
            <a:r>
              <a:rPr lang="en-US" sz="1200" dirty="0"/>
              <a:t>The first step of the project consists of loading the information that contains the neighborhoods of Barcelona, the neighborhood code and the population density. To do this we use the </a:t>
            </a:r>
            <a:r>
              <a:rPr lang="en-US" sz="1200" dirty="0" err="1"/>
              <a:t>Jupyter</a:t>
            </a:r>
            <a:r>
              <a:rPr lang="en-US" sz="1200" dirty="0"/>
              <a:t> Notebook option to load information and convert it into a </a:t>
            </a:r>
            <a:r>
              <a:rPr lang="en-US" sz="1200" dirty="0" err="1"/>
              <a:t>dataframe</a:t>
            </a:r>
            <a:r>
              <a:rPr lang="en-US" sz="1200" dirty="0"/>
              <a:t>. In order to add the postal code belonging to each neighborhood, I had to manually search for the associated postal codes, as this information did not appear in a suitable format for the automatic loading of information. To do this, I have added in a new column of the </a:t>
            </a:r>
            <a:r>
              <a:rPr lang="en-US" sz="1200" dirty="0" err="1"/>
              <a:t>dataframe</a:t>
            </a:r>
            <a:r>
              <a:rPr lang="en-US" sz="1200" dirty="0"/>
              <a:t> the associated postal code of each neighborhood.</a:t>
            </a:r>
          </a:p>
          <a:p>
            <a:pPr algn="l"/>
            <a:r>
              <a:rPr lang="en-US" sz="1200" dirty="0"/>
              <a:t>Then, to add the coordinates of longitude and latitude of each of the neighborhoods I used the functions of locating coordinates of </a:t>
            </a:r>
            <a:r>
              <a:rPr lang="en-US" sz="1200" dirty="0" err="1"/>
              <a:t>arcgis</a:t>
            </a:r>
            <a:r>
              <a:rPr lang="en-US" sz="1200" dirty="0"/>
              <a:t> within the geocoder library. With all this, I got the </a:t>
            </a:r>
            <a:r>
              <a:rPr lang="en-US" sz="1200" dirty="0" err="1"/>
              <a:t>dataframe</a:t>
            </a:r>
            <a:r>
              <a:rPr lang="en-US" sz="1200" dirty="0"/>
              <a:t> from which to start the analysis:</a:t>
            </a:r>
          </a:p>
          <a:p>
            <a:endParaRPr lang="es-ES" dirty="0"/>
          </a:p>
          <a:p>
            <a:endParaRPr lang="es-ES" dirty="0"/>
          </a:p>
          <a:p>
            <a:pPr algn="l"/>
            <a:endParaRPr lang="es-ES" dirty="0"/>
          </a:p>
        </p:txBody>
      </p:sp>
      <p:pic>
        <p:nvPicPr>
          <p:cNvPr id="4" name="Imagen 3">
            <a:extLst>
              <a:ext uri="{FF2B5EF4-FFF2-40B4-BE49-F238E27FC236}">
                <a16:creationId xmlns:a16="http://schemas.microsoft.com/office/drawing/2014/main" id="{5B802692-1215-41D2-AC9E-03D13769459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96615" y="2541864"/>
            <a:ext cx="5398770" cy="1119505"/>
          </a:xfrm>
          <a:prstGeom prst="rect">
            <a:avLst/>
          </a:prstGeom>
          <a:noFill/>
          <a:ln>
            <a:noFill/>
          </a:ln>
        </p:spPr>
      </p:pic>
      <p:pic>
        <p:nvPicPr>
          <p:cNvPr id="5" name="Imagen 4">
            <a:extLst>
              <a:ext uri="{FF2B5EF4-FFF2-40B4-BE49-F238E27FC236}">
                <a16:creationId xmlns:a16="http://schemas.microsoft.com/office/drawing/2014/main" id="{7F3C3332-8EE4-4369-A3D2-12FBD964656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900882" y="4002745"/>
            <a:ext cx="2136396" cy="2733615"/>
          </a:xfrm>
          <a:prstGeom prst="rect">
            <a:avLst/>
          </a:prstGeom>
          <a:noFill/>
          <a:ln>
            <a:noFill/>
          </a:ln>
        </p:spPr>
      </p:pic>
      <p:sp>
        <p:nvSpPr>
          <p:cNvPr id="6" name="Rectángulo 5">
            <a:extLst>
              <a:ext uri="{FF2B5EF4-FFF2-40B4-BE49-F238E27FC236}">
                <a16:creationId xmlns:a16="http://schemas.microsoft.com/office/drawing/2014/main" id="{2CC2EE1A-6C68-477B-9976-48A518B2E3CD}"/>
              </a:ext>
            </a:extLst>
          </p:cNvPr>
          <p:cNvSpPr/>
          <p:nvPr/>
        </p:nvSpPr>
        <p:spPr>
          <a:xfrm>
            <a:off x="788565" y="3892492"/>
            <a:ext cx="2390863" cy="157713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The next step was to build a map using the functions of the folium library, adding the coordinates of the city of Barcelona and superimposing the different neighborhoods that make up the city:</a:t>
            </a:r>
          </a:p>
        </p:txBody>
      </p:sp>
    </p:spTree>
    <p:extLst>
      <p:ext uri="{BB962C8B-B14F-4D97-AF65-F5344CB8AC3E}">
        <p14:creationId xmlns:p14="http://schemas.microsoft.com/office/powerpoint/2010/main" val="952720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D753D-7E68-474D-89C5-842549D41EF1}"/>
              </a:ext>
            </a:extLst>
          </p:cNvPr>
          <p:cNvSpPr>
            <a:spLocks noGrp="1"/>
          </p:cNvSpPr>
          <p:nvPr>
            <p:ph type="ctrTitle"/>
          </p:nvPr>
        </p:nvSpPr>
        <p:spPr>
          <a:xfrm>
            <a:off x="788565" y="318782"/>
            <a:ext cx="9144000" cy="1761688"/>
          </a:xfrm>
        </p:spPr>
        <p:txBody>
          <a:bodyPr>
            <a:normAutofit/>
          </a:bodyPr>
          <a:lstStyle/>
          <a:p>
            <a:pPr algn="l"/>
            <a:r>
              <a:rPr lang="en-US" sz="2700" b="1" dirty="0"/>
              <a:t>Methodology (2/7)</a:t>
            </a:r>
            <a:br>
              <a:rPr lang="es-ES" dirty="0"/>
            </a:br>
            <a:endParaRPr lang="es-ES" dirty="0"/>
          </a:p>
        </p:txBody>
      </p:sp>
      <p:sp>
        <p:nvSpPr>
          <p:cNvPr id="3" name="Subtítulo 2">
            <a:extLst>
              <a:ext uri="{FF2B5EF4-FFF2-40B4-BE49-F238E27FC236}">
                <a16:creationId xmlns:a16="http://schemas.microsoft.com/office/drawing/2014/main" id="{81992A35-47AB-442D-9598-0E05CA03AFA4}"/>
              </a:ext>
            </a:extLst>
          </p:cNvPr>
          <p:cNvSpPr>
            <a:spLocks noGrp="1"/>
          </p:cNvSpPr>
          <p:nvPr>
            <p:ph type="subTitle" idx="1"/>
          </p:nvPr>
        </p:nvSpPr>
        <p:spPr>
          <a:xfrm>
            <a:off x="788565" y="1325461"/>
            <a:ext cx="10796631" cy="5117284"/>
          </a:xfrm>
        </p:spPr>
        <p:txBody>
          <a:bodyPr>
            <a:normAutofit/>
          </a:bodyPr>
          <a:lstStyle/>
          <a:p>
            <a:pPr algn="l"/>
            <a:r>
              <a:rPr lang="en-US" sz="1200" dirty="0"/>
              <a:t>I then used Foursquare API to explore the main places of interest in each neighborhood and to be able to segment them. To do this, I first used a search function of the nearest venues of each neighborhood, setting as a search radius 750 meters and as a limit of 100 venues. In the following table you can see how each venue relates to the neighborhood to which it belongs:</a:t>
            </a:r>
          </a:p>
          <a:p>
            <a:pPr algn="l"/>
            <a:endParaRPr lang="en-US" sz="1200" dirty="0"/>
          </a:p>
          <a:p>
            <a:pPr algn="l"/>
            <a:endParaRPr lang="en-US" sz="1200" dirty="0"/>
          </a:p>
          <a:p>
            <a:pPr algn="l"/>
            <a:endParaRPr lang="en-US" sz="1200" dirty="0"/>
          </a:p>
          <a:p>
            <a:pPr algn="l"/>
            <a:endParaRPr lang="en-US" sz="1200" dirty="0"/>
          </a:p>
          <a:p>
            <a:pPr algn="l"/>
            <a:r>
              <a:rPr lang="en-US" sz="1200" dirty="0"/>
              <a:t>The total of different unique categories that appear is 291. By grouping the different venues by neighborhood and obtaining the average of venues for each neighborhood, I have obtained a table of 73 neighborhoods with the proportion of the 291 venue typologies that appear in it. </a:t>
            </a:r>
            <a:r>
              <a:rPr lang="es-ES" sz="1200" dirty="0" err="1"/>
              <a:t>An</a:t>
            </a:r>
            <a:r>
              <a:rPr lang="es-ES" sz="1200" dirty="0"/>
              <a:t> </a:t>
            </a:r>
            <a:r>
              <a:rPr lang="es-ES" sz="1200" dirty="0" err="1"/>
              <a:t>example</a:t>
            </a:r>
            <a:r>
              <a:rPr lang="es-ES" sz="1200" dirty="0"/>
              <a:t> </a:t>
            </a:r>
            <a:r>
              <a:rPr lang="es-ES" sz="1200" dirty="0" err="1"/>
              <a:t>of</a:t>
            </a:r>
            <a:r>
              <a:rPr lang="es-ES" sz="1200" dirty="0"/>
              <a:t> </a:t>
            </a:r>
            <a:r>
              <a:rPr lang="es-ES" sz="1200" dirty="0" err="1"/>
              <a:t>this</a:t>
            </a:r>
            <a:r>
              <a:rPr lang="es-ES" sz="1200" dirty="0"/>
              <a:t> table </a:t>
            </a:r>
            <a:r>
              <a:rPr lang="es-ES" sz="1200" dirty="0" err="1"/>
              <a:t>is</a:t>
            </a:r>
            <a:r>
              <a:rPr lang="es-ES" sz="1200" dirty="0"/>
              <a:t> as </a:t>
            </a:r>
            <a:r>
              <a:rPr lang="es-ES" sz="1200" dirty="0" err="1"/>
              <a:t>follows</a:t>
            </a:r>
            <a:r>
              <a:rPr lang="es-ES" sz="1200" dirty="0"/>
              <a:t>:</a:t>
            </a:r>
          </a:p>
          <a:p>
            <a:pPr algn="l"/>
            <a:endParaRPr lang="es-ES" sz="1200" dirty="0"/>
          </a:p>
          <a:p>
            <a:pPr algn="l"/>
            <a:endParaRPr lang="es-ES" sz="1200" dirty="0"/>
          </a:p>
          <a:p>
            <a:pPr algn="l"/>
            <a:endParaRPr lang="es-ES" sz="1200" dirty="0"/>
          </a:p>
          <a:p>
            <a:pPr algn="l"/>
            <a:endParaRPr lang="es-ES" sz="1200" dirty="0"/>
          </a:p>
          <a:p>
            <a:pPr algn="l"/>
            <a:endParaRPr lang="es-ES" sz="1200" dirty="0"/>
          </a:p>
          <a:p>
            <a:pPr algn="l"/>
            <a:endParaRPr lang="es-ES" sz="1200" dirty="0"/>
          </a:p>
          <a:p>
            <a:pPr algn="l"/>
            <a:endParaRPr lang="es-ES" dirty="0"/>
          </a:p>
          <a:p>
            <a:endParaRPr lang="es-ES" dirty="0"/>
          </a:p>
          <a:p>
            <a:pPr algn="l"/>
            <a:endParaRPr lang="es-ES" dirty="0"/>
          </a:p>
        </p:txBody>
      </p:sp>
      <p:pic>
        <p:nvPicPr>
          <p:cNvPr id="7" name="Imagen 6">
            <a:extLst>
              <a:ext uri="{FF2B5EF4-FFF2-40B4-BE49-F238E27FC236}">
                <a16:creationId xmlns:a16="http://schemas.microsoft.com/office/drawing/2014/main" id="{BDBE82DC-09D4-4E46-8865-10BC4C81212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96615" y="1889420"/>
            <a:ext cx="5398770" cy="965835"/>
          </a:xfrm>
          <a:prstGeom prst="rect">
            <a:avLst/>
          </a:prstGeom>
          <a:noFill/>
          <a:ln>
            <a:noFill/>
          </a:ln>
        </p:spPr>
      </p:pic>
      <p:pic>
        <p:nvPicPr>
          <p:cNvPr id="8" name="Imagen 7">
            <a:extLst>
              <a:ext uri="{FF2B5EF4-FFF2-40B4-BE49-F238E27FC236}">
                <a16:creationId xmlns:a16="http://schemas.microsoft.com/office/drawing/2014/main" id="{194690B8-3A96-4CAC-A624-CC62B010842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396615" y="3515861"/>
            <a:ext cx="5398770" cy="1638300"/>
          </a:xfrm>
          <a:prstGeom prst="rect">
            <a:avLst/>
          </a:prstGeom>
          <a:noFill/>
          <a:ln>
            <a:noFill/>
          </a:ln>
        </p:spPr>
      </p:pic>
      <p:pic>
        <p:nvPicPr>
          <p:cNvPr id="9" name="Imagen 8">
            <a:extLst>
              <a:ext uri="{FF2B5EF4-FFF2-40B4-BE49-F238E27FC236}">
                <a16:creationId xmlns:a16="http://schemas.microsoft.com/office/drawing/2014/main" id="{8BD6BFD9-4AC2-437F-971F-004D1F611A3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186880" y="5510314"/>
            <a:ext cx="5391150" cy="936625"/>
          </a:xfrm>
          <a:prstGeom prst="rect">
            <a:avLst/>
          </a:prstGeom>
          <a:noFill/>
          <a:ln>
            <a:noFill/>
          </a:ln>
        </p:spPr>
      </p:pic>
      <p:sp>
        <p:nvSpPr>
          <p:cNvPr id="10" name="Rectángulo 9">
            <a:extLst>
              <a:ext uri="{FF2B5EF4-FFF2-40B4-BE49-F238E27FC236}">
                <a16:creationId xmlns:a16="http://schemas.microsoft.com/office/drawing/2014/main" id="{65307580-6D73-4E6E-8F8E-A4F9094EA2F0}"/>
              </a:ext>
            </a:extLst>
          </p:cNvPr>
          <p:cNvSpPr/>
          <p:nvPr/>
        </p:nvSpPr>
        <p:spPr>
          <a:xfrm>
            <a:off x="703277" y="5447340"/>
            <a:ext cx="5569346" cy="91652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The next step was to analyze the most common venues in each neighborhood. For doing this we have used a function that returns the 10 most popular venues of each neighborhood and we have added it related to each of the neighborhoods in a new </a:t>
            </a:r>
            <a:r>
              <a:rPr lang="en-US" sz="1200" dirty="0" err="1">
                <a:solidFill>
                  <a:schemeClr val="tx1"/>
                </a:solidFill>
              </a:rPr>
              <a:t>dataframe</a:t>
            </a:r>
            <a:r>
              <a:rPr lang="en-US" sz="1200" dirty="0">
                <a:solidFill>
                  <a:schemeClr val="tx1"/>
                </a:solidFill>
              </a:rPr>
              <a:t>:</a:t>
            </a:r>
          </a:p>
        </p:txBody>
      </p:sp>
    </p:spTree>
    <p:extLst>
      <p:ext uri="{BB962C8B-B14F-4D97-AF65-F5344CB8AC3E}">
        <p14:creationId xmlns:p14="http://schemas.microsoft.com/office/powerpoint/2010/main" val="1979620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D753D-7E68-474D-89C5-842549D41EF1}"/>
              </a:ext>
            </a:extLst>
          </p:cNvPr>
          <p:cNvSpPr>
            <a:spLocks noGrp="1"/>
          </p:cNvSpPr>
          <p:nvPr>
            <p:ph type="ctrTitle"/>
          </p:nvPr>
        </p:nvSpPr>
        <p:spPr>
          <a:xfrm>
            <a:off x="788565" y="318782"/>
            <a:ext cx="9144000" cy="1761688"/>
          </a:xfrm>
        </p:spPr>
        <p:txBody>
          <a:bodyPr>
            <a:normAutofit/>
          </a:bodyPr>
          <a:lstStyle/>
          <a:p>
            <a:pPr algn="l"/>
            <a:r>
              <a:rPr lang="en-US" sz="2700" b="1" dirty="0"/>
              <a:t>Methodology (3/7)</a:t>
            </a:r>
            <a:br>
              <a:rPr lang="es-ES" dirty="0"/>
            </a:br>
            <a:endParaRPr lang="es-ES" dirty="0"/>
          </a:p>
        </p:txBody>
      </p:sp>
      <p:sp>
        <p:nvSpPr>
          <p:cNvPr id="3" name="Subtítulo 2">
            <a:extLst>
              <a:ext uri="{FF2B5EF4-FFF2-40B4-BE49-F238E27FC236}">
                <a16:creationId xmlns:a16="http://schemas.microsoft.com/office/drawing/2014/main" id="{81992A35-47AB-442D-9598-0E05CA03AFA4}"/>
              </a:ext>
            </a:extLst>
          </p:cNvPr>
          <p:cNvSpPr>
            <a:spLocks noGrp="1"/>
          </p:cNvSpPr>
          <p:nvPr>
            <p:ph type="subTitle" idx="1"/>
          </p:nvPr>
        </p:nvSpPr>
        <p:spPr>
          <a:xfrm>
            <a:off x="788565" y="1325461"/>
            <a:ext cx="10796631" cy="5117284"/>
          </a:xfrm>
        </p:spPr>
        <p:txBody>
          <a:bodyPr>
            <a:normAutofit/>
          </a:bodyPr>
          <a:lstStyle/>
          <a:p>
            <a:pPr algn="l"/>
            <a:r>
              <a:rPr lang="en-US" sz="1200" dirty="0"/>
              <a:t>From here, we have been able to see with a visual analysis in the form of tables the distribution of venues in each neighborhood. We have detected different aspects: the difference in the amount of venues found and the difference in the type of venues for each one. The first aspect is due to the power of Foursquare API with the introduced parameters latitude, longitude, radius, limit... In different iterations different results can arise. The second aspect will be </a:t>
            </a:r>
            <a:r>
              <a:rPr lang="en-US" sz="1200" dirty="0" err="1"/>
              <a:t>analysed</a:t>
            </a:r>
            <a:r>
              <a:rPr lang="en-US" sz="1200" dirty="0"/>
              <a:t> below using the K-Means clustering method to </a:t>
            </a:r>
            <a:r>
              <a:rPr lang="en-US" sz="1200" dirty="0" err="1"/>
              <a:t>analyse</a:t>
            </a:r>
            <a:r>
              <a:rPr lang="en-US" sz="1200" dirty="0"/>
              <a:t> the similarity and difference of the different neighborhoods of Barcelona. One of the key parameters is the initial value of K, so before using the algorithm, I have tried to visually replicate the optimal choice of K using the Elbow method:</a:t>
            </a:r>
          </a:p>
          <a:p>
            <a:pPr algn="l"/>
            <a:endParaRPr lang="en-US" sz="1200" dirty="0"/>
          </a:p>
          <a:p>
            <a:pPr algn="l"/>
            <a:endParaRPr lang="en-US" sz="1200" dirty="0"/>
          </a:p>
          <a:p>
            <a:pPr algn="l"/>
            <a:endParaRPr lang="en-US" sz="1200" dirty="0"/>
          </a:p>
          <a:p>
            <a:pPr algn="l"/>
            <a:endParaRPr lang="es-ES" sz="1200" dirty="0"/>
          </a:p>
          <a:p>
            <a:pPr algn="l"/>
            <a:endParaRPr lang="es-ES" sz="1200" dirty="0"/>
          </a:p>
          <a:p>
            <a:pPr algn="l"/>
            <a:endParaRPr lang="es-ES" sz="1200" dirty="0"/>
          </a:p>
          <a:p>
            <a:pPr algn="l"/>
            <a:endParaRPr lang="es-ES" sz="1200" dirty="0"/>
          </a:p>
          <a:p>
            <a:pPr algn="l"/>
            <a:r>
              <a:rPr lang="en-US" sz="1200" dirty="0"/>
              <a:t>Although it is not very marked the elbow, we will assume that using the value of 4 for K we will have a good clustering of the neighborhoods.</a:t>
            </a:r>
          </a:p>
          <a:p>
            <a:pPr algn="l"/>
            <a:r>
              <a:rPr lang="en-US" sz="1200" dirty="0"/>
              <a:t>So, I proceed to feed our model with the data obtained so far and we use the K means algorithm to cluster our neighborhoods according to the type of venues they have. The result is added to the </a:t>
            </a:r>
            <a:r>
              <a:rPr lang="en-US" sz="1200" dirty="0" err="1"/>
              <a:t>dataframe</a:t>
            </a:r>
            <a:r>
              <a:rPr lang="en-US" sz="1200" dirty="0"/>
              <a:t> and we obtain the following table:</a:t>
            </a:r>
          </a:p>
          <a:p>
            <a:pPr algn="l"/>
            <a:endParaRPr lang="es-ES" dirty="0"/>
          </a:p>
          <a:p>
            <a:endParaRPr lang="es-ES" dirty="0"/>
          </a:p>
          <a:p>
            <a:pPr algn="l"/>
            <a:endParaRPr lang="es-ES" dirty="0"/>
          </a:p>
        </p:txBody>
      </p:sp>
      <p:pic>
        <p:nvPicPr>
          <p:cNvPr id="11" name="Imagen 10">
            <a:extLst>
              <a:ext uri="{FF2B5EF4-FFF2-40B4-BE49-F238E27FC236}">
                <a16:creationId xmlns:a16="http://schemas.microsoft.com/office/drawing/2014/main" id="{171466DD-D468-4220-9E55-684033C8455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00425" y="2251744"/>
            <a:ext cx="5391150" cy="2011680"/>
          </a:xfrm>
          <a:prstGeom prst="rect">
            <a:avLst/>
          </a:prstGeom>
          <a:noFill/>
          <a:ln>
            <a:noFill/>
          </a:ln>
        </p:spPr>
      </p:pic>
      <p:pic>
        <p:nvPicPr>
          <p:cNvPr id="12" name="Imagen 11">
            <a:extLst>
              <a:ext uri="{FF2B5EF4-FFF2-40B4-BE49-F238E27FC236}">
                <a16:creationId xmlns:a16="http://schemas.microsoft.com/office/drawing/2014/main" id="{8FECA690-64BB-4E5B-8BF5-E2CA7110438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398520" y="5345465"/>
            <a:ext cx="5394960" cy="1097280"/>
          </a:xfrm>
          <a:prstGeom prst="rect">
            <a:avLst/>
          </a:prstGeom>
          <a:noFill/>
          <a:ln>
            <a:noFill/>
          </a:ln>
        </p:spPr>
      </p:pic>
    </p:spTree>
    <p:extLst>
      <p:ext uri="{BB962C8B-B14F-4D97-AF65-F5344CB8AC3E}">
        <p14:creationId xmlns:p14="http://schemas.microsoft.com/office/powerpoint/2010/main" val="1596741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D753D-7E68-474D-89C5-842549D41EF1}"/>
              </a:ext>
            </a:extLst>
          </p:cNvPr>
          <p:cNvSpPr>
            <a:spLocks noGrp="1"/>
          </p:cNvSpPr>
          <p:nvPr>
            <p:ph type="ctrTitle"/>
          </p:nvPr>
        </p:nvSpPr>
        <p:spPr>
          <a:xfrm>
            <a:off x="788565" y="318782"/>
            <a:ext cx="9144000" cy="1761688"/>
          </a:xfrm>
        </p:spPr>
        <p:txBody>
          <a:bodyPr>
            <a:normAutofit/>
          </a:bodyPr>
          <a:lstStyle/>
          <a:p>
            <a:pPr algn="l"/>
            <a:r>
              <a:rPr lang="en-US" sz="2700" b="1" dirty="0"/>
              <a:t>Methodology (4/7)</a:t>
            </a:r>
            <a:br>
              <a:rPr lang="es-ES" dirty="0"/>
            </a:br>
            <a:endParaRPr lang="es-ES" dirty="0"/>
          </a:p>
        </p:txBody>
      </p:sp>
      <p:sp>
        <p:nvSpPr>
          <p:cNvPr id="3" name="Subtítulo 2">
            <a:extLst>
              <a:ext uri="{FF2B5EF4-FFF2-40B4-BE49-F238E27FC236}">
                <a16:creationId xmlns:a16="http://schemas.microsoft.com/office/drawing/2014/main" id="{81992A35-47AB-442D-9598-0E05CA03AFA4}"/>
              </a:ext>
            </a:extLst>
          </p:cNvPr>
          <p:cNvSpPr>
            <a:spLocks noGrp="1"/>
          </p:cNvSpPr>
          <p:nvPr>
            <p:ph type="subTitle" idx="1"/>
          </p:nvPr>
        </p:nvSpPr>
        <p:spPr>
          <a:xfrm>
            <a:off x="788565" y="1325461"/>
            <a:ext cx="10796631" cy="5117284"/>
          </a:xfrm>
        </p:spPr>
        <p:txBody>
          <a:bodyPr>
            <a:normAutofit/>
          </a:bodyPr>
          <a:lstStyle/>
          <a:p>
            <a:pPr algn="l"/>
            <a:r>
              <a:rPr lang="en-US" sz="1200" dirty="0"/>
              <a:t>The result of the clustering of the different neighborhoods of Barcelona according to their venues can be represented on a map in the following way:</a:t>
            </a:r>
          </a:p>
          <a:p>
            <a:pPr algn="l"/>
            <a:endParaRPr lang="en-US" sz="1200" dirty="0"/>
          </a:p>
          <a:p>
            <a:pPr algn="l"/>
            <a:endParaRPr lang="en-US" sz="1200" dirty="0"/>
          </a:p>
          <a:p>
            <a:pPr algn="l"/>
            <a:endParaRPr lang="es-ES" sz="1200" dirty="0"/>
          </a:p>
          <a:p>
            <a:pPr algn="l"/>
            <a:endParaRPr lang="es-ES" sz="1200" dirty="0"/>
          </a:p>
          <a:p>
            <a:pPr algn="l"/>
            <a:endParaRPr lang="es-ES" sz="1200" dirty="0"/>
          </a:p>
          <a:p>
            <a:pPr algn="l"/>
            <a:endParaRPr lang="es-ES" sz="1200" dirty="0"/>
          </a:p>
          <a:p>
            <a:pPr algn="l"/>
            <a:endParaRPr lang="es-ES" dirty="0"/>
          </a:p>
        </p:txBody>
      </p:sp>
      <p:pic>
        <p:nvPicPr>
          <p:cNvPr id="6" name="Imagen 5">
            <a:extLst>
              <a:ext uri="{FF2B5EF4-FFF2-40B4-BE49-F238E27FC236}">
                <a16:creationId xmlns:a16="http://schemas.microsoft.com/office/drawing/2014/main" id="{6009558F-B68A-4409-A7C5-81702C2379F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714280" y="1940511"/>
            <a:ext cx="3635375" cy="4125595"/>
          </a:xfrm>
          <a:prstGeom prst="rect">
            <a:avLst/>
          </a:prstGeom>
          <a:noFill/>
          <a:ln>
            <a:noFill/>
          </a:ln>
        </p:spPr>
      </p:pic>
    </p:spTree>
    <p:extLst>
      <p:ext uri="{BB962C8B-B14F-4D97-AF65-F5344CB8AC3E}">
        <p14:creationId xmlns:p14="http://schemas.microsoft.com/office/powerpoint/2010/main" val="477245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D753D-7E68-474D-89C5-842549D41EF1}"/>
              </a:ext>
            </a:extLst>
          </p:cNvPr>
          <p:cNvSpPr>
            <a:spLocks noGrp="1"/>
          </p:cNvSpPr>
          <p:nvPr>
            <p:ph type="ctrTitle"/>
          </p:nvPr>
        </p:nvSpPr>
        <p:spPr>
          <a:xfrm>
            <a:off x="788565" y="318782"/>
            <a:ext cx="9144000" cy="1761688"/>
          </a:xfrm>
        </p:spPr>
        <p:txBody>
          <a:bodyPr>
            <a:normAutofit/>
          </a:bodyPr>
          <a:lstStyle/>
          <a:p>
            <a:pPr algn="l"/>
            <a:r>
              <a:rPr lang="en-US" sz="2700" b="1" dirty="0"/>
              <a:t>Methodology (5/7)</a:t>
            </a:r>
            <a:br>
              <a:rPr lang="es-ES" dirty="0"/>
            </a:br>
            <a:endParaRPr lang="es-ES" dirty="0"/>
          </a:p>
        </p:txBody>
      </p:sp>
      <p:sp>
        <p:nvSpPr>
          <p:cNvPr id="3" name="Subtítulo 2">
            <a:extLst>
              <a:ext uri="{FF2B5EF4-FFF2-40B4-BE49-F238E27FC236}">
                <a16:creationId xmlns:a16="http://schemas.microsoft.com/office/drawing/2014/main" id="{81992A35-47AB-442D-9598-0E05CA03AFA4}"/>
              </a:ext>
            </a:extLst>
          </p:cNvPr>
          <p:cNvSpPr>
            <a:spLocks noGrp="1"/>
          </p:cNvSpPr>
          <p:nvPr>
            <p:ph type="subTitle" idx="1"/>
          </p:nvPr>
        </p:nvSpPr>
        <p:spPr>
          <a:xfrm>
            <a:off x="788565" y="1325461"/>
            <a:ext cx="10796631" cy="5117284"/>
          </a:xfrm>
        </p:spPr>
        <p:txBody>
          <a:bodyPr>
            <a:normAutofit/>
          </a:bodyPr>
          <a:lstStyle/>
          <a:p>
            <a:pPr algn="l"/>
            <a:r>
              <a:rPr lang="en-US" sz="1200" dirty="0"/>
              <a:t>In order to be able to detail the category that we want to associate to each one of the cluster labels, I have grouped the diagram by cluster label and type of venue, making a count of each venue to see which are the cluster labels with fewer restaurants as the most common areas. As an example:</a:t>
            </a:r>
          </a:p>
          <a:p>
            <a:pPr algn="l"/>
            <a:endParaRPr lang="en-US" sz="1200" dirty="0"/>
          </a:p>
          <a:p>
            <a:pPr algn="l"/>
            <a:endParaRPr lang="es-ES" sz="1200" dirty="0"/>
          </a:p>
          <a:p>
            <a:pPr algn="l"/>
            <a:endParaRPr lang="es-ES" sz="1200" dirty="0"/>
          </a:p>
          <a:p>
            <a:pPr algn="l"/>
            <a:endParaRPr lang="es-ES" sz="1200" dirty="0"/>
          </a:p>
          <a:p>
            <a:pPr algn="l"/>
            <a:endParaRPr lang="es-ES" sz="1200" dirty="0"/>
          </a:p>
          <a:p>
            <a:pPr algn="l"/>
            <a:endParaRPr lang="es-ES" dirty="0"/>
          </a:p>
        </p:txBody>
      </p:sp>
      <p:pic>
        <p:nvPicPr>
          <p:cNvPr id="5" name="Imagen 4">
            <a:extLst>
              <a:ext uri="{FF2B5EF4-FFF2-40B4-BE49-F238E27FC236}">
                <a16:creationId xmlns:a16="http://schemas.microsoft.com/office/drawing/2014/main" id="{EFC4B3DE-7BCF-4432-876E-55F11886FEA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32721" y="1904378"/>
            <a:ext cx="5398770" cy="4206240"/>
          </a:xfrm>
          <a:prstGeom prst="rect">
            <a:avLst/>
          </a:prstGeom>
          <a:noFill/>
          <a:ln>
            <a:noFill/>
          </a:ln>
        </p:spPr>
      </p:pic>
    </p:spTree>
    <p:extLst>
      <p:ext uri="{BB962C8B-B14F-4D97-AF65-F5344CB8AC3E}">
        <p14:creationId xmlns:p14="http://schemas.microsoft.com/office/powerpoint/2010/main" val="653468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D753D-7E68-474D-89C5-842549D41EF1}"/>
              </a:ext>
            </a:extLst>
          </p:cNvPr>
          <p:cNvSpPr>
            <a:spLocks noGrp="1"/>
          </p:cNvSpPr>
          <p:nvPr>
            <p:ph type="ctrTitle"/>
          </p:nvPr>
        </p:nvSpPr>
        <p:spPr>
          <a:xfrm>
            <a:off x="788565" y="318782"/>
            <a:ext cx="9144000" cy="1761688"/>
          </a:xfrm>
        </p:spPr>
        <p:txBody>
          <a:bodyPr>
            <a:normAutofit/>
          </a:bodyPr>
          <a:lstStyle/>
          <a:p>
            <a:pPr algn="l"/>
            <a:r>
              <a:rPr lang="en-US" sz="2700" b="1" dirty="0"/>
              <a:t>Methodology (6/7)</a:t>
            </a:r>
            <a:br>
              <a:rPr lang="es-ES" dirty="0"/>
            </a:br>
            <a:endParaRPr lang="es-ES" dirty="0"/>
          </a:p>
        </p:txBody>
      </p:sp>
      <p:sp>
        <p:nvSpPr>
          <p:cNvPr id="3" name="Subtítulo 2">
            <a:extLst>
              <a:ext uri="{FF2B5EF4-FFF2-40B4-BE49-F238E27FC236}">
                <a16:creationId xmlns:a16="http://schemas.microsoft.com/office/drawing/2014/main" id="{81992A35-47AB-442D-9598-0E05CA03AFA4}"/>
              </a:ext>
            </a:extLst>
          </p:cNvPr>
          <p:cNvSpPr>
            <a:spLocks noGrp="1"/>
          </p:cNvSpPr>
          <p:nvPr>
            <p:ph type="subTitle" idx="1"/>
          </p:nvPr>
        </p:nvSpPr>
        <p:spPr>
          <a:xfrm>
            <a:off x="788565" y="1325461"/>
            <a:ext cx="10796631" cy="5117284"/>
          </a:xfrm>
        </p:spPr>
        <p:txBody>
          <a:bodyPr>
            <a:normAutofit/>
          </a:bodyPr>
          <a:lstStyle/>
          <a:p>
            <a:pPr algn="l"/>
            <a:r>
              <a:rPr lang="en-US" sz="1200" dirty="0"/>
              <a:t>In order to be able to detail the category that we want to associate to each one of the cluster labels, I have grouped the diagram by cluster label and type of venue, making a count of each venue to see which are the cluster labels with fewer restaurants as the most common areas. As an example:</a:t>
            </a:r>
          </a:p>
          <a:p>
            <a:pPr algn="l"/>
            <a:endParaRPr lang="en-US" sz="1200" dirty="0"/>
          </a:p>
          <a:p>
            <a:pPr algn="l"/>
            <a:endParaRPr lang="es-ES" sz="1200" dirty="0"/>
          </a:p>
          <a:p>
            <a:pPr algn="l"/>
            <a:endParaRPr lang="es-ES" sz="1200" dirty="0"/>
          </a:p>
          <a:p>
            <a:pPr algn="l"/>
            <a:endParaRPr lang="es-ES" sz="1200" dirty="0"/>
          </a:p>
          <a:p>
            <a:pPr algn="l"/>
            <a:endParaRPr lang="es-ES" sz="1200" dirty="0"/>
          </a:p>
          <a:p>
            <a:pPr algn="l"/>
            <a:endParaRPr lang="es-ES" dirty="0"/>
          </a:p>
        </p:txBody>
      </p:sp>
      <p:pic>
        <p:nvPicPr>
          <p:cNvPr id="5" name="Imagen 4">
            <a:extLst>
              <a:ext uri="{FF2B5EF4-FFF2-40B4-BE49-F238E27FC236}">
                <a16:creationId xmlns:a16="http://schemas.microsoft.com/office/drawing/2014/main" id="{EFC4B3DE-7BCF-4432-876E-55F11886FEA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32721" y="1904378"/>
            <a:ext cx="5398770" cy="4206240"/>
          </a:xfrm>
          <a:prstGeom prst="rect">
            <a:avLst/>
          </a:prstGeom>
          <a:noFill/>
          <a:ln>
            <a:noFill/>
          </a:ln>
        </p:spPr>
      </p:pic>
    </p:spTree>
    <p:extLst>
      <p:ext uri="{BB962C8B-B14F-4D97-AF65-F5344CB8AC3E}">
        <p14:creationId xmlns:p14="http://schemas.microsoft.com/office/powerpoint/2010/main" val="343347744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2027</Words>
  <Application>Microsoft Office PowerPoint</Application>
  <PresentationFormat>Panorámica</PresentationFormat>
  <Paragraphs>110</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Calibri Light</vt:lpstr>
      <vt:lpstr>Tema de Office</vt:lpstr>
      <vt:lpstr>Looking for the optimal place for a new restaurant in Barcelona </vt:lpstr>
      <vt:lpstr>Introduction: Discussion of the problem and background </vt:lpstr>
      <vt:lpstr>Data description </vt:lpstr>
      <vt:lpstr>Methodology (1/7) </vt:lpstr>
      <vt:lpstr>Methodology (2/7) </vt:lpstr>
      <vt:lpstr>Methodology (3/7) </vt:lpstr>
      <vt:lpstr>Methodology (4/7) </vt:lpstr>
      <vt:lpstr>Methodology (5/7) </vt:lpstr>
      <vt:lpstr>Methodology (6/7) </vt:lpstr>
      <vt:lpstr>Methodology (7/7) </vt:lpstr>
      <vt:lpstr>Results and discussion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Looking for the optimal place for a new restaurant in Barcelona</dc:title>
  <dc:creator>PokerDogStar</dc:creator>
  <cp:lastModifiedBy>PokerDogStar</cp:lastModifiedBy>
  <cp:revision>2</cp:revision>
  <dcterms:created xsi:type="dcterms:W3CDTF">2019-07-04T18:45:07Z</dcterms:created>
  <dcterms:modified xsi:type="dcterms:W3CDTF">2019-07-04T19:00:59Z</dcterms:modified>
</cp:coreProperties>
</file>