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5" r:id="rId5"/>
    <p:sldId id="264" r:id="rId6"/>
    <p:sldId id="257" r:id="rId7"/>
    <p:sldId id="268" r:id="rId8"/>
    <p:sldId id="258" r:id="rId9"/>
    <p:sldId id="270" r:id="rId10"/>
    <p:sldId id="271" r:id="rId11"/>
    <p:sldId id="346" r:id="rId12"/>
    <p:sldId id="345" r:id="rId13"/>
    <p:sldId id="331" r:id="rId14"/>
    <p:sldId id="332" r:id="rId15"/>
    <p:sldId id="333" r:id="rId16"/>
    <p:sldId id="294" r:id="rId17"/>
    <p:sldId id="295" r:id="rId18"/>
    <p:sldId id="298" r:id="rId19"/>
    <p:sldId id="299" r:id="rId20"/>
    <p:sldId id="301" r:id="rId21"/>
    <p:sldId id="300" r:id="rId22"/>
    <p:sldId id="302" r:id="rId23"/>
    <p:sldId id="303" r:id="rId24"/>
    <p:sldId id="334" r:id="rId25"/>
    <p:sldId id="336" r:id="rId26"/>
    <p:sldId id="337" r:id="rId27"/>
    <p:sldId id="338" r:id="rId28"/>
    <p:sldId id="340" r:id="rId29"/>
    <p:sldId id="347" r:id="rId30"/>
    <p:sldId id="348" r:id="rId31"/>
    <p:sldId id="342" r:id="rId32"/>
    <p:sldId id="341" r:id="rId33"/>
    <p:sldId id="351" r:id="rId34"/>
    <p:sldId id="352" r:id="rId35"/>
    <p:sldId id="343" r:id="rId36"/>
    <p:sldId id="344" r:id="rId37"/>
    <p:sldId id="349" r:id="rId38"/>
    <p:sldId id="350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71DD01-0868-1CD9-1832-13472C203C66}" name="Zero, Inel" initials="IZ" userId="S::Inel.Zero@celos.de::8a3d31d8-7138-4912-b6ed-541ea67ffe2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6903"/>
    <a:srgbClr val="1E132B"/>
    <a:srgbClr val="8A7E9E"/>
    <a:srgbClr val="C5BFCF"/>
    <a:srgbClr val="700000"/>
    <a:srgbClr val="5F3201"/>
    <a:srgbClr val="A35601"/>
    <a:srgbClr val="36224F"/>
    <a:srgbClr val="E67A04"/>
    <a:srgbClr val="985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624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54D43-79D1-1264-4707-A0FDAEDE3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A96FA9-1B27-240B-16A8-4CFEC4282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1340B2-237E-80EE-8905-294AA809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1E2501-F418-01B8-520A-904952A5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1860D-BB11-B299-D9E8-A8D194F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28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B8C7D-9AF0-5C93-1C7E-AB3A9800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DECAD7-15F3-FBEA-99BD-814C580C9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753A3C-3C60-B609-0F91-CA7AB066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6830F1-D145-E198-220E-EA17DD0C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EAFCE-57A7-8A42-CC50-3B73EC71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18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54236E-C90E-E37E-38EC-9C05E5C23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406798-6569-5F60-FE52-0A5104E93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9E6DC-8BD6-F107-63C8-7045373F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E64B29-A05F-DB5A-4C34-C41854EE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A8737-C3EB-4ABF-6100-62F995A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A0A4A-4961-E05F-ADCD-F3564E51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8A7E2E-5BE9-9554-8BE6-BD6D10E7A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FC73D-1957-E41C-14BD-EE980D4B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C58147-F8BA-CF3E-D393-01324BBD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93E823-E01F-FAF3-A922-E560F920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3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B5515-3351-D694-0F9B-8F2E5810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CD0D9-321A-7502-AEB3-FF5EB61B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0FAA7-2CF1-9795-9014-EB47C656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12C3C-96F3-7626-0E34-36FD1C9A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7B546-7EDA-B95F-6D14-6FDB046A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17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00AB1-AAD5-80DB-AF44-AE2884EC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3CFF7-CF3C-941F-503D-765A4DD46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B3BA8F-BB35-7F11-CF87-EB1369BFD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066A0-FF83-E36A-0E41-B8A70D3C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D61758-35B2-FE08-DE66-59A25AA2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58AF9-D6C6-79A8-803F-BA66B10A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87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416BA-4D27-A096-0C51-AAB1A1D1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F8EC0B-12E7-4E3E-8530-A0612E82D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96F176-798D-18F9-9118-83F10CD88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C5617C-0FBC-3B23-AACB-EC7A9070C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C1C96C-FBC8-6949-8CE7-536D6812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D542FB-28B0-B574-2DB9-FFB46296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AB2ACD-BEB3-4A02-21C1-FBD7159D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02123E-CA88-8695-6A0E-6497DB0E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3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599EB-1BEE-01FF-94E3-818EB50B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392C93-CB31-80D9-EE91-F6C32096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7F55A0-0FF2-F1D5-6E80-8095B1EB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052E31-3F6F-10E3-2B0E-6BB76EDE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93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79DDCF-557D-28F3-015C-1AFA14F6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A44790-109B-4314-CAD7-8306DBD3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E2FDAC-221C-2F22-98AC-5320F288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7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4B6F1-D1D1-56C8-424A-DE8A4C35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64181-80A3-04CD-A722-B5030AE86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82BCF9-678A-C33A-0E0D-23847721B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5120A6-60DC-F919-DDCB-EC6F438A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FB0B30-70F8-466B-6E00-284A3769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5E24D7-3EA2-046E-2F72-EE97E8B2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79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E38A5-9E4F-D266-904D-5FF06DBF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51C9FA-1889-997E-19B4-262C27C71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C9F85A-016D-29F9-7A2A-C1B953051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6DD0D0-9446-F242-3BCF-0770722F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0DF0-457A-4E43-BA11-F5135B4CBD5D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221A60-3F31-866B-CA7C-827B8BBA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44229B-6620-D3FA-7E13-8A4B16FB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0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5F1720-693C-B1E5-9CEE-AA55EFCB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A6ECC2-FE8B-6DF3-DCAD-1452E2E0A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3AF84B-8EBD-0F6F-CE75-94B34381E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0DF0-457A-4E43-BA11-F5135B4CBD5D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A5DE6-29A4-814D-E509-A41C1D736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166059-3102-6E8D-A6E6-577362620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9F34-73F2-4B39-A82D-93291E6B4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97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6966BA-86BC-ABF5-BC9E-7CF84CE13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16" y="2309660"/>
            <a:ext cx="4620584" cy="2238679"/>
          </a:xfrm>
        </p:spPr>
        <p:txBody>
          <a:bodyPr>
            <a:noAutofit/>
          </a:bodyPr>
          <a:lstStyle/>
          <a:p>
            <a:r>
              <a:rPr lang="en-US" sz="5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Definitely not A.I. generated</a:t>
            </a:r>
            <a:endParaRPr lang="de-DE" sz="5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Grafik 6" descr="Ein Bild, das Grafiken, Grafikdesign, Kunst, Farbigkeit enthält.&#10;&#10;Automatisch generierte Beschreibung">
            <a:extLst>
              <a:ext uri="{FF2B5EF4-FFF2-40B4-BE49-F238E27FC236}">
                <a16:creationId xmlns:a16="http://schemas.microsoft.com/office/drawing/2014/main" id="{2B8C847C-542C-2F31-52D8-8EFB60EE5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" r="983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043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B0C047C3-B3DF-8382-82F6-D4EF387195C2}"/>
              </a:ext>
            </a:extLst>
          </p:cNvPr>
          <p:cNvSpPr/>
          <p:nvPr/>
        </p:nvSpPr>
        <p:spPr>
          <a:xfrm>
            <a:off x="1571445" y="4710027"/>
            <a:ext cx="9049110" cy="1656270"/>
          </a:xfrm>
          <a:prstGeom prst="rect">
            <a:avLst/>
          </a:prstGeom>
          <a:solidFill>
            <a:srgbClr val="3622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Team-/Projektvorstellung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7C88B6-0EAD-8268-0C94-72EF1EDAC5DD}"/>
              </a:ext>
            </a:extLst>
          </p:cNvPr>
          <p:cNvSpPr/>
          <p:nvPr/>
        </p:nvSpPr>
        <p:spPr>
          <a:xfrm>
            <a:off x="1699404" y="1716654"/>
            <a:ext cx="2769078" cy="1431987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E67A04"/>
                </a:solidFill>
              </a:rPr>
              <a:t>GUI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FBA0D7-8036-095C-D2B0-6FB5222547AD}"/>
              </a:ext>
            </a:extLst>
          </p:cNvPr>
          <p:cNvSpPr/>
          <p:nvPr/>
        </p:nvSpPr>
        <p:spPr>
          <a:xfrm>
            <a:off x="4468482" y="1716653"/>
            <a:ext cx="6047118" cy="1431988"/>
          </a:xfrm>
          <a:prstGeom prst="rect">
            <a:avLst/>
          </a:prstGeom>
          <a:noFill/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dirty="0">
              <a:latin typeface="Söhne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ED069E5-66C1-D382-856A-ADCF419DA8CD}"/>
              </a:ext>
            </a:extLst>
          </p:cNvPr>
          <p:cNvSpPr/>
          <p:nvPr/>
        </p:nvSpPr>
        <p:spPr>
          <a:xfrm>
            <a:off x="1699404" y="3269412"/>
            <a:ext cx="2769078" cy="1431987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E67A04"/>
                </a:solidFill>
              </a:rPr>
              <a:t>Supportive Development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7DE06FF-4A6C-2F45-A721-0F6A770BFA60}"/>
              </a:ext>
            </a:extLst>
          </p:cNvPr>
          <p:cNvSpPr/>
          <p:nvPr/>
        </p:nvSpPr>
        <p:spPr>
          <a:xfrm>
            <a:off x="4468482" y="3269411"/>
            <a:ext cx="6047118" cy="1431988"/>
          </a:xfrm>
          <a:prstGeom prst="rect">
            <a:avLst/>
          </a:prstGeom>
          <a:noFill/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dirty="0">
              <a:latin typeface="Söhne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278ED2-82BB-7A69-9226-F68A8867F59C}"/>
              </a:ext>
            </a:extLst>
          </p:cNvPr>
          <p:cNvSpPr/>
          <p:nvPr/>
        </p:nvSpPr>
        <p:spPr>
          <a:xfrm>
            <a:off x="1699404" y="4822169"/>
            <a:ext cx="2769078" cy="1431987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3000" dirty="0" err="1">
                <a:solidFill>
                  <a:srgbClr val="E67A04"/>
                </a:solidFill>
              </a:rPr>
              <a:t>Raytracer</a:t>
            </a:r>
            <a:endParaRPr lang="de-DE" sz="3000" dirty="0">
              <a:solidFill>
                <a:srgbClr val="E67A04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BFFE671-A567-600F-A755-D9BCEE78C9C7}"/>
              </a:ext>
            </a:extLst>
          </p:cNvPr>
          <p:cNvSpPr/>
          <p:nvPr/>
        </p:nvSpPr>
        <p:spPr>
          <a:xfrm>
            <a:off x="4468482" y="4822168"/>
            <a:ext cx="6047118" cy="1431988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dirty="0">
              <a:latin typeface="Söhne"/>
            </a:endParaRPr>
          </a:p>
          <a:p>
            <a:r>
              <a:rPr lang="de-DE" b="1" dirty="0">
                <a:latin typeface="Söhne"/>
              </a:rPr>
              <a:t>- Struktur für den </a:t>
            </a:r>
            <a:r>
              <a:rPr lang="de-DE" b="1" dirty="0" err="1">
                <a:latin typeface="Söhne"/>
              </a:rPr>
              <a:t>Raytracer</a:t>
            </a:r>
            <a:r>
              <a:rPr lang="de-DE" b="1" dirty="0">
                <a:latin typeface="Söhne"/>
              </a:rPr>
              <a:t> entworfen</a:t>
            </a:r>
          </a:p>
          <a:p>
            <a:r>
              <a:rPr lang="de-DE" b="1" dirty="0">
                <a:latin typeface="Söhne"/>
              </a:rPr>
              <a:t>- Mathematik implementiert (Vektoren)</a:t>
            </a:r>
          </a:p>
          <a:p>
            <a:r>
              <a:rPr lang="de-DE" b="1" dirty="0">
                <a:latin typeface="Söhne"/>
              </a:rPr>
              <a:t>- Lichtberechnung / Lichtbrechung </a:t>
            </a:r>
          </a:p>
          <a:p>
            <a:endParaRPr lang="de-DE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13220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0FCDAC8-2EDB-DAFF-FF34-1DC1EFD13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30" y="0"/>
            <a:ext cx="5653889" cy="667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D57120-6107-74AF-C673-0AA10712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41141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1015267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C58E64-E966-3C78-17F0-442F1A4A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428" y="-271605"/>
            <a:ext cx="12264428" cy="721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D57120-6107-74AF-C673-0AA10712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3108710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A80955A2-C43D-3AF3-A8BD-8F6507AA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7565" y="475443"/>
            <a:ext cx="9886384" cy="590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457FE6B5-3FFB-3B4A-D829-255609D17F1E}"/>
              </a:ext>
            </a:extLst>
          </p:cNvPr>
          <p:cNvSpPr/>
          <p:nvPr/>
        </p:nvSpPr>
        <p:spPr>
          <a:xfrm>
            <a:off x="178052" y="2326741"/>
            <a:ext cx="1949514" cy="2362954"/>
          </a:xfrm>
          <a:prstGeom prst="homePlate">
            <a:avLst>
              <a:gd name="adj" fmla="val 24923"/>
            </a:avLst>
          </a:prstGeom>
          <a:solidFill>
            <a:srgbClr val="C569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Vorher</a:t>
            </a:r>
          </a:p>
        </p:txBody>
      </p:sp>
    </p:spTree>
    <p:extLst>
      <p:ext uri="{BB962C8B-B14F-4D97-AF65-F5344CB8AC3E}">
        <p14:creationId xmlns:p14="http://schemas.microsoft.com/office/powerpoint/2010/main" val="2938158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457FE6B5-3FFB-3B4A-D829-255609D17F1E}"/>
              </a:ext>
            </a:extLst>
          </p:cNvPr>
          <p:cNvSpPr/>
          <p:nvPr/>
        </p:nvSpPr>
        <p:spPr>
          <a:xfrm>
            <a:off x="178052" y="2326741"/>
            <a:ext cx="1949514" cy="2362954"/>
          </a:xfrm>
          <a:prstGeom prst="homePlate">
            <a:avLst>
              <a:gd name="adj" fmla="val 24923"/>
            </a:avLst>
          </a:prstGeom>
          <a:solidFill>
            <a:srgbClr val="C569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Vorher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AD2072-FA86-7192-FA40-2F15BEA7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48" y="553141"/>
            <a:ext cx="9756618" cy="575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77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457FE6B5-3FFB-3B4A-D829-255609D17F1E}"/>
              </a:ext>
            </a:extLst>
          </p:cNvPr>
          <p:cNvSpPr/>
          <p:nvPr/>
        </p:nvSpPr>
        <p:spPr>
          <a:xfrm>
            <a:off x="178052" y="2326741"/>
            <a:ext cx="1949514" cy="2362954"/>
          </a:xfrm>
          <a:prstGeom prst="homePlate">
            <a:avLst>
              <a:gd name="adj" fmla="val 24923"/>
            </a:avLst>
          </a:prstGeom>
          <a:solidFill>
            <a:srgbClr val="C569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Geplant</a:t>
            </a:r>
          </a:p>
        </p:txBody>
      </p:sp>
      <p:pic>
        <p:nvPicPr>
          <p:cNvPr id="3" name="Grafik 2" descr="Ein Bild, das Gerät, Screenshot, Küchengerät enthält.&#10;&#10;Automatisch generierte Beschreibung">
            <a:extLst>
              <a:ext uri="{FF2B5EF4-FFF2-40B4-BE49-F238E27FC236}">
                <a16:creationId xmlns:a16="http://schemas.microsoft.com/office/drawing/2014/main" id="{769166B4-0BD7-484C-AB0C-15FDA6F67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12" y="746770"/>
            <a:ext cx="9536815" cy="536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53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Gerät, Screenshot, Küchengerät enthält.&#10;&#10;Automatisch generierte Beschreibung">
            <a:extLst>
              <a:ext uri="{FF2B5EF4-FFF2-40B4-BE49-F238E27FC236}">
                <a16:creationId xmlns:a16="http://schemas.microsoft.com/office/drawing/2014/main" id="{161F6895-5160-CDB3-5B4E-EEE586977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3478E0E-EBAB-8705-CD8C-0299EBFC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800"/>
            <a:ext cx="1628775" cy="70698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A912FCA-9D3F-B9D9-2910-AA56E227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950" y="2579687"/>
            <a:ext cx="1133476" cy="13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05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Gerät, Screenshot, Küchengerät enthält.&#10;&#10;Automatisch generierte Beschreibung">
            <a:extLst>
              <a:ext uri="{FF2B5EF4-FFF2-40B4-BE49-F238E27FC236}">
                <a16:creationId xmlns:a16="http://schemas.microsoft.com/office/drawing/2014/main" id="{161F6895-5160-CDB3-5B4E-EEE586977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213"/>
            <a:ext cx="12191998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B23239B-3501-E862-48AC-588495585EF9}"/>
              </a:ext>
            </a:extLst>
          </p:cNvPr>
          <p:cNvSpPr/>
          <p:nvPr/>
        </p:nvSpPr>
        <p:spPr>
          <a:xfrm>
            <a:off x="11029801" y="1407721"/>
            <a:ext cx="1133475" cy="11406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9590625-A4F7-6206-E830-88DB293A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800"/>
            <a:ext cx="1628775" cy="706987"/>
          </a:xfrm>
          <a:prstGeom prst="rect">
            <a:avLst/>
          </a:prstGeom>
        </p:spPr>
      </p:pic>
      <p:pic>
        <p:nvPicPr>
          <p:cNvPr id="9" name="Grafik 8" descr="Ein Bild, das Grafiken, Symbol, Entwurf, Schwarzweiß enthält.&#10;&#10;Automatisch generierte Beschreibung">
            <a:extLst>
              <a:ext uri="{FF2B5EF4-FFF2-40B4-BE49-F238E27FC236}">
                <a16:creationId xmlns:a16="http://schemas.microsoft.com/office/drawing/2014/main" id="{6FCF89EB-72DE-5E14-8C5C-CE01A3158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99" y="71562"/>
            <a:ext cx="2682478" cy="1530329"/>
          </a:xfrm>
          <a:prstGeom prst="rect">
            <a:avLst/>
          </a:prstGeom>
        </p:spPr>
      </p:pic>
      <p:pic>
        <p:nvPicPr>
          <p:cNvPr id="12" name="Grafik 11" descr="Ein Bild, das Design, Würfel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89DE644C-EED5-450D-831A-9D07B0A87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5" y="1411153"/>
            <a:ext cx="1961841" cy="1104640"/>
          </a:xfrm>
          <a:prstGeom prst="rect">
            <a:avLst/>
          </a:prstGeom>
        </p:spPr>
      </p:pic>
      <p:pic>
        <p:nvPicPr>
          <p:cNvPr id="7" name="Grafik 6" descr="Ein Bild, das Grafiken, Karminrot, Grafikdesign, rot enthält.&#10;&#10;Automatisch generierte Beschreibung">
            <a:extLst>
              <a:ext uri="{FF2B5EF4-FFF2-40B4-BE49-F238E27FC236}">
                <a16:creationId xmlns:a16="http://schemas.microsoft.com/office/drawing/2014/main" id="{5F408B81-51F2-6EC8-7029-9352608A4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008" y="1544409"/>
            <a:ext cx="867268" cy="86726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471A743-0E13-3A50-A301-45BBA347F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950" y="2579687"/>
            <a:ext cx="1133476" cy="13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6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Gerät, Screenshot, Küchengerät enthält.&#10;&#10;Automatisch generierte Beschreibung">
            <a:extLst>
              <a:ext uri="{FF2B5EF4-FFF2-40B4-BE49-F238E27FC236}">
                <a16:creationId xmlns:a16="http://schemas.microsoft.com/office/drawing/2014/main" id="{161F6895-5160-CDB3-5B4E-EEE586977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213"/>
            <a:ext cx="12191998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B23239B-3501-E862-48AC-588495585EF9}"/>
              </a:ext>
            </a:extLst>
          </p:cNvPr>
          <p:cNvSpPr/>
          <p:nvPr/>
        </p:nvSpPr>
        <p:spPr>
          <a:xfrm>
            <a:off x="11029801" y="1407721"/>
            <a:ext cx="1133475" cy="11406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9590625-A4F7-6206-E830-88DB293A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800"/>
            <a:ext cx="1628775" cy="706987"/>
          </a:xfrm>
          <a:prstGeom prst="rect">
            <a:avLst/>
          </a:prstGeom>
        </p:spPr>
      </p:pic>
      <p:pic>
        <p:nvPicPr>
          <p:cNvPr id="9" name="Grafik 8" descr="Ein Bild, das Grafiken, Symbol, Entwurf, Schwarzweiß enthält.&#10;&#10;Automatisch generierte Beschreibung">
            <a:extLst>
              <a:ext uri="{FF2B5EF4-FFF2-40B4-BE49-F238E27FC236}">
                <a16:creationId xmlns:a16="http://schemas.microsoft.com/office/drawing/2014/main" id="{6FCF89EB-72DE-5E14-8C5C-CE01A3158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99" y="71562"/>
            <a:ext cx="2682478" cy="1530329"/>
          </a:xfrm>
          <a:prstGeom prst="rect">
            <a:avLst/>
          </a:prstGeom>
        </p:spPr>
      </p:pic>
      <p:pic>
        <p:nvPicPr>
          <p:cNvPr id="12" name="Grafik 11" descr="Ein Bild, das Design, Würfel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89DE644C-EED5-450D-831A-9D07B0A87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86" y="3159403"/>
            <a:ext cx="1961841" cy="1104640"/>
          </a:xfrm>
          <a:prstGeom prst="rect">
            <a:avLst/>
          </a:prstGeom>
        </p:spPr>
      </p:pic>
      <p:pic>
        <p:nvPicPr>
          <p:cNvPr id="7" name="Grafik 6" descr="Ein Bild, das Grafiken, Karminrot, Grafikdesign, rot enthält.&#10;&#10;Automatisch generierte Beschreibung">
            <a:extLst>
              <a:ext uri="{FF2B5EF4-FFF2-40B4-BE49-F238E27FC236}">
                <a16:creationId xmlns:a16="http://schemas.microsoft.com/office/drawing/2014/main" id="{5F408B81-51F2-6EC8-7029-9352608A4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3506559"/>
            <a:ext cx="867268" cy="86726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A5B2F52-783A-BD2D-B26B-A72CCFBDF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950" y="2579687"/>
            <a:ext cx="1133476" cy="13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43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Gerät, Screenshot, Küchengerät enthält.&#10;&#10;Automatisch generierte Beschreibung">
            <a:extLst>
              <a:ext uri="{FF2B5EF4-FFF2-40B4-BE49-F238E27FC236}">
                <a16:creationId xmlns:a16="http://schemas.microsoft.com/office/drawing/2014/main" id="{161F6895-5160-CDB3-5B4E-EEE586977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213"/>
            <a:ext cx="12191998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B23239B-3501-E862-48AC-588495585EF9}"/>
              </a:ext>
            </a:extLst>
          </p:cNvPr>
          <p:cNvSpPr/>
          <p:nvPr/>
        </p:nvSpPr>
        <p:spPr>
          <a:xfrm>
            <a:off x="11029801" y="1407721"/>
            <a:ext cx="1133475" cy="11406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9590625-A4F7-6206-E830-88DB293A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6146800"/>
            <a:ext cx="809625" cy="706987"/>
          </a:xfrm>
          <a:prstGeom prst="rect">
            <a:avLst/>
          </a:prstGeom>
        </p:spPr>
      </p:pic>
      <p:pic>
        <p:nvPicPr>
          <p:cNvPr id="9" name="Grafik 8" descr="Ein Bild, das Grafiken, Symbol, Entwurf, Schwarzweiß enthält.&#10;&#10;Automatisch generierte Beschreibung">
            <a:extLst>
              <a:ext uri="{FF2B5EF4-FFF2-40B4-BE49-F238E27FC236}">
                <a16:creationId xmlns:a16="http://schemas.microsoft.com/office/drawing/2014/main" id="{6FCF89EB-72DE-5E14-8C5C-CE01A3158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99" y="71562"/>
            <a:ext cx="2682478" cy="1530329"/>
          </a:xfrm>
          <a:prstGeom prst="rect">
            <a:avLst/>
          </a:prstGeom>
        </p:spPr>
      </p:pic>
      <p:pic>
        <p:nvPicPr>
          <p:cNvPr id="12" name="Grafik 11" descr="Ein Bild, das Design, Würfel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89DE644C-EED5-450D-831A-9D07B0A87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86" y="3159403"/>
            <a:ext cx="1961841" cy="1104640"/>
          </a:xfrm>
          <a:prstGeom prst="rect">
            <a:avLst/>
          </a:prstGeom>
        </p:spPr>
      </p:pic>
      <p:pic>
        <p:nvPicPr>
          <p:cNvPr id="7" name="Grafik 6" descr="Ein Bild, das Grafiken, Karminrot, Grafikdesign, rot enthält.&#10;&#10;Automatisch generierte Beschreibung">
            <a:extLst>
              <a:ext uri="{FF2B5EF4-FFF2-40B4-BE49-F238E27FC236}">
                <a16:creationId xmlns:a16="http://schemas.microsoft.com/office/drawing/2014/main" id="{5F408B81-51F2-6EC8-7029-9352608A4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156" y="3605269"/>
            <a:ext cx="867268" cy="867268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C6359F4-8409-6856-A6E8-2F0B43FD3E64}"/>
              </a:ext>
            </a:extLst>
          </p:cNvPr>
          <p:cNvCxnSpPr>
            <a:cxnSpLocks/>
          </p:cNvCxnSpPr>
          <p:nvPr/>
        </p:nvCxnSpPr>
        <p:spPr>
          <a:xfrm flipH="1">
            <a:off x="752475" y="4143375"/>
            <a:ext cx="4295775" cy="2003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5BCCE8D8-AE7F-F04A-5CA3-2C63C813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950" y="2579687"/>
            <a:ext cx="1133476" cy="13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8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26E8E64B-6FE1-9DF8-B7E5-517DB1F8271A}"/>
              </a:ext>
            </a:extLst>
          </p:cNvPr>
          <p:cNvSpPr/>
          <p:nvPr/>
        </p:nvSpPr>
        <p:spPr>
          <a:xfrm>
            <a:off x="194213" y="2658252"/>
            <a:ext cx="2375186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" y="0"/>
            <a:ext cx="2741762" cy="1325563"/>
          </a:xfrm>
        </p:spPr>
        <p:txBody>
          <a:bodyPr>
            <a:normAutofit/>
          </a:bodyPr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240995" y="3578424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Team/</a:t>
            </a:r>
            <a:r>
              <a:rPr lang="de-DE" sz="25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ProjektVorstellung</a:t>
            </a:r>
            <a:endParaRPr lang="de-DE" sz="25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43385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Produktidee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386940-3776-B1CF-31F1-4559B35B60AA}"/>
              </a:ext>
            </a:extLst>
          </p:cNvPr>
          <p:cNvSpPr txBox="1"/>
          <p:nvPr/>
        </p:nvSpPr>
        <p:spPr>
          <a:xfrm>
            <a:off x="5167227" y="3568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Herangehens-weise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689736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Risiken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13578" y="3539221"/>
            <a:ext cx="24238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Aktueller Stand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36432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60F70E-FD5D-7C7E-B899-DA85E57BDCA1}"/>
              </a:ext>
            </a:extLst>
          </p:cNvPr>
          <p:cNvSpPr txBox="1"/>
          <p:nvPr/>
        </p:nvSpPr>
        <p:spPr>
          <a:xfrm>
            <a:off x="518411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60274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68973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13578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003452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Gerät, Screenshot, Küchengerät enthält.&#10;&#10;Automatisch generierte Beschreibung">
            <a:extLst>
              <a:ext uri="{FF2B5EF4-FFF2-40B4-BE49-F238E27FC236}">
                <a16:creationId xmlns:a16="http://schemas.microsoft.com/office/drawing/2014/main" id="{161F6895-5160-CDB3-5B4E-EEE586977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213"/>
            <a:ext cx="12191998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B23239B-3501-E862-48AC-588495585EF9}"/>
              </a:ext>
            </a:extLst>
          </p:cNvPr>
          <p:cNvSpPr/>
          <p:nvPr/>
        </p:nvSpPr>
        <p:spPr>
          <a:xfrm>
            <a:off x="11029801" y="1407721"/>
            <a:ext cx="1133475" cy="11406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9590625-A4F7-6206-E830-88DB293A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6146800"/>
            <a:ext cx="809625" cy="706987"/>
          </a:xfrm>
          <a:prstGeom prst="rect">
            <a:avLst/>
          </a:prstGeom>
        </p:spPr>
      </p:pic>
      <p:pic>
        <p:nvPicPr>
          <p:cNvPr id="9" name="Grafik 8" descr="Ein Bild, das Grafiken, Symbol, Entwurf, Schwarzweiß enthält.&#10;&#10;Automatisch generierte Beschreibung">
            <a:extLst>
              <a:ext uri="{FF2B5EF4-FFF2-40B4-BE49-F238E27FC236}">
                <a16:creationId xmlns:a16="http://schemas.microsoft.com/office/drawing/2014/main" id="{6FCF89EB-72DE-5E14-8C5C-CE01A3158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99" y="71562"/>
            <a:ext cx="2682478" cy="1530329"/>
          </a:xfrm>
          <a:prstGeom prst="rect">
            <a:avLst/>
          </a:prstGeom>
        </p:spPr>
      </p:pic>
      <p:pic>
        <p:nvPicPr>
          <p:cNvPr id="12" name="Grafik 11" descr="Ein Bild, das Design, Würfel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89DE644C-EED5-450D-831A-9D07B0A87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86" y="3159403"/>
            <a:ext cx="1961841" cy="1104640"/>
          </a:xfrm>
          <a:prstGeom prst="rect">
            <a:avLst/>
          </a:prstGeom>
        </p:spPr>
      </p:pic>
      <p:pic>
        <p:nvPicPr>
          <p:cNvPr id="7" name="Grafik 6" descr="Ein Bild, das Grafiken, Karminrot, Grafikdesign, rot enthält.&#10;&#10;Automatisch generierte Beschreibung">
            <a:extLst>
              <a:ext uri="{FF2B5EF4-FFF2-40B4-BE49-F238E27FC236}">
                <a16:creationId xmlns:a16="http://schemas.microsoft.com/office/drawing/2014/main" id="{5F408B81-51F2-6EC8-7029-9352608A4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4" y="6066659"/>
            <a:ext cx="867268" cy="867268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2CAA2A3-85BE-0D83-5DCB-086B8D003691}"/>
              </a:ext>
            </a:extLst>
          </p:cNvPr>
          <p:cNvCxnSpPr>
            <a:cxnSpLocks/>
          </p:cNvCxnSpPr>
          <p:nvPr/>
        </p:nvCxnSpPr>
        <p:spPr>
          <a:xfrm flipV="1">
            <a:off x="990600" y="3514725"/>
            <a:ext cx="10039201" cy="2632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78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Gerät, Screenshot, Küchengerät enthält.&#10;&#10;Automatisch generierte Beschreibung">
            <a:extLst>
              <a:ext uri="{FF2B5EF4-FFF2-40B4-BE49-F238E27FC236}">
                <a16:creationId xmlns:a16="http://schemas.microsoft.com/office/drawing/2014/main" id="{161F6895-5160-CDB3-5B4E-EEE586977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213"/>
            <a:ext cx="12191998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B23239B-3501-E862-48AC-588495585EF9}"/>
              </a:ext>
            </a:extLst>
          </p:cNvPr>
          <p:cNvSpPr/>
          <p:nvPr/>
        </p:nvSpPr>
        <p:spPr>
          <a:xfrm>
            <a:off x="11029800" y="266404"/>
            <a:ext cx="1133475" cy="11406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9590625-A4F7-6206-E830-88DB293A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6146800"/>
            <a:ext cx="809625" cy="706987"/>
          </a:xfrm>
          <a:prstGeom prst="rect">
            <a:avLst/>
          </a:prstGeom>
        </p:spPr>
      </p:pic>
      <p:pic>
        <p:nvPicPr>
          <p:cNvPr id="9" name="Grafik 8" descr="Ein Bild, das Grafiken, Symbol, Entwurf, Schwarzweiß enthält.&#10;&#10;Automatisch generierte Beschreibung">
            <a:extLst>
              <a:ext uri="{FF2B5EF4-FFF2-40B4-BE49-F238E27FC236}">
                <a16:creationId xmlns:a16="http://schemas.microsoft.com/office/drawing/2014/main" id="{6FCF89EB-72DE-5E14-8C5C-CE01A3158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99" y="71562"/>
            <a:ext cx="2682478" cy="1530329"/>
          </a:xfrm>
          <a:prstGeom prst="rect">
            <a:avLst/>
          </a:prstGeom>
        </p:spPr>
      </p:pic>
      <p:pic>
        <p:nvPicPr>
          <p:cNvPr id="12" name="Grafik 11" descr="Ein Bild, das Design, Würfel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89DE644C-EED5-450D-831A-9D07B0A87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86" y="3159403"/>
            <a:ext cx="1961841" cy="1104640"/>
          </a:xfrm>
          <a:prstGeom prst="rect">
            <a:avLst/>
          </a:prstGeom>
        </p:spPr>
      </p:pic>
      <p:pic>
        <p:nvPicPr>
          <p:cNvPr id="7" name="Grafik 6" descr="Ein Bild, das Grafiken, Karminrot, Grafikdesign, rot enthält.&#10;&#10;Automatisch generierte Beschreibung">
            <a:extLst>
              <a:ext uri="{FF2B5EF4-FFF2-40B4-BE49-F238E27FC236}">
                <a16:creationId xmlns:a16="http://schemas.microsoft.com/office/drawing/2014/main" id="{5F408B81-51F2-6EC8-7029-9352608A4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381" y="540453"/>
            <a:ext cx="867268" cy="86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39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Gerät, Screenshot, Küchengerät enthält.&#10;&#10;Automatisch generierte Beschreibung">
            <a:extLst>
              <a:ext uri="{FF2B5EF4-FFF2-40B4-BE49-F238E27FC236}">
                <a16:creationId xmlns:a16="http://schemas.microsoft.com/office/drawing/2014/main" id="{161F6895-5160-CDB3-5B4E-EEE586977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213"/>
            <a:ext cx="12191998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9590625-A4F7-6206-E830-88DB293A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6146800"/>
            <a:ext cx="809625" cy="706987"/>
          </a:xfrm>
          <a:prstGeom prst="rect">
            <a:avLst/>
          </a:prstGeom>
        </p:spPr>
      </p:pic>
      <p:pic>
        <p:nvPicPr>
          <p:cNvPr id="9" name="Grafik 8" descr="Ein Bild, das Grafiken, Symbol, Entwurf, Schwarzweiß enthält.&#10;&#10;Automatisch generierte Beschreibung">
            <a:extLst>
              <a:ext uri="{FF2B5EF4-FFF2-40B4-BE49-F238E27FC236}">
                <a16:creationId xmlns:a16="http://schemas.microsoft.com/office/drawing/2014/main" id="{6FCF89EB-72DE-5E14-8C5C-CE01A3158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33" y="728787"/>
            <a:ext cx="2682478" cy="1530329"/>
          </a:xfrm>
          <a:prstGeom prst="rect">
            <a:avLst/>
          </a:prstGeom>
        </p:spPr>
      </p:pic>
      <p:pic>
        <p:nvPicPr>
          <p:cNvPr id="12" name="Grafik 11" descr="Ein Bild, das Design, Würfel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89DE644C-EED5-450D-831A-9D07B0A87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86" y="3159403"/>
            <a:ext cx="1961841" cy="1104640"/>
          </a:xfrm>
          <a:prstGeom prst="rect">
            <a:avLst/>
          </a:prstGeom>
        </p:spPr>
      </p:pic>
      <p:pic>
        <p:nvPicPr>
          <p:cNvPr id="7" name="Grafik 6" descr="Ein Bild, das Grafiken, Karminrot, Grafikdesign, rot enthält.&#10;&#10;Automatisch generierte Beschreibung">
            <a:extLst>
              <a:ext uri="{FF2B5EF4-FFF2-40B4-BE49-F238E27FC236}">
                <a16:creationId xmlns:a16="http://schemas.microsoft.com/office/drawing/2014/main" id="{5F408B81-51F2-6EC8-7029-9352608A4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72" y="1143961"/>
            <a:ext cx="867268" cy="86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59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Gerät, Screenshot, Küchengerät enthält.&#10;&#10;Automatisch generierte Beschreibung">
            <a:extLst>
              <a:ext uri="{FF2B5EF4-FFF2-40B4-BE49-F238E27FC236}">
                <a16:creationId xmlns:a16="http://schemas.microsoft.com/office/drawing/2014/main" id="{161F6895-5160-CDB3-5B4E-EEE586977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213"/>
            <a:ext cx="12191998" cy="6858000"/>
          </a:xfrm>
          <a:prstGeom prst="rect">
            <a:avLst/>
          </a:prstGeom>
        </p:spPr>
      </p:pic>
      <p:pic>
        <p:nvPicPr>
          <p:cNvPr id="9" name="Grafik 8" descr="Ein Bild, das Grafiken, Symbol, Entwurf, Schwarzweiß enthält.&#10;&#10;Automatisch generierte Beschreibung">
            <a:extLst>
              <a:ext uri="{FF2B5EF4-FFF2-40B4-BE49-F238E27FC236}">
                <a16:creationId xmlns:a16="http://schemas.microsoft.com/office/drawing/2014/main" id="{6FCF89EB-72DE-5E14-8C5C-CE01A3158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33" y="728787"/>
            <a:ext cx="2682478" cy="1530329"/>
          </a:xfrm>
          <a:prstGeom prst="rect">
            <a:avLst/>
          </a:prstGeom>
        </p:spPr>
      </p:pic>
      <p:pic>
        <p:nvPicPr>
          <p:cNvPr id="12" name="Grafik 11" descr="Ein Bild, das Design, Würfel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89DE644C-EED5-450D-831A-9D07B0A87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86" y="3159403"/>
            <a:ext cx="1961841" cy="1104640"/>
          </a:xfrm>
          <a:prstGeom prst="rect">
            <a:avLst/>
          </a:prstGeom>
        </p:spPr>
      </p:pic>
      <p:pic>
        <p:nvPicPr>
          <p:cNvPr id="7" name="Grafik 6" descr="Ein Bild, das Grafiken, Karminrot, Grafikdesign, rot enthält.&#10;&#10;Automatisch generierte Beschreibung">
            <a:extLst>
              <a:ext uri="{FF2B5EF4-FFF2-40B4-BE49-F238E27FC236}">
                <a16:creationId xmlns:a16="http://schemas.microsoft.com/office/drawing/2014/main" id="{5F408B81-51F2-6EC8-7029-9352608A4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922" y="2029786"/>
            <a:ext cx="867268" cy="867268"/>
          </a:xfrm>
          <a:prstGeom prst="rect">
            <a:avLst/>
          </a:prstGeom>
        </p:spPr>
      </p:pic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8D64A12-EA53-0DD3-473F-869CAA5F425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304925" y="2259116"/>
            <a:ext cx="2670447" cy="3870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7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457FE6B5-3FFB-3B4A-D829-255609D17F1E}"/>
              </a:ext>
            </a:extLst>
          </p:cNvPr>
          <p:cNvSpPr/>
          <p:nvPr/>
        </p:nvSpPr>
        <p:spPr>
          <a:xfrm>
            <a:off x="178052" y="2326741"/>
            <a:ext cx="1949514" cy="2362954"/>
          </a:xfrm>
          <a:prstGeom prst="homePlate">
            <a:avLst>
              <a:gd name="adj" fmla="val 24923"/>
            </a:avLst>
          </a:prstGeom>
          <a:solidFill>
            <a:srgbClr val="C569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Aktuell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24093BB-067D-BA2D-5ECB-53E906536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19" y="643054"/>
            <a:ext cx="9517164" cy="55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70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457FE6B5-3FFB-3B4A-D829-255609D17F1E}"/>
              </a:ext>
            </a:extLst>
          </p:cNvPr>
          <p:cNvSpPr/>
          <p:nvPr/>
        </p:nvSpPr>
        <p:spPr>
          <a:xfrm>
            <a:off x="178052" y="2326741"/>
            <a:ext cx="1949514" cy="2362954"/>
          </a:xfrm>
          <a:prstGeom prst="homePlate">
            <a:avLst>
              <a:gd name="adj" fmla="val 24923"/>
            </a:avLst>
          </a:prstGeom>
          <a:solidFill>
            <a:srgbClr val="C569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Aktuell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7A89E3-0BDB-2780-C892-BEF12EF0D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38" y="778597"/>
            <a:ext cx="9514868" cy="55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856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457FE6B5-3FFB-3B4A-D829-255609D17F1E}"/>
              </a:ext>
            </a:extLst>
          </p:cNvPr>
          <p:cNvSpPr/>
          <p:nvPr/>
        </p:nvSpPr>
        <p:spPr>
          <a:xfrm>
            <a:off x="178052" y="2326741"/>
            <a:ext cx="1949514" cy="2362954"/>
          </a:xfrm>
          <a:prstGeom prst="homePlate">
            <a:avLst>
              <a:gd name="adj" fmla="val 24923"/>
            </a:avLst>
          </a:prstGeom>
          <a:solidFill>
            <a:srgbClr val="C569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Aktuell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2AB61B3-F517-8CA0-5566-3EFD7FCA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00" y="1990724"/>
            <a:ext cx="37909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864AF05-8367-B05F-9C08-FA78FC670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t="1005" r="-2548" b="-1005"/>
          <a:stretch/>
        </p:blipFill>
        <p:spPr bwMode="auto">
          <a:xfrm>
            <a:off x="2542903" y="2823483"/>
            <a:ext cx="2915578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3393B66-726E-72C5-4127-C4CB97B1D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0187"/>
            <a:ext cx="12954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882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457FE6B5-3FFB-3B4A-D829-255609D17F1E}"/>
              </a:ext>
            </a:extLst>
          </p:cNvPr>
          <p:cNvSpPr/>
          <p:nvPr/>
        </p:nvSpPr>
        <p:spPr>
          <a:xfrm>
            <a:off x="178052" y="2326741"/>
            <a:ext cx="1949514" cy="2362954"/>
          </a:xfrm>
          <a:prstGeom prst="homePlate">
            <a:avLst>
              <a:gd name="adj" fmla="val 24923"/>
            </a:avLst>
          </a:prstGeom>
          <a:solidFill>
            <a:srgbClr val="C569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Aktuell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CB9501-FC54-9B59-0E86-67E519C1A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314" y="525101"/>
            <a:ext cx="7275880" cy="580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47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57120-6107-74AF-C673-0AA10712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Bisher aufgetretene Probleme</a:t>
            </a:r>
          </a:p>
        </p:txBody>
      </p:sp>
      <p:sp>
        <p:nvSpPr>
          <p:cNvPr id="3" name="Rechteck: diagonal liegende Ecken abgeschnitten 3">
            <a:extLst>
              <a:ext uri="{FF2B5EF4-FFF2-40B4-BE49-F238E27FC236}">
                <a16:creationId xmlns:a16="http://schemas.microsoft.com/office/drawing/2014/main" id="{D1160451-E06C-1CC9-3081-6A09AD18F09B}"/>
              </a:ext>
            </a:extLst>
          </p:cNvPr>
          <p:cNvSpPr/>
          <p:nvPr/>
        </p:nvSpPr>
        <p:spPr>
          <a:xfrm>
            <a:off x="2003578" y="1899972"/>
            <a:ext cx="2758768" cy="3841826"/>
          </a:xfrm>
          <a:custGeom>
            <a:avLst/>
            <a:gdLst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909454 w 2909454"/>
              <a:gd name="connsiteY2" fmla="*/ 780490 h 4304145"/>
              <a:gd name="connsiteX3" fmla="*/ 2909454 w 2909454"/>
              <a:gd name="connsiteY3" fmla="*/ 4304145 h 4304145"/>
              <a:gd name="connsiteX4" fmla="*/ 2909454 w 2909454"/>
              <a:gd name="connsiteY4" fmla="*/ 4304145 h 4304145"/>
              <a:gd name="connsiteX5" fmla="*/ 780490 w 2909454"/>
              <a:gd name="connsiteY5" fmla="*/ 4304145 h 4304145"/>
              <a:gd name="connsiteX6" fmla="*/ 0 w 2909454"/>
              <a:gd name="connsiteY6" fmla="*/ 3523655 h 4304145"/>
              <a:gd name="connsiteX7" fmla="*/ 0 w 2909454"/>
              <a:gd name="connsiteY7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521527 w 2909454"/>
              <a:gd name="connsiteY2" fmla="*/ 3786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360218 w 2909454"/>
              <a:gd name="connsiteY7" fmla="*/ 3906982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52436 w 2909454"/>
              <a:gd name="connsiteY2" fmla="*/ 147782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52436 w 2909454"/>
              <a:gd name="connsiteY2" fmla="*/ 147782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66255 w 2909454"/>
              <a:gd name="connsiteY7" fmla="*/ 4119418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1735 h 4305880"/>
              <a:gd name="connsiteX1" fmla="*/ 2128964 w 2909454"/>
              <a:gd name="connsiteY1" fmla="*/ 1735 h 4305880"/>
              <a:gd name="connsiteX2" fmla="*/ 2240857 w 2909454"/>
              <a:gd name="connsiteY2" fmla="*/ 15070 h 4305880"/>
              <a:gd name="connsiteX3" fmla="*/ 2752436 w 2909454"/>
              <a:gd name="connsiteY3" fmla="*/ 149517 h 4305880"/>
              <a:gd name="connsiteX4" fmla="*/ 2909454 w 2909454"/>
              <a:gd name="connsiteY4" fmla="*/ 782225 h 4305880"/>
              <a:gd name="connsiteX5" fmla="*/ 2909454 w 2909454"/>
              <a:gd name="connsiteY5" fmla="*/ 4305880 h 4305880"/>
              <a:gd name="connsiteX6" fmla="*/ 2909454 w 2909454"/>
              <a:gd name="connsiteY6" fmla="*/ 4305880 h 4305880"/>
              <a:gd name="connsiteX7" fmla="*/ 780490 w 2909454"/>
              <a:gd name="connsiteY7" fmla="*/ 4305880 h 4305880"/>
              <a:gd name="connsiteX8" fmla="*/ 166255 w 2909454"/>
              <a:gd name="connsiteY8" fmla="*/ 4121153 h 4305880"/>
              <a:gd name="connsiteX9" fmla="*/ 0 w 2909454"/>
              <a:gd name="connsiteY9" fmla="*/ 3525390 h 4305880"/>
              <a:gd name="connsiteX10" fmla="*/ 0 w 2909454"/>
              <a:gd name="connsiteY10" fmla="*/ 1735 h 4305880"/>
              <a:gd name="connsiteX0" fmla="*/ 0 w 2909454"/>
              <a:gd name="connsiteY0" fmla="*/ 100 h 4304245"/>
              <a:gd name="connsiteX1" fmla="*/ 2128964 w 2909454"/>
              <a:gd name="connsiteY1" fmla="*/ 100 h 4304245"/>
              <a:gd name="connsiteX2" fmla="*/ 2393257 w 2909454"/>
              <a:gd name="connsiteY2" fmla="*/ 17245 h 4304245"/>
              <a:gd name="connsiteX3" fmla="*/ 2752436 w 2909454"/>
              <a:gd name="connsiteY3" fmla="*/ 147882 h 4304245"/>
              <a:gd name="connsiteX4" fmla="*/ 2909454 w 2909454"/>
              <a:gd name="connsiteY4" fmla="*/ 780590 h 4304245"/>
              <a:gd name="connsiteX5" fmla="*/ 2909454 w 2909454"/>
              <a:gd name="connsiteY5" fmla="*/ 4304245 h 4304245"/>
              <a:gd name="connsiteX6" fmla="*/ 2909454 w 2909454"/>
              <a:gd name="connsiteY6" fmla="*/ 4304245 h 4304245"/>
              <a:gd name="connsiteX7" fmla="*/ 780490 w 2909454"/>
              <a:gd name="connsiteY7" fmla="*/ 4304245 h 4304245"/>
              <a:gd name="connsiteX8" fmla="*/ 166255 w 2909454"/>
              <a:gd name="connsiteY8" fmla="*/ 4119518 h 4304245"/>
              <a:gd name="connsiteX9" fmla="*/ 0 w 2909454"/>
              <a:gd name="connsiteY9" fmla="*/ 3523755 h 4304245"/>
              <a:gd name="connsiteX10" fmla="*/ 0 w 2909454"/>
              <a:gd name="connsiteY10" fmla="*/ 100 h 4304245"/>
              <a:gd name="connsiteX0" fmla="*/ 0 w 2909454"/>
              <a:gd name="connsiteY0" fmla="*/ 11936 h 4316081"/>
              <a:gd name="connsiteX1" fmla="*/ 2128964 w 2909454"/>
              <a:gd name="connsiteY1" fmla="*/ 11936 h 4316081"/>
              <a:gd name="connsiteX2" fmla="*/ 2368492 w 2909454"/>
              <a:gd name="connsiteY2" fmla="*/ 10031 h 4316081"/>
              <a:gd name="connsiteX3" fmla="*/ 2752436 w 2909454"/>
              <a:gd name="connsiteY3" fmla="*/ 159718 h 4316081"/>
              <a:gd name="connsiteX4" fmla="*/ 2909454 w 2909454"/>
              <a:gd name="connsiteY4" fmla="*/ 792426 h 4316081"/>
              <a:gd name="connsiteX5" fmla="*/ 2909454 w 2909454"/>
              <a:gd name="connsiteY5" fmla="*/ 4316081 h 4316081"/>
              <a:gd name="connsiteX6" fmla="*/ 2909454 w 2909454"/>
              <a:gd name="connsiteY6" fmla="*/ 4316081 h 4316081"/>
              <a:gd name="connsiteX7" fmla="*/ 780490 w 2909454"/>
              <a:gd name="connsiteY7" fmla="*/ 4316081 h 4316081"/>
              <a:gd name="connsiteX8" fmla="*/ 166255 w 2909454"/>
              <a:gd name="connsiteY8" fmla="*/ 4131354 h 4316081"/>
              <a:gd name="connsiteX9" fmla="*/ 0 w 2909454"/>
              <a:gd name="connsiteY9" fmla="*/ 3535591 h 4316081"/>
              <a:gd name="connsiteX10" fmla="*/ 0 w 2909454"/>
              <a:gd name="connsiteY10" fmla="*/ 11936 h 4316081"/>
              <a:gd name="connsiteX0" fmla="*/ 0 w 2909454"/>
              <a:gd name="connsiteY0" fmla="*/ 1905 h 4306050"/>
              <a:gd name="connsiteX1" fmla="*/ 2128964 w 2909454"/>
              <a:gd name="connsiteY1" fmla="*/ 1905 h 4306050"/>
              <a:gd name="connsiteX2" fmla="*/ 2368492 w 2909454"/>
              <a:gd name="connsiteY2" fmla="*/ 0 h 4306050"/>
              <a:gd name="connsiteX3" fmla="*/ 2752436 w 2909454"/>
              <a:gd name="connsiteY3" fmla="*/ 149687 h 4306050"/>
              <a:gd name="connsiteX4" fmla="*/ 2909454 w 2909454"/>
              <a:gd name="connsiteY4" fmla="*/ 782395 h 4306050"/>
              <a:gd name="connsiteX5" fmla="*/ 2909454 w 2909454"/>
              <a:gd name="connsiteY5" fmla="*/ 4306050 h 4306050"/>
              <a:gd name="connsiteX6" fmla="*/ 2909454 w 2909454"/>
              <a:gd name="connsiteY6" fmla="*/ 4306050 h 4306050"/>
              <a:gd name="connsiteX7" fmla="*/ 780490 w 2909454"/>
              <a:gd name="connsiteY7" fmla="*/ 4306050 h 4306050"/>
              <a:gd name="connsiteX8" fmla="*/ 166255 w 2909454"/>
              <a:gd name="connsiteY8" fmla="*/ 4121323 h 4306050"/>
              <a:gd name="connsiteX9" fmla="*/ 0 w 2909454"/>
              <a:gd name="connsiteY9" fmla="*/ 3525560 h 4306050"/>
              <a:gd name="connsiteX10" fmla="*/ 0 w 2909454"/>
              <a:gd name="connsiteY10" fmla="*/ 1905 h 4306050"/>
              <a:gd name="connsiteX0" fmla="*/ 0 w 2909454"/>
              <a:gd name="connsiteY0" fmla="*/ 1905 h 4306050"/>
              <a:gd name="connsiteX1" fmla="*/ 2128964 w 2909454"/>
              <a:gd name="connsiteY1" fmla="*/ 1905 h 4306050"/>
              <a:gd name="connsiteX2" fmla="*/ 2368492 w 2909454"/>
              <a:gd name="connsiteY2" fmla="*/ 0 h 4306050"/>
              <a:gd name="connsiteX3" fmla="*/ 2752436 w 2909454"/>
              <a:gd name="connsiteY3" fmla="*/ 149687 h 4306050"/>
              <a:gd name="connsiteX4" fmla="*/ 2909454 w 2909454"/>
              <a:gd name="connsiteY4" fmla="*/ 782395 h 4306050"/>
              <a:gd name="connsiteX5" fmla="*/ 2909454 w 2909454"/>
              <a:gd name="connsiteY5" fmla="*/ 4306050 h 4306050"/>
              <a:gd name="connsiteX6" fmla="*/ 2909454 w 2909454"/>
              <a:gd name="connsiteY6" fmla="*/ 4306050 h 4306050"/>
              <a:gd name="connsiteX7" fmla="*/ 780490 w 2909454"/>
              <a:gd name="connsiteY7" fmla="*/ 4306050 h 4306050"/>
              <a:gd name="connsiteX8" fmla="*/ 166255 w 2909454"/>
              <a:gd name="connsiteY8" fmla="*/ 4121323 h 4306050"/>
              <a:gd name="connsiteX9" fmla="*/ 0 w 2909454"/>
              <a:gd name="connsiteY9" fmla="*/ 3525560 h 4306050"/>
              <a:gd name="connsiteX10" fmla="*/ 0 w 2909454"/>
              <a:gd name="connsiteY10" fmla="*/ 1905 h 4306050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909454 w 2909454"/>
              <a:gd name="connsiteY4" fmla="*/ 780490 h 4304145"/>
              <a:gd name="connsiteX5" fmla="*/ 2909454 w 2909454"/>
              <a:gd name="connsiteY5" fmla="*/ 4304145 h 4304145"/>
              <a:gd name="connsiteX6" fmla="*/ 2909454 w 2909454"/>
              <a:gd name="connsiteY6" fmla="*/ 4304145 h 4304145"/>
              <a:gd name="connsiteX7" fmla="*/ 780490 w 2909454"/>
              <a:gd name="connsiteY7" fmla="*/ 4304145 h 4304145"/>
              <a:gd name="connsiteX8" fmla="*/ 166255 w 2909454"/>
              <a:gd name="connsiteY8" fmla="*/ 4119418 h 4304145"/>
              <a:gd name="connsiteX9" fmla="*/ 0 w 2909454"/>
              <a:gd name="connsiteY9" fmla="*/ 3523655 h 4304145"/>
              <a:gd name="connsiteX10" fmla="*/ 0 w 2909454"/>
              <a:gd name="connsiteY10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909454 w 2909454"/>
              <a:gd name="connsiteY4" fmla="*/ 780490 h 4304145"/>
              <a:gd name="connsiteX5" fmla="*/ 2909454 w 2909454"/>
              <a:gd name="connsiteY5" fmla="*/ 4304145 h 4304145"/>
              <a:gd name="connsiteX6" fmla="*/ 2909454 w 2909454"/>
              <a:gd name="connsiteY6" fmla="*/ 4304145 h 4304145"/>
              <a:gd name="connsiteX7" fmla="*/ 780490 w 2909454"/>
              <a:gd name="connsiteY7" fmla="*/ 4304145 h 4304145"/>
              <a:gd name="connsiteX8" fmla="*/ 166255 w 2909454"/>
              <a:gd name="connsiteY8" fmla="*/ 4119418 h 4304145"/>
              <a:gd name="connsiteX9" fmla="*/ 0 w 2909454"/>
              <a:gd name="connsiteY9" fmla="*/ 3523655 h 4304145"/>
              <a:gd name="connsiteX10" fmla="*/ 0 w 2909454"/>
              <a:gd name="connsiteY10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113863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2042"/>
              <a:gd name="connsiteY0" fmla="*/ 0 h 4304145"/>
              <a:gd name="connsiteX1" fmla="*/ 2128964 w 2912042"/>
              <a:gd name="connsiteY1" fmla="*/ 0 h 4304145"/>
              <a:gd name="connsiteX2" fmla="*/ 2368492 w 2912042"/>
              <a:gd name="connsiteY2" fmla="*/ 1905 h 4304145"/>
              <a:gd name="connsiteX3" fmla="*/ 2752436 w 2912042"/>
              <a:gd name="connsiteY3" fmla="*/ 147782 h 4304145"/>
              <a:gd name="connsiteX4" fmla="*/ 2896177 w 2912042"/>
              <a:gd name="connsiteY4" fmla="*/ 621029 h 4304145"/>
              <a:gd name="connsiteX5" fmla="*/ 2909454 w 2912042"/>
              <a:gd name="connsiteY5" fmla="*/ 1138630 h 4304145"/>
              <a:gd name="connsiteX6" fmla="*/ 2909454 w 2912042"/>
              <a:gd name="connsiteY6" fmla="*/ 4304145 h 4304145"/>
              <a:gd name="connsiteX7" fmla="*/ 2909454 w 2912042"/>
              <a:gd name="connsiteY7" fmla="*/ 4304145 h 4304145"/>
              <a:gd name="connsiteX8" fmla="*/ 780490 w 2912042"/>
              <a:gd name="connsiteY8" fmla="*/ 4304145 h 4304145"/>
              <a:gd name="connsiteX9" fmla="*/ 166255 w 2912042"/>
              <a:gd name="connsiteY9" fmla="*/ 4119418 h 4304145"/>
              <a:gd name="connsiteX10" fmla="*/ 0 w 2912042"/>
              <a:gd name="connsiteY10" fmla="*/ 3523655 h 4304145"/>
              <a:gd name="connsiteX11" fmla="*/ 0 w 2912042"/>
              <a:gd name="connsiteY11" fmla="*/ 0 h 4304145"/>
              <a:gd name="connsiteX0" fmla="*/ 0 w 2912042"/>
              <a:gd name="connsiteY0" fmla="*/ 0 h 4304145"/>
              <a:gd name="connsiteX1" fmla="*/ 2128964 w 2912042"/>
              <a:gd name="connsiteY1" fmla="*/ 0 h 4304145"/>
              <a:gd name="connsiteX2" fmla="*/ 2368492 w 2912042"/>
              <a:gd name="connsiteY2" fmla="*/ 1905 h 4304145"/>
              <a:gd name="connsiteX3" fmla="*/ 2752436 w 2912042"/>
              <a:gd name="connsiteY3" fmla="*/ 147782 h 4304145"/>
              <a:gd name="connsiteX4" fmla="*/ 2896177 w 2912042"/>
              <a:gd name="connsiteY4" fmla="*/ 621029 h 4304145"/>
              <a:gd name="connsiteX5" fmla="*/ 2909454 w 2912042"/>
              <a:gd name="connsiteY5" fmla="*/ 1138630 h 4304145"/>
              <a:gd name="connsiteX6" fmla="*/ 2909454 w 2912042"/>
              <a:gd name="connsiteY6" fmla="*/ 4304145 h 4304145"/>
              <a:gd name="connsiteX7" fmla="*/ 2909454 w 2912042"/>
              <a:gd name="connsiteY7" fmla="*/ 4304145 h 4304145"/>
              <a:gd name="connsiteX8" fmla="*/ 780490 w 2912042"/>
              <a:gd name="connsiteY8" fmla="*/ 4304145 h 4304145"/>
              <a:gd name="connsiteX9" fmla="*/ 166255 w 2912042"/>
              <a:gd name="connsiteY9" fmla="*/ 4119418 h 4304145"/>
              <a:gd name="connsiteX10" fmla="*/ 0 w 2912042"/>
              <a:gd name="connsiteY10" fmla="*/ 3523655 h 4304145"/>
              <a:gd name="connsiteX11" fmla="*/ 0 w 2912042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96177 w 2909454"/>
              <a:gd name="connsiteY4" fmla="*/ 62102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96177 w 2909454"/>
              <a:gd name="connsiteY4" fmla="*/ 62102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1532 w 2909454"/>
              <a:gd name="connsiteY10" fmla="*/ 3619499 h 4304145"/>
              <a:gd name="connsiteX11" fmla="*/ 0 w 2909454"/>
              <a:gd name="connsiteY11" fmla="*/ 3523655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1532 w 2909454"/>
              <a:gd name="connsiteY10" fmla="*/ 361949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3810 w 2909454"/>
              <a:gd name="connsiteY11" fmla="*/ 3115985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08272 w 2909454"/>
              <a:gd name="connsiteY9" fmla="*/ 428815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08272 w 2909454"/>
              <a:gd name="connsiteY9" fmla="*/ 428815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09454" h="4304145">
                <a:moveTo>
                  <a:pt x="0" y="0"/>
                </a:moveTo>
                <a:lnTo>
                  <a:pt x="2128964" y="0"/>
                </a:lnTo>
                <a:lnTo>
                  <a:pt x="2368492" y="1905"/>
                </a:lnTo>
                <a:cubicBezTo>
                  <a:pt x="2476214" y="17010"/>
                  <a:pt x="2641003" y="19923"/>
                  <a:pt x="2752436" y="147782"/>
                </a:cubicBezTo>
                <a:cubicBezTo>
                  <a:pt x="2841018" y="266527"/>
                  <a:pt x="2885247" y="380323"/>
                  <a:pt x="2888557" y="483869"/>
                </a:cubicBezTo>
                <a:cubicBezTo>
                  <a:pt x="2891867" y="589320"/>
                  <a:pt x="2907876" y="540335"/>
                  <a:pt x="2909454" y="1138630"/>
                </a:cubicBezTo>
                <a:lnTo>
                  <a:pt x="2909454" y="4304145"/>
                </a:lnTo>
                <a:lnTo>
                  <a:pt x="2909454" y="4304145"/>
                </a:lnTo>
                <a:lnTo>
                  <a:pt x="1077670" y="4302240"/>
                </a:lnTo>
                <a:cubicBezTo>
                  <a:pt x="700172" y="4298305"/>
                  <a:pt x="741125" y="4305607"/>
                  <a:pt x="608272" y="4288154"/>
                </a:cubicBezTo>
                <a:cubicBezTo>
                  <a:pt x="498280" y="4276416"/>
                  <a:pt x="270712" y="4213715"/>
                  <a:pt x="166255" y="4119418"/>
                </a:cubicBezTo>
                <a:cubicBezTo>
                  <a:pt x="39762" y="4005310"/>
                  <a:pt x="20666" y="3884528"/>
                  <a:pt x="17722" y="3714749"/>
                </a:cubicBezTo>
                <a:cubicBezTo>
                  <a:pt x="22398" y="3710705"/>
                  <a:pt x="7399" y="3719235"/>
                  <a:pt x="3810" y="3115985"/>
                </a:cubicBezTo>
                <a:lnTo>
                  <a:pt x="0" y="0"/>
                </a:lnTo>
                <a:close/>
              </a:path>
            </a:pathLst>
          </a:custGeom>
          <a:solidFill>
            <a:srgbClr val="ADA5B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4" name="Rechteck: eine Ecke abgeschnitten 20">
            <a:extLst>
              <a:ext uri="{FF2B5EF4-FFF2-40B4-BE49-F238E27FC236}">
                <a16:creationId xmlns:a16="http://schemas.microsoft.com/office/drawing/2014/main" id="{A7639537-1827-AC8E-15B7-E3430AE19A23}"/>
              </a:ext>
            </a:extLst>
          </p:cNvPr>
          <p:cNvSpPr/>
          <p:nvPr/>
        </p:nvSpPr>
        <p:spPr>
          <a:xfrm>
            <a:off x="2014011" y="1882548"/>
            <a:ext cx="2748335" cy="621506"/>
          </a:xfrm>
          <a:custGeom>
            <a:avLst/>
            <a:gdLst>
              <a:gd name="connsiteX0" fmla="*/ 0 w 2758768"/>
              <a:gd name="connsiteY0" fmla="*/ 0 h 520738"/>
              <a:gd name="connsiteX1" fmla="*/ 2498399 w 2758768"/>
              <a:gd name="connsiteY1" fmla="*/ 0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498399 w 2758768"/>
              <a:gd name="connsiteY1" fmla="*/ 0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36461 w 2758768"/>
              <a:gd name="connsiteY1" fmla="*/ 2857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8768" h="520738">
                <a:moveTo>
                  <a:pt x="0" y="0"/>
                </a:moveTo>
                <a:lnTo>
                  <a:pt x="2269799" y="9525"/>
                </a:lnTo>
                <a:cubicBezTo>
                  <a:pt x="2579908" y="8072"/>
                  <a:pt x="2671978" y="173579"/>
                  <a:pt x="2758768" y="260369"/>
                </a:cubicBezTo>
                <a:lnTo>
                  <a:pt x="2758768" y="520738"/>
                </a:lnTo>
                <a:lnTo>
                  <a:pt x="0" y="520738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1E13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err="1">
                <a:solidFill>
                  <a:srgbClr val="ECECF1"/>
                </a:solidFill>
                <a:latin typeface="Söhne"/>
              </a:rPr>
              <a:t>Raytracer</a:t>
            </a:r>
            <a:endParaRPr lang="de-DE" sz="3000" dirty="0">
              <a:solidFill>
                <a:srgbClr val="ECECF1"/>
              </a:solidFill>
              <a:latin typeface="Söhne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7DB5B56-443F-DEA0-EF66-C3F3A4983B58}"/>
              </a:ext>
            </a:extLst>
          </p:cNvPr>
          <p:cNvSpPr txBox="1"/>
          <p:nvPr/>
        </p:nvSpPr>
        <p:spPr>
          <a:xfrm>
            <a:off x="2213643" y="3557486"/>
            <a:ext cx="237726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ECECF1"/>
                </a:solidFill>
                <a:latin typeface="Söhne"/>
              </a:rPr>
              <a:t>Falsche Iteration im LGS</a:t>
            </a:r>
          </a:p>
        </p:txBody>
      </p:sp>
    </p:spTree>
    <p:extLst>
      <p:ext uri="{BB962C8B-B14F-4D97-AF65-F5344CB8AC3E}">
        <p14:creationId xmlns:p14="http://schemas.microsoft.com/office/powerpoint/2010/main" val="94608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57120-6107-74AF-C673-0AA10712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Bisher aufgetretene Probleme</a:t>
            </a:r>
          </a:p>
        </p:txBody>
      </p:sp>
      <p:sp>
        <p:nvSpPr>
          <p:cNvPr id="3" name="Rechteck: diagonal liegende Ecken abgeschnitten 3">
            <a:extLst>
              <a:ext uri="{FF2B5EF4-FFF2-40B4-BE49-F238E27FC236}">
                <a16:creationId xmlns:a16="http://schemas.microsoft.com/office/drawing/2014/main" id="{D1160451-E06C-1CC9-3081-6A09AD18F09B}"/>
              </a:ext>
            </a:extLst>
          </p:cNvPr>
          <p:cNvSpPr/>
          <p:nvPr/>
        </p:nvSpPr>
        <p:spPr>
          <a:xfrm>
            <a:off x="2003578" y="1899972"/>
            <a:ext cx="2758768" cy="3841826"/>
          </a:xfrm>
          <a:custGeom>
            <a:avLst/>
            <a:gdLst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909454 w 2909454"/>
              <a:gd name="connsiteY2" fmla="*/ 780490 h 4304145"/>
              <a:gd name="connsiteX3" fmla="*/ 2909454 w 2909454"/>
              <a:gd name="connsiteY3" fmla="*/ 4304145 h 4304145"/>
              <a:gd name="connsiteX4" fmla="*/ 2909454 w 2909454"/>
              <a:gd name="connsiteY4" fmla="*/ 4304145 h 4304145"/>
              <a:gd name="connsiteX5" fmla="*/ 780490 w 2909454"/>
              <a:gd name="connsiteY5" fmla="*/ 4304145 h 4304145"/>
              <a:gd name="connsiteX6" fmla="*/ 0 w 2909454"/>
              <a:gd name="connsiteY6" fmla="*/ 3523655 h 4304145"/>
              <a:gd name="connsiteX7" fmla="*/ 0 w 2909454"/>
              <a:gd name="connsiteY7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521527 w 2909454"/>
              <a:gd name="connsiteY2" fmla="*/ 3786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360218 w 2909454"/>
              <a:gd name="connsiteY7" fmla="*/ 3906982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52436 w 2909454"/>
              <a:gd name="connsiteY2" fmla="*/ 147782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52436 w 2909454"/>
              <a:gd name="connsiteY2" fmla="*/ 147782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66255 w 2909454"/>
              <a:gd name="connsiteY7" fmla="*/ 4119418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1735 h 4305880"/>
              <a:gd name="connsiteX1" fmla="*/ 2128964 w 2909454"/>
              <a:gd name="connsiteY1" fmla="*/ 1735 h 4305880"/>
              <a:gd name="connsiteX2" fmla="*/ 2240857 w 2909454"/>
              <a:gd name="connsiteY2" fmla="*/ 15070 h 4305880"/>
              <a:gd name="connsiteX3" fmla="*/ 2752436 w 2909454"/>
              <a:gd name="connsiteY3" fmla="*/ 149517 h 4305880"/>
              <a:gd name="connsiteX4" fmla="*/ 2909454 w 2909454"/>
              <a:gd name="connsiteY4" fmla="*/ 782225 h 4305880"/>
              <a:gd name="connsiteX5" fmla="*/ 2909454 w 2909454"/>
              <a:gd name="connsiteY5" fmla="*/ 4305880 h 4305880"/>
              <a:gd name="connsiteX6" fmla="*/ 2909454 w 2909454"/>
              <a:gd name="connsiteY6" fmla="*/ 4305880 h 4305880"/>
              <a:gd name="connsiteX7" fmla="*/ 780490 w 2909454"/>
              <a:gd name="connsiteY7" fmla="*/ 4305880 h 4305880"/>
              <a:gd name="connsiteX8" fmla="*/ 166255 w 2909454"/>
              <a:gd name="connsiteY8" fmla="*/ 4121153 h 4305880"/>
              <a:gd name="connsiteX9" fmla="*/ 0 w 2909454"/>
              <a:gd name="connsiteY9" fmla="*/ 3525390 h 4305880"/>
              <a:gd name="connsiteX10" fmla="*/ 0 w 2909454"/>
              <a:gd name="connsiteY10" fmla="*/ 1735 h 4305880"/>
              <a:gd name="connsiteX0" fmla="*/ 0 w 2909454"/>
              <a:gd name="connsiteY0" fmla="*/ 100 h 4304245"/>
              <a:gd name="connsiteX1" fmla="*/ 2128964 w 2909454"/>
              <a:gd name="connsiteY1" fmla="*/ 100 h 4304245"/>
              <a:gd name="connsiteX2" fmla="*/ 2393257 w 2909454"/>
              <a:gd name="connsiteY2" fmla="*/ 17245 h 4304245"/>
              <a:gd name="connsiteX3" fmla="*/ 2752436 w 2909454"/>
              <a:gd name="connsiteY3" fmla="*/ 147882 h 4304245"/>
              <a:gd name="connsiteX4" fmla="*/ 2909454 w 2909454"/>
              <a:gd name="connsiteY4" fmla="*/ 780590 h 4304245"/>
              <a:gd name="connsiteX5" fmla="*/ 2909454 w 2909454"/>
              <a:gd name="connsiteY5" fmla="*/ 4304245 h 4304245"/>
              <a:gd name="connsiteX6" fmla="*/ 2909454 w 2909454"/>
              <a:gd name="connsiteY6" fmla="*/ 4304245 h 4304245"/>
              <a:gd name="connsiteX7" fmla="*/ 780490 w 2909454"/>
              <a:gd name="connsiteY7" fmla="*/ 4304245 h 4304245"/>
              <a:gd name="connsiteX8" fmla="*/ 166255 w 2909454"/>
              <a:gd name="connsiteY8" fmla="*/ 4119518 h 4304245"/>
              <a:gd name="connsiteX9" fmla="*/ 0 w 2909454"/>
              <a:gd name="connsiteY9" fmla="*/ 3523755 h 4304245"/>
              <a:gd name="connsiteX10" fmla="*/ 0 w 2909454"/>
              <a:gd name="connsiteY10" fmla="*/ 100 h 4304245"/>
              <a:gd name="connsiteX0" fmla="*/ 0 w 2909454"/>
              <a:gd name="connsiteY0" fmla="*/ 11936 h 4316081"/>
              <a:gd name="connsiteX1" fmla="*/ 2128964 w 2909454"/>
              <a:gd name="connsiteY1" fmla="*/ 11936 h 4316081"/>
              <a:gd name="connsiteX2" fmla="*/ 2368492 w 2909454"/>
              <a:gd name="connsiteY2" fmla="*/ 10031 h 4316081"/>
              <a:gd name="connsiteX3" fmla="*/ 2752436 w 2909454"/>
              <a:gd name="connsiteY3" fmla="*/ 159718 h 4316081"/>
              <a:gd name="connsiteX4" fmla="*/ 2909454 w 2909454"/>
              <a:gd name="connsiteY4" fmla="*/ 792426 h 4316081"/>
              <a:gd name="connsiteX5" fmla="*/ 2909454 w 2909454"/>
              <a:gd name="connsiteY5" fmla="*/ 4316081 h 4316081"/>
              <a:gd name="connsiteX6" fmla="*/ 2909454 w 2909454"/>
              <a:gd name="connsiteY6" fmla="*/ 4316081 h 4316081"/>
              <a:gd name="connsiteX7" fmla="*/ 780490 w 2909454"/>
              <a:gd name="connsiteY7" fmla="*/ 4316081 h 4316081"/>
              <a:gd name="connsiteX8" fmla="*/ 166255 w 2909454"/>
              <a:gd name="connsiteY8" fmla="*/ 4131354 h 4316081"/>
              <a:gd name="connsiteX9" fmla="*/ 0 w 2909454"/>
              <a:gd name="connsiteY9" fmla="*/ 3535591 h 4316081"/>
              <a:gd name="connsiteX10" fmla="*/ 0 w 2909454"/>
              <a:gd name="connsiteY10" fmla="*/ 11936 h 4316081"/>
              <a:gd name="connsiteX0" fmla="*/ 0 w 2909454"/>
              <a:gd name="connsiteY0" fmla="*/ 1905 h 4306050"/>
              <a:gd name="connsiteX1" fmla="*/ 2128964 w 2909454"/>
              <a:gd name="connsiteY1" fmla="*/ 1905 h 4306050"/>
              <a:gd name="connsiteX2" fmla="*/ 2368492 w 2909454"/>
              <a:gd name="connsiteY2" fmla="*/ 0 h 4306050"/>
              <a:gd name="connsiteX3" fmla="*/ 2752436 w 2909454"/>
              <a:gd name="connsiteY3" fmla="*/ 149687 h 4306050"/>
              <a:gd name="connsiteX4" fmla="*/ 2909454 w 2909454"/>
              <a:gd name="connsiteY4" fmla="*/ 782395 h 4306050"/>
              <a:gd name="connsiteX5" fmla="*/ 2909454 w 2909454"/>
              <a:gd name="connsiteY5" fmla="*/ 4306050 h 4306050"/>
              <a:gd name="connsiteX6" fmla="*/ 2909454 w 2909454"/>
              <a:gd name="connsiteY6" fmla="*/ 4306050 h 4306050"/>
              <a:gd name="connsiteX7" fmla="*/ 780490 w 2909454"/>
              <a:gd name="connsiteY7" fmla="*/ 4306050 h 4306050"/>
              <a:gd name="connsiteX8" fmla="*/ 166255 w 2909454"/>
              <a:gd name="connsiteY8" fmla="*/ 4121323 h 4306050"/>
              <a:gd name="connsiteX9" fmla="*/ 0 w 2909454"/>
              <a:gd name="connsiteY9" fmla="*/ 3525560 h 4306050"/>
              <a:gd name="connsiteX10" fmla="*/ 0 w 2909454"/>
              <a:gd name="connsiteY10" fmla="*/ 1905 h 4306050"/>
              <a:gd name="connsiteX0" fmla="*/ 0 w 2909454"/>
              <a:gd name="connsiteY0" fmla="*/ 1905 h 4306050"/>
              <a:gd name="connsiteX1" fmla="*/ 2128964 w 2909454"/>
              <a:gd name="connsiteY1" fmla="*/ 1905 h 4306050"/>
              <a:gd name="connsiteX2" fmla="*/ 2368492 w 2909454"/>
              <a:gd name="connsiteY2" fmla="*/ 0 h 4306050"/>
              <a:gd name="connsiteX3" fmla="*/ 2752436 w 2909454"/>
              <a:gd name="connsiteY3" fmla="*/ 149687 h 4306050"/>
              <a:gd name="connsiteX4" fmla="*/ 2909454 w 2909454"/>
              <a:gd name="connsiteY4" fmla="*/ 782395 h 4306050"/>
              <a:gd name="connsiteX5" fmla="*/ 2909454 w 2909454"/>
              <a:gd name="connsiteY5" fmla="*/ 4306050 h 4306050"/>
              <a:gd name="connsiteX6" fmla="*/ 2909454 w 2909454"/>
              <a:gd name="connsiteY6" fmla="*/ 4306050 h 4306050"/>
              <a:gd name="connsiteX7" fmla="*/ 780490 w 2909454"/>
              <a:gd name="connsiteY7" fmla="*/ 4306050 h 4306050"/>
              <a:gd name="connsiteX8" fmla="*/ 166255 w 2909454"/>
              <a:gd name="connsiteY8" fmla="*/ 4121323 h 4306050"/>
              <a:gd name="connsiteX9" fmla="*/ 0 w 2909454"/>
              <a:gd name="connsiteY9" fmla="*/ 3525560 h 4306050"/>
              <a:gd name="connsiteX10" fmla="*/ 0 w 2909454"/>
              <a:gd name="connsiteY10" fmla="*/ 1905 h 4306050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909454 w 2909454"/>
              <a:gd name="connsiteY4" fmla="*/ 780490 h 4304145"/>
              <a:gd name="connsiteX5" fmla="*/ 2909454 w 2909454"/>
              <a:gd name="connsiteY5" fmla="*/ 4304145 h 4304145"/>
              <a:gd name="connsiteX6" fmla="*/ 2909454 w 2909454"/>
              <a:gd name="connsiteY6" fmla="*/ 4304145 h 4304145"/>
              <a:gd name="connsiteX7" fmla="*/ 780490 w 2909454"/>
              <a:gd name="connsiteY7" fmla="*/ 4304145 h 4304145"/>
              <a:gd name="connsiteX8" fmla="*/ 166255 w 2909454"/>
              <a:gd name="connsiteY8" fmla="*/ 4119418 h 4304145"/>
              <a:gd name="connsiteX9" fmla="*/ 0 w 2909454"/>
              <a:gd name="connsiteY9" fmla="*/ 3523655 h 4304145"/>
              <a:gd name="connsiteX10" fmla="*/ 0 w 2909454"/>
              <a:gd name="connsiteY10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909454 w 2909454"/>
              <a:gd name="connsiteY4" fmla="*/ 780490 h 4304145"/>
              <a:gd name="connsiteX5" fmla="*/ 2909454 w 2909454"/>
              <a:gd name="connsiteY5" fmla="*/ 4304145 h 4304145"/>
              <a:gd name="connsiteX6" fmla="*/ 2909454 w 2909454"/>
              <a:gd name="connsiteY6" fmla="*/ 4304145 h 4304145"/>
              <a:gd name="connsiteX7" fmla="*/ 780490 w 2909454"/>
              <a:gd name="connsiteY7" fmla="*/ 4304145 h 4304145"/>
              <a:gd name="connsiteX8" fmla="*/ 166255 w 2909454"/>
              <a:gd name="connsiteY8" fmla="*/ 4119418 h 4304145"/>
              <a:gd name="connsiteX9" fmla="*/ 0 w 2909454"/>
              <a:gd name="connsiteY9" fmla="*/ 3523655 h 4304145"/>
              <a:gd name="connsiteX10" fmla="*/ 0 w 2909454"/>
              <a:gd name="connsiteY10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113863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2042"/>
              <a:gd name="connsiteY0" fmla="*/ 0 h 4304145"/>
              <a:gd name="connsiteX1" fmla="*/ 2128964 w 2912042"/>
              <a:gd name="connsiteY1" fmla="*/ 0 h 4304145"/>
              <a:gd name="connsiteX2" fmla="*/ 2368492 w 2912042"/>
              <a:gd name="connsiteY2" fmla="*/ 1905 h 4304145"/>
              <a:gd name="connsiteX3" fmla="*/ 2752436 w 2912042"/>
              <a:gd name="connsiteY3" fmla="*/ 147782 h 4304145"/>
              <a:gd name="connsiteX4" fmla="*/ 2896177 w 2912042"/>
              <a:gd name="connsiteY4" fmla="*/ 621029 h 4304145"/>
              <a:gd name="connsiteX5" fmla="*/ 2909454 w 2912042"/>
              <a:gd name="connsiteY5" fmla="*/ 1138630 h 4304145"/>
              <a:gd name="connsiteX6" fmla="*/ 2909454 w 2912042"/>
              <a:gd name="connsiteY6" fmla="*/ 4304145 h 4304145"/>
              <a:gd name="connsiteX7" fmla="*/ 2909454 w 2912042"/>
              <a:gd name="connsiteY7" fmla="*/ 4304145 h 4304145"/>
              <a:gd name="connsiteX8" fmla="*/ 780490 w 2912042"/>
              <a:gd name="connsiteY8" fmla="*/ 4304145 h 4304145"/>
              <a:gd name="connsiteX9" fmla="*/ 166255 w 2912042"/>
              <a:gd name="connsiteY9" fmla="*/ 4119418 h 4304145"/>
              <a:gd name="connsiteX10" fmla="*/ 0 w 2912042"/>
              <a:gd name="connsiteY10" fmla="*/ 3523655 h 4304145"/>
              <a:gd name="connsiteX11" fmla="*/ 0 w 2912042"/>
              <a:gd name="connsiteY11" fmla="*/ 0 h 4304145"/>
              <a:gd name="connsiteX0" fmla="*/ 0 w 2912042"/>
              <a:gd name="connsiteY0" fmla="*/ 0 h 4304145"/>
              <a:gd name="connsiteX1" fmla="*/ 2128964 w 2912042"/>
              <a:gd name="connsiteY1" fmla="*/ 0 h 4304145"/>
              <a:gd name="connsiteX2" fmla="*/ 2368492 w 2912042"/>
              <a:gd name="connsiteY2" fmla="*/ 1905 h 4304145"/>
              <a:gd name="connsiteX3" fmla="*/ 2752436 w 2912042"/>
              <a:gd name="connsiteY3" fmla="*/ 147782 h 4304145"/>
              <a:gd name="connsiteX4" fmla="*/ 2896177 w 2912042"/>
              <a:gd name="connsiteY4" fmla="*/ 621029 h 4304145"/>
              <a:gd name="connsiteX5" fmla="*/ 2909454 w 2912042"/>
              <a:gd name="connsiteY5" fmla="*/ 1138630 h 4304145"/>
              <a:gd name="connsiteX6" fmla="*/ 2909454 w 2912042"/>
              <a:gd name="connsiteY6" fmla="*/ 4304145 h 4304145"/>
              <a:gd name="connsiteX7" fmla="*/ 2909454 w 2912042"/>
              <a:gd name="connsiteY7" fmla="*/ 4304145 h 4304145"/>
              <a:gd name="connsiteX8" fmla="*/ 780490 w 2912042"/>
              <a:gd name="connsiteY8" fmla="*/ 4304145 h 4304145"/>
              <a:gd name="connsiteX9" fmla="*/ 166255 w 2912042"/>
              <a:gd name="connsiteY9" fmla="*/ 4119418 h 4304145"/>
              <a:gd name="connsiteX10" fmla="*/ 0 w 2912042"/>
              <a:gd name="connsiteY10" fmla="*/ 3523655 h 4304145"/>
              <a:gd name="connsiteX11" fmla="*/ 0 w 2912042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96177 w 2909454"/>
              <a:gd name="connsiteY4" fmla="*/ 62102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96177 w 2909454"/>
              <a:gd name="connsiteY4" fmla="*/ 62102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1532 w 2909454"/>
              <a:gd name="connsiteY10" fmla="*/ 3619499 h 4304145"/>
              <a:gd name="connsiteX11" fmla="*/ 0 w 2909454"/>
              <a:gd name="connsiteY11" fmla="*/ 3523655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1532 w 2909454"/>
              <a:gd name="connsiteY10" fmla="*/ 361949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3810 w 2909454"/>
              <a:gd name="connsiteY11" fmla="*/ 3115985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08272 w 2909454"/>
              <a:gd name="connsiteY9" fmla="*/ 428815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08272 w 2909454"/>
              <a:gd name="connsiteY9" fmla="*/ 428815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09454" h="4304145">
                <a:moveTo>
                  <a:pt x="0" y="0"/>
                </a:moveTo>
                <a:lnTo>
                  <a:pt x="2128964" y="0"/>
                </a:lnTo>
                <a:lnTo>
                  <a:pt x="2368492" y="1905"/>
                </a:lnTo>
                <a:cubicBezTo>
                  <a:pt x="2476214" y="17010"/>
                  <a:pt x="2641003" y="19923"/>
                  <a:pt x="2752436" y="147782"/>
                </a:cubicBezTo>
                <a:cubicBezTo>
                  <a:pt x="2841018" y="266527"/>
                  <a:pt x="2885247" y="380323"/>
                  <a:pt x="2888557" y="483869"/>
                </a:cubicBezTo>
                <a:cubicBezTo>
                  <a:pt x="2891867" y="589320"/>
                  <a:pt x="2907876" y="540335"/>
                  <a:pt x="2909454" y="1138630"/>
                </a:cubicBezTo>
                <a:lnTo>
                  <a:pt x="2909454" y="4304145"/>
                </a:lnTo>
                <a:lnTo>
                  <a:pt x="2909454" y="4304145"/>
                </a:lnTo>
                <a:lnTo>
                  <a:pt x="1077670" y="4302240"/>
                </a:lnTo>
                <a:cubicBezTo>
                  <a:pt x="700172" y="4298305"/>
                  <a:pt x="741125" y="4305607"/>
                  <a:pt x="608272" y="4288154"/>
                </a:cubicBezTo>
                <a:cubicBezTo>
                  <a:pt x="498280" y="4276416"/>
                  <a:pt x="270712" y="4213715"/>
                  <a:pt x="166255" y="4119418"/>
                </a:cubicBezTo>
                <a:cubicBezTo>
                  <a:pt x="39762" y="4005310"/>
                  <a:pt x="20666" y="3884528"/>
                  <a:pt x="17722" y="3714749"/>
                </a:cubicBezTo>
                <a:cubicBezTo>
                  <a:pt x="22398" y="3710705"/>
                  <a:pt x="7399" y="3719235"/>
                  <a:pt x="3810" y="3115985"/>
                </a:cubicBezTo>
                <a:lnTo>
                  <a:pt x="0" y="0"/>
                </a:lnTo>
                <a:close/>
              </a:path>
            </a:pathLst>
          </a:custGeom>
          <a:solidFill>
            <a:srgbClr val="ADA5B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4" name="Rechteck: eine Ecke abgeschnitten 20">
            <a:extLst>
              <a:ext uri="{FF2B5EF4-FFF2-40B4-BE49-F238E27FC236}">
                <a16:creationId xmlns:a16="http://schemas.microsoft.com/office/drawing/2014/main" id="{A7639537-1827-AC8E-15B7-E3430AE19A23}"/>
              </a:ext>
            </a:extLst>
          </p:cNvPr>
          <p:cNvSpPr/>
          <p:nvPr/>
        </p:nvSpPr>
        <p:spPr>
          <a:xfrm>
            <a:off x="2014011" y="1882548"/>
            <a:ext cx="2748335" cy="621506"/>
          </a:xfrm>
          <a:custGeom>
            <a:avLst/>
            <a:gdLst>
              <a:gd name="connsiteX0" fmla="*/ 0 w 2758768"/>
              <a:gd name="connsiteY0" fmla="*/ 0 h 520738"/>
              <a:gd name="connsiteX1" fmla="*/ 2498399 w 2758768"/>
              <a:gd name="connsiteY1" fmla="*/ 0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498399 w 2758768"/>
              <a:gd name="connsiteY1" fmla="*/ 0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36461 w 2758768"/>
              <a:gd name="connsiteY1" fmla="*/ 2857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8768" h="520738">
                <a:moveTo>
                  <a:pt x="0" y="0"/>
                </a:moveTo>
                <a:lnTo>
                  <a:pt x="2269799" y="9525"/>
                </a:lnTo>
                <a:cubicBezTo>
                  <a:pt x="2579908" y="8072"/>
                  <a:pt x="2671978" y="173579"/>
                  <a:pt x="2758768" y="260369"/>
                </a:cubicBezTo>
                <a:lnTo>
                  <a:pt x="2758768" y="520738"/>
                </a:lnTo>
                <a:lnTo>
                  <a:pt x="0" y="520738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1E13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err="1">
                <a:solidFill>
                  <a:srgbClr val="ECECF1"/>
                </a:solidFill>
                <a:latin typeface="Söhne"/>
              </a:rPr>
              <a:t>Raytracer</a:t>
            </a:r>
            <a:endParaRPr lang="de-DE" sz="3000" dirty="0">
              <a:solidFill>
                <a:srgbClr val="ECECF1"/>
              </a:solidFill>
              <a:latin typeface="Söhne"/>
            </a:endParaRPr>
          </a:p>
        </p:txBody>
      </p:sp>
      <p:sp>
        <p:nvSpPr>
          <p:cNvPr id="5" name="Rechteck: diagonal liegende Ecken abgeschnitten 3">
            <a:extLst>
              <a:ext uri="{FF2B5EF4-FFF2-40B4-BE49-F238E27FC236}">
                <a16:creationId xmlns:a16="http://schemas.microsoft.com/office/drawing/2014/main" id="{990F0F38-9436-4BCC-2F21-A1EFBF7D7D59}"/>
              </a:ext>
            </a:extLst>
          </p:cNvPr>
          <p:cNvSpPr/>
          <p:nvPr/>
        </p:nvSpPr>
        <p:spPr>
          <a:xfrm>
            <a:off x="5069868" y="1899972"/>
            <a:ext cx="2758768" cy="3841826"/>
          </a:xfrm>
          <a:custGeom>
            <a:avLst/>
            <a:gdLst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909454 w 2909454"/>
              <a:gd name="connsiteY2" fmla="*/ 780490 h 4304145"/>
              <a:gd name="connsiteX3" fmla="*/ 2909454 w 2909454"/>
              <a:gd name="connsiteY3" fmla="*/ 4304145 h 4304145"/>
              <a:gd name="connsiteX4" fmla="*/ 2909454 w 2909454"/>
              <a:gd name="connsiteY4" fmla="*/ 4304145 h 4304145"/>
              <a:gd name="connsiteX5" fmla="*/ 780490 w 2909454"/>
              <a:gd name="connsiteY5" fmla="*/ 4304145 h 4304145"/>
              <a:gd name="connsiteX6" fmla="*/ 0 w 2909454"/>
              <a:gd name="connsiteY6" fmla="*/ 3523655 h 4304145"/>
              <a:gd name="connsiteX7" fmla="*/ 0 w 2909454"/>
              <a:gd name="connsiteY7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521527 w 2909454"/>
              <a:gd name="connsiteY2" fmla="*/ 3786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360218 w 2909454"/>
              <a:gd name="connsiteY7" fmla="*/ 3906982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52436 w 2909454"/>
              <a:gd name="connsiteY2" fmla="*/ 147782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52436 w 2909454"/>
              <a:gd name="connsiteY2" fmla="*/ 147782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66255 w 2909454"/>
              <a:gd name="connsiteY7" fmla="*/ 4119418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1735 h 4305880"/>
              <a:gd name="connsiteX1" fmla="*/ 2128964 w 2909454"/>
              <a:gd name="connsiteY1" fmla="*/ 1735 h 4305880"/>
              <a:gd name="connsiteX2" fmla="*/ 2240857 w 2909454"/>
              <a:gd name="connsiteY2" fmla="*/ 15070 h 4305880"/>
              <a:gd name="connsiteX3" fmla="*/ 2752436 w 2909454"/>
              <a:gd name="connsiteY3" fmla="*/ 149517 h 4305880"/>
              <a:gd name="connsiteX4" fmla="*/ 2909454 w 2909454"/>
              <a:gd name="connsiteY4" fmla="*/ 782225 h 4305880"/>
              <a:gd name="connsiteX5" fmla="*/ 2909454 w 2909454"/>
              <a:gd name="connsiteY5" fmla="*/ 4305880 h 4305880"/>
              <a:gd name="connsiteX6" fmla="*/ 2909454 w 2909454"/>
              <a:gd name="connsiteY6" fmla="*/ 4305880 h 4305880"/>
              <a:gd name="connsiteX7" fmla="*/ 780490 w 2909454"/>
              <a:gd name="connsiteY7" fmla="*/ 4305880 h 4305880"/>
              <a:gd name="connsiteX8" fmla="*/ 166255 w 2909454"/>
              <a:gd name="connsiteY8" fmla="*/ 4121153 h 4305880"/>
              <a:gd name="connsiteX9" fmla="*/ 0 w 2909454"/>
              <a:gd name="connsiteY9" fmla="*/ 3525390 h 4305880"/>
              <a:gd name="connsiteX10" fmla="*/ 0 w 2909454"/>
              <a:gd name="connsiteY10" fmla="*/ 1735 h 4305880"/>
              <a:gd name="connsiteX0" fmla="*/ 0 w 2909454"/>
              <a:gd name="connsiteY0" fmla="*/ 100 h 4304245"/>
              <a:gd name="connsiteX1" fmla="*/ 2128964 w 2909454"/>
              <a:gd name="connsiteY1" fmla="*/ 100 h 4304245"/>
              <a:gd name="connsiteX2" fmla="*/ 2393257 w 2909454"/>
              <a:gd name="connsiteY2" fmla="*/ 17245 h 4304245"/>
              <a:gd name="connsiteX3" fmla="*/ 2752436 w 2909454"/>
              <a:gd name="connsiteY3" fmla="*/ 147882 h 4304245"/>
              <a:gd name="connsiteX4" fmla="*/ 2909454 w 2909454"/>
              <a:gd name="connsiteY4" fmla="*/ 780590 h 4304245"/>
              <a:gd name="connsiteX5" fmla="*/ 2909454 w 2909454"/>
              <a:gd name="connsiteY5" fmla="*/ 4304245 h 4304245"/>
              <a:gd name="connsiteX6" fmla="*/ 2909454 w 2909454"/>
              <a:gd name="connsiteY6" fmla="*/ 4304245 h 4304245"/>
              <a:gd name="connsiteX7" fmla="*/ 780490 w 2909454"/>
              <a:gd name="connsiteY7" fmla="*/ 4304245 h 4304245"/>
              <a:gd name="connsiteX8" fmla="*/ 166255 w 2909454"/>
              <a:gd name="connsiteY8" fmla="*/ 4119518 h 4304245"/>
              <a:gd name="connsiteX9" fmla="*/ 0 w 2909454"/>
              <a:gd name="connsiteY9" fmla="*/ 3523755 h 4304245"/>
              <a:gd name="connsiteX10" fmla="*/ 0 w 2909454"/>
              <a:gd name="connsiteY10" fmla="*/ 100 h 4304245"/>
              <a:gd name="connsiteX0" fmla="*/ 0 w 2909454"/>
              <a:gd name="connsiteY0" fmla="*/ 11936 h 4316081"/>
              <a:gd name="connsiteX1" fmla="*/ 2128964 w 2909454"/>
              <a:gd name="connsiteY1" fmla="*/ 11936 h 4316081"/>
              <a:gd name="connsiteX2" fmla="*/ 2368492 w 2909454"/>
              <a:gd name="connsiteY2" fmla="*/ 10031 h 4316081"/>
              <a:gd name="connsiteX3" fmla="*/ 2752436 w 2909454"/>
              <a:gd name="connsiteY3" fmla="*/ 159718 h 4316081"/>
              <a:gd name="connsiteX4" fmla="*/ 2909454 w 2909454"/>
              <a:gd name="connsiteY4" fmla="*/ 792426 h 4316081"/>
              <a:gd name="connsiteX5" fmla="*/ 2909454 w 2909454"/>
              <a:gd name="connsiteY5" fmla="*/ 4316081 h 4316081"/>
              <a:gd name="connsiteX6" fmla="*/ 2909454 w 2909454"/>
              <a:gd name="connsiteY6" fmla="*/ 4316081 h 4316081"/>
              <a:gd name="connsiteX7" fmla="*/ 780490 w 2909454"/>
              <a:gd name="connsiteY7" fmla="*/ 4316081 h 4316081"/>
              <a:gd name="connsiteX8" fmla="*/ 166255 w 2909454"/>
              <a:gd name="connsiteY8" fmla="*/ 4131354 h 4316081"/>
              <a:gd name="connsiteX9" fmla="*/ 0 w 2909454"/>
              <a:gd name="connsiteY9" fmla="*/ 3535591 h 4316081"/>
              <a:gd name="connsiteX10" fmla="*/ 0 w 2909454"/>
              <a:gd name="connsiteY10" fmla="*/ 11936 h 4316081"/>
              <a:gd name="connsiteX0" fmla="*/ 0 w 2909454"/>
              <a:gd name="connsiteY0" fmla="*/ 1905 h 4306050"/>
              <a:gd name="connsiteX1" fmla="*/ 2128964 w 2909454"/>
              <a:gd name="connsiteY1" fmla="*/ 1905 h 4306050"/>
              <a:gd name="connsiteX2" fmla="*/ 2368492 w 2909454"/>
              <a:gd name="connsiteY2" fmla="*/ 0 h 4306050"/>
              <a:gd name="connsiteX3" fmla="*/ 2752436 w 2909454"/>
              <a:gd name="connsiteY3" fmla="*/ 149687 h 4306050"/>
              <a:gd name="connsiteX4" fmla="*/ 2909454 w 2909454"/>
              <a:gd name="connsiteY4" fmla="*/ 782395 h 4306050"/>
              <a:gd name="connsiteX5" fmla="*/ 2909454 w 2909454"/>
              <a:gd name="connsiteY5" fmla="*/ 4306050 h 4306050"/>
              <a:gd name="connsiteX6" fmla="*/ 2909454 w 2909454"/>
              <a:gd name="connsiteY6" fmla="*/ 4306050 h 4306050"/>
              <a:gd name="connsiteX7" fmla="*/ 780490 w 2909454"/>
              <a:gd name="connsiteY7" fmla="*/ 4306050 h 4306050"/>
              <a:gd name="connsiteX8" fmla="*/ 166255 w 2909454"/>
              <a:gd name="connsiteY8" fmla="*/ 4121323 h 4306050"/>
              <a:gd name="connsiteX9" fmla="*/ 0 w 2909454"/>
              <a:gd name="connsiteY9" fmla="*/ 3525560 h 4306050"/>
              <a:gd name="connsiteX10" fmla="*/ 0 w 2909454"/>
              <a:gd name="connsiteY10" fmla="*/ 1905 h 4306050"/>
              <a:gd name="connsiteX0" fmla="*/ 0 w 2909454"/>
              <a:gd name="connsiteY0" fmla="*/ 1905 h 4306050"/>
              <a:gd name="connsiteX1" fmla="*/ 2128964 w 2909454"/>
              <a:gd name="connsiteY1" fmla="*/ 1905 h 4306050"/>
              <a:gd name="connsiteX2" fmla="*/ 2368492 w 2909454"/>
              <a:gd name="connsiteY2" fmla="*/ 0 h 4306050"/>
              <a:gd name="connsiteX3" fmla="*/ 2752436 w 2909454"/>
              <a:gd name="connsiteY3" fmla="*/ 149687 h 4306050"/>
              <a:gd name="connsiteX4" fmla="*/ 2909454 w 2909454"/>
              <a:gd name="connsiteY4" fmla="*/ 782395 h 4306050"/>
              <a:gd name="connsiteX5" fmla="*/ 2909454 w 2909454"/>
              <a:gd name="connsiteY5" fmla="*/ 4306050 h 4306050"/>
              <a:gd name="connsiteX6" fmla="*/ 2909454 w 2909454"/>
              <a:gd name="connsiteY6" fmla="*/ 4306050 h 4306050"/>
              <a:gd name="connsiteX7" fmla="*/ 780490 w 2909454"/>
              <a:gd name="connsiteY7" fmla="*/ 4306050 h 4306050"/>
              <a:gd name="connsiteX8" fmla="*/ 166255 w 2909454"/>
              <a:gd name="connsiteY8" fmla="*/ 4121323 h 4306050"/>
              <a:gd name="connsiteX9" fmla="*/ 0 w 2909454"/>
              <a:gd name="connsiteY9" fmla="*/ 3525560 h 4306050"/>
              <a:gd name="connsiteX10" fmla="*/ 0 w 2909454"/>
              <a:gd name="connsiteY10" fmla="*/ 1905 h 4306050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909454 w 2909454"/>
              <a:gd name="connsiteY4" fmla="*/ 780490 h 4304145"/>
              <a:gd name="connsiteX5" fmla="*/ 2909454 w 2909454"/>
              <a:gd name="connsiteY5" fmla="*/ 4304145 h 4304145"/>
              <a:gd name="connsiteX6" fmla="*/ 2909454 w 2909454"/>
              <a:gd name="connsiteY6" fmla="*/ 4304145 h 4304145"/>
              <a:gd name="connsiteX7" fmla="*/ 780490 w 2909454"/>
              <a:gd name="connsiteY7" fmla="*/ 4304145 h 4304145"/>
              <a:gd name="connsiteX8" fmla="*/ 166255 w 2909454"/>
              <a:gd name="connsiteY8" fmla="*/ 4119418 h 4304145"/>
              <a:gd name="connsiteX9" fmla="*/ 0 w 2909454"/>
              <a:gd name="connsiteY9" fmla="*/ 3523655 h 4304145"/>
              <a:gd name="connsiteX10" fmla="*/ 0 w 2909454"/>
              <a:gd name="connsiteY10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909454 w 2909454"/>
              <a:gd name="connsiteY4" fmla="*/ 780490 h 4304145"/>
              <a:gd name="connsiteX5" fmla="*/ 2909454 w 2909454"/>
              <a:gd name="connsiteY5" fmla="*/ 4304145 h 4304145"/>
              <a:gd name="connsiteX6" fmla="*/ 2909454 w 2909454"/>
              <a:gd name="connsiteY6" fmla="*/ 4304145 h 4304145"/>
              <a:gd name="connsiteX7" fmla="*/ 780490 w 2909454"/>
              <a:gd name="connsiteY7" fmla="*/ 4304145 h 4304145"/>
              <a:gd name="connsiteX8" fmla="*/ 166255 w 2909454"/>
              <a:gd name="connsiteY8" fmla="*/ 4119418 h 4304145"/>
              <a:gd name="connsiteX9" fmla="*/ 0 w 2909454"/>
              <a:gd name="connsiteY9" fmla="*/ 3523655 h 4304145"/>
              <a:gd name="connsiteX10" fmla="*/ 0 w 2909454"/>
              <a:gd name="connsiteY10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113863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2042"/>
              <a:gd name="connsiteY0" fmla="*/ 0 h 4304145"/>
              <a:gd name="connsiteX1" fmla="*/ 2128964 w 2912042"/>
              <a:gd name="connsiteY1" fmla="*/ 0 h 4304145"/>
              <a:gd name="connsiteX2" fmla="*/ 2368492 w 2912042"/>
              <a:gd name="connsiteY2" fmla="*/ 1905 h 4304145"/>
              <a:gd name="connsiteX3" fmla="*/ 2752436 w 2912042"/>
              <a:gd name="connsiteY3" fmla="*/ 147782 h 4304145"/>
              <a:gd name="connsiteX4" fmla="*/ 2896177 w 2912042"/>
              <a:gd name="connsiteY4" fmla="*/ 621029 h 4304145"/>
              <a:gd name="connsiteX5" fmla="*/ 2909454 w 2912042"/>
              <a:gd name="connsiteY5" fmla="*/ 1138630 h 4304145"/>
              <a:gd name="connsiteX6" fmla="*/ 2909454 w 2912042"/>
              <a:gd name="connsiteY6" fmla="*/ 4304145 h 4304145"/>
              <a:gd name="connsiteX7" fmla="*/ 2909454 w 2912042"/>
              <a:gd name="connsiteY7" fmla="*/ 4304145 h 4304145"/>
              <a:gd name="connsiteX8" fmla="*/ 780490 w 2912042"/>
              <a:gd name="connsiteY8" fmla="*/ 4304145 h 4304145"/>
              <a:gd name="connsiteX9" fmla="*/ 166255 w 2912042"/>
              <a:gd name="connsiteY9" fmla="*/ 4119418 h 4304145"/>
              <a:gd name="connsiteX10" fmla="*/ 0 w 2912042"/>
              <a:gd name="connsiteY10" fmla="*/ 3523655 h 4304145"/>
              <a:gd name="connsiteX11" fmla="*/ 0 w 2912042"/>
              <a:gd name="connsiteY11" fmla="*/ 0 h 4304145"/>
              <a:gd name="connsiteX0" fmla="*/ 0 w 2912042"/>
              <a:gd name="connsiteY0" fmla="*/ 0 h 4304145"/>
              <a:gd name="connsiteX1" fmla="*/ 2128964 w 2912042"/>
              <a:gd name="connsiteY1" fmla="*/ 0 h 4304145"/>
              <a:gd name="connsiteX2" fmla="*/ 2368492 w 2912042"/>
              <a:gd name="connsiteY2" fmla="*/ 1905 h 4304145"/>
              <a:gd name="connsiteX3" fmla="*/ 2752436 w 2912042"/>
              <a:gd name="connsiteY3" fmla="*/ 147782 h 4304145"/>
              <a:gd name="connsiteX4" fmla="*/ 2896177 w 2912042"/>
              <a:gd name="connsiteY4" fmla="*/ 621029 h 4304145"/>
              <a:gd name="connsiteX5" fmla="*/ 2909454 w 2912042"/>
              <a:gd name="connsiteY5" fmla="*/ 1138630 h 4304145"/>
              <a:gd name="connsiteX6" fmla="*/ 2909454 w 2912042"/>
              <a:gd name="connsiteY6" fmla="*/ 4304145 h 4304145"/>
              <a:gd name="connsiteX7" fmla="*/ 2909454 w 2912042"/>
              <a:gd name="connsiteY7" fmla="*/ 4304145 h 4304145"/>
              <a:gd name="connsiteX8" fmla="*/ 780490 w 2912042"/>
              <a:gd name="connsiteY8" fmla="*/ 4304145 h 4304145"/>
              <a:gd name="connsiteX9" fmla="*/ 166255 w 2912042"/>
              <a:gd name="connsiteY9" fmla="*/ 4119418 h 4304145"/>
              <a:gd name="connsiteX10" fmla="*/ 0 w 2912042"/>
              <a:gd name="connsiteY10" fmla="*/ 3523655 h 4304145"/>
              <a:gd name="connsiteX11" fmla="*/ 0 w 2912042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96177 w 2909454"/>
              <a:gd name="connsiteY4" fmla="*/ 62102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96177 w 2909454"/>
              <a:gd name="connsiteY4" fmla="*/ 62102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1532 w 2909454"/>
              <a:gd name="connsiteY10" fmla="*/ 3619499 h 4304145"/>
              <a:gd name="connsiteX11" fmla="*/ 0 w 2909454"/>
              <a:gd name="connsiteY11" fmla="*/ 3523655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1532 w 2909454"/>
              <a:gd name="connsiteY10" fmla="*/ 361949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3810 w 2909454"/>
              <a:gd name="connsiteY11" fmla="*/ 3115985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08272 w 2909454"/>
              <a:gd name="connsiteY9" fmla="*/ 428815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08272 w 2909454"/>
              <a:gd name="connsiteY9" fmla="*/ 428815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09454" h="4304145">
                <a:moveTo>
                  <a:pt x="0" y="0"/>
                </a:moveTo>
                <a:lnTo>
                  <a:pt x="2128964" y="0"/>
                </a:lnTo>
                <a:lnTo>
                  <a:pt x="2368492" y="1905"/>
                </a:lnTo>
                <a:cubicBezTo>
                  <a:pt x="2476214" y="17010"/>
                  <a:pt x="2641003" y="19923"/>
                  <a:pt x="2752436" y="147782"/>
                </a:cubicBezTo>
                <a:cubicBezTo>
                  <a:pt x="2841018" y="266527"/>
                  <a:pt x="2885247" y="380323"/>
                  <a:pt x="2888557" y="483869"/>
                </a:cubicBezTo>
                <a:cubicBezTo>
                  <a:pt x="2891867" y="589320"/>
                  <a:pt x="2907876" y="540335"/>
                  <a:pt x="2909454" y="1138630"/>
                </a:cubicBezTo>
                <a:lnTo>
                  <a:pt x="2909454" y="4304145"/>
                </a:lnTo>
                <a:lnTo>
                  <a:pt x="2909454" y="4304145"/>
                </a:lnTo>
                <a:lnTo>
                  <a:pt x="1077670" y="4302240"/>
                </a:lnTo>
                <a:cubicBezTo>
                  <a:pt x="700172" y="4298305"/>
                  <a:pt x="741125" y="4305607"/>
                  <a:pt x="608272" y="4288154"/>
                </a:cubicBezTo>
                <a:cubicBezTo>
                  <a:pt x="498280" y="4276416"/>
                  <a:pt x="270712" y="4213715"/>
                  <a:pt x="166255" y="4119418"/>
                </a:cubicBezTo>
                <a:cubicBezTo>
                  <a:pt x="39762" y="4005310"/>
                  <a:pt x="20666" y="3884528"/>
                  <a:pt x="17722" y="3714749"/>
                </a:cubicBezTo>
                <a:cubicBezTo>
                  <a:pt x="22398" y="3710705"/>
                  <a:pt x="7399" y="3719235"/>
                  <a:pt x="3810" y="3115985"/>
                </a:cubicBezTo>
                <a:lnTo>
                  <a:pt x="0" y="0"/>
                </a:lnTo>
                <a:close/>
              </a:path>
            </a:pathLst>
          </a:custGeom>
          <a:solidFill>
            <a:srgbClr val="ADA5B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6" name="Rechteck: eine Ecke abgeschnitten 20">
            <a:extLst>
              <a:ext uri="{FF2B5EF4-FFF2-40B4-BE49-F238E27FC236}">
                <a16:creationId xmlns:a16="http://schemas.microsoft.com/office/drawing/2014/main" id="{3521279E-373C-F170-272C-3E51EA7AA13C}"/>
              </a:ext>
            </a:extLst>
          </p:cNvPr>
          <p:cNvSpPr/>
          <p:nvPr/>
        </p:nvSpPr>
        <p:spPr>
          <a:xfrm>
            <a:off x="5069868" y="1882548"/>
            <a:ext cx="2748335" cy="621506"/>
          </a:xfrm>
          <a:custGeom>
            <a:avLst/>
            <a:gdLst>
              <a:gd name="connsiteX0" fmla="*/ 0 w 2758768"/>
              <a:gd name="connsiteY0" fmla="*/ 0 h 520738"/>
              <a:gd name="connsiteX1" fmla="*/ 2498399 w 2758768"/>
              <a:gd name="connsiteY1" fmla="*/ 0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498399 w 2758768"/>
              <a:gd name="connsiteY1" fmla="*/ 0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36461 w 2758768"/>
              <a:gd name="connsiteY1" fmla="*/ 2857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8768" h="520738">
                <a:moveTo>
                  <a:pt x="0" y="0"/>
                </a:moveTo>
                <a:lnTo>
                  <a:pt x="2269799" y="9525"/>
                </a:lnTo>
                <a:cubicBezTo>
                  <a:pt x="2579908" y="8072"/>
                  <a:pt x="2671978" y="173579"/>
                  <a:pt x="2758768" y="260369"/>
                </a:cubicBezTo>
                <a:lnTo>
                  <a:pt x="2758768" y="520738"/>
                </a:lnTo>
                <a:lnTo>
                  <a:pt x="0" y="52073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1E13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err="1">
                <a:solidFill>
                  <a:srgbClr val="ECECF1"/>
                </a:solidFill>
                <a:latin typeface="Söhne"/>
              </a:rPr>
              <a:t>Raytracer</a:t>
            </a:r>
            <a:endParaRPr lang="de-DE" sz="3000" dirty="0">
              <a:solidFill>
                <a:srgbClr val="ECECF1"/>
              </a:solidFill>
              <a:latin typeface="Söhne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7DB5B56-443F-DEA0-EF66-C3F3A4983B58}"/>
              </a:ext>
            </a:extLst>
          </p:cNvPr>
          <p:cNvSpPr txBox="1"/>
          <p:nvPr/>
        </p:nvSpPr>
        <p:spPr>
          <a:xfrm>
            <a:off x="2213643" y="3557486"/>
            <a:ext cx="237726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ECECF1"/>
                </a:solidFill>
                <a:latin typeface="Söhne"/>
              </a:rPr>
              <a:t>Falsche Iteration im LGS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E7D2017-2292-0B06-CA2F-7EC4F567C558}"/>
              </a:ext>
            </a:extLst>
          </p:cNvPr>
          <p:cNvSpPr txBox="1"/>
          <p:nvPr/>
        </p:nvSpPr>
        <p:spPr>
          <a:xfrm>
            <a:off x="5255402" y="2701375"/>
            <a:ext cx="24398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ECECF1"/>
                </a:solidFill>
                <a:latin typeface="Söhne"/>
              </a:rPr>
              <a:t>Anpassung von Java Swing auf JavaFX (Fehler bei Color </a:t>
            </a:r>
            <a:r>
              <a:rPr lang="de-DE" sz="2500" dirty="0" err="1">
                <a:solidFill>
                  <a:srgbClr val="ECECF1"/>
                </a:solidFill>
                <a:latin typeface="Söhne"/>
              </a:rPr>
              <a:t>conversion</a:t>
            </a:r>
            <a:r>
              <a:rPr lang="de-DE" sz="2500" dirty="0">
                <a:solidFill>
                  <a:srgbClr val="ECECF1"/>
                </a:solidFill>
                <a:latin typeface="Söhne"/>
              </a:rPr>
              <a:t>: [0..1] vs. [0..255])</a:t>
            </a:r>
          </a:p>
        </p:txBody>
      </p:sp>
    </p:spTree>
    <p:extLst>
      <p:ext uri="{BB962C8B-B14F-4D97-AF65-F5344CB8AC3E}">
        <p14:creationId xmlns:p14="http://schemas.microsoft.com/office/powerpoint/2010/main" val="152959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8366A41-7F70-B38E-765A-A7EDA1C9E562}"/>
              </a:ext>
            </a:extLst>
          </p:cNvPr>
          <p:cNvSpPr/>
          <p:nvPr/>
        </p:nvSpPr>
        <p:spPr>
          <a:xfrm>
            <a:off x="2644718" y="2649625"/>
            <a:ext cx="2375186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1762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36432" y="3568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Team/</a:t>
            </a:r>
            <a:r>
              <a:rPr lang="de-DE" sz="25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ProjektVorstellung</a:t>
            </a:r>
            <a:endParaRPr lang="de-DE" sz="25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43385" y="3568218"/>
            <a:ext cx="200063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Architektur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386940-3776-B1CF-31F1-4559B35B60AA}"/>
              </a:ext>
            </a:extLst>
          </p:cNvPr>
          <p:cNvSpPr txBox="1"/>
          <p:nvPr/>
        </p:nvSpPr>
        <p:spPr>
          <a:xfrm>
            <a:off x="5167227" y="3568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Herangehens-weise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689736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Risiken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13578" y="3539221"/>
            <a:ext cx="24238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Aktueller Stand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36432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60F70E-FD5D-7C7E-B899-DA85E57BDCA1}"/>
              </a:ext>
            </a:extLst>
          </p:cNvPr>
          <p:cNvSpPr txBox="1"/>
          <p:nvPr/>
        </p:nvSpPr>
        <p:spPr>
          <a:xfrm>
            <a:off x="518411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60274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68973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13578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962830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57120-6107-74AF-C673-0AA10712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Bisher aufgetretene Probleme</a:t>
            </a:r>
          </a:p>
        </p:txBody>
      </p:sp>
      <p:sp>
        <p:nvSpPr>
          <p:cNvPr id="3" name="Rechteck: diagonal liegende Ecken abgeschnitten 3">
            <a:extLst>
              <a:ext uri="{FF2B5EF4-FFF2-40B4-BE49-F238E27FC236}">
                <a16:creationId xmlns:a16="http://schemas.microsoft.com/office/drawing/2014/main" id="{D1160451-E06C-1CC9-3081-6A09AD18F09B}"/>
              </a:ext>
            </a:extLst>
          </p:cNvPr>
          <p:cNvSpPr/>
          <p:nvPr/>
        </p:nvSpPr>
        <p:spPr>
          <a:xfrm>
            <a:off x="2003578" y="1899972"/>
            <a:ext cx="2758768" cy="3841826"/>
          </a:xfrm>
          <a:custGeom>
            <a:avLst/>
            <a:gdLst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909454 w 2909454"/>
              <a:gd name="connsiteY2" fmla="*/ 780490 h 4304145"/>
              <a:gd name="connsiteX3" fmla="*/ 2909454 w 2909454"/>
              <a:gd name="connsiteY3" fmla="*/ 4304145 h 4304145"/>
              <a:gd name="connsiteX4" fmla="*/ 2909454 w 2909454"/>
              <a:gd name="connsiteY4" fmla="*/ 4304145 h 4304145"/>
              <a:gd name="connsiteX5" fmla="*/ 780490 w 2909454"/>
              <a:gd name="connsiteY5" fmla="*/ 4304145 h 4304145"/>
              <a:gd name="connsiteX6" fmla="*/ 0 w 2909454"/>
              <a:gd name="connsiteY6" fmla="*/ 3523655 h 4304145"/>
              <a:gd name="connsiteX7" fmla="*/ 0 w 2909454"/>
              <a:gd name="connsiteY7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521527 w 2909454"/>
              <a:gd name="connsiteY2" fmla="*/ 3786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360218 w 2909454"/>
              <a:gd name="connsiteY7" fmla="*/ 3906982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52436 w 2909454"/>
              <a:gd name="connsiteY2" fmla="*/ 147782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52436 w 2909454"/>
              <a:gd name="connsiteY2" fmla="*/ 147782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66255 w 2909454"/>
              <a:gd name="connsiteY7" fmla="*/ 4119418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1735 h 4305880"/>
              <a:gd name="connsiteX1" fmla="*/ 2128964 w 2909454"/>
              <a:gd name="connsiteY1" fmla="*/ 1735 h 4305880"/>
              <a:gd name="connsiteX2" fmla="*/ 2240857 w 2909454"/>
              <a:gd name="connsiteY2" fmla="*/ 15070 h 4305880"/>
              <a:gd name="connsiteX3" fmla="*/ 2752436 w 2909454"/>
              <a:gd name="connsiteY3" fmla="*/ 149517 h 4305880"/>
              <a:gd name="connsiteX4" fmla="*/ 2909454 w 2909454"/>
              <a:gd name="connsiteY4" fmla="*/ 782225 h 4305880"/>
              <a:gd name="connsiteX5" fmla="*/ 2909454 w 2909454"/>
              <a:gd name="connsiteY5" fmla="*/ 4305880 h 4305880"/>
              <a:gd name="connsiteX6" fmla="*/ 2909454 w 2909454"/>
              <a:gd name="connsiteY6" fmla="*/ 4305880 h 4305880"/>
              <a:gd name="connsiteX7" fmla="*/ 780490 w 2909454"/>
              <a:gd name="connsiteY7" fmla="*/ 4305880 h 4305880"/>
              <a:gd name="connsiteX8" fmla="*/ 166255 w 2909454"/>
              <a:gd name="connsiteY8" fmla="*/ 4121153 h 4305880"/>
              <a:gd name="connsiteX9" fmla="*/ 0 w 2909454"/>
              <a:gd name="connsiteY9" fmla="*/ 3525390 h 4305880"/>
              <a:gd name="connsiteX10" fmla="*/ 0 w 2909454"/>
              <a:gd name="connsiteY10" fmla="*/ 1735 h 4305880"/>
              <a:gd name="connsiteX0" fmla="*/ 0 w 2909454"/>
              <a:gd name="connsiteY0" fmla="*/ 100 h 4304245"/>
              <a:gd name="connsiteX1" fmla="*/ 2128964 w 2909454"/>
              <a:gd name="connsiteY1" fmla="*/ 100 h 4304245"/>
              <a:gd name="connsiteX2" fmla="*/ 2393257 w 2909454"/>
              <a:gd name="connsiteY2" fmla="*/ 17245 h 4304245"/>
              <a:gd name="connsiteX3" fmla="*/ 2752436 w 2909454"/>
              <a:gd name="connsiteY3" fmla="*/ 147882 h 4304245"/>
              <a:gd name="connsiteX4" fmla="*/ 2909454 w 2909454"/>
              <a:gd name="connsiteY4" fmla="*/ 780590 h 4304245"/>
              <a:gd name="connsiteX5" fmla="*/ 2909454 w 2909454"/>
              <a:gd name="connsiteY5" fmla="*/ 4304245 h 4304245"/>
              <a:gd name="connsiteX6" fmla="*/ 2909454 w 2909454"/>
              <a:gd name="connsiteY6" fmla="*/ 4304245 h 4304245"/>
              <a:gd name="connsiteX7" fmla="*/ 780490 w 2909454"/>
              <a:gd name="connsiteY7" fmla="*/ 4304245 h 4304245"/>
              <a:gd name="connsiteX8" fmla="*/ 166255 w 2909454"/>
              <a:gd name="connsiteY8" fmla="*/ 4119518 h 4304245"/>
              <a:gd name="connsiteX9" fmla="*/ 0 w 2909454"/>
              <a:gd name="connsiteY9" fmla="*/ 3523755 h 4304245"/>
              <a:gd name="connsiteX10" fmla="*/ 0 w 2909454"/>
              <a:gd name="connsiteY10" fmla="*/ 100 h 4304245"/>
              <a:gd name="connsiteX0" fmla="*/ 0 w 2909454"/>
              <a:gd name="connsiteY0" fmla="*/ 11936 h 4316081"/>
              <a:gd name="connsiteX1" fmla="*/ 2128964 w 2909454"/>
              <a:gd name="connsiteY1" fmla="*/ 11936 h 4316081"/>
              <a:gd name="connsiteX2" fmla="*/ 2368492 w 2909454"/>
              <a:gd name="connsiteY2" fmla="*/ 10031 h 4316081"/>
              <a:gd name="connsiteX3" fmla="*/ 2752436 w 2909454"/>
              <a:gd name="connsiteY3" fmla="*/ 159718 h 4316081"/>
              <a:gd name="connsiteX4" fmla="*/ 2909454 w 2909454"/>
              <a:gd name="connsiteY4" fmla="*/ 792426 h 4316081"/>
              <a:gd name="connsiteX5" fmla="*/ 2909454 w 2909454"/>
              <a:gd name="connsiteY5" fmla="*/ 4316081 h 4316081"/>
              <a:gd name="connsiteX6" fmla="*/ 2909454 w 2909454"/>
              <a:gd name="connsiteY6" fmla="*/ 4316081 h 4316081"/>
              <a:gd name="connsiteX7" fmla="*/ 780490 w 2909454"/>
              <a:gd name="connsiteY7" fmla="*/ 4316081 h 4316081"/>
              <a:gd name="connsiteX8" fmla="*/ 166255 w 2909454"/>
              <a:gd name="connsiteY8" fmla="*/ 4131354 h 4316081"/>
              <a:gd name="connsiteX9" fmla="*/ 0 w 2909454"/>
              <a:gd name="connsiteY9" fmla="*/ 3535591 h 4316081"/>
              <a:gd name="connsiteX10" fmla="*/ 0 w 2909454"/>
              <a:gd name="connsiteY10" fmla="*/ 11936 h 4316081"/>
              <a:gd name="connsiteX0" fmla="*/ 0 w 2909454"/>
              <a:gd name="connsiteY0" fmla="*/ 1905 h 4306050"/>
              <a:gd name="connsiteX1" fmla="*/ 2128964 w 2909454"/>
              <a:gd name="connsiteY1" fmla="*/ 1905 h 4306050"/>
              <a:gd name="connsiteX2" fmla="*/ 2368492 w 2909454"/>
              <a:gd name="connsiteY2" fmla="*/ 0 h 4306050"/>
              <a:gd name="connsiteX3" fmla="*/ 2752436 w 2909454"/>
              <a:gd name="connsiteY3" fmla="*/ 149687 h 4306050"/>
              <a:gd name="connsiteX4" fmla="*/ 2909454 w 2909454"/>
              <a:gd name="connsiteY4" fmla="*/ 782395 h 4306050"/>
              <a:gd name="connsiteX5" fmla="*/ 2909454 w 2909454"/>
              <a:gd name="connsiteY5" fmla="*/ 4306050 h 4306050"/>
              <a:gd name="connsiteX6" fmla="*/ 2909454 w 2909454"/>
              <a:gd name="connsiteY6" fmla="*/ 4306050 h 4306050"/>
              <a:gd name="connsiteX7" fmla="*/ 780490 w 2909454"/>
              <a:gd name="connsiteY7" fmla="*/ 4306050 h 4306050"/>
              <a:gd name="connsiteX8" fmla="*/ 166255 w 2909454"/>
              <a:gd name="connsiteY8" fmla="*/ 4121323 h 4306050"/>
              <a:gd name="connsiteX9" fmla="*/ 0 w 2909454"/>
              <a:gd name="connsiteY9" fmla="*/ 3525560 h 4306050"/>
              <a:gd name="connsiteX10" fmla="*/ 0 w 2909454"/>
              <a:gd name="connsiteY10" fmla="*/ 1905 h 4306050"/>
              <a:gd name="connsiteX0" fmla="*/ 0 w 2909454"/>
              <a:gd name="connsiteY0" fmla="*/ 1905 h 4306050"/>
              <a:gd name="connsiteX1" fmla="*/ 2128964 w 2909454"/>
              <a:gd name="connsiteY1" fmla="*/ 1905 h 4306050"/>
              <a:gd name="connsiteX2" fmla="*/ 2368492 w 2909454"/>
              <a:gd name="connsiteY2" fmla="*/ 0 h 4306050"/>
              <a:gd name="connsiteX3" fmla="*/ 2752436 w 2909454"/>
              <a:gd name="connsiteY3" fmla="*/ 149687 h 4306050"/>
              <a:gd name="connsiteX4" fmla="*/ 2909454 w 2909454"/>
              <a:gd name="connsiteY4" fmla="*/ 782395 h 4306050"/>
              <a:gd name="connsiteX5" fmla="*/ 2909454 w 2909454"/>
              <a:gd name="connsiteY5" fmla="*/ 4306050 h 4306050"/>
              <a:gd name="connsiteX6" fmla="*/ 2909454 w 2909454"/>
              <a:gd name="connsiteY6" fmla="*/ 4306050 h 4306050"/>
              <a:gd name="connsiteX7" fmla="*/ 780490 w 2909454"/>
              <a:gd name="connsiteY7" fmla="*/ 4306050 h 4306050"/>
              <a:gd name="connsiteX8" fmla="*/ 166255 w 2909454"/>
              <a:gd name="connsiteY8" fmla="*/ 4121323 h 4306050"/>
              <a:gd name="connsiteX9" fmla="*/ 0 w 2909454"/>
              <a:gd name="connsiteY9" fmla="*/ 3525560 h 4306050"/>
              <a:gd name="connsiteX10" fmla="*/ 0 w 2909454"/>
              <a:gd name="connsiteY10" fmla="*/ 1905 h 4306050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909454 w 2909454"/>
              <a:gd name="connsiteY4" fmla="*/ 780490 h 4304145"/>
              <a:gd name="connsiteX5" fmla="*/ 2909454 w 2909454"/>
              <a:gd name="connsiteY5" fmla="*/ 4304145 h 4304145"/>
              <a:gd name="connsiteX6" fmla="*/ 2909454 w 2909454"/>
              <a:gd name="connsiteY6" fmla="*/ 4304145 h 4304145"/>
              <a:gd name="connsiteX7" fmla="*/ 780490 w 2909454"/>
              <a:gd name="connsiteY7" fmla="*/ 4304145 h 4304145"/>
              <a:gd name="connsiteX8" fmla="*/ 166255 w 2909454"/>
              <a:gd name="connsiteY8" fmla="*/ 4119418 h 4304145"/>
              <a:gd name="connsiteX9" fmla="*/ 0 w 2909454"/>
              <a:gd name="connsiteY9" fmla="*/ 3523655 h 4304145"/>
              <a:gd name="connsiteX10" fmla="*/ 0 w 2909454"/>
              <a:gd name="connsiteY10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909454 w 2909454"/>
              <a:gd name="connsiteY4" fmla="*/ 780490 h 4304145"/>
              <a:gd name="connsiteX5" fmla="*/ 2909454 w 2909454"/>
              <a:gd name="connsiteY5" fmla="*/ 4304145 h 4304145"/>
              <a:gd name="connsiteX6" fmla="*/ 2909454 w 2909454"/>
              <a:gd name="connsiteY6" fmla="*/ 4304145 h 4304145"/>
              <a:gd name="connsiteX7" fmla="*/ 780490 w 2909454"/>
              <a:gd name="connsiteY7" fmla="*/ 4304145 h 4304145"/>
              <a:gd name="connsiteX8" fmla="*/ 166255 w 2909454"/>
              <a:gd name="connsiteY8" fmla="*/ 4119418 h 4304145"/>
              <a:gd name="connsiteX9" fmla="*/ 0 w 2909454"/>
              <a:gd name="connsiteY9" fmla="*/ 3523655 h 4304145"/>
              <a:gd name="connsiteX10" fmla="*/ 0 w 2909454"/>
              <a:gd name="connsiteY10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113863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2042"/>
              <a:gd name="connsiteY0" fmla="*/ 0 h 4304145"/>
              <a:gd name="connsiteX1" fmla="*/ 2128964 w 2912042"/>
              <a:gd name="connsiteY1" fmla="*/ 0 h 4304145"/>
              <a:gd name="connsiteX2" fmla="*/ 2368492 w 2912042"/>
              <a:gd name="connsiteY2" fmla="*/ 1905 h 4304145"/>
              <a:gd name="connsiteX3" fmla="*/ 2752436 w 2912042"/>
              <a:gd name="connsiteY3" fmla="*/ 147782 h 4304145"/>
              <a:gd name="connsiteX4" fmla="*/ 2896177 w 2912042"/>
              <a:gd name="connsiteY4" fmla="*/ 621029 h 4304145"/>
              <a:gd name="connsiteX5" fmla="*/ 2909454 w 2912042"/>
              <a:gd name="connsiteY5" fmla="*/ 1138630 h 4304145"/>
              <a:gd name="connsiteX6" fmla="*/ 2909454 w 2912042"/>
              <a:gd name="connsiteY6" fmla="*/ 4304145 h 4304145"/>
              <a:gd name="connsiteX7" fmla="*/ 2909454 w 2912042"/>
              <a:gd name="connsiteY7" fmla="*/ 4304145 h 4304145"/>
              <a:gd name="connsiteX8" fmla="*/ 780490 w 2912042"/>
              <a:gd name="connsiteY8" fmla="*/ 4304145 h 4304145"/>
              <a:gd name="connsiteX9" fmla="*/ 166255 w 2912042"/>
              <a:gd name="connsiteY9" fmla="*/ 4119418 h 4304145"/>
              <a:gd name="connsiteX10" fmla="*/ 0 w 2912042"/>
              <a:gd name="connsiteY10" fmla="*/ 3523655 h 4304145"/>
              <a:gd name="connsiteX11" fmla="*/ 0 w 2912042"/>
              <a:gd name="connsiteY11" fmla="*/ 0 h 4304145"/>
              <a:gd name="connsiteX0" fmla="*/ 0 w 2912042"/>
              <a:gd name="connsiteY0" fmla="*/ 0 h 4304145"/>
              <a:gd name="connsiteX1" fmla="*/ 2128964 w 2912042"/>
              <a:gd name="connsiteY1" fmla="*/ 0 h 4304145"/>
              <a:gd name="connsiteX2" fmla="*/ 2368492 w 2912042"/>
              <a:gd name="connsiteY2" fmla="*/ 1905 h 4304145"/>
              <a:gd name="connsiteX3" fmla="*/ 2752436 w 2912042"/>
              <a:gd name="connsiteY3" fmla="*/ 147782 h 4304145"/>
              <a:gd name="connsiteX4" fmla="*/ 2896177 w 2912042"/>
              <a:gd name="connsiteY4" fmla="*/ 621029 h 4304145"/>
              <a:gd name="connsiteX5" fmla="*/ 2909454 w 2912042"/>
              <a:gd name="connsiteY5" fmla="*/ 1138630 h 4304145"/>
              <a:gd name="connsiteX6" fmla="*/ 2909454 w 2912042"/>
              <a:gd name="connsiteY6" fmla="*/ 4304145 h 4304145"/>
              <a:gd name="connsiteX7" fmla="*/ 2909454 w 2912042"/>
              <a:gd name="connsiteY7" fmla="*/ 4304145 h 4304145"/>
              <a:gd name="connsiteX8" fmla="*/ 780490 w 2912042"/>
              <a:gd name="connsiteY8" fmla="*/ 4304145 h 4304145"/>
              <a:gd name="connsiteX9" fmla="*/ 166255 w 2912042"/>
              <a:gd name="connsiteY9" fmla="*/ 4119418 h 4304145"/>
              <a:gd name="connsiteX10" fmla="*/ 0 w 2912042"/>
              <a:gd name="connsiteY10" fmla="*/ 3523655 h 4304145"/>
              <a:gd name="connsiteX11" fmla="*/ 0 w 2912042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96177 w 2909454"/>
              <a:gd name="connsiteY4" fmla="*/ 62102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96177 w 2909454"/>
              <a:gd name="connsiteY4" fmla="*/ 62102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1532 w 2909454"/>
              <a:gd name="connsiteY10" fmla="*/ 3619499 h 4304145"/>
              <a:gd name="connsiteX11" fmla="*/ 0 w 2909454"/>
              <a:gd name="connsiteY11" fmla="*/ 3523655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1532 w 2909454"/>
              <a:gd name="connsiteY10" fmla="*/ 361949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3810 w 2909454"/>
              <a:gd name="connsiteY11" fmla="*/ 3115985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08272 w 2909454"/>
              <a:gd name="connsiteY9" fmla="*/ 428815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08272 w 2909454"/>
              <a:gd name="connsiteY9" fmla="*/ 428815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09454" h="4304145">
                <a:moveTo>
                  <a:pt x="0" y="0"/>
                </a:moveTo>
                <a:lnTo>
                  <a:pt x="2128964" y="0"/>
                </a:lnTo>
                <a:lnTo>
                  <a:pt x="2368492" y="1905"/>
                </a:lnTo>
                <a:cubicBezTo>
                  <a:pt x="2476214" y="17010"/>
                  <a:pt x="2641003" y="19923"/>
                  <a:pt x="2752436" y="147782"/>
                </a:cubicBezTo>
                <a:cubicBezTo>
                  <a:pt x="2841018" y="266527"/>
                  <a:pt x="2885247" y="380323"/>
                  <a:pt x="2888557" y="483869"/>
                </a:cubicBezTo>
                <a:cubicBezTo>
                  <a:pt x="2891867" y="589320"/>
                  <a:pt x="2907876" y="540335"/>
                  <a:pt x="2909454" y="1138630"/>
                </a:cubicBezTo>
                <a:lnTo>
                  <a:pt x="2909454" y="4304145"/>
                </a:lnTo>
                <a:lnTo>
                  <a:pt x="2909454" y="4304145"/>
                </a:lnTo>
                <a:lnTo>
                  <a:pt x="1077670" y="4302240"/>
                </a:lnTo>
                <a:cubicBezTo>
                  <a:pt x="700172" y="4298305"/>
                  <a:pt x="741125" y="4305607"/>
                  <a:pt x="608272" y="4288154"/>
                </a:cubicBezTo>
                <a:cubicBezTo>
                  <a:pt x="498280" y="4276416"/>
                  <a:pt x="270712" y="4213715"/>
                  <a:pt x="166255" y="4119418"/>
                </a:cubicBezTo>
                <a:cubicBezTo>
                  <a:pt x="39762" y="4005310"/>
                  <a:pt x="20666" y="3884528"/>
                  <a:pt x="17722" y="3714749"/>
                </a:cubicBezTo>
                <a:cubicBezTo>
                  <a:pt x="22398" y="3710705"/>
                  <a:pt x="7399" y="3719235"/>
                  <a:pt x="3810" y="3115985"/>
                </a:cubicBezTo>
                <a:lnTo>
                  <a:pt x="0" y="0"/>
                </a:lnTo>
                <a:close/>
              </a:path>
            </a:pathLst>
          </a:custGeom>
          <a:solidFill>
            <a:srgbClr val="ADA5B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4" name="Rechteck: eine Ecke abgeschnitten 20">
            <a:extLst>
              <a:ext uri="{FF2B5EF4-FFF2-40B4-BE49-F238E27FC236}">
                <a16:creationId xmlns:a16="http://schemas.microsoft.com/office/drawing/2014/main" id="{A7639537-1827-AC8E-15B7-E3430AE19A23}"/>
              </a:ext>
            </a:extLst>
          </p:cNvPr>
          <p:cNvSpPr/>
          <p:nvPr/>
        </p:nvSpPr>
        <p:spPr>
          <a:xfrm>
            <a:off x="2014011" y="1882548"/>
            <a:ext cx="2748335" cy="621506"/>
          </a:xfrm>
          <a:custGeom>
            <a:avLst/>
            <a:gdLst>
              <a:gd name="connsiteX0" fmla="*/ 0 w 2758768"/>
              <a:gd name="connsiteY0" fmla="*/ 0 h 520738"/>
              <a:gd name="connsiteX1" fmla="*/ 2498399 w 2758768"/>
              <a:gd name="connsiteY1" fmla="*/ 0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498399 w 2758768"/>
              <a:gd name="connsiteY1" fmla="*/ 0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36461 w 2758768"/>
              <a:gd name="connsiteY1" fmla="*/ 2857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8768" h="520738">
                <a:moveTo>
                  <a:pt x="0" y="0"/>
                </a:moveTo>
                <a:lnTo>
                  <a:pt x="2269799" y="9525"/>
                </a:lnTo>
                <a:cubicBezTo>
                  <a:pt x="2579908" y="8072"/>
                  <a:pt x="2671978" y="173579"/>
                  <a:pt x="2758768" y="260369"/>
                </a:cubicBezTo>
                <a:lnTo>
                  <a:pt x="2758768" y="520738"/>
                </a:lnTo>
                <a:lnTo>
                  <a:pt x="0" y="520738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1E13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err="1">
                <a:solidFill>
                  <a:srgbClr val="ECECF1"/>
                </a:solidFill>
                <a:latin typeface="Söhne"/>
              </a:rPr>
              <a:t>Raytracer</a:t>
            </a:r>
            <a:endParaRPr lang="de-DE" sz="3000" dirty="0">
              <a:solidFill>
                <a:srgbClr val="ECECF1"/>
              </a:solidFill>
              <a:latin typeface="Söhne"/>
            </a:endParaRPr>
          </a:p>
        </p:txBody>
      </p:sp>
      <p:sp>
        <p:nvSpPr>
          <p:cNvPr id="5" name="Rechteck: diagonal liegende Ecken abgeschnitten 3">
            <a:extLst>
              <a:ext uri="{FF2B5EF4-FFF2-40B4-BE49-F238E27FC236}">
                <a16:creationId xmlns:a16="http://schemas.microsoft.com/office/drawing/2014/main" id="{990F0F38-9436-4BCC-2F21-A1EFBF7D7D59}"/>
              </a:ext>
            </a:extLst>
          </p:cNvPr>
          <p:cNvSpPr/>
          <p:nvPr/>
        </p:nvSpPr>
        <p:spPr>
          <a:xfrm>
            <a:off x="5069868" y="1899972"/>
            <a:ext cx="2758768" cy="3841826"/>
          </a:xfrm>
          <a:custGeom>
            <a:avLst/>
            <a:gdLst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909454 w 2909454"/>
              <a:gd name="connsiteY2" fmla="*/ 780490 h 4304145"/>
              <a:gd name="connsiteX3" fmla="*/ 2909454 w 2909454"/>
              <a:gd name="connsiteY3" fmla="*/ 4304145 h 4304145"/>
              <a:gd name="connsiteX4" fmla="*/ 2909454 w 2909454"/>
              <a:gd name="connsiteY4" fmla="*/ 4304145 h 4304145"/>
              <a:gd name="connsiteX5" fmla="*/ 780490 w 2909454"/>
              <a:gd name="connsiteY5" fmla="*/ 4304145 h 4304145"/>
              <a:gd name="connsiteX6" fmla="*/ 0 w 2909454"/>
              <a:gd name="connsiteY6" fmla="*/ 3523655 h 4304145"/>
              <a:gd name="connsiteX7" fmla="*/ 0 w 2909454"/>
              <a:gd name="connsiteY7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521527 w 2909454"/>
              <a:gd name="connsiteY2" fmla="*/ 3786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360218 w 2909454"/>
              <a:gd name="connsiteY7" fmla="*/ 3906982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52436 w 2909454"/>
              <a:gd name="connsiteY2" fmla="*/ 147782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52436 w 2909454"/>
              <a:gd name="connsiteY2" fmla="*/ 147782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66255 w 2909454"/>
              <a:gd name="connsiteY7" fmla="*/ 4119418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1735 h 4305880"/>
              <a:gd name="connsiteX1" fmla="*/ 2128964 w 2909454"/>
              <a:gd name="connsiteY1" fmla="*/ 1735 h 4305880"/>
              <a:gd name="connsiteX2" fmla="*/ 2240857 w 2909454"/>
              <a:gd name="connsiteY2" fmla="*/ 15070 h 4305880"/>
              <a:gd name="connsiteX3" fmla="*/ 2752436 w 2909454"/>
              <a:gd name="connsiteY3" fmla="*/ 149517 h 4305880"/>
              <a:gd name="connsiteX4" fmla="*/ 2909454 w 2909454"/>
              <a:gd name="connsiteY4" fmla="*/ 782225 h 4305880"/>
              <a:gd name="connsiteX5" fmla="*/ 2909454 w 2909454"/>
              <a:gd name="connsiteY5" fmla="*/ 4305880 h 4305880"/>
              <a:gd name="connsiteX6" fmla="*/ 2909454 w 2909454"/>
              <a:gd name="connsiteY6" fmla="*/ 4305880 h 4305880"/>
              <a:gd name="connsiteX7" fmla="*/ 780490 w 2909454"/>
              <a:gd name="connsiteY7" fmla="*/ 4305880 h 4305880"/>
              <a:gd name="connsiteX8" fmla="*/ 166255 w 2909454"/>
              <a:gd name="connsiteY8" fmla="*/ 4121153 h 4305880"/>
              <a:gd name="connsiteX9" fmla="*/ 0 w 2909454"/>
              <a:gd name="connsiteY9" fmla="*/ 3525390 h 4305880"/>
              <a:gd name="connsiteX10" fmla="*/ 0 w 2909454"/>
              <a:gd name="connsiteY10" fmla="*/ 1735 h 4305880"/>
              <a:gd name="connsiteX0" fmla="*/ 0 w 2909454"/>
              <a:gd name="connsiteY0" fmla="*/ 100 h 4304245"/>
              <a:gd name="connsiteX1" fmla="*/ 2128964 w 2909454"/>
              <a:gd name="connsiteY1" fmla="*/ 100 h 4304245"/>
              <a:gd name="connsiteX2" fmla="*/ 2393257 w 2909454"/>
              <a:gd name="connsiteY2" fmla="*/ 17245 h 4304245"/>
              <a:gd name="connsiteX3" fmla="*/ 2752436 w 2909454"/>
              <a:gd name="connsiteY3" fmla="*/ 147882 h 4304245"/>
              <a:gd name="connsiteX4" fmla="*/ 2909454 w 2909454"/>
              <a:gd name="connsiteY4" fmla="*/ 780590 h 4304245"/>
              <a:gd name="connsiteX5" fmla="*/ 2909454 w 2909454"/>
              <a:gd name="connsiteY5" fmla="*/ 4304245 h 4304245"/>
              <a:gd name="connsiteX6" fmla="*/ 2909454 w 2909454"/>
              <a:gd name="connsiteY6" fmla="*/ 4304245 h 4304245"/>
              <a:gd name="connsiteX7" fmla="*/ 780490 w 2909454"/>
              <a:gd name="connsiteY7" fmla="*/ 4304245 h 4304245"/>
              <a:gd name="connsiteX8" fmla="*/ 166255 w 2909454"/>
              <a:gd name="connsiteY8" fmla="*/ 4119518 h 4304245"/>
              <a:gd name="connsiteX9" fmla="*/ 0 w 2909454"/>
              <a:gd name="connsiteY9" fmla="*/ 3523755 h 4304245"/>
              <a:gd name="connsiteX10" fmla="*/ 0 w 2909454"/>
              <a:gd name="connsiteY10" fmla="*/ 100 h 4304245"/>
              <a:gd name="connsiteX0" fmla="*/ 0 w 2909454"/>
              <a:gd name="connsiteY0" fmla="*/ 11936 h 4316081"/>
              <a:gd name="connsiteX1" fmla="*/ 2128964 w 2909454"/>
              <a:gd name="connsiteY1" fmla="*/ 11936 h 4316081"/>
              <a:gd name="connsiteX2" fmla="*/ 2368492 w 2909454"/>
              <a:gd name="connsiteY2" fmla="*/ 10031 h 4316081"/>
              <a:gd name="connsiteX3" fmla="*/ 2752436 w 2909454"/>
              <a:gd name="connsiteY3" fmla="*/ 159718 h 4316081"/>
              <a:gd name="connsiteX4" fmla="*/ 2909454 w 2909454"/>
              <a:gd name="connsiteY4" fmla="*/ 792426 h 4316081"/>
              <a:gd name="connsiteX5" fmla="*/ 2909454 w 2909454"/>
              <a:gd name="connsiteY5" fmla="*/ 4316081 h 4316081"/>
              <a:gd name="connsiteX6" fmla="*/ 2909454 w 2909454"/>
              <a:gd name="connsiteY6" fmla="*/ 4316081 h 4316081"/>
              <a:gd name="connsiteX7" fmla="*/ 780490 w 2909454"/>
              <a:gd name="connsiteY7" fmla="*/ 4316081 h 4316081"/>
              <a:gd name="connsiteX8" fmla="*/ 166255 w 2909454"/>
              <a:gd name="connsiteY8" fmla="*/ 4131354 h 4316081"/>
              <a:gd name="connsiteX9" fmla="*/ 0 w 2909454"/>
              <a:gd name="connsiteY9" fmla="*/ 3535591 h 4316081"/>
              <a:gd name="connsiteX10" fmla="*/ 0 w 2909454"/>
              <a:gd name="connsiteY10" fmla="*/ 11936 h 4316081"/>
              <a:gd name="connsiteX0" fmla="*/ 0 w 2909454"/>
              <a:gd name="connsiteY0" fmla="*/ 1905 h 4306050"/>
              <a:gd name="connsiteX1" fmla="*/ 2128964 w 2909454"/>
              <a:gd name="connsiteY1" fmla="*/ 1905 h 4306050"/>
              <a:gd name="connsiteX2" fmla="*/ 2368492 w 2909454"/>
              <a:gd name="connsiteY2" fmla="*/ 0 h 4306050"/>
              <a:gd name="connsiteX3" fmla="*/ 2752436 w 2909454"/>
              <a:gd name="connsiteY3" fmla="*/ 149687 h 4306050"/>
              <a:gd name="connsiteX4" fmla="*/ 2909454 w 2909454"/>
              <a:gd name="connsiteY4" fmla="*/ 782395 h 4306050"/>
              <a:gd name="connsiteX5" fmla="*/ 2909454 w 2909454"/>
              <a:gd name="connsiteY5" fmla="*/ 4306050 h 4306050"/>
              <a:gd name="connsiteX6" fmla="*/ 2909454 w 2909454"/>
              <a:gd name="connsiteY6" fmla="*/ 4306050 h 4306050"/>
              <a:gd name="connsiteX7" fmla="*/ 780490 w 2909454"/>
              <a:gd name="connsiteY7" fmla="*/ 4306050 h 4306050"/>
              <a:gd name="connsiteX8" fmla="*/ 166255 w 2909454"/>
              <a:gd name="connsiteY8" fmla="*/ 4121323 h 4306050"/>
              <a:gd name="connsiteX9" fmla="*/ 0 w 2909454"/>
              <a:gd name="connsiteY9" fmla="*/ 3525560 h 4306050"/>
              <a:gd name="connsiteX10" fmla="*/ 0 w 2909454"/>
              <a:gd name="connsiteY10" fmla="*/ 1905 h 4306050"/>
              <a:gd name="connsiteX0" fmla="*/ 0 w 2909454"/>
              <a:gd name="connsiteY0" fmla="*/ 1905 h 4306050"/>
              <a:gd name="connsiteX1" fmla="*/ 2128964 w 2909454"/>
              <a:gd name="connsiteY1" fmla="*/ 1905 h 4306050"/>
              <a:gd name="connsiteX2" fmla="*/ 2368492 w 2909454"/>
              <a:gd name="connsiteY2" fmla="*/ 0 h 4306050"/>
              <a:gd name="connsiteX3" fmla="*/ 2752436 w 2909454"/>
              <a:gd name="connsiteY3" fmla="*/ 149687 h 4306050"/>
              <a:gd name="connsiteX4" fmla="*/ 2909454 w 2909454"/>
              <a:gd name="connsiteY4" fmla="*/ 782395 h 4306050"/>
              <a:gd name="connsiteX5" fmla="*/ 2909454 w 2909454"/>
              <a:gd name="connsiteY5" fmla="*/ 4306050 h 4306050"/>
              <a:gd name="connsiteX6" fmla="*/ 2909454 w 2909454"/>
              <a:gd name="connsiteY6" fmla="*/ 4306050 h 4306050"/>
              <a:gd name="connsiteX7" fmla="*/ 780490 w 2909454"/>
              <a:gd name="connsiteY7" fmla="*/ 4306050 h 4306050"/>
              <a:gd name="connsiteX8" fmla="*/ 166255 w 2909454"/>
              <a:gd name="connsiteY8" fmla="*/ 4121323 h 4306050"/>
              <a:gd name="connsiteX9" fmla="*/ 0 w 2909454"/>
              <a:gd name="connsiteY9" fmla="*/ 3525560 h 4306050"/>
              <a:gd name="connsiteX10" fmla="*/ 0 w 2909454"/>
              <a:gd name="connsiteY10" fmla="*/ 1905 h 4306050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909454 w 2909454"/>
              <a:gd name="connsiteY4" fmla="*/ 780490 h 4304145"/>
              <a:gd name="connsiteX5" fmla="*/ 2909454 w 2909454"/>
              <a:gd name="connsiteY5" fmla="*/ 4304145 h 4304145"/>
              <a:gd name="connsiteX6" fmla="*/ 2909454 w 2909454"/>
              <a:gd name="connsiteY6" fmla="*/ 4304145 h 4304145"/>
              <a:gd name="connsiteX7" fmla="*/ 780490 w 2909454"/>
              <a:gd name="connsiteY7" fmla="*/ 4304145 h 4304145"/>
              <a:gd name="connsiteX8" fmla="*/ 166255 w 2909454"/>
              <a:gd name="connsiteY8" fmla="*/ 4119418 h 4304145"/>
              <a:gd name="connsiteX9" fmla="*/ 0 w 2909454"/>
              <a:gd name="connsiteY9" fmla="*/ 3523655 h 4304145"/>
              <a:gd name="connsiteX10" fmla="*/ 0 w 2909454"/>
              <a:gd name="connsiteY10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909454 w 2909454"/>
              <a:gd name="connsiteY4" fmla="*/ 780490 h 4304145"/>
              <a:gd name="connsiteX5" fmla="*/ 2909454 w 2909454"/>
              <a:gd name="connsiteY5" fmla="*/ 4304145 h 4304145"/>
              <a:gd name="connsiteX6" fmla="*/ 2909454 w 2909454"/>
              <a:gd name="connsiteY6" fmla="*/ 4304145 h 4304145"/>
              <a:gd name="connsiteX7" fmla="*/ 780490 w 2909454"/>
              <a:gd name="connsiteY7" fmla="*/ 4304145 h 4304145"/>
              <a:gd name="connsiteX8" fmla="*/ 166255 w 2909454"/>
              <a:gd name="connsiteY8" fmla="*/ 4119418 h 4304145"/>
              <a:gd name="connsiteX9" fmla="*/ 0 w 2909454"/>
              <a:gd name="connsiteY9" fmla="*/ 3523655 h 4304145"/>
              <a:gd name="connsiteX10" fmla="*/ 0 w 2909454"/>
              <a:gd name="connsiteY10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113863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2042"/>
              <a:gd name="connsiteY0" fmla="*/ 0 h 4304145"/>
              <a:gd name="connsiteX1" fmla="*/ 2128964 w 2912042"/>
              <a:gd name="connsiteY1" fmla="*/ 0 h 4304145"/>
              <a:gd name="connsiteX2" fmla="*/ 2368492 w 2912042"/>
              <a:gd name="connsiteY2" fmla="*/ 1905 h 4304145"/>
              <a:gd name="connsiteX3" fmla="*/ 2752436 w 2912042"/>
              <a:gd name="connsiteY3" fmla="*/ 147782 h 4304145"/>
              <a:gd name="connsiteX4" fmla="*/ 2896177 w 2912042"/>
              <a:gd name="connsiteY4" fmla="*/ 621029 h 4304145"/>
              <a:gd name="connsiteX5" fmla="*/ 2909454 w 2912042"/>
              <a:gd name="connsiteY5" fmla="*/ 1138630 h 4304145"/>
              <a:gd name="connsiteX6" fmla="*/ 2909454 w 2912042"/>
              <a:gd name="connsiteY6" fmla="*/ 4304145 h 4304145"/>
              <a:gd name="connsiteX7" fmla="*/ 2909454 w 2912042"/>
              <a:gd name="connsiteY7" fmla="*/ 4304145 h 4304145"/>
              <a:gd name="connsiteX8" fmla="*/ 780490 w 2912042"/>
              <a:gd name="connsiteY8" fmla="*/ 4304145 h 4304145"/>
              <a:gd name="connsiteX9" fmla="*/ 166255 w 2912042"/>
              <a:gd name="connsiteY9" fmla="*/ 4119418 h 4304145"/>
              <a:gd name="connsiteX10" fmla="*/ 0 w 2912042"/>
              <a:gd name="connsiteY10" fmla="*/ 3523655 h 4304145"/>
              <a:gd name="connsiteX11" fmla="*/ 0 w 2912042"/>
              <a:gd name="connsiteY11" fmla="*/ 0 h 4304145"/>
              <a:gd name="connsiteX0" fmla="*/ 0 w 2912042"/>
              <a:gd name="connsiteY0" fmla="*/ 0 h 4304145"/>
              <a:gd name="connsiteX1" fmla="*/ 2128964 w 2912042"/>
              <a:gd name="connsiteY1" fmla="*/ 0 h 4304145"/>
              <a:gd name="connsiteX2" fmla="*/ 2368492 w 2912042"/>
              <a:gd name="connsiteY2" fmla="*/ 1905 h 4304145"/>
              <a:gd name="connsiteX3" fmla="*/ 2752436 w 2912042"/>
              <a:gd name="connsiteY3" fmla="*/ 147782 h 4304145"/>
              <a:gd name="connsiteX4" fmla="*/ 2896177 w 2912042"/>
              <a:gd name="connsiteY4" fmla="*/ 621029 h 4304145"/>
              <a:gd name="connsiteX5" fmla="*/ 2909454 w 2912042"/>
              <a:gd name="connsiteY5" fmla="*/ 1138630 h 4304145"/>
              <a:gd name="connsiteX6" fmla="*/ 2909454 w 2912042"/>
              <a:gd name="connsiteY6" fmla="*/ 4304145 h 4304145"/>
              <a:gd name="connsiteX7" fmla="*/ 2909454 w 2912042"/>
              <a:gd name="connsiteY7" fmla="*/ 4304145 h 4304145"/>
              <a:gd name="connsiteX8" fmla="*/ 780490 w 2912042"/>
              <a:gd name="connsiteY8" fmla="*/ 4304145 h 4304145"/>
              <a:gd name="connsiteX9" fmla="*/ 166255 w 2912042"/>
              <a:gd name="connsiteY9" fmla="*/ 4119418 h 4304145"/>
              <a:gd name="connsiteX10" fmla="*/ 0 w 2912042"/>
              <a:gd name="connsiteY10" fmla="*/ 3523655 h 4304145"/>
              <a:gd name="connsiteX11" fmla="*/ 0 w 2912042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96177 w 2909454"/>
              <a:gd name="connsiteY4" fmla="*/ 62102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96177 w 2909454"/>
              <a:gd name="connsiteY4" fmla="*/ 62102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1532 w 2909454"/>
              <a:gd name="connsiteY10" fmla="*/ 3619499 h 4304145"/>
              <a:gd name="connsiteX11" fmla="*/ 0 w 2909454"/>
              <a:gd name="connsiteY11" fmla="*/ 3523655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1532 w 2909454"/>
              <a:gd name="connsiteY10" fmla="*/ 361949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3810 w 2909454"/>
              <a:gd name="connsiteY11" fmla="*/ 3115985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08272 w 2909454"/>
              <a:gd name="connsiteY9" fmla="*/ 428815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08272 w 2909454"/>
              <a:gd name="connsiteY9" fmla="*/ 428815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09454" h="4304145">
                <a:moveTo>
                  <a:pt x="0" y="0"/>
                </a:moveTo>
                <a:lnTo>
                  <a:pt x="2128964" y="0"/>
                </a:lnTo>
                <a:lnTo>
                  <a:pt x="2368492" y="1905"/>
                </a:lnTo>
                <a:cubicBezTo>
                  <a:pt x="2476214" y="17010"/>
                  <a:pt x="2641003" y="19923"/>
                  <a:pt x="2752436" y="147782"/>
                </a:cubicBezTo>
                <a:cubicBezTo>
                  <a:pt x="2841018" y="266527"/>
                  <a:pt x="2885247" y="380323"/>
                  <a:pt x="2888557" y="483869"/>
                </a:cubicBezTo>
                <a:cubicBezTo>
                  <a:pt x="2891867" y="589320"/>
                  <a:pt x="2907876" y="540335"/>
                  <a:pt x="2909454" y="1138630"/>
                </a:cubicBezTo>
                <a:lnTo>
                  <a:pt x="2909454" y="4304145"/>
                </a:lnTo>
                <a:lnTo>
                  <a:pt x="2909454" y="4304145"/>
                </a:lnTo>
                <a:lnTo>
                  <a:pt x="1077670" y="4302240"/>
                </a:lnTo>
                <a:cubicBezTo>
                  <a:pt x="700172" y="4298305"/>
                  <a:pt x="741125" y="4305607"/>
                  <a:pt x="608272" y="4288154"/>
                </a:cubicBezTo>
                <a:cubicBezTo>
                  <a:pt x="498280" y="4276416"/>
                  <a:pt x="270712" y="4213715"/>
                  <a:pt x="166255" y="4119418"/>
                </a:cubicBezTo>
                <a:cubicBezTo>
                  <a:pt x="39762" y="4005310"/>
                  <a:pt x="20666" y="3884528"/>
                  <a:pt x="17722" y="3714749"/>
                </a:cubicBezTo>
                <a:cubicBezTo>
                  <a:pt x="22398" y="3710705"/>
                  <a:pt x="7399" y="3719235"/>
                  <a:pt x="3810" y="3115985"/>
                </a:cubicBezTo>
                <a:lnTo>
                  <a:pt x="0" y="0"/>
                </a:lnTo>
                <a:close/>
              </a:path>
            </a:pathLst>
          </a:custGeom>
          <a:solidFill>
            <a:srgbClr val="ADA5B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6" name="Rechteck: eine Ecke abgeschnitten 20">
            <a:extLst>
              <a:ext uri="{FF2B5EF4-FFF2-40B4-BE49-F238E27FC236}">
                <a16:creationId xmlns:a16="http://schemas.microsoft.com/office/drawing/2014/main" id="{3521279E-373C-F170-272C-3E51EA7AA13C}"/>
              </a:ext>
            </a:extLst>
          </p:cNvPr>
          <p:cNvSpPr/>
          <p:nvPr/>
        </p:nvSpPr>
        <p:spPr>
          <a:xfrm>
            <a:off x="5069868" y="1882548"/>
            <a:ext cx="2748335" cy="621506"/>
          </a:xfrm>
          <a:custGeom>
            <a:avLst/>
            <a:gdLst>
              <a:gd name="connsiteX0" fmla="*/ 0 w 2758768"/>
              <a:gd name="connsiteY0" fmla="*/ 0 h 520738"/>
              <a:gd name="connsiteX1" fmla="*/ 2498399 w 2758768"/>
              <a:gd name="connsiteY1" fmla="*/ 0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498399 w 2758768"/>
              <a:gd name="connsiteY1" fmla="*/ 0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36461 w 2758768"/>
              <a:gd name="connsiteY1" fmla="*/ 2857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8768" h="520738">
                <a:moveTo>
                  <a:pt x="0" y="0"/>
                </a:moveTo>
                <a:lnTo>
                  <a:pt x="2269799" y="9525"/>
                </a:lnTo>
                <a:cubicBezTo>
                  <a:pt x="2579908" y="8072"/>
                  <a:pt x="2671978" y="173579"/>
                  <a:pt x="2758768" y="260369"/>
                </a:cubicBezTo>
                <a:lnTo>
                  <a:pt x="2758768" y="520738"/>
                </a:lnTo>
                <a:lnTo>
                  <a:pt x="0" y="52073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1E13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err="1">
                <a:solidFill>
                  <a:srgbClr val="ECECF1"/>
                </a:solidFill>
                <a:latin typeface="Söhne"/>
              </a:rPr>
              <a:t>Raytracer</a:t>
            </a:r>
            <a:endParaRPr lang="de-DE" sz="3000" dirty="0">
              <a:solidFill>
                <a:srgbClr val="ECECF1"/>
              </a:solidFill>
              <a:latin typeface="Söhne"/>
            </a:endParaRPr>
          </a:p>
        </p:txBody>
      </p:sp>
      <p:sp>
        <p:nvSpPr>
          <p:cNvPr id="9" name="Rechteck: diagonal liegende Ecken abgeschnitten 3">
            <a:extLst>
              <a:ext uri="{FF2B5EF4-FFF2-40B4-BE49-F238E27FC236}">
                <a16:creationId xmlns:a16="http://schemas.microsoft.com/office/drawing/2014/main" id="{71B6A8BA-0FDE-B1E4-7331-5AB9DC45DC0A}"/>
              </a:ext>
            </a:extLst>
          </p:cNvPr>
          <p:cNvSpPr/>
          <p:nvPr/>
        </p:nvSpPr>
        <p:spPr>
          <a:xfrm>
            <a:off x="8125724" y="1917396"/>
            <a:ext cx="2758768" cy="3841826"/>
          </a:xfrm>
          <a:custGeom>
            <a:avLst/>
            <a:gdLst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909454 w 2909454"/>
              <a:gd name="connsiteY2" fmla="*/ 780490 h 4304145"/>
              <a:gd name="connsiteX3" fmla="*/ 2909454 w 2909454"/>
              <a:gd name="connsiteY3" fmla="*/ 4304145 h 4304145"/>
              <a:gd name="connsiteX4" fmla="*/ 2909454 w 2909454"/>
              <a:gd name="connsiteY4" fmla="*/ 4304145 h 4304145"/>
              <a:gd name="connsiteX5" fmla="*/ 780490 w 2909454"/>
              <a:gd name="connsiteY5" fmla="*/ 4304145 h 4304145"/>
              <a:gd name="connsiteX6" fmla="*/ 0 w 2909454"/>
              <a:gd name="connsiteY6" fmla="*/ 3523655 h 4304145"/>
              <a:gd name="connsiteX7" fmla="*/ 0 w 2909454"/>
              <a:gd name="connsiteY7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521527 w 2909454"/>
              <a:gd name="connsiteY2" fmla="*/ 3786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0 w 2909454"/>
              <a:gd name="connsiteY7" fmla="*/ 3523655 h 4304145"/>
              <a:gd name="connsiteX8" fmla="*/ 0 w 2909454"/>
              <a:gd name="connsiteY8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360218 w 2909454"/>
              <a:gd name="connsiteY7" fmla="*/ 3906982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61672 w 2909454"/>
              <a:gd name="connsiteY2" fmla="*/ 175491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52436 w 2909454"/>
              <a:gd name="connsiteY2" fmla="*/ 147782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75491 w 2909454"/>
              <a:gd name="connsiteY7" fmla="*/ 4100945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752436 w 2909454"/>
              <a:gd name="connsiteY2" fmla="*/ 147782 h 4304145"/>
              <a:gd name="connsiteX3" fmla="*/ 2909454 w 2909454"/>
              <a:gd name="connsiteY3" fmla="*/ 780490 h 4304145"/>
              <a:gd name="connsiteX4" fmla="*/ 2909454 w 2909454"/>
              <a:gd name="connsiteY4" fmla="*/ 4304145 h 4304145"/>
              <a:gd name="connsiteX5" fmla="*/ 2909454 w 2909454"/>
              <a:gd name="connsiteY5" fmla="*/ 4304145 h 4304145"/>
              <a:gd name="connsiteX6" fmla="*/ 780490 w 2909454"/>
              <a:gd name="connsiteY6" fmla="*/ 4304145 h 4304145"/>
              <a:gd name="connsiteX7" fmla="*/ 166255 w 2909454"/>
              <a:gd name="connsiteY7" fmla="*/ 4119418 h 4304145"/>
              <a:gd name="connsiteX8" fmla="*/ 0 w 2909454"/>
              <a:gd name="connsiteY8" fmla="*/ 3523655 h 4304145"/>
              <a:gd name="connsiteX9" fmla="*/ 0 w 2909454"/>
              <a:gd name="connsiteY9" fmla="*/ 0 h 4304145"/>
              <a:gd name="connsiteX0" fmla="*/ 0 w 2909454"/>
              <a:gd name="connsiteY0" fmla="*/ 1735 h 4305880"/>
              <a:gd name="connsiteX1" fmla="*/ 2128964 w 2909454"/>
              <a:gd name="connsiteY1" fmla="*/ 1735 h 4305880"/>
              <a:gd name="connsiteX2" fmla="*/ 2240857 w 2909454"/>
              <a:gd name="connsiteY2" fmla="*/ 15070 h 4305880"/>
              <a:gd name="connsiteX3" fmla="*/ 2752436 w 2909454"/>
              <a:gd name="connsiteY3" fmla="*/ 149517 h 4305880"/>
              <a:gd name="connsiteX4" fmla="*/ 2909454 w 2909454"/>
              <a:gd name="connsiteY4" fmla="*/ 782225 h 4305880"/>
              <a:gd name="connsiteX5" fmla="*/ 2909454 w 2909454"/>
              <a:gd name="connsiteY5" fmla="*/ 4305880 h 4305880"/>
              <a:gd name="connsiteX6" fmla="*/ 2909454 w 2909454"/>
              <a:gd name="connsiteY6" fmla="*/ 4305880 h 4305880"/>
              <a:gd name="connsiteX7" fmla="*/ 780490 w 2909454"/>
              <a:gd name="connsiteY7" fmla="*/ 4305880 h 4305880"/>
              <a:gd name="connsiteX8" fmla="*/ 166255 w 2909454"/>
              <a:gd name="connsiteY8" fmla="*/ 4121153 h 4305880"/>
              <a:gd name="connsiteX9" fmla="*/ 0 w 2909454"/>
              <a:gd name="connsiteY9" fmla="*/ 3525390 h 4305880"/>
              <a:gd name="connsiteX10" fmla="*/ 0 w 2909454"/>
              <a:gd name="connsiteY10" fmla="*/ 1735 h 4305880"/>
              <a:gd name="connsiteX0" fmla="*/ 0 w 2909454"/>
              <a:gd name="connsiteY0" fmla="*/ 100 h 4304245"/>
              <a:gd name="connsiteX1" fmla="*/ 2128964 w 2909454"/>
              <a:gd name="connsiteY1" fmla="*/ 100 h 4304245"/>
              <a:gd name="connsiteX2" fmla="*/ 2393257 w 2909454"/>
              <a:gd name="connsiteY2" fmla="*/ 17245 h 4304245"/>
              <a:gd name="connsiteX3" fmla="*/ 2752436 w 2909454"/>
              <a:gd name="connsiteY3" fmla="*/ 147882 h 4304245"/>
              <a:gd name="connsiteX4" fmla="*/ 2909454 w 2909454"/>
              <a:gd name="connsiteY4" fmla="*/ 780590 h 4304245"/>
              <a:gd name="connsiteX5" fmla="*/ 2909454 w 2909454"/>
              <a:gd name="connsiteY5" fmla="*/ 4304245 h 4304245"/>
              <a:gd name="connsiteX6" fmla="*/ 2909454 w 2909454"/>
              <a:gd name="connsiteY6" fmla="*/ 4304245 h 4304245"/>
              <a:gd name="connsiteX7" fmla="*/ 780490 w 2909454"/>
              <a:gd name="connsiteY7" fmla="*/ 4304245 h 4304245"/>
              <a:gd name="connsiteX8" fmla="*/ 166255 w 2909454"/>
              <a:gd name="connsiteY8" fmla="*/ 4119518 h 4304245"/>
              <a:gd name="connsiteX9" fmla="*/ 0 w 2909454"/>
              <a:gd name="connsiteY9" fmla="*/ 3523755 h 4304245"/>
              <a:gd name="connsiteX10" fmla="*/ 0 w 2909454"/>
              <a:gd name="connsiteY10" fmla="*/ 100 h 4304245"/>
              <a:gd name="connsiteX0" fmla="*/ 0 w 2909454"/>
              <a:gd name="connsiteY0" fmla="*/ 11936 h 4316081"/>
              <a:gd name="connsiteX1" fmla="*/ 2128964 w 2909454"/>
              <a:gd name="connsiteY1" fmla="*/ 11936 h 4316081"/>
              <a:gd name="connsiteX2" fmla="*/ 2368492 w 2909454"/>
              <a:gd name="connsiteY2" fmla="*/ 10031 h 4316081"/>
              <a:gd name="connsiteX3" fmla="*/ 2752436 w 2909454"/>
              <a:gd name="connsiteY3" fmla="*/ 159718 h 4316081"/>
              <a:gd name="connsiteX4" fmla="*/ 2909454 w 2909454"/>
              <a:gd name="connsiteY4" fmla="*/ 792426 h 4316081"/>
              <a:gd name="connsiteX5" fmla="*/ 2909454 w 2909454"/>
              <a:gd name="connsiteY5" fmla="*/ 4316081 h 4316081"/>
              <a:gd name="connsiteX6" fmla="*/ 2909454 w 2909454"/>
              <a:gd name="connsiteY6" fmla="*/ 4316081 h 4316081"/>
              <a:gd name="connsiteX7" fmla="*/ 780490 w 2909454"/>
              <a:gd name="connsiteY7" fmla="*/ 4316081 h 4316081"/>
              <a:gd name="connsiteX8" fmla="*/ 166255 w 2909454"/>
              <a:gd name="connsiteY8" fmla="*/ 4131354 h 4316081"/>
              <a:gd name="connsiteX9" fmla="*/ 0 w 2909454"/>
              <a:gd name="connsiteY9" fmla="*/ 3535591 h 4316081"/>
              <a:gd name="connsiteX10" fmla="*/ 0 w 2909454"/>
              <a:gd name="connsiteY10" fmla="*/ 11936 h 4316081"/>
              <a:gd name="connsiteX0" fmla="*/ 0 w 2909454"/>
              <a:gd name="connsiteY0" fmla="*/ 1905 h 4306050"/>
              <a:gd name="connsiteX1" fmla="*/ 2128964 w 2909454"/>
              <a:gd name="connsiteY1" fmla="*/ 1905 h 4306050"/>
              <a:gd name="connsiteX2" fmla="*/ 2368492 w 2909454"/>
              <a:gd name="connsiteY2" fmla="*/ 0 h 4306050"/>
              <a:gd name="connsiteX3" fmla="*/ 2752436 w 2909454"/>
              <a:gd name="connsiteY3" fmla="*/ 149687 h 4306050"/>
              <a:gd name="connsiteX4" fmla="*/ 2909454 w 2909454"/>
              <a:gd name="connsiteY4" fmla="*/ 782395 h 4306050"/>
              <a:gd name="connsiteX5" fmla="*/ 2909454 w 2909454"/>
              <a:gd name="connsiteY5" fmla="*/ 4306050 h 4306050"/>
              <a:gd name="connsiteX6" fmla="*/ 2909454 w 2909454"/>
              <a:gd name="connsiteY6" fmla="*/ 4306050 h 4306050"/>
              <a:gd name="connsiteX7" fmla="*/ 780490 w 2909454"/>
              <a:gd name="connsiteY7" fmla="*/ 4306050 h 4306050"/>
              <a:gd name="connsiteX8" fmla="*/ 166255 w 2909454"/>
              <a:gd name="connsiteY8" fmla="*/ 4121323 h 4306050"/>
              <a:gd name="connsiteX9" fmla="*/ 0 w 2909454"/>
              <a:gd name="connsiteY9" fmla="*/ 3525560 h 4306050"/>
              <a:gd name="connsiteX10" fmla="*/ 0 w 2909454"/>
              <a:gd name="connsiteY10" fmla="*/ 1905 h 4306050"/>
              <a:gd name="connsiteX0" fmla="*/ 0 w 2909454"/>
              <a:gd name="connsiteY0" fmla="*/ 1905 h 4306050"/>
              <a:gd name="connsiteX1" fmla="*/ 2128964 w 2909454"/>
              <a:gd name="connsiteY1" fmla="*/ 1905 h 4306050"/>
              <a:gd name="connsiteX2" fmla="*/ 2368492 w 2909454"/>
              <a:gd name="connsiteY2" fmla="*/ 0 h 4306050"/>
              <a:gd name="connsiteX3" fmla="*/ 2752436 w 2909454"/>
              <a:gd name="connsiteY3" fmla="*/ 149687 h 4306050"/>
              <a:gd name="connsiteX4" fmla="*/ 2909454 w 2909454"/>
              <a:gd name="connsiteY4" fmla="*/ 782395 h 4306050"/>
              <a:gd name="connsiteX5" fmla="*/ 2909454 w 2909454"/>
              <a:gd name="connsiteY5" fmla="*/ 4306050 h 4306050"/>
              <a:gd name="connsiteX6" fmla="*/ 2909454 w 2909454"/>
              <a:gd name="connsiteY6" fmla="*/ 4306050 h 4306050"/>
              <a:gd name="connsiteX7" fmla="*/ 780490 w 2909454"/>
              <a:gd name="connsiteY7" fmla="*/ 4306050 h 4306050"/>
              <a:gd name="connsiteX8" fmla="*/ 166255 w 2909454"/>
              <a:gd name="connsiteY8" fmla="*/ 4121323 h 4306050"/>
              <a:gd name="connsiteX9" fmla="*/ 0 w 2909454"/>
              <a:gd name="connsiteY9" fmla="*/ 3525560 h 4306050"/>
              <a:gd name="connsiteX10" fmla="*/ 0 w 2909454"/>
              <a:gd name="connsiteY10" fmla="*/ 1905 h 4306050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909454 w 2909454"/>
              <a:gd name="connsiteY4" fmla="*/ 780490 h 4304145"/>
              <a:gd name="connsiteX5" fmla="*/ 2909454 w 2909454"/>
              <a:gd name="connsiteY5" fmla="*/ 4304145 h 4304145"/>
              <a:gd name="connsiteX6" fmla="*/ 2909454 w 2909454"/>
              <a:gd name="connsiteY6" fmla="*/ 4304145 h 4304145"/>
              <a:gd name="connsiteX7" fmla="*/ 780490 w 2909454"/>
              <a:gd name="connsiteY7" fmla="*/ 4304145 h 4304145"/>
              <a:gd name="connsiteX8" fmla="*/ 166255 w 2909454"/>
              <a:gd name="connsiteY8" fmla="*/ 4119418 h 4304145"/>
              <a:gd name="connsiteX9" fmla="*/ 0 w 2909454"/>
              <a:gd name="connsiteY9" fmla="*/ 3523655 h 4304145"/>
              <a:gd name="connsiteX10" fmla="*/ 0 w 2909454"/>
              <a:gd name="connsiteY10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909454 w 2909454"/>
              <a:gd name="connsiteY4" fmla="*/ 780490 h 4304145"/>
              <a:gd name="connsiteX5" fmla="*/ 2909454 w 2909454"/>
              <a:gd name="connsiteY5" fmla="*/ 4304145 h 4304145"/>
              <a:gd name="connsiteX6" fmla="*/ 2909454 w 2909454"/>
              <a:gd name="connsiteY6" fmla="*/ 4304145 h 4304145"/>
              <a:gd name="connsiteX7" fmla="*/ 780490 w 2909454"/>
              <a:gd name="connsiteY7" fmla="*/ 4304145 h 4304145"/>
              <a:gd name="connsiteX8" fmla="*/ 166255 w 2909454"/>
              <a:gd name="connsiteY8" fmla="*/ 4119418 h 4304145"/>
              <a:gd name="connsiteX9" fmla="*/ 0 w 2909454"/>
              <a:gd name="connsiteY9" fmla="*/ 3523655 h 4304145"/>
              <a:gd name="connsiteX10" fmla="*/ 0 w 2909454"/>
              <a:gd name="connsiteY10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78049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4203"/>
              <a:gd name="connsiteY0" fmla="*/ 0 h 4304145"/>
              <a:gd name="connsiteX1" fmla="*/ 2128964 w 2914203"/>
              <a:gd name="connsiteY1" fmla="*/ 0 h 4304145"/>
              <a:gd name="connsiteX2" fmla="*/ 2368492 w 2914203"/>
              <a:gd name="connsiteY2" fmla="*/ 1905 h 4304145"/>
              <a:gd name="connsiteX3" fmla="*/ 2752436 w 2914203"/>
              <a:gd name="connsiteY3" fmla="*/ 147782 h 4304145"/>
              <a:gd name="connsiteX4" fmla="*/ 2899987 w 2914203"/>
              <a:gd name="connsiteY4" fmla="*/ 714374 h 4304145"/>
              <a:gd name="connsiteX5" fmla="*/ 2909454 w 2914203"/>
              <a:gd name="connsiteY5" fmla="*/ 1138630 h 4304145"/>
              <a:gd name="connsiteX6" fmla="*/ 2909454 w 2914203"/>
              <a:gd name="connsiteY6" fmla="*/ 4304145 h 4304145"/>
              <a:gd name="connsiteX7" fmla="*/ 2909454 w 2914203"/>
              <a:gd name="connsiteY7" fmla="*/ 4304145 h 4304145"/>
              <a:gd name="connsiteX8" fmla="*/ 780490 w 2914203"/>
              <a:gd name="connsiteY8" fmla="*/ 4304145 h 4304145"/>
              <a:gd name="connsiteX9" fmla="*/ 166255 w 2914203"/>
              <a:gd name="connsiteY9" fmla="*/ 4119418 h 4304145"/>
              <a:gd name="connsiteX10" fmla="*/ 0 w 2914203"/>
              <a:gd name="connsiteY10" fmla="*/ 3523655 h 4304145"/>
              <a:gd name="connsiteX11" fmla="*/ 0 w 2914203"/>
              <a:gd name="connsiteY11" fmla="*/ 0 h 4304145"/>
              <a:gd name="connsiteX0" fmla="*/ 0 w 2912042"/>
              <a:gd name="connsiteY0" fmla="*/ 0 h 4304145"/>
              <a:gd name="connsiteX1" fmla="*/ 2128964 w 2912042"/>
              <a:gd name="connsiteY1" fmla="*/ 0 h 4304145"/>
              <a:gd name="connsiteX2" fmla="*/ 2368492 w 2912042"/>
              <a:gd name="connsiteY2" fmla="*/ 1905 h 4304145"/>
              <a:gd name="connsiteX3" fmla="*/ 2752436 w 2912042"/>
              <a:gd name="connsiteY3" fmla="*/ 147782 h 4304145"/>
              <a:gd name="connsiteX4" fmla="*/ 2896177 w 2912042"/>
              <a:gd name="connsiteY4" fmla="*/ 621029 h 4304145"/>
              <a:gd name="connsiteX5" fmla="*/ 2909454 w 2912042"/>
              <a:gd name="connsiteY5" fmla="*/ 1138630 h 4304145"/>
              <a:gd name="connsiteX6" fmla="*/ 2909454 w 2912042"/>
              <a:gd name="connsiteY6" fmla="*/ 4304145 h 4304145"/>
              <a:gd name="connsiteX7" fmla="*/ 2909454 w 2912042"/>
              <a:gd name="connsiteY7" fmla="*/ 4304145 h 4304145"/>
              <a:gd name="connsiteX8" fmla="*/ 780490 w 2912042"/>
              <a:gd name="connsiteY8" fmla="*/ 4304145 h 4304145"/>
              <a:gd name="connsiteX9" fmla="*/ 166255 w 2912042"/>
              <a:gd name="connsiteY9" fmla="*/ 4119418 h 4304145"/>
              <a:gd name="connsiteX10" fmla="*/ 0 w 2912042"/>
              <a:gd name="connsiteY10" fmla="*/ 3523655 h 4304145"/>
              <a:gd name="connsiteX11" fmla="*/ 0 w 2912042"/>
              <a:gd name="connsiteY11" fmla="*/ 0 h 4304145"/>
              <a:gd name="connsiteX0" fmla="*/ 0 w 2912042"/>
              <a:gd name="connsiteY0" fmla="*/ 0 h 4304145"/>
              <a:gd name="connsiteX1" fmla="*/ 2128964 w 2912042"/>
              <a:gd name="connsiteY1" fmla="*/ 0 h 4304145"/>
              <a:gd name="connsiteX2" fmla="*/ 2368492 w 2912042"/>
              <a:gd name="connsiteY2" fmla="*/ 1905 h 4304145"/>
              <a:gd name="connsiteX3" fmla="*/ 2752436 w 2912042"/>
              <a:gd name="connsiteY3" fmla="*/ 147782 h 4304145"/>
              <a:gd name="connsiteX4" fmla="*/ 2896177 w 2912042"/>
              <a:gd name="connsiteY4" fmla="*/ 621029 h 4304145"/>
              <a:gd name="connsiteX5" fmla="*/ 2909454 w 2912042"/>
              <a:gd name="connsiteY5" fmla="*/ 1138630 h 4304145"/>
              <a:gd name="connsiteX6" fmla="*/ 2909454 w 2912042"/>
              <a:gd name="connsiteY6" fmla="*/ 4304145 h 4304145"/>
              <a:gd name="connsiteX7" fmla="*/ 2909454 w 2912042"/>
              <a:gd name="connsiteY7" fmla="*/ 4304145 h 4304145"/>
              <a:gd name="connsiteX8" fmla="*/ 780490 w 2912042"/>
              <a:gd name="connsiteY8" fmla="*/ 4304145 h 4304145"/>
              <a:gd name="connsiteX9" fmla="*/ 166255 w 2912042"/>
              <a:gd name="connsiteY9" fmla="*/ 4119418 h 4304145"/>
              <a:gd name="connsiteX10" fmla="*/ 0 w 2912042"/>
              <a:gd name="connsiteY10" fmla="*/ 3523655 h 4304145"/>
              <a:gd name="connsiteX11" fmla="*/ 0 w 2912042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96177 w 2909454"/>
              <a:gd name="connsiteY4" fmla="*/ 62102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96177 w 2909454"/>
              <a:gd name="connsiteY4" fmla="*/ 62102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0 w 2909454"/>
              <a:gd name="connsiteY10" fmla="*/ 3523655 h 4304145"/>
              <a:gd name="connsiteX11" fmla="*/ 0 w 2909454"/>
              <a:gd name="connsiteY11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1532 w 2909454"/>
              <a:gd name="connsiteY10" fmla="*/ 3619499 h 4304145"/>
              <a:gd name="connsiteX11" fmla="*/ 0 w 2909454"/>
              <a:gd name="connsiteY11" fmla="*/ 3523655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1532 w 2909454"/>
              <a:gd name="connsiteY10" fmla="*/ 361949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23437 w 2909454"/>
              <a:gd name="connsiteY10" fmla="*/ 369950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1905 w 2909454"/>
              <a:gd name="connsiteY11" fmla="*/ 3289340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166255 w 2909454"/>
              <a:gd name="connsiteY9" fmla="*/ 4119418 h 4304145"/>
              <a:gd name="connsiteX10" fmla="*/ 17722 w 2909454"/>
              <a:gd name="connsiteY10" fmla="*/ 3714749 h 4304145"/>
              <a:gd name="connsiteX11" fmla="*/ 3810 w 2909454"/>
              <a:gd name="connsiteY11" fmla="*/ 3115985 h 4304145"/>
              <a:gd name="connsiteX12" fmla="*/ 0 w 2909454"/>
              <a:gd name="connsiteY12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780490 w 2909454"/>
              <a:gd name="connsiteY8" fmla="*/ 4304145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44467 w 2909454"/>
              <a:gd name="connsiteY9" fmla="*/ 428053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08272 w 2909454"/>
              <a:gd name="connsiteY9" fmla="*/ 428815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  <a:gd name="connsiteX0" fmla="*/ 0 w 2909454"/>
              <a:gd name="connsiteY0" fmla="*/ 0 h 4304145"/>
              <a:gd name="connsiteX1" fmla="*/ 2128964 w 2909454"/>
              <a:gd name="connsiteY1" fmla="*/ 0 h 4304145"/>
              <a:gd name="connsiteX2" fmla="*/ 2368492 w 2909454"/>
              <a:gd name="connsiteY2" fmla="*/ 1905 h 4304145"/>
              <a:gd name="connsiteX3" fmla="*/ 2752436 w 2909454"/>
              <a:gd name="connsiteY3" fmla="*/ 147782 h 4304145"/>
              <a:gd name="connsiteX4" fmla="*/ 2888557 w 2909454"/>
              <a:gd name="connsiteY4" fmla="*/ 483869 h 4304145"/>
              <a:gd name="connsiteX5" fmla="*/ 2909454 w 2909454"/>
              <a:gd name="connsiteY5" fmla="*/ 1138630 h 4304145"/>
              <a:gd name="connsiteX6" fmla="*/ 2909454 w 2909454"/>
              <a:gd name="connsiteY6" fmla="*/ 4304145 h 4304145"/>
              <a:gd name="connsiteX7" fmla="*/ 2909454 w 2909454"/>
              <a:gd name="connsiteY7" fmla="*/ 4304145 h 4304145"/>
              <a:gd name="connsiteX8" fmla="*/ 1077670 w 2909454"/>
              <a:gd name="connsiteY8" fmla="*/ 4302240 h 4304145"/>
              <a:gd name="connsiteX9" fmla="*/ 608272 w 2909454"/>
              <a:gd name="connsiteY9" fmla="*/ 4288154 h 4304145"/>
              <a:gd name="connsiteX10" fmla="*/ 166255 w 2909454"/>
              <a:gd name="connsiteY10" fmla="*/ 4119418 h 4304145"/>
              <a:gd name="connsiteX11" fmla="*/ 17722 w 2909454"/>
              <a:gd name="connsiteY11" fmla="*/ 3714749 h 4304145"/>
              <a:gd name="connsiteX12" fmla="*/ 3810 w 2909454"/>
              <a:gd name="connsiteY12" fmla="*/ 3115985 h 4304145"/>
              <a:gd name="connsiteX13" fmla="*/ 0 w 2909454"/>
              <a:gd name="connsiteY13" fmla="*/ 0 h 43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09454" h="4304145">
                <a:moveTo>
                  <a:pt x="0" y="0"/>
                </a:moveTo>
                <a:lnTo>
                  <a:pt x="2128964" y="0"/>
                </a:lnTo>
                <a:lnTo>
                  <a:pt x="2368492" y="1905"/>
                </a:lnTo>
                <a:cubicBezTo>
                  <a:pt x="2476214" y="17010"/>
                  <a:pt x="2641003" y="19923"/>
                  <a:pt x="2752436" y="147782"/>
                </a:cubicBezTo>
                <a:cubicBezTo>
                  <a:pt x="2841018" y="266527"/>
                  <a:pt x="2885247" y="380323"/>
                  <a:pt x="2888557" y="483869"/>
                </a:cubicBezTo>
                <a:cubicBezTo>
                  <a:pt x="2891867" y="589320"/>
                  <a:pt x="2907876" y="540335"/>
                  <a:pt x="2909454" y="1138630"/>
                </a:cubicBezTo>
                <a:lnTo>
                  <a:pt x="2909454" y="4304145"/>
                </a:lnTo>
                <a:lnTo>
                  <a:pt x="2909454" y="4304145"/>
                </a:lnTo>
                <a:lnTo>
                  <a:pt x="1077670" y="4302240"/>
                </a:lnTo>
                <a:cubicBezTo>
                  <a:pt x="700172" y="4298305"/>
                  <a:pt x="741125" y="4305607"/>
                  <a:pt x="608272" y="4288154"/>
                </a:cubicBezTo>
                <a:cubicBezTo>
                  <a:pt x="498280" y="4276416"/>
                  <a:pt x="270712" y="4213715"/>
                  <a:pt x="166255" y="4119418"/>
                </a:cubicBezTo>
                <a:cubicBezTo>
                  <a:pt x="39762" y="4005310"/>
                  <a:pt x="20666" y="3884528"/>
                  <a:pt x="17722" y="3714749"/>
                </a:cubicBezTo>
                <a:cubicBezTo>
                  <a:pt x="22398" y="3710705"/>
                  <a:pt x="7399" y="3719235"/>
                  <a:pt x="3810" y="3115985"/>
                </a:cubicBezTo>
                <a:lnTo>
                  <a:pt x="0" y="0"/>
                </a:lnTo>
                <a:close/>
              </a:path>
            </a:pathLst>
          </a:custGeom>
          <a:solidFill>
            <a:srgbClr val="ADA5B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Rechteck: eine Ecke abgeschnitten 20">
            <a:extLst>
              <a:ext uri="{FF2B5EF4-FFF2-40B4-BE49-F238E27FC236}">
                <a16:creationId xmlns:a16="http://schemas.microsoft.com/office/drawing/2014/main" id="{6CC915C8-E000-1B37-6055-0A926BFD8F04}"/>
              </a:ext>
            </a:extLst>
          </p:cNvPr>
          <p:cNvSpPr/>
          <p:nvPr/>
        </p:nvSpPr>
        <p:spPr>
          <a:xfrm>
            <a:off x="8125724" y="1899972"/>
            <a:ext cx="2748335" cy="621506"/>
          </a:xfrm>
          <a:custGeom>
            <a:avLst/>
            <a:gdLst>
              <a:gd name="connsiteX0" fmla="*/ 0 w 2758768"/>
              <a:gd name="connsiteY0" fmla="*/ 0 h 520738"/>
              <a:gd name="connsiteX1" fmla="*/ 2498399 w 2758768"/>
              <a:gd name="connsiteY1" fmla="*/ 0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498399 w 2758768"/>
              <a:gd name="connsiteY1" fmla="*/ 0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36461 w 2758768"/>
              <a:gd name="connsiteY1" fmla="*/ 2857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  <a:gd name="connsiteX0" fmla="*/ 0 w 2758768"/>
              <a:gd name="connsiteY0" fmla="*/ 0 h 520738"/>
              <a:gd name="connsiteX1" fmla="*/ 2269799 w 2758768"/>
              <a:gd name="connsiteY1" fmla="*/ 9525 h 520738"/>
              <a:gd name="connsiteX2" fmla="*/ 2758768 w 2758768"/>
              <a:gd name="connsiteY2" fmla="*/ 260369 h 520738"/>
              <a:gd name="connsiteX3" fmla="*/ 2758768 w 2758768"/>
              <a:gd name="connsiteY3" fmla="*/ 520738 h 520738"/>
              <a:gd name="connsiteX4" fmla="*/ 0 w 2758768"/>
              <a:gd name="connsiteY4" fmla="*/ 520738 h 520738"/>
              <a:gd name="connsiteX5" fmla="*/ 0 w 2758768"/>
              <a:gd name="connsiteY5" fmla="*/ 0 h 52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8768" h="520738">
                <a:moveTo>
                  <a:pt x="0" y="0"/>
                </a:moveTo>
                <a:lnTo>
                  <a:pt x="2269799" y="9525"/>
                </a:lnTo>
                <a:cubicBezTo>
                  <a:pt x="2579908" y="8072"/>
                  <a:pt x="2671978" y="173579"/>
                  <a:pt x="2758768" y="260369"/>
                </a:cubicBezTo>
                <a:lnTo>
                  <a:pt x="2758768" y="520738"/>
                </a:lnTo>
                <a:lnTo>
                  <a:pt x="0" y="52073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1E13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ECECF1"/>
                </a:solidFill>
                <a:latin typeface="Söhne"/>
              </a:rPr>
              <a:t>Preview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7DB5B56-443F-DEA0-EF66-C3F3A4983B58}"/>
              </a:ext>
            </a:extLst>
          </p:cNvPr>
          <p:cNvSpPr txBox="1"/>
          <p:nvPr/>
        </p:nvSpPr>
        <p:spPr>
          <a:xfrm>
            <a:off x="2213643" y="3557486"/>
            <a:ext cx="237726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ECECF1"/>
                </a:solidFill>
                <a:latin typeface="Söhne"/>
              </a:rPr>
              <a:t>Falsche Iteration im LGS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E7D2017-2292-0B06-CA2F-7EC4F567C558}"/>
              </a:ext>
            </a:extLst>
          </p:cNvPr>
          <p:cNvSpPr txBox="1"/>
          <p:nvPr/>
        </p:nvSpPr>
        <p:spPr>
          <a:xfrm>
            <a:off x="5255402" y="2701375"/>
            <a:ext cx="24398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ECECF1"/>
                </a:solidFill>
                <a:latin typeface="Söhne"/>
              </a:rPr>
              <a:t>Anpassung von Java Swing auf JavaFX (Fehler bei Color </a:t>
            </a:r>
            <a:r>
              <a:rPr lang="de-DE" sz="2500" dirty="0" err="1">
                <a:solidFill>
                  <a:srgbClr val="ECECF1"/>
                </a:solidFill>
                <a:latin typeface="Söhne"/>
              </a:rPr>
              <a:t>conversion</a:t>
            </a:r>
            <a:r>
              <a:rPr lang="de-DE" sz="2500" dirty="0">
                <a:solidFill>
                  <a:srgbClr val="ECECF1"/>
                </a:solidFill>
                <a:latin typeface="Söhne"/>
              </a:rPr>
              <a:t>: [0..1] vs. [0..255])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E9D816C-8DB7-8346-2BA1-59DEB0121821}"/>
              </a:ext>
            </a:extLst>
          </p:cNvPr>
          <p:cNvSpPr txBox="1"/>
          <p:nvPr/>
        </p:nvSpPr>
        <p:spPr>
          <a:xfrm>
            <a:off x="8311257" y="2772393"/>
            <a:ext cx="2459661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ECECF1"/>
                </a:solidFill>
                <a:latin typeface="Söhne"/>
              </a:rPr>
              <a:t>Eigenentwicklung minimal </a:t>
            </a:r>
            <a:r>
              <a:rPr lang="de-DE" sz="2500" dirty="0" err="1">
                <a:solidFill>
                  <a:srgbClr val="ECECF1"/>
                </a:solidFill>
                <a:latin typeface="Söhne"/>
              </a:rPr>
              <a:t>unperformant</a:t>
            </a:r>
            <a:endParaRPr lang="de-DE" sz="2500" dirty="0">
              <a:solidFill>
                <a:srgbClr val="ECECF1"/>
              </a:solidFill>
              <a:latin typeface="Söhne"/>
            </a:endParaRPr>
          </a:p>
          <a:p>
            <a:endParaRPr lang="de-DE" sz="2500" dirty="0">
              <a:solidFill>
                <a:srgbClr val="ECECF1"/>
              </a:solidFill>
              <a:latin typeface="Söhne"/>
            </a:endParaRPr>
          </a:p>
          <a:p>
            <a:r>
              <a:rPr lang="de-DE" sz="2500" dirty="0">
                <a:solidFill>
                  <a:srgbClr val="ECECF1"/>
                </a:solidFill>
                <a:latin typeface="Söhne"/>
              </a:rPr>
              <a:t>-&gt; Umstieg auf Library FXyz3D</a:t>
            </a:r>
          </a:p>
          <a:p>
            <a:endParaRPr lang="de-DE" sz="2500" dirty="0">
              <a:solidFill>
                <a:srgbClr val="ECECF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2310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48D0BB6-CD9B-5328-008D-AE33062E3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0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5C5047-9C2F-82F0-A518-94A8523B2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39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75E9B2-6524-D38F-D3F3-BC8D1F89C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1" b="1293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978F56-326B-1218-559B-B895B344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904319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A3F7C4-9134-219C-4297-9AC0D8150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6658"/>
            <a:ext cx="12192000" cy="715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978F56-326B-1218-559B-B895B344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825104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57120-6107-74AF-C673-0AA10712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Restrisiken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FBC8065-3D02-897F-25A1-CFAEED3EF684}"/>
              </a:ext>
            </a:extLst>
          </p:cNvPr>
          <p:cNvSpPr txBox="1"/>
          <p:nvPr/>
        </p:nvSpPr>
        <p:spPr>
          <a:xfrm>
            <a:off x="5165216" y="3190473"/>
            <a:ext cx="186156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ECECF1"/>
                </a:solidFill>
                <a:latin typeface="Söhne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088212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57120-6107-74AF-C673-0AA10712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Ausblick</a:t>
            </a:r>
          </a:p>
        </p:txBody>
      </p:sp>
      <p:sp>
        <p:nvSpPr>
          <p:cNvPr id="5" name="Rechteck: eine Ecke abgeschnitten 4">
            <a:extLst>
              <a:ext uri="{FF2B5EF4-FFF2-40B4-BE49-F238E27FC236}">
                <a16:creationId xmlns:a16="http://schemas.microsoft.com/office/drawing/2014/main" id="{F3399008-2E68-EE6E-9222-80E4A4AF3BE1}"/>
              </a:ext>
            </a:extLst>
          </p:cNvPr>
          <p:cNvSpPr/>
          <p:nvPr/>
        </p:nvSpPr>
        <p:spPr>
          <a:xfrm>
            <a:off x="244445" y="1137433"/>
            <a:ext cx="3639493" cy="1325563"/>
          </a:xfrm>
          <a:prstGeom prst="snip1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4000" b="1" dirty="0">
                <a:latin typeface="Söhne"/>
              </a:rPr>
              <a:t>GUI</a:t>
            </a:r>
          </a:p>
        </p:txBody>
      </p:sp>
      <p:sp>
        <p:nvSpPr>
          <p:cNvPr id="8" name="Flussdiagramm: Verbinder zu einer anderen Seite 7">
            <a:extLst>
              <a:ext uri="{FF2B5EF4-FFF2-40B4-BE49-F238E27FC236}">
                <a16:creationId xmlns:a16="http://schemas.microsoft.com/office/drawing/2014/main" id="{6A1E4548-CFD1-B25E-E5BD-C9FF26C79FCC}"/>
              </a:ext>
            </a:extLst>
          </p:cNvPr>
          <p:cNvSpPr/>
          <p:nvPr/>
        </p:nvSpPr>
        <p:spPr>
          <a:xfrm>
            <a:off x="244444" y="2538903"/>
            <a:ext cx="3639493" cy="636333"/>
          </a:xfrm>
          <a:prstGeom prst="flowChartOffpageConnector">
            <a:avLst/>
          </a:prstGeom>
          <a:solidFill>
            <a:srgbClr val="1E132B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Barrierefreiheit </a:t>
            </a:r>
          </a:p>
        </p:txBody>
      </p:sp>
      <p:sp>
        <p:nvSpPr>
          <p:cNvPr id="9" name="Flussdiagramm: Verbinder zu einer anderen Seite 8">
            <a:extLst>
              <a:ext uri="{FF2B5EF4-FFF2-40B4-BE49-F238E27FC236}">
                <a16:creationId xmlns:a16="http://schemas.microsoft.com/office/drawing/2014/main" id="{0DE81AD9-9B72-96F7-9636-0FC0514EDE0A}"/>
              </a:ext>
            </a:extLst>
          </p:cNvPr>
          <p:cNvSpPr/>
          <p:nvPr/>
        </p:nvSpPr>
        <p:spPr>
          <a:xfrm>
            <a:off x="244443" y="3175236"/>
            <a:ext cx="3639493" cy="636333"/>
          </a:xfrm>
          <a:prstGeom prst="flowChartOffpageConnector">
            <a:avLst/>
          </a:prstGeom>
          <a:solidFill>
            <a:srgbClr val="1E132B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Flexibilität</a:t>
            </a:r>
          </a:p>
        </p:txBody>
      </p:sp>
    </p:spTree>
    <p:extLst>
      <p:ext uri="{BB962C8B-B14F-4D97-AF65-F5344CB8AC3E}">
        <p14:creationId xmlns:p14="http://schemas.microsoft.com/office/powerpoint/2010/main" val="1155631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57120-6107-74AF-C673-0AA10712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Ausblick</a:t>
            </a:r>
          </a:p>
        </p:txBody>
      </p:sp>
      <p:sp>
        <p:nvSpPr>
          <p:cNvPr id="5" name="Rechteck: eine Ecke abgeschnitten 4">
            <a:extLst>
              <a:ext uri="{FF2B5EF4-FFF2-40B4-BE49-F238E27FC236}">
                <a16:creationId xmlns:a16="http://schemas.microsoft.com/office/drawing/2014/main" id="{F3399008-2E68-EE6E-9222-80E4A4AF3BE1}"/>
              </a:ext>
            </a:extLst>
          </p:cNvPr>
          <p:cNvSpPr/>
          <p:nvPr/>
        </p:nvSpPr>
        <p:spPr>
          <a:xfrm>
            <a:off x="244445" y="1137433"/>
            <a:ext cx="3639493" cy="1325563"/>
          </a:xfrm>
          <a:prstGeom prst="snip1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4000" b="1" dirty="0">
                <a:latin typeface="Söhne"/>
              </a:rPr>
              <a:t>GUI</a:t>
            </a:r>
          </a:p>
        </p:txBody>
      </p:sp>
      <p:sp>
        <p:nvSpPr>
          <p:cNvPr id="6" name="Rechteck: eine Ecke abgeschnitten 5">
            <a:extLst>
              <a:ext uri="{FF2B5EF4-FFF2-40B4-BE49-F238E27FC236}">
                <a16:creationId xmlns:a16="http://schemas.microsoft.com/office/drawing/2014/main" id="{531E6985-CCC6-12F3-66A3-A22C273617E8}"/>
              </a:ext>
            </a:extLst>
          </p:cNvPr>
          <p:cNvSpPr/>
          <p:nvPr/>
        </p:nvSpPr>
        <p:spPr>
          <a:xfrm>
            <a:off x="4276254" y="1137433"/>
            <a:ext cx="3639493" cy="1325563"/>
          </a:xfrm>
          <a:prstGeom prst="snip1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4000" b="1" dirty="0">
                <a:latin typeface="Söhne"/>
              </a:rPr>
              <a:t>Supportive Development</a:t>
            </a:r>
          </a:p>
        </p:txBody>
      </p:sp>
      <p:sp>
        <p:nvSpPr>
          <p:cNvPr id="8" name="Flussdiagramm: Verbinder zu einer anderen Seite 7">
            <a:extLst>
              <a:ext uri="{FF2B5EF4-FFF2-40B4-BE49-F238E27FC236}">
                <a16:creationId xmlns:a16="http://schemas.microsoft.com/office/drawing/2014/main" id="{6A1E4548-CFD1-B25E-E5BD-C9FF26C79FCC}"/>
              </a:ext>
            </a:extLst>
          </p:cNvPr>
          <p:cNvSpPr/>
          <p:nvPr/>
        </p:nvSpPr>
        <p:spPr>
          <a:xfrm>
            <a:off x="244444" y="2538903"/>
            <a:ext cx="3639493" cy="636333"/>
          </a:xfrm>
          <a:prstGeom prst="flowChartOffpageConnector">
            <a:avLst/>
          </a:prstGeom>
          <a:solidFill>
            <a:srgbClr val="1E132B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Barrierefreiheit </a:t>
            </a:r>
          </a:p>
        </p:txBody>
      </p:sp>
      <p:sp>
        <p:nvSpPr>
          <p:cNvPr id="9" name="Flussdiagramm: Verbinder zu einer anderen Seite 8">
            <a:extLst>
              <a:ext uri="{FF2B5EF4-FFF2-40B4-BE49-F238E27FC236}">
                <a16:creationId xmlns:a16="http://schemas.microsoft.com/office/drawing/2014/main" id="{0DE81AD9-9B72-96F7-9636-0FC0514EDE0A}"/>
              </a:ext>
            </a:extLst>
          </p:cNvPr>
          <p:cNvSpPr/>
          <p:nvPr/>
        </p:nvSpPr>
        <p:spPr>
          <a:xfrm>
            <a:off x="244443" y="3175236"/>
            <a:ext cx="3639493" cy="636333"/>
          </a:xfrm>
          <a:prstGeom prst="flowChartOffpageConnector">
            <a:avLst/>
          </a:prstGeom>
          <a:solidFill>
            <a:srgbClr val="1E132B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Flexibilität</a:t>
            </a:r>
          </a:p>
        </p:txBody>
      </p:sp>
      <p:sp>
        <p:nvSpPr>
          <p:cNvPr id="10" name="Flussdiagramm: Verbinder zu einer anderen Seite 9">
            <a:extLst>
              <a:ext uri="{FF2B5EF4-FFF2-40B4-BE49-F238E27FC236}">
                <a16:creationId xmlns:a16="http://schemas.microsoft.com/office/drawing/2014/main" id="{33D32579-D01F-8FEE-155B-201CF9ADDA56}"/>
              </a:ext>
            </a:extLst>
          </p:cNvPr>
          <p:cNvSpPr/>
          <p:nvPr/>
        </p:nvSpPr>
        <p:spPr>
          <a:xfrm>
            <a:off x="4276254" y="2538903"/>
            <a:ext cx="3639493" cy="636333"/>
          </a:xfrm>
          <a:prstGeom prst="flowChartOffpageConnector">
            <a:avLst/>
          </a:prstGeom>
          <a:solidFill>
            <a:srgbClr val="1E132B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Algorithmus zur Triangulation von Polygonen</a:t>
            </a:r>
          </a:p>
        </p:txBody>
      </p:sp>
      <p:sp>
        <p:nvSpPr>
          <p:cNvPr id="11" name="Flussdiagramm: Verbinder zu einer anderen Seite 10">
            <a:extLst>
              <a:ext uri="{FF2B5EF4-FFF2-40B4-BE49-F238E27FC236}">
                <a16:creationId xmlns:a16="http://schemas.microsoft.com/office/drawing/2014/main" id="{C561A6EF-16BD-0567-124A-38FEC48EFE35}"/>
              </a:ext>
            </a:extLst>
          </p:cNvPr>
          <p:cNvSpPr/>
          <p:nvPr/>
        </p:nvSpPr>
        <p:spPr>
          <a:xfrm>
            <a:off x="4276253" y="3175236"/>
            <a:ext cx="3639493" cy="636333"/>
          </a:xfrm>
          <a:prstGeom prst="flowChartOffpageConnector">
            <a:avLst/>
          </a:prstGeom>
          <a:solidFill>
            <a:srgbClr val="1E132B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Verbessern der </a:t>
            </a:r>
            <a:r>
              <a:rPr lang="de-DE" dirty="0" err="1"/>
              <a:t>Raytracing</a:t>
            </a:r>
            <a:r>
              <a:rPr lang="de-DE" dirty="0"/>
              <a:t>-Performance</a:t>
            </a:r>
          </a:p>
        </p:txBody>
      </p:sp>
      <p:sp>
        <p:nvSpPr>
          <p:cNvPr id="12" name="Flussdiagramm: Verbinder zu einer anderen Seite 11">
            <a:extLst>
              <a:ext uri="{FF2B5EF4-FFF2-40B4-BE49-F238E27FC236}">
                <a16:creationId xmlns:a16="http://schemas.microsoft.com/office/drawing/2014/main" id="{FB610AFB-3662-6F53-C3DF-B218BA59B2E3}"/>
              </a:ext>
            </a:extLst>
          </p:cNvPr>
          <p:cNvSpPr/>
          <p:nvPr/>
        </p:nvSpPr>
        <p:spPr>
          <a:xfrm>
            <a:off x="4276253" y="3811569"/>
            <a:ext cx="3639493" cy="636333"/>
          </a:xfrm>
          <a:prstGeom prst="flowChartOffpageConnector">
            <a:avLst/>
          </a:prstGeom>
          <a:solidFill>
            <a:srgbClr val="1E132B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Adapter zum Datenaustausch zwischen Preview und </a:t>
            </a:r>
            <a:r>
              <a:rPr lang="de-DE" dirty="0" err="1"/>
              <a:t>Raytracer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964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57120-6107-74AF-C673-0AA10712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Ausblick</a:t>
            </a:r>
          </a:p>
        </p:txBody>
      </p:sp>
      <p:sp>
        <p:nvSpPr>
          <p:cNvPr id="5" name="Rechteck: eine Ecke abgeschnitten 4">
            <a:extLst>
              <a:ext uri="{FF2B5EF4-FFF2-40B4-BE49-F238E27FC236}">
                <a16:creationId xmlns:a16="http://schemas.microsoft.com/office/drawing/2014/main" id="{F3399008-2E68-EE6E-9222-80E4A4AF3BE1}"/>
              </a:ext>
            </a:extLst>
          </p:cNvPr>
          <p:cNvSpPr/>
          <p:nvPr/>
        </p:nvSpPr>
        <p:spPr>
          <a:xfrm>
            <a:off x="244445" y="1137433"/>
            <a:ext cx="3639493" cy="1325563"/>
          </a:xfrm>
          <a:prstGeom prst="snip1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4000" b="1" dirty="0">
                <a:latin typeface="Söhne"/>
              </a:rPr>
              <a:t>GUI</a:t>
            </a:r>
          </a:p>
        </p:txBody>
      </p:sp>
      <p:sp>
        <p:nvSpPr>
          <p:cNvPr id="6" name="Rechteck: eine Ecke abgeschnitten 5">
            <a:extLst>
              <a:ext uri="{FF2B5EF4-FFF2-40B4-BE49-F238E27FC236}">
                <a16:creationId xmlns:a16="http://schemas.microsoft.com/office/drawing/2014/main" id="{531E6985-CCC6-12F3-66A3-A22C273617E8}"/>
              </a:ext>
            </a:extLst>
          </p:cNvPr>
          <p:cNvSpPr/>
          <p:nvPr/>
        </p:nvSpPr>
        <p:spPr>
          <a:xfrm>
            <a:off x="4276254" y="1137433"/>
            <a:ext cx="3639493" cy="1325563"/>
          </a:xfrm>
          <a:prstGeom prst="snip1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4000" b="1" dirty="0">
                <a:latin typeface="Söhne"/>
              </a:rPr>
              <a:t>Supportive Development</a:t>
            </a:r>
          </a:p>
        </p:txBody>
      </p:sp>
      <p:sp>
        <p:nvSpPr>
          <p:cNvPr id="7" name="Rechteck: eine Ecke abgeschnitten 6">
            <a:extLst>
              <a:ext uri="{FF2B5EF4-FFF2-40B4-BE49-F238E27FC236}">
                <a16:creationId xmlns:a16="http://schemas.microsoft.com/office/drawing/2014/main" id="{77EDBA1B-818D-F1D9-89F6-1604618F9D2F}"/>
              </a:ext>
            </a:extLst>
          </p:cNvPr>
          <p:cNvSpPr/>
          <p:nvPr/>
        </p:nvSpPr>
        <p:spPr>
          <a:xfrm>
            <a:off x="8308064" y="1137433"/>
            <a:ext cx="3639493" cy="1325563"/>
          </a:xfrm>
          <a:prstGeom prst="snip1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4000" b="1" dirty="0" err="1">
                <a:latin typeface="Söhne"/>
              </a:rPr>
              <a:t>Raytracer</a:t>
            </a:r>
            <a:endParaRPr lang="de-DE" sz="4000" b="1" dirty="0">
              <a:latin typeface="Söhne"/>
            </a:endParaRPr>
          </a:p>
        </p:txBody>
      </p:sp>
      <p:sp>
        <p:nvSpPr>
          <p:cNvPr id="8" name="Flussdiagramm: Verbinder zu einer anderen Seite 7">
            <a:extLst>
              <a:ext uri="{FF2B5EF4-FFF2-40B4-BE49-F238E27FC236}">
                <a16:creationId xmlns:a16="http://schemas.microsoft.com/office/drawing/2014/main" id="{6A1E4548-CFD1-B25E-E5BD-C9FF26C79FCC}"/>
              </a:ext>
            </a:extLst>
          </p:cNvPr>
          <p:cNvSpPr/>
          <p:nvPr/>
        </p:nvSpPr>
        <p:spPr>
          <a:xfrm>
            <a:off x="244444" y="2538903"/>
            <a:ext cx="3639493" cy="636333"/>
          </a:xfrm>
          <a:prstGeom prst="flowChartOffpageConnector">
            <a:avLst/>
          </a:prstGeom>
          <a:solidFill>
            <a:srgbClr val="1E132B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Barrierefreiheit </a:t>
            </a:r>
          </a:p>
        </p:txBody>
      </p:sp>
      <p:sp>
        <p:nvSpPr>
          <p:cNvPr id="9" name="Flussdiagramm: Verbinder zu einer anderen Seite 8">
            <a:extLst>
              <a:ext uri="{FF2B5EF4-FFF2-40B4-BE49-F238E27FC236}">
                <a16:creationId xmlns:a16="http://schemas.microsoft.com/office/drawing/2014/main" id="{0DE81AD9-9B72-96F7-9636-0FC0514EDE0A}"/>
              </a:ext>
            </a:extLst>
          </p:cNvPr>
          <p:cNvSpPr/>
          <p:nvPr/>
        </p:nvSpPr>
        <p:spPr>
          <a:xfrm>
            <a:off x="244443" y="3175236"/>
            <a:ext cx="3639493" cy="636333"/>
          </a:xfrm>
          <a:prstGeom prst="flowChartOffpageConnector">
            <a:avLst/>
          </a:prstGeom>
          <a:solidFill>
            <a:srgbClr val="1E132B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Flexibilität</a:t>
            </a:r>
          </a:p>
        </p:txBody>
      </p:sp>
      <p:sp>
        <p:nvSpPr>
          <p:cNvPr id="10" name="Flussdiagramm: Verbinder zu einer anderen Seite 9">
            <a:extLst>
              <a:ext uri="{FF2B5EF4-FFF2-40B4-BE49-F238E27FC236}">
                <a16:creationId xmlns:a16="http://schemas.microsoft.com/office/drawing/2014/main" id="{33D32579-D01F-8FEE-155B-201CF9ADDA56}"/>
              </a:ext>
            </a:extLst>
          </p:cNvPr>
          <p:cNvSpPr/>
          <p:nvPr/>
        </p:nvSpPr>
        <p:spPr>
          <a:xfrm>
            <a:off x="4276254" y="2538903"/>
            <a:ext cx="3639493" cy="636333"/>
          </a:xfrm>
          <a:prstGeom prst="flowChartOffpageConnector">
            <a:avLst/>
          </a:prstGeom>
          <a:solidFill>
            <a:srgbClr val="1E132B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Algorithmus zur Triangulation von Polygonen</a:t>
            </a:r>
          </a:p>
        </p:txBody>
      </p:sp>
      <p:sp>
        <p:nvSpPr>
          <p:cNvPr id="11" name="Flussdiagramm: Verbinder zu einer anderen Seite 10">
            <a:extLst>
              <a:ext uri="{FF2B5EF4-FFF2-40B4-BE49-F238E27FC236}">
                <a16:creationId xmlns:a16="http://schemas.microsoft.com/office/drawing/2014/main" id="{C561A6EF-16BD-0567-124A-38FEC48EFE35}"/>
              </a:ext>
            </a:extLst>
          </p:cNvPr>
          <p:cNvSpPr/>
          <p:nvPr/>
        </p:nvSpPr>
        <p:spPr>
          <a:xfrm>
            <a:off x="4276253" y="3175236"/>
            <a:ext cx="3639493" cy="636333"/>
          </a:xfrm>
          <a:prstGeom prst="flowChartOffpageConnector">
            <a:avLst/>
          </a:prstGeom>
          <a:solidFill>
            <a:srgbClr val="1E132B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Verbessern der </a:t>
            </a:r>
            <a:r>
              <a:rPr lang="de-DE" dirty="0" err="1"/>
              <a:t>Raytracing</a:t>
            </a:r>
            <a:r>
              <a:rPr lang="de-DE" dirty="0"/>
              <a:t>-Performance</a:t>
            </a:r>
          </a:p>
        </p:txBody>
      </p:sp>
      <p:sp>
        <p:nvSpPr>
          <p:cNvPr id="12" name="Flussdiagramm: Verbinder zu einer anderen Seite 11">
            <a:extLst>
              <a:ext uri="{FF2B5EF4-FFF2-40B4-BE49-F238E27FC236}">
                <a16:creationId xmlns:a16="http://schemas.microsoft.com/office/drawing/2014/main" id="{FB610AFB-3662-6F53-C3DF-B218BA59B2E3}"/>
              </a:ext>
            </a:extLst>
          </p:cNvPr>
          <p:cNvSpPr/>
          <p:nvPr/>
        </p:nvSpPr>
        <p:spPr>
          <a:xfrm>
            <a:off x="4276253" y="3811569"/>
            <a:ext cx="3639493" cy="636333"/>
          </a:xfrm>
          <a:prstGeom prst="flowChartOffpageConnector">
            <a:avLst/>
          </a:prstGeom>
          <a:solidFill>
            <a:srgbClr val="1E132B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Adapter zum Datenaustausch zwischen Preview und </a:t>
            </a:r>
            <a:r>
              <a:rPr lang="de-DE" dirty="0" err="1"/>
              <a:t>Raytracer</a:t>
            </a:r>
            <a:endParaRPr lang="de-DE" dirty="0"/>
          </a:p>
        </p:txBody>
      </p:sp>
      <p:sp>
        <p:nvSpPr>
          <p:cNvPr id="13" name="Flussdiagramm: Verbinder zu einer anderen Seite 12">
            <a:extLst>
              <a:ext uri="{FF2B5EF4-FFF2-40B4-BE49-F238E27FC236}">
                <a16:creationId xmlns:a16="http://schemas.microsoft.com/office/drawing/2014/main" id="{E2BCD0E0-7968-620D-D4BE-4AA601FD3226}"/>
              </a:ext>
            </a:extLst>
          </p:cNvPr>
          <p:cNvSpPr/>
          <p:nvPr/>
        </p:nvSpPr>
        <p:spPr>
          <a:xfrm>
            <a:off x="8308064" y="2538903"/>
            <a:ext cx="3639493" cy="636333"/>
          </a:xfrm>
          <a:prstGeom prst="flowChartOffpageConnector">
            <a:avLst/>
          </a:prstGeom>
          <a:solidFill>
            <a:srgbClr val="1E132B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/>
              <a:t>Spekulares</a:t>
            </a:r>
            <a:r>
              <a:rPr lang="de-DE" dirty="0"/>
              <a:t> Licht hinzufügen</a:t>
            </a:r>
          </a:p>
        </p:txBody>
      </p:sp>
      <p:sp>
        <p:nvSpPr>
          <p:cNvPr id="14" name="Flussdiagramm: Verbinder zu einer anderen Seite 13">
            <a:extLst>
              <a:ext uri="{FF2B5EF4-FFF2-40B4-BE49-F238E27FC236}">
                <a16:creationId xmlns:a16="http://schemas.microsoft.com/office/drawing/2014/main" id="{075F37A1-FC22-42D4-BAC0-A68249518EC8}"/>
              </a:ext>
            </a:extLst>
          </p:cNvPr>
          <p:cNvSpPr/>
          <p:nvPr/>
        </p:nvSpPr>
        <p:spPr>
          <a:xfrm>
            <a:off x="8308063" y="3175236"/>
            <a:ext cx="3639493" cy="636333"/>
          </a:xfrm>
          <a:prstGeom prst="flowChartOffpageConnector">
            <a:avLst/>
          </a:prstGeom>
          <a:solidFill>
            <a:srgbClr val="1E132B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Größere Polygone rendern (4rer, 5er)</a:t>
            </a:r>
          </a:p>
        </p:txBody>
      </p:sp>
      <p:sp>
        <p:nvSpPr>
          <p:cNvPr id="15" name="Flussdiagramm: Verbinder zu einer anderen Seite 14">
            <a:extLst>
              <a:ext uri="{FF2B5EF4-FFF2-40B4-BE49-F238E27FC236}">
                <a16:creationId xmlns:a16="http://schemas.microsoft.com/office/drawing/2014/main" id="{61FCA0CF-0C5F-7F29-41B2-9C3529E9F35B}"/>
              </a:ext>
            </a:extLst>
          </p:cNvPr>
          <p:cNvSpPr/>
          <p:nvPr/>
        </p:nvSpPr>
        <p:spPr>
          <a:xfrm>
            <a:off x="8308063" y="3811569"/>
            <a:ext cx="3639493" cy="636333"/>
          </a:xfrm>
          <a:prstGeom prst="flowChartOffpageConnector">
            <a:avLst/>
          </a:prstGeom>
          <a:solidFill>
            <a:srgbClr val="1E132B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Szene auf GUI anpassen</a:t>
            </a:r>
          </a:p>
        </p:txBody>
      </p:sp>
    </p:spTree>
    <p:extLst>
      <p:ext uri="{BB962C8B-B14F-4D97-AF65-F5344CB8AC3E}">
        <p14:creationId xmlns:p14="http://schemas.microsoft.com/office/powerpoint/2010/main" val="125707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4F9CFA6-6867-23A7-A2D0-45D7FB7998F6}"/>
              </a:ext>
            </a:extLst>
          </p:cNvPr>
          <p:cNvSpPr/>
          <p:nvPr/>
        </p:nvSpPr>
        <p:spPr>
          <a:xfrm>
            <a:off x="5176835" y="2666878"/>
            <a:ext cx="2375186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1762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36432" y="3568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Team/</a:t>
            </a:r>
            <a:r>
              <a:rPr lang="de-DE" sz="25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ProjektVorstellung</a:t>
            </a:r>
            <a:endParaRPr lang="de-DE" sz="25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43385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Architektur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386940-3776-B1CF-31F1-4559B35B60AA}"/>
              </a:ext>
            </a:extLst>
          </p:cNvPr>
          <p:cNvSpPr txBox="1"/>
          <p:nvPr/>
        </p:nvSpPr>
        <p:spPr>
          <a:xfrm>
            <a:off x="5167227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Vergleich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689736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Risiken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13578" y="3539221"/>
            <a:ext cx="24238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Aktueller Stand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36432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60F70E-FD5D-7C7E-B899-DA85E57BDCA1}"/>
              </a:ext>
            </a:extLst>
          </p:cNvPr>
          <p:cNvSpPr txBox="1"/>
          <p:nvPr/>
        </p:nvSpPr>
        <p:spPr>
          <a:xfrm>
            <a:off x="518411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60274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68973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13578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7351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73C1A56-32BB-776E-6B48-BFCE9478E882}"/>
              </a:ext>
            </a:extLst>
          </p:cNvPr>
          <p:cNvSpPr/>
          <p:nvPr/>
        </p:nvSpPr>
        <p:spPr>
          <a:xfrm>
            <a:off x="7574180" y="2675504"/>
            <a:ext cx="2375186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1762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36432" y="3568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Team/</a:t>
            </a:r>
            <a:r>
              <a:rPr lang="de-DE" sz="25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ProjektVorstellung</a:t>
            </a:r>
            <a:endParaRPr lang="de-DE" sz="25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43385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Architektur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386940-3776-B1CF-31F1-4559B35B60AA}"/>
              </a:ext>
            </a:extLst>
          </p:cNvPr>
          <p:cNvSpPr txBox="1"/>
          <p:nvPr/>
        </p:nvSpPr>
        <p:spPr>
          <a:xfrm>
            <a:off x="5167227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Vergleich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689736" y="3568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Gelöste</a:t>
            </a:r>
            <a:b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13578" y="3539221"/>
            <a:ext cx="24238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Aktueller Stand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36432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60F70E-FD5D-7C7E-B899-DA85E57BDCA1}"/>
              </a:ext>
            </a:extLst>
          </p:cNvPr>
          <p:cNvSpPr txBox="1"/>
          <p:nvPr/>
        </p:nvSpPr>
        <p:spPr>
          <a:xfrm>
            <a:off x="518411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60274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68973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13578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4431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8B98D82-50E3-AF23-D44A-2C3E917B9CD0}"/>
              </a:ext>
            </a:extLst>
          </p:cNvPr>
          <p:cNvSpPr/>
          <p:nvPr/>
        </p:nvSpPr>
        <p:spPr>
          <a:xfrm>
            <a:off x="10014911" y="2678483"/>
            <a:ext cx="2122290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" y="0"/>
            <a:ext cx="2741762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36432" y="3568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Team/</a:t>
            </a:r>
            <a:r>
              <a:rPr lang="de-DE" sz="25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ProjektVorstellung</a:t>
            </a:r>
            <a:endParaRPr lang="de-DE" sz="25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43385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Architektur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386940-3776-B1CF-31F1-4559B35B60AA}"/>
              </a:ext>
            </a:extLst>
          </p:cNvPr>
          <p:cNvSpPr txBox="1"/>
          <p:nvPr/>
        </p:nvSpPr>
        <p:spPr>
          <a:xfrm>
            <a:off x="5167227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Vergleich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689736" y="3568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Gelöste</a:t>
            </a:r>
            <a:b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13578" y="3539221"/>
            <a:ext cx="242384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Restrisiken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36432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60F70E-FD5D-7C7E-B899-DA85E57BDCA1}"/>
              </a:ext>
            </a:extLst>
          </p:cNvPr>
          <p:cNvSpPr txBox="1"/>
          <p:nvPr/>
        </p:nvSpPr>
        <p:spPr>
          <a:xfrm>
            <a:off x="518411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60274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68973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13578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364884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" y="0"/>
            <a:ext cx="2741762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36432" y="3568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Team/</a:t>
            </a:r>
            <a:r>
              <a:rPr lang="de-DE" sz="25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ProjektVorstellung</a:t>
            </a:r>
            <a:endParaRPr lang="de-DE" sz="25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43385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Architektur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386940-3776-B1CF-31F1-4559B35B60AA}"/>
              </a:ext>
            </a:extLst>
          </p:cNvPr>
          <p:cNvSpPr txBox="1"/>
          <p:nvPr/>
        </p:nvSpPr>
        <p:spPr>
          <a:xfrm>
            <a:off x="5167227" y="3568218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Vergleich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689736" y="3568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Gelöste</a:t>
            </a:r>
            <a:b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13578" y="3539221"/>
            <a:ext cx="242384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Restrisiken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36432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60F70E-FD5D-7C7E-B899-DA85E57BDCA1}"/>
              </a:ext>
            </a:extLst>
          </p:cNvPr>
          <p:cNvSpPr txBox="1"/>
          <p:nvPr/>
        </p:nvSpPr>
        <p:spPr>
          <a:xfrm>
            <a:off x="518411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60274" y="2773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689736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13578" y="2773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25DB53D4-0C27-17BD-1FD6-0424138A7D5A}"/>
              </a:ext>
            </a:extLst>
          </p:cNvPr>
          <p:cNvSpPr/>
          <p:nvPr/>
        </p:nvSpPr>
        <p:spPr>
          <a:xfrm>
            <a:off x="336432" y="4670838"/>
            <a:ext cx="2122290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291CEB-F54C-41F1-1FCA-BEA4C5102AC3}"/>
              </a:ext>
            </a:extLst>
          </p:cNvPr>
          <p:cNvSpPr txBox="1"/>
          <p:nvPr/>
        </p:nvSpPr>
        <p:spPr>
          <a:xfrm>
            <a:off x="435099" y="5531576"/>
            <a:ext cx="24238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Ausblick</a:t>
            </a:r>
          </a:p>
          <a:p>
            <a:endParaRPr lang="de-DE" sz="25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C6E9EFB-5CF4-A821-47DD-91A7C397B6B3}"/>
              </a:ext>
            </a:extLst>
          </p:cNvPr>
          <p:cNvSpPr txBox="1"/>
          <p:nvPr/>
        </p:nvSpPr>
        <p:spPr>
          <a:xfrm>
            <a:off x="435099" y="4765729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62921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B0C047C3-B3DF-8382-82F6-D4EF387195C2}"/>
              </a:ext>
            </a:extLst>
          </p:cNvPr>
          <p:cNvSpPr/>
          <p:nvPr/>
        </p:nvSpPr>
        <p:spPr>
          <a:xfrm>
            <a:off x="1587260" y="1613140"/>
            <a:ext cx="9049110" cy="1656270"/>
          </a:xfrm>
          <a:prstGeom prst="rect">
            <a:avLst/>
          </a:prstGeom>
          <a:solidFill>
            <a:srgbClr val="3622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Team-/Projektvorstellung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7C88B6-0EAD-8268-0C94-72EF1EDAC5DD}"/>
              </a:ext>
            </a:extLst>
          </p:cNvPr>
          <p:cNvSpPr/>
          <p:nvPr/>
        </p:nvSpPr>
        <p:spPr>
          <a:xfrm>
            <a:off x="1699404" y="1716654"/>
            <a:ext cx="2769078" cy="1431987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E67A04"/>
                </a:solidFill>
              </a:rPr>
              <a:t>GUI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FBA0D7-8036-095C-D2B0-6FB5222547AD}"/>
              </a:ext>
            </a:extLst>
          </p:cNvPr>
          <p:cNvSpPr/>
          <p:nvPr/>
        </p:nvSpPr>
        <p:spPr>
          <a:xfrm>
            <a:off x="4477191" y="1716653"/>
            <a:ext cx="6047118" cy="1431988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latin typeface="Söhne"/>
              </a:rPr>
              <a:t>- Design des Interfaces</a:t>
            </a:r>
          </a:p>
          <a:p>
            <a:r>
              <a:rPr lang="de-DE" b="1" dirty="0">
                <a:latin typeface="Söhne"/>
              </a:rPr>
              <a:t>- Implementierung von Funktionen die von der UI aus ausgeführt werden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ED069E5-66C1-D382-856A-ADCF419DA8CD}"/>
              </a:ext>
            </a:extLst>
          </p:cNvPr>
          <p:cNvSpPr/>
          <p:nvPr/>
        </p:nvSpPr>
        <p:spPr>
          <a:xfrm>
            <a:off x="1699404" y="3269412"/>
            <a:ext cx="2769078" cy="1431987"/>
          </a:xfrm>
          <a:prstGeom prst="rect">
            <a:avLst/>
          </a:prstGeom>
          <a:solidFill>
            <a:srgbClr val="1E132B"/>
          </a:solidFill>
          <a:ln w="9525" cap="flat" cmpd="sng" algn="ctr">
            <a:solidFill>
              <a:srgbClr val="1E132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1E132B"/>
                </a:solidFill>
              </a:rPr>
              <a:t>Supportive Development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7DE06FF-4A6C-2F45-A721-0F6A770BFA60}"/>
              </a:ext>
            </a:extLst>
          </p:cNvPr>
          <p:cNvSpPr/>
          <p:nvPr/>
        </p:nvSpPr>
        <p:spPr>
          <a:xfrm>
            <a:off x="4468482" y="3269411"/>
            <a:ext cx="6047118" cy="1431988"/>
          </a:xfrm>
          <a:prstGeom prst="rect">
            <a:avLst/>
          </a:prstGeom>
          <a:solidFill>
            <a:srgbClr val="1E132B"/>
          </a:solidFill>
          <a:ln>
            <a:solidFill>
              <a:srgbClr val="1E13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rgbClr val="1E132B"/>
                </a:solidFill>
                <a:latin typeface="Söhne"/>
              </a:rPr>
              <a:t>- </a:t>
            </a:r>
            <a:r>
              <a:rPr lang="de-DE" b="1" dirty="0" err="1">
                <a:solidFill>
                  <a:srgbClr val="1E132B"/>
                </a:solidFill>
                <a:latin typeface="Söhne"/>
              </a:rPr>
              <a:t>ObjImporter</a:t>
            </a:r>
            <a:r>
              <a:rPr lang="de-DE" b="1" dirty="0">
                <a:solidFill>
                  <a:srgbClr val="1E132B"/>
                </a:solidFill>
                <a:latin typeface="Söhne"/>
              </a:rPr>
              <a:t>: Einlesen von .</a:t>
            </a:r>
            <a:r>
              <a:rPr lang="de-DE" b="1" dirty="0" err="1">
                <a:solidFill>
                  <a:srgbClr val="1E132B"/>
                </a:solidFill>
                <a:latin typeface="Söhne"/>
              </a:rPr>
              <a:t>obj</a:t>
            </a:r>
            <a:r>
              <a:rPr lang="de-DE" b="1" dirty="0">
                <a:solidFill>
                  <a:srgbClr val="1E132B"/>
                </a:solidFill>
                <a:latin typeface="Söhne"/>
              </a:rPr>
              <a:t>- und .</a:t>
            </a:r>
            <a:r>
              <a:rPr lang="de-DE" b="1" dirty="0" err="1">
                <a:solidFill>
                  <a:srgbClr val="1E132B"/>
                </a:solidFill>
                <a:latin typeface="Söhne"/>
              </a:rPr>
              <a:t>mtl</a:t>
            </a:r>
            <a:r>
              <a:rPr lang="de-DE" b="1" dirty="0">
                <a:solidFill>
                  <a:srgbClr val="1E132B"/>
                </a:solidFill>
                <a:latin typeface="Söhne"/>
              </a:rPr>
              <a:t>-Dateien</a:t>
            </a:r>
          </a:p>
          <a:p>
            <a:r>
              <a:rPr lang="de-DE" b="1" dirty="0">
                <a:solidFill>
                  <a:srgbClr val="1E132B"/>
                </a:solidFill>
                <a:latin typeface="Söhne"/>
              </a:rPr>
              <a:t>- </a:t>
            </a:r>
            <a:r>
              <a:rPr lang="de-DE" b="1" dirty="0" err="1">
                <a:solidFill>
                  <a:srgbClr val="1E132B"/>
                </a:solidFill>
                <a:latin typeface="Söhne"/>
              </a:rPr>
              <a:t>PreviewWindow</a:t>
            </a:r>
            <a:r>
              <a:rPr lang="de-DE" b="1" dirty="0">
                <a:solidFill>
                  <a:srgbClr val="1E132B"/>
                </a:solidFill>
                <a:latin typeface="Söhne"/>
              </a:rPr>
              <a:t>: Bearbeiten der Szene vor dem eigentlichen </a:t>
            </a:r>
            <a:r>
              <a:rPr lang="de-DE" b="1" dirty="0" err="1">
                <a:solidFill>
                  <a:srgbClr val="1E132B"/>
                </a:solidFill>
                <a:latin typeface="Söhne"/>
              </a:rPr>
              <a:t>Raytracing</a:t>
            </a:r>
            <a:r>
              <a:rPr lang="de-DE" b="1" dirty="0">
                <a:solidFill>
                  <a:srgbClr val="1E132B"/>
                </a:solidFill>
                <a:latin typeface="Söhne"/>
              </a:rPr>
              <a:t>-Prozess</a:t>
            </a:r>
          </a:p>
          <a:p>
            <a:r>
              <a:rPr lang="de-DE" b="1" dirty="0">
                <a:solidFill>
                  <a:srgbClr val="1E132B"/>
                </a:solidFill>
                <a:latin typeface="Söhne"/>
              </a:rPr>
              <a:t>- Integration von </a:t>
            </a:r>
            <a:r>
              <a:rPr lang="de-DE" b="1" dirty="0" err="1">
                <a:solidFill>
                  <a:srgbClr val="1E132B"/>
                </a:solidFill>
                <a:latin typeface="Söhne"/>
              </a:rPr>
              <a:t>ObjImporter</a:t>
            </a:r>
            <a:r>
              <a:rPr lang="de-DE" b="1" dirty="0">
                <a:solidFill>
                  <a:srgbClr val="1E132B"/>
                </a:solidFill>
                <a:latin typeface="Söhne"/>
              </a:rPr>
              <a:t> und </a:t>
            </a:r>
            <a:r>
              <a:rPr lang="de-DE" b="1" dirty="0" err="1">
                <a:solidFill>
                  <a:srgbClr val="1E132B"/>
                </a:solidFill>
                <a:latin typeface="Söhne"/>
              </a:rPr>
              <a:t>PreviewWindow</a:t>
            </a:r>
            <a:r>
              <a:rPr lang="de-DE" b="1" dirty="0">
                <a:solidFill>
                  <a:srgbClr val="1E132B"/>
                </a:solidFill>
                <a:latin typeface="Söhne"/>
              </a:rPr>
              <a:t> an die anderen Komponenten/Teams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278ED2-82BB-7A69-9226-F68A8867F59C}"/>
              </a:ext>
            </a:extLst>
          </p:cNvPr>
          <p:cNvSpPr/>
          <p:nvPr/>
        </p:nvSpPr>
        <p:spPr>
          <a:xfrm>
            <a:off x="1699404" y="4822169"/>
            <a:ext cx="2769078" cy="1431987"/>
          </a:xfrm>
          <a:prstGeom prst="rect">
            <a:avLst/>
          </a:prstGeom>
          <a:solidFill>
            <a:srgbClr val="1E132B"/>
          </a:solidFill>
          <a:ln w="9525" cap="flat" cmpd="sng" algn="ctr">
            <a:solidFill>
              <a:srgbClr val="1E132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3000" dirty="0" err="1">
                <a:solidFill>
                  <a:srgbClr val="1E132B"/>
                </a:solidFill>
              </a:rPr>
              <a:t>Raytracer</a:t>
            </a:r>
            <a:endParaRPr lang="de-DE" sz="3000" dirty="0">
              <a:solidFill>
                <a:srgbClr val="1E132B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BFFE671-A567-600F-A755-D9BCEE78C9C7}"/>
              </a:ext>
            </a:extLst>
          </p:cNvPr>
          <p:cNvSpPr/>
          <p:nvPr/>
        </p:nvSpPr>
        <p:spPr>
          <a:xfrm>
            <a:off x="4468482" y="4822168"/>
            <a:ext cx="6047118" cy="1431988"/>
          </a:xfrm>
          <a:prstGeom prst="rect">
            <a:avLst/>
          </a:prstGeom>
          <a:solidFill>
            <a:srgbClr val="1E132B"/>
          </a:solidFill>
          <a:ln>
            <a:solidFill>
              <a:srgbClr val="1E13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dirty="0">
              <a:solidFill>
                <a:srgbClr val="1E132B"/>
              </a:solidFill>
              <a:latin typeface="Söhne"/>
            </a:endParaRPr>
          </a:p>
          <a:p>
            <a:r>
              <a:rPr lang="de-DE" b="1" dirty="0">
                <a:solidFill>
                  <a:srgbClr val="1E132B"/>
                </a:solidFill>
                <a:latin typeface="Söhne"/>
              </a:rPr>
              <a:t>- Struktur für den </a:t>
            </a:r>
            <a:r>
              <a:rPr lang="de-DE" b="1" dirty="0" err="1">
                <a:solidFill>
                  <a:srgbClr val="1E132B"/>
                </a:solidFill>
                <a:latin typeface="Söhne"/>
              </a:rPr>
              <a:t>Raytracer</a:t>
            </a:r>
            <a:r>
              <a:rPr lang="de-DE" b="1" dirty="0">
                <a:solidFill>
                  <a:srgbClr val="1E132B"/>
                </a:solidFill>
                <a:latin typeface="Söhne"/>
              </a:rPr>
              <a:t> entworfen</a:t>
            </a:r>
          </a:p>
          <a:p>
            <a:r>
              <a:rPr lang="de-DE" b="1" dirty="0">
                <a:solidFill>
                  <a:srgbClr val="1E132B"/>
                </a:solidFill>
                <a:latin typeface="Söhne"/>
              </a:rPr>
              <a:t>- Mathematik implementiert (Vektoren)</a:t>
            </a:r>
          </a:p>
          <a:p>
            <a:r>
              <a:rPr lang="de-DE" b="1" dirty="0">
                <a:solidFill>
                  <a:srgbClr val="1E132B"/>
                </a:solidFill>
                <a:latin typeface="Söhne"/>
              </a:rPr>
              <a:t>- Lichtberechnung / Lichtbrechung </a:t>
            </a:r>
          </a:p>
          <a:p>
            <a:endParaRPr lang="de-DE" b="1" dirty="0">
              <a:solidFill>
                <a:srgbClr val="1E132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9228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B0C047C3-B3DF-8382-82F6-D4EF387195C2}"/>
              </a:ext>
            </a:extLst>
          </p:cNvPr>
          <p:cNvSpPr/>
          <p:nvPr/>
        </p:nvSpPr>
        <p:spPr>
          <a:xfrm>
            <a:off x="1571445" y="3148641"/>
            <a:ext cx="8944155" cy="1656270"/>
          </a:xfrm>
          <a:prstGeom prst="rect">
            <a:avLst/>
          </a:prstGeom>
          <a:solidFill>
            <a:srgbClr val="3622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Team-/Projektvorstellung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7C88B6-0EAD-8268-0C94-72EF1EDAC5DD}"/>
              </a:ext>
            </a:extLst>
          </p:cNvPr>
          <p:cNvSpPr/>
          <p:nvPr/>
        </p:nvSpPr>
        <p:spPr>
          <a:xfrm>
            <a:off x="1699404" y="1716654"/>
            <a:ext cx="2769078" cy="1431987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E67A04"/>
                </a:solidFill>
              </a:rPr>
              <a:t>GUI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FBA0D7-8036-095C-D2B0-6FB5222547AD}"/>
              </a:ext>
            </a:extLst>
          </p:cNvPr>
          <p:cNvSpPr/>
          <p:nvPr/>
        </p:nvSpPr>
        <p:spPr>
          <a:xfrm>
            <a:off x="4468482" y="1716653"/>
            <a:ext cx="6047118" cy="1431988"/>
          </a:xfrm>
          <a:prstGeom prst="rect">
            <a:avLst/>
          </a:prstGeom>
          <a:noFill/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dirty="0">
              <a:latin typeface="Söhne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ED069E5-66C1-D382-856A-ADCF419DA8CD}"/>
              </a:ext>
            </a:extLst>
          </p:cNvPr>
          <p:cNvSpPr/>
          <p:nvPr/>
        </p:nvSpPr>
        <p:spPr>
          <a:xfrm>
            <a:off x="1699404" y="3269412"/>
            <a:ext cx="2769078" cy="1431987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E67A04"/>
                </a:solidFill>
              </a:rPr>
              <a:t>Supportive Development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7DE06FF-4A6C-2F45-A721-0F6A770BFA60}"/>
              </a:ext>
            </a:extLst>
          </p:cNvPr>
          <p:cNvSpPr/>
          <p:nvPr/>
        </p:nvSpPr>
        <p:spPr>
          <a:xfrm>
            <a:off x="4468481" y="3269411"/>
            <a:ext cx="6024115" cy="1431988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latin typeface="Söhne"/>
              </a:rPr>
              <a:t>- </a:t>
            </a:r>
            <a:r>
              <a:rPr lang="de-DE" b="1" dirty="0" err="1">
                <a:latin typeface="Söhne"/>
              </a:rPr>
              <a:t>ObjImporter</a:t>
            </a:r>
            <a:r>
              <a:rPr lang="de-DE" b="1" dirty="0">
                <a:latin typeface="Söhne"/>
              </a:rPr>
              <a:t>: Einlesen von .</a:t>
            </a:r>
            <a:r>
              <a:rPr lang="de-DE" b="1" dirty="0" err="1">
                <a:latin typeface="Söhne"/>
              </a:rPr>
              <a:t>obj</a:t>
            </a:r>
            <a:r>
              <a:rPr lang="de-DE" b="1" dirty="0">
                <a:latin typeface="Söhne"/>
              </a:rPr>
              <a:t>- und .</a:t>
            </a:r>
            <a:r>
              <a:rPr lang="de-DE" b="1" dirty="0" err="1">
                <a:latin typeface="Söhne"/>
              </a:rPr>
              <a:t>mtl</a:t>
            </a:r>
            <a:r>
              <a:rPr lang="de-DE" b="1" dirty="0">
                <a:latin typeface="Söhne"/>
              </a:rPr>
              <a:t>-Dateien</a:t>
            </a:r>
          </a:p>
          <a:p>
            <a:r>
              <a:rPr lang="de-DE" b="1" dirty="0">
                <a:latin typeface="Söhne"/>
              </a:rPr>
              <a:t>- </a:t>
            </a:r>
            <a:r>
              <a:rPr lang="de-DE" b="1" dirty="0" err="1">
                <a:latin typeface="Söhne"/>
              </a:rPr>
              <a:t>PreviewWindow</a:t>
            </a:r>
            <a:r>
              <a:rPr lang="de-DE" b="1" dirty="0">
                <a:latin typeface="Söhne"/>
              </a:rPr>
              <a:t>: Bearbeiten der Szene vor dem eigentlichen </a:t>
            </a:r>
            <a:r>
              <a:rPr lang="de-DE" b="1" dirty="0" err="1">
                <a:latin typeface="Söhne"/>
              </a:rPr>
              <a:t>Raytracing</a:t>
            </a:r>
            <a:r>
              <a:rPr lang="de-DE" b="1" dirty="0">
                <a:latin typeface="Söhne"/>
              </a:rPr>
              <a:t>-Prozess</a:t>
            </a:r>
          </a:p>
          <a:p>
            <a:r>
              <a:rPr lang="de-DE" b="1" dirty="0">
                <a:latin typeface="Söhne"/>
              </a:rPr>
              <a:t>- Integration von </a:t>
            </a:r>
            <a:r>
              <a:rPr lang="de-DE" b="1" dirty="0" err="1">
                <a:latin typeface="Söhne"/>
              </a:rPr>
              <a:t>ObjImporter</a:t>
            </a:r>
            <a:r>
              <a:rPr lang="de-DE" b="1" dirty="0">
                <a:latin typeface="Söhne"/>
              </a:rPr>
              <a:t> und </a:t>
            </a:r>
            <a:r>
              <a:rPr lang="de-DE" b="1" dirty="0" err="1">
                <a:latin typeface="Söhne"/>
              </a:rPr>
              <a:t>PreviewWindow</a:t>
            </a:r>
            <a:r>
              <a:rPr lang="de-DE" b="1" dirty="0">
                <a:latin typeface="Söhne"/>
              </a:rPr>
              <a:t> an die anderen Komponenten/Teams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278ED2-82BB-7A69-9226-F68A8867F59C}"/>
              </a:ext>
            </a:extLst>
          </p:cNvPr>
          <p:cNvSpPr/>
          <p:nvPr/>
        </p:nvSpPr>
        <p:spPr>
          <a:xfrm>
            <a:off x="1699404" y="4822169"/>
            <a:ext cx="2769078" cy="1431987"/>
          </a:xfrm>
          <a:prstGeom prst="rect">
            <a:avLst/>
          </a:prstGeom>
          <a:solidFill>
            <a:srgbClr val="1E132B"/>
          </a:solidFill>
          <a:ln w="9525" cap="flat" cmpd="sng" algn="ctr">
            <a:solidFill>
              <a:srgbClr val="1E132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3000" dirty="0" err="1">
                <a:solidFill>
                  <a:srgbClr val="1E132B"/>
                </a:solidFill>
              </a:rPr>
              <a:t>Raytracer</a:t>
            </a:r>
            <a:endParaRPr lang="de-DE" sz="3000" dirty="0">
              <a:solidFill>
                <a:srgbClr val="1E132B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BFFE671-A567-600F-A755-D9BCEE78C9C7}"/>
              </a:ext>
            </a:extLst>
          </p:cNvPr>
          <p:cNvSpPr/>
          <p:nvPr/>
        </p:nvSpPr>
        <p:spPr>
          <a:xfrm>
            <a:off x="4468482" y="4822168"/>
            <a:ext cx="6047118" cy="1431988"/>
          </a:xfrm>
          <a:prstGeom prst="rect">
            <a:avLst/>
          </a:prstGeom>
          <a:solidFill>
            <a:srgbClr val="1E132B"/>
          </a:solidFill>
          <a:ln>
            <a:solidFill>
              <a:srgbClr val="1E13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dirty="0">
              <a:solidFill>
                <a:srgbClr val="1E132B"/>
              </a:solidFill>
              <a:latin typeface="Söhne"/>
            </a:endParaRPr>
          </a:p>
          <a:p>
            <a:r>
              <a:rPr lang="de-DE" b="1" dirty="0">
                <a:solidFill>
                  <a:srgbClr val="1E132B"/>
                </a:solidFill>
                <a:latin typeface="Söhne"/>
              </a:rPr>
              <a:t>- Struktur für den </a:t>
            </a:r>
            <a:r>
              <a:rPr lang="de-DE" b="1" dirty="0" err="1">
                <a:solidFill>
                  <a:srgbClr val="1E132B"/>
                </a:solidFill>
                <a:latin typeface="Söhne"/>
              </a:rPr>
              <a:t>Raytracer</a:t>
            </a:r>
            <a:r>
              <a:rPr lang="de-DE" b="1" dirty="0">
                <a:solidFill>
                  <a:srgbClr val="1E132B"/>
                </a:solidFill>
                <a:latin typeface="Söhne"/>
              </a:rPr>
              <a:t> entworfen</a:t>
            </a:r>
          </a:p>
          <a:p>
            <a:r>
              <a:rPr lang="de-DE" b="1" dirty="0">
                <a:solidFill>
                  <a:srgbClr val="1E132B"/>
                </a:solidFill>
                <a:latin typeface="Söhne"/>
              </a:rPr>
              <a:t>- Mathematik implementiert (Vektoren)</a:t>
            </a:r>
          </a:p>
          <a:p>
            <a:r>
              <a:rPr lang="de-DE" b="1" dirty="0">
                <a:solidFill>
                  <a:srgbClr val="1E132B"/>
                </a:solidFill>
                <a:latin typeface="Söhne"/>
              </a:rPr>
              <a:t>- Lichtberechnung / Lichtbrechung </a:t>
            </a:r>
          </a:p>
          <a:p>
            <a:endParaRPr lang="de-DE" b="1" dirty="0">
              <a:solidFill>
                <a:srgbClr val="1E132B"/>
              </a:solidFill>
              <a:latin typeface="Söhne"/>
            </a:endParaRPr>
          </a:p>
          <a:p>
            <a:endParaRPr lang="de-DE" b="1" dirty="0">
              <a:solidFill>
                <a:srgbClr val="1E132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80254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403</Words>
  <Application>Microsoft Office PowerPoint</Application>
  <PresentationFormat>Breitbild</PresentationFormat>
  <Paragraphs>155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Söhne</vt:lpstr>
      <vt:lpstr>Verdana</vt:lpstr>
      <vt:lpstr>Office</vt:lpstr>
      <vt:lpstr>Definitely not A.I. generated</vt:lpstr>
      <vt:lpstr>Agenda</vt:lpstr>
      <vt:lpstr>Agenda</vt:lpstr>
      <vt:lpstr>Agenda</vt:lpstr>
      <vt:lpstr>Agenda</vt:lpstr>
      <vt:lpstr>Agenda</vt:lpstr>
      <vt:lpstr>Agenda</vt:lpstr>
      <vt:lpstr>Team-/Projektvorstellung</vt:lpstr>
      <vt:lpstr>Team-/Projektvorstellung</vt:lpstr>
      <vt:lpstr>Team-/Projektvorstellung</vt:lpstr>
      <vt:lpstr>Architektur</vt:lpstr>
      <vt:lpstr>Architektur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Bisher aufgetretene Probleme</vt:lpstr>
      <vt:lpstr>Bisher aufgetretene Probleme</vt:lpstr>
      <vt:lpstr>Bisher aufgetretene Probleme</vt:lpstr>
      <vt:lpstr>PowerPoint-Präsentation</vt:lpstr>
      <vt:lpstr>PowerPoint-Präsentation</vt:lpstr>
      <vt:lpstr>Aktuell</vt:lpstr>
      <vt:lpstr>Aktuell</vt:lpstr>
      <vt:lpstr>Restrisiken</vt:lpstr>
      <vt:lpstr>Ausblick</vt:lpstr>
      <vt:lpstr>Ausblick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Definitely not A.I. generated</dc:title>
  <dc:creator>Inel Zero</dc:creator>
  <cp:lastModifiedBy>Leon Vogt</cp:lastModifiedBy>
  <cp:revision>40</cp:revision>
  <dcterms:created xsi:type="dcterms:W3CDTF">2023-10-16T13:22:03Z</dcterms:created>
  <dcterms:modified xsi:type="dcterms:W3CDTF">2023-11-30T09:55:06Z</dcterms:modified>
</cp:coreProperties>
</file>