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2" r:id="rId3"/>
    <p:sldId id="338" r:id="rId4"/>
    <p:sldId id="340" r:id="rId5"/>
    <p:sldId id="343" r:id="rId6"/>
    <p:sldId id="342" r:id="rId7"/>
    <p:sldId id="345" r:id="rId8"/>
    <p:sldId id="344" r:id="rId9"/>
    <p:sldId id="346" r:id="rId10"/>
    <p:sldId id="347" r:id="rId11"/>
    <p:sldId id="263" r:id="rId12"/>
    <p:sldId id="351" r:id="rId13"/>
    <p:sldId id="331" r:id="rId14"/>
    <p:sldId id="348" r:id="rId15"/>
    <p:sldId id="349" r:id="rId16"/>
    <p:sldId id="352" r:id="rId17"/>
    <p:sldId id="357" r:id="rId18"/>
    <p:sldId id="354" r:id="rId19"/>
    <p:sldId id="353" r:id="rId20"/>
    <p:sldId id="356" r:id="rId21"/>
    <p:sldId id="368" r:id="rId22"/>
    <p:sldId id="369" r:id="rId23"/>
    <p:sldId id="370" r:id="rId24"/>
    <p:sldId id="371" r:id="rId25"/>
    <p:sldId id="355" r:id="rId26"/>
    <p:sldId id="359" r:id="rId27"/>
    <p:sldId id="360" r:id="rId28"/>
    <p:sldId id="361" r:id="rId29"/>
    <p:sldId id="362" r:id="rId30"/>
    <p:sldId id="363" r:id="rId31"/>
    <p:sldId id="364" r:id="rId32"/>
    <p:sldId id="350" r:id="rId33"/>
    <p:sldId id="358" r:id="rId34"/>
    <p:sldId id="365" r:id="rId35"/>
    <p:sldId id="367" r:id="rId36"/>
    <p:sldId id="366" r:id="rId37"/>
    <p:sldId id="337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32B"/>
    <a:srgbClr val="462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84223" autoAdjust="0"/>
  </p:normalViewPr>
  <p:slideViewPr>
    <p:cSldViewPr snapToGrid="0">
      <p:cViewPr varScale="1">
        <p:scale>
          <a:sx n="85" d="100"/>
          <a:sy n="85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76E8F-5BC8-46C3-86AC-19C883F31140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A94CE-7070-4786-A241-49BCDC9066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18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A94CE-7070-4786-A241-49BCDC9066A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564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Factory Method: Unser Objekt </a:t>
            </a:r>
            <a:r>
              <a:rPr lang="de-DE" dirty="0" err="1"/>
              <a:t>Importer</a:t>
            </a:r>
            <a:r>
              <a:rPr lang="de-DE" dirty="0"/>
              <a:t> konstruiert basierend auf den Input ein Entity Objekt aus verschiedenen Klassen wie Vertices, Faces, Material and Vektoren zusammen</a:t>
            </a:r>
          </a:p>
          <a:p>
            <a:endParaRPr lang="de-DE" dirty="0"/>
          </a:p>
          <a:p>
            <a:r>
              <a:rPr lang="de-DE" dirty="0"/>
              <a:t>Observer Pattern: Das </a:t>
            </a:r>
            <a:r>
              <a:rPr lang="de-DE" dirty="0" err="1"/>
              <a:t>Previewfenster</a:t>
            </a:r>
            <a:r>
              <a:rPr lang="de-DE" dirty="0"/>
              <a:t> und die GUI verfolgen das Observer Pattern, bei beide Objekten sich je nach Event anpassen (Löschung, Hinzufügen von Objekten)</a:t>
            </a:r>
          </a:p>
          <a:p>
            <a:endParaRPr lang="de-DE" dirty="0"/>
          </a:p>
          <a:p>
            <a:r>
              <a:rPr lang="de-DE" dirty="0"/>
              <a:t>Singleton: Für das Ausgabefenster des gerenderten Bildes, der </a:t>
            </a:r>
            <a:r>
              <a:rPr lang="de-DE" dirty="0" err="1"/>
              <a:t>CustomScene</a:t>
            </a:r>
            <a:r>
              <a:rPr lang="de-DE" dirty="0"/>
              <a:t> und der Kamera, da für all diese Objekte nur eine Instanz existieren soll für die Laufzeit des Programmes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A94CE-7070-4786-A241-49BCDC9066A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106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A94CE-7070-4786-A241-49BCDC9066AE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32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A94CE-7070-4786-A241-49BCDC9066A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57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A94CE-7070-4786-A241-49BCDC9066A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982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A94CE-7070-4786-A241-49BCDC9066A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613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A94CE-7070-4786-A241-49BCDC9066A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705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A94CE-7070-4786-A241-49BCDC9066A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904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A94CE-7070-4786-A241-49BCDC9066A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1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A94CE-7070-4786-A241-49BCDC9066A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178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A94CE-7070-4786-A241-49BCDC9066A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00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27927-BBE1-F879-F378-CAF7EECC0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BCB780-810C-E887-2FE7-3B847575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8992F5-045B-5F25-3104-6E37FD2A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C700-CAC9-46B5-A1ED-9F230E53753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F835DC-75A1-AD58-2416-B7CE4DDF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0528D-A7AF-8D30-BD94-14038D7A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BD1B-A244-4355-8BD9-385072465D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99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8B303-31EC-B35D-1918-ED200BAD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948010-4B01-2F77-7E1F-2CE05AFDE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768E0-165A-EADF-3578-93258FAD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C700-CAC9-46B5-A1ED-9F230E53753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C517C-C2A9-388F-6FC9-DB88A516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788A4B-D5E7-886D-D90F-EC7666D0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BD1B-A244-4355-8BD9-385072465D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4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389C74-D087-C105-5F80-E96B0E0EE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4A0A70-AC2F-A774-D1F7-67C6F2C73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5D621C-4073-83A3-5DDB-8A52039B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C700-CAC9-46B5-A1ED-9F230E53753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DE614E-92B6-4F99-378B-EB8DFA95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E751E-0684-C9ED-9924-5A9BBB4C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BD1B-A244-4355-8BD9-385072465D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0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AAFF0-ADAD-6E10-64A4-9018938D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B8EB-54CF-6A56-CF17-732331D31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ED596E-B31F-87D0-9D4A-6B7FFF33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C700-CAC9-46B5-A1ED-9F230E53753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5910DB-AF65-1B5F-787B-6913BF0F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8F4A82-883B-CD4F-B87C-5F8B9AA0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BD1B-A244-4355-8BD9-385072465D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51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58D04-5456-F6BC-ED72-209E332A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EEC03-655D-C62A-5DD5-C1DF61500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72D2EE-0D36-9F19-411C-A3796754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C700-CAC9-46B5-A1ED-9F230E53753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1E93AA-ABF0-8DBF-3FB9-CBAACF81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D9A8B3-49D6-E6EE-D4F1-03C82498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BD1B-A244-4355-8BD9-385072465D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03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401B5-767D-9AF1-96AE-B371CF3A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98219F-6BFA-7334-0174-C6D384862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98D0E2-6BF9-D2D1-C0A9-B2C3FCAF9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D0B4C5-18DD-C335-8A5E-C66AA248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C700-CAC9-46B5-A1ED-9F230E53753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61E64-0333-05B3-B19F-13824455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D18700-0623-5452-EC76-58DC2376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BD1B-A244-4355-8BD9-385072465D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79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73DA6-CB69-0E98-14D2-34CB4E15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D4106E-AB2C-7ED7-8EDF-08BF81676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07C148-86F8-F7CF-A742-331F8A8F0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F700F7-0DBE-B49C-5344-6904842E6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7F0565-D93E-EEDE-E3BB-F37BD1D53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2EAC7F-4BBA-046B-2996-9FFDAEF1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C700-CAC9-46B5-A1ED-9F230E53753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D5DC76-859E-5108-A509-B936F0A6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00FE9D6-B35B-54F2-69C9-C875FBEA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BD1B-A244-4355-8BD9-385072465D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66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C6F0F-7DD1-FEF2-CF46-DD15F477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93E59B-7508-7386-DC24-1C15D45F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C700-CAC9-46B5-A1ED-9F230E53753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579CCC-2285-A53F-0D03-C9FEAE54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7289F4-AF9B-BBD3-94FB-809D86F8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BD1B-A244-4355-8BD9-385072465D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66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5D2C09-802D-C636-9FD8-0FAC6F14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C700-CAC9-46B5-A1ED-9F230E53753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52DC5C-04D3-98BA-E643-CBACB0E8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9287E-B382-4A40-B5E7-0373CB69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BD1B-A244-4355-8BD9-385072465D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03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6BDEC-39BC-E1F0-15C9-A86BDBCB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B1C8E-7DBF-A55F-4B3B-AD4FBDC2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3EBD86-DC5A-622C-09F5-F63FB6E9E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ACB979-EF1C-6DBD-BE34-EC16A868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C700-CAC9-46B5-A1ED-9F230E53753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4B5CEA-FCB4-610A-8FD4-96EA986A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40AA64-A170-C116-1AC7-F44D0E16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BD1B-A244-4355-8BD9-385072465D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4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D35B8-62B1-CBFD-0163-9BBD4D6D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9D94C6-3B14-2F12-4114-E1C3361CB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C77BDB-2EC7-5A35-1730-36783ABD5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A3E4C4-86E3-E898-D50F-E53D46B3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C700-CAC9-46B5-A1ED-9F230E53753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9FA329-8D2A-21BF-6B65-F1BCBBC1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C4FAC-867F-3547-E098-74B298D3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BD1B-A244-4355-8BD9-385072465D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30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3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D1FA35-8AA1-04E7-CB84-177F7FFC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18B420-6586-F8A5-66AD-A0BF0D3BC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3255-7260-8E3A-664F-DEF9F030F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ECC700-CAC9-46B5-A1ED-9F230E53753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CCA842-3E7F-344C-8BC3-0BBA418C0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3C4ACB-E005-3E8D-4FDB-D65EAE098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35BD1B-A244-4355-8BD9-385072465D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7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966BA-86BC-ABF5-BC9E-7CF84CE13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16" y="2309660"/>
            <a:ext cx="4620584" cy="2238679"/>
          </a:xfrm>
        </p:spPr>
        <p:txBody>
          <a:bodyPr>
            <a:noAutofit/>
          </a:bodyPr>
          <a:lstStyle/>
          <a:p>
            <a:r>
              <a:rPr lang="en-US" sz="5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Definitely not A.I. generated</a:t>
            </a:r>
            <a:endParaRPr lang="de-DE" sz="5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Grafik 6" descr="Ein Bild, das Grafiken, Grafikdesign, Kunst, Farbigkeit enthält.&#10;&#10;Automatisch generierte Beschreibung">
            <a:extLst>
              <a:ext uri="{FF2B5EF4-FFF2-40B4-BE49-F238E27FC236}">
                <a16:creationId xmlns:a16="http://schemas.microsoft.com/office/drawing/2014/main" id="{2B8C847C-542C-2F31-52D8-8EFB60EE5A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" r="983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043447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25DB53D4-0C27-17BD-1FD6-0424138A7D5A}"/>
              </a:ext>
            </a:extLst>
          </p:cNvPr>
          <p:cNvSpPr/>
          <p:nvPr/>
        </p:nvSpPr>
        <p:spPr>
          <a:xfrm>
            <a:off x="9923078" y="4026042"/>
            <a:ext cx="2256221" cy="1957956"/>
          </a:xfrm>
          <a:prstGeom prst="roundRect">
            <a:avLst/>
          </a:prstGeom>
          <a:solidFill>
            <a:srgbClr val="FEA13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8C6CB5-4CE7-285A-4C3B-07F90DCB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" y="0"/>
            <a:ext cx="2741762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9FC3C5-E16D-48A2-2BDA-951F06A33D97}"/>
              </a:ext>
            </a:extLst>
          </p:cNvPr>
          <p:cNvSpPr txBox="1"/>
          <p:nvPr/>
        </p:nvSpPr>
        <p:spPr>
          <a:xfrm>
            <a:off x="349132" y="28062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Hauptbetätigungsfelder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3C1385-510A-71D9-89CF-F7879D36B7B0}"/>
              </a:ext>
            </a:extLst>
          </p:cNvPr>
          <p:cNvSpPr txBox="1"/>
          <p:nvPr/>
        </p:nvSpPr>
        <p:spPr>
          <a:xfrm>
            <a:off x="2756085" y="2806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Techniken</a:t>
            </a:r>
          </a:p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432B9C-BDF0-FEF7-5206-495CBF0A9DEA}"/>
              </a:ext>
            </a:extLst>
          </p:cNvPr>
          <p:cNvSpPr txBox="1"/>
          <p:nvPr/>
        </p:nvSpPr>
        <p:spPr>
          <a:xfrm>
            <a:off x="7702436" y="2806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Design-Patterns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911896B-142E-462B-E31F-3FD44277B7B5}"/>
              </a:ext>
            </a:extLst>
          </p:cNvPr>
          <p:cNvSpPr txBox="1"/>
          <p:nvPr/>
        </p:nvSpPr>
        <p:spPr>
          <a:xfrm>
            <a:off x="10126278" y="2777221"/>
            <a:ext cx="18498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Highlights 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E01894-7D10-AF0B-836E-0CE3716E6C4B}"/>
              </a:ext>
            </a:extLst>
          </p:cNvPr>
          <p:cNvSpPr txBox="1"/>
          <p:nvPr/>
        </p:nvSpPr>
        <p:spPr>
          <a:xfrm>
            <a:off x="349132" y="2011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3567BFC-7097-5A94-390B-F1E1C06F25CA}"/>
              </a:ext>
            </a:extLst>
          </p:cNvPr>
          <p:cNvSpPr txBox="1"/>
          <p:nvPr/>
        </p:nvSpPr>
        <p:spPr>
          <a:xfrm>
            <a:off x="2772974" y="2011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8F15E8-3739-26DB-5B27-874C2B5F6BF4}"/>
              </a:ext>
            </a:extLst>
          </p:cNvPr>
          <p:cNvSpPr txBox="1"/>
          <p:nvPr/>
        </p:nvSpPr>
        <p:spPr>
          <a:xfrm>
            <a:off x="7702436" y="2011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68EED9A-7B40-5619-5586-24DF40FA89B7}"/>
              </a:ext>
            </a:extLst>
          </p:cNvPr>
          <p:cNvSpPr txBox="1"/>
          <p:nvPr/>
        </p:nvSpPr>
        <p:spPr>
          <a:xfrm>
            <a:off x="10126278" y="2011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512C1A-66C1-28AF-80EB-8457D81D8A05}"/>
              </a:ext>
            </a:extLst>
          </p:cNvPr>
          <p:cNvSpPr txBox="1"/>
          <p:nvPr/>
        </p:nvSpPr>
        <p:spPr>
          <a:xfrm>
            <a:off x="349132" y="5005022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UML-Diagramme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F816CDB-1073-EC8D-4326-6877B3A420C8}"/>
              </a:ext>
            </a:extLst>
          </p:cNvPr>
          <p:cNvSpPr txBox="1"/>
          <p:nvPr/>
        </p:nvSpPr>
        <p:spPr>
          <a:xfrm>
            <a:off x="2756085" y="50050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Projekt- </a:t>
            </a:r>
            <a:r>
              <a:rPr lang="de-DE" sz="25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organisation</a:t>
            </a:r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70AF7A0-8500-CF51-AD5E-89E1ACB1C649}"/>
              </a:ext>
            </a:extLst>
          </p:cNvPr>
          <p:cNvSpPr txBox="1"/>
          <p:nvPr/>
        </p:nvSpPr>
        <p:spPr>
          <a:xfrm>
            <a:off x="5179927" y="5005020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Scrum</a:t>
            </a:r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F66B155-FBBB-BB18-AB14-92614F3D41A0}"/>
              </a:ext>
            </a:extLst>
          </p:cNvPr>
          <p:cNvSpPr txBox="1"/>
          <p:nvPr/>
        </p:nvSpPr>
        <p:spPr>
          <a:xfrm>
            <a:off x="7702436" y="5005020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Erfahrungen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2F0A053-20B2-8DBB-245F-D4CDB4F6008A}"/>
              </a:ext>
            </a:extLst>
          </p:cNvPr>
          <p:cNvSpPr txBox="1"/>
          <p:nvPr/>
        </p:nvSpPr>
        <p:spPr>
          <a:xfrm>
            <a:off x="10053011" y="4976023"/>
            <a:ext cx="22562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Optimierung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5761D89-1029-816F-F1B3-0C35646E7525}"/>
              </a:ext>
            </a:extLst>
          </p:cNvPr>
          <p:cNvSpPr txBox="1"/>
          <p:nvPr/>
        </p:nvSpPr>
        <p:spPr>
          <a:xfrm>
            <a:off x="349132" y="4210176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05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5AA7698-5AA3-C6E9-2DDB-0B03148CAC53}"/>
              </a:ext>
            </a:extLst>
          </p:cNvPr>
          <p:cNvSpPr txBox="1"/>
          <p:nvPr/>
        </p:nvSpPr>
        <p:spPr>
          <a:xfrm>
            <a:off x="5196816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07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58EF33D-3414-411C-87F5-0328B7479CDA}"/>
              </a:ext>
            </a:extLst>
          </p:cNvPr>
          <p:cNvSpPr txBox="1"/>
          <p:nvPr/>
        </p:nvSpPr>
        <p:spPr>
          <a:xfrm>
            <a:off x="2772974" y="4210176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06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257A6BC-6C1B-1391-7B98-769C83E26359}"/>
              </a:ext>
            </a:extLst>
          </p:cNvPr>
          <p:cNvSpPr txBox="1"/>
          <p:nvPr/>
        </p:nvSpPr>
        <p:spPr>
          <a:xfrm>
            <a:off x="7702436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91B53E-09AF-F295-B74F-81B1626B5475}"/>
              </a:ext>
            </a:extLst>
          </p:cNvPr>
          <p:cNvSpPr txBox="1"/>
          <p:nvPr/>
        </p:nvSpPr>
        <p:spPr>
          <a:xfrm>
            <a:off x="10053011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420173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8CE621-4CE1-EA24-02F3-24392591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3362"/>
            <a:ext cx="10515600" cy="1311275"/>
          </a:xfrm>
        </p:spPr>
        <p:txBody>
          <a:bodyPr/>
          <a:lstStyle/>
          <a:p>
            <a:pPr algn="ctr"/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Hauptbetätigungsfelder</a:t>
            </a:r>
          </a:p>
        </p:txBody>
      </p:sp>
    </p:spTree>
    <p:extLst>
      <p:ext uri="{BB962C8B-B14F-4D97-AF65-F5344CB8AC3E}">
        <p14:creationId xmlns:p14="http://schemas.microsoft.com/office/powerpoint/2010/main" val="1540405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8CE621-4CE1-EA24-02F3-24392591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3362"/>
            <a:ext cx="10515600" cy="1311275"/>
          </a:xfrm>
        </p:spPr>
        <p:txBody>
          <a:bodyPr>
            <a:normAutofit/>
          </a:bodyPr>
          <a:lstStyle/>
          <a:p>
            <a:pPr algn="ctr"/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Techniken</a:t>
            </a:r>
          </a:p>
        </p:txBody>
      </p:sp>
    </p:spTree>
    <p:extLst>
      <p:ext uri="{BB962C8B-B14F-4D97-AF65-F5344CB8AC3E}">
        <p14:creationId xmlns:p14="http://schemas.microsoft.com/office/powerpoint/2010/main" val="3930204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9B070-FBEC-DAA6-4AB2-3558F7E2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225"/>
            <a:ext cx="10515600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Techniken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B278ED2-82BB-7A69-9226-F68A8867F59C}"/>
              </a:ext>
            </a:extLst>
          </p:cNvPr>
          <p:cNvSpPr/>
          <p:nvPr/>
        </p:nvSpPr>
        <p:spPr>
          <a:xfrm>
            <a:off x="442104" y="2713006"/>
            <a:ext cx="2186796" cy="1431987"/>
          </a:xfrm>
          <a:prstGeom prst="rect">
            <a:avLst/>
          </a:prstGeom>
          <a:noFill/>
          <a:ln w="9525" cap="flat" cmpd="sng" algn="ctr">
            <a:solidFill>
              <a:srgbClr val="E67A0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5000" dirty="0" err="1">
                <a:solidFill>
                  <a:srgbClr val="E67A04"/>
                </a:solidFill>
              </a:rPr>
              <a:t>Scrum</a:t>
            </a:r>
            <a:endParaRPr lang="de-DE" sz="5000" dirty="0">
              <a:solidFill>
                <a:srgbClr val="E67A04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3CAD3-6AA8-6BED-1B67-027AF00BFE68}"/>
              </a:ext>
            </a:extLst>
          </p:cNvPr>
          <p:cNvSpPr/>
          <p:nvPr/>
        </p:nvSpPr>
        <p:spPr>
          <a:xfrm>
            <a:off x="3226859" y="1574619"/>
            <a:ext cx="3746500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>
                <a:latin typeface="Söhne"/>
              </a:rPr>
              <a:t>Agiles Vorgehensmodell</a:t>
            </a:r>
            <a:endParaRPr lang="de-DE" sz="2500" b="1" dirty="0">
              <a:latin typeface="Söhne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869957-D3DD-C18D-AA6E-29C18E1E4926}"/>
              </a:ext>
            </a:extLst>
          </p:cNvPr>
          <p:cNvSpPr/>
          <p:nvPr/>
        </p:nvSpPr>
        <p:spPr>
          <a:xfrm>
            <a:off x="3226858" y="3086008"/>
            <a:ext cx="8523037" cy="681007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Genutzte Artefakte: </a:t>
            </a:r>
            <a:r>
              <a:rPr lang="de-DE" sz="2500" b="1" dirty="0" err="1">
                <a:latin typeface="Söhne"/>
              </a:rPr>
              <a:t>Product</a:t>
            </a:r>
            <a:r>
              <a:rPr lang="de-DE" sz="2500" b="1" dirty="0">
                <a:latin typeface="Söhne"/>
              </a:rPr>
              <a:t> Backlog, </a:t>
            </a:r>
            <a:r>
              <a:rPr lang="de-DE" sz="2500" b="1" dirty="0" err="1">
                <a:latin typeface="Söhne"/>
              </a:rPr>
              <a:t>Featureliste</a:t>
            </a:r>
            <a:endParaRPr lang="de-DE" sz="2500" b="1" dirty="0">
              <a:latin typeface="Söhne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61B577-C567-0610-D274-3749F6BD0E5F}"/>
              </a:ext>
            </a:extLst>
          </p:cNvPr>
          <p:cNvSpPr/>
          <p:nvPr/>
        </p:nvSpPr>
        <p:spPr>
          <a:xfrm>
            <a:off x="3226859" y="2331121"/>
            <a:ext cx="8523036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Daily </a:t>
            </a:r>
            <a:r>
              <a:rPr lang="de-DE" sz="2500" b="1" dirty="0" err="1">
                <a:latin typeface="Söhne"/>
              </a:rPr>
              <a:t>Scrum</a:t>
            </a:r>
            <a:r>
              <a:rPr lang="de-DE" sz="2500" b="1" dirty="0">
                <a:latin typeface="Söhne"/>
              </a:rPr>
              <a:t> als Weekly </a:t>
            </a:r>
            <a:r>
              <a:rPr lang="de-DE" sz="2500" b="1" dirty="0" err="1">
                <a:latin typeface="Söhne"/>
              </a:rPr>
              <a:t>Scrum</a:t>
            </a:r>
            <a:r>
              <a:rPr lang="de-DE" sz="2500" b="1" dirty="0">
                <a:latin typeface="Söhne"/>
              </a:rPr>
              <a:t> realisiert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8457F3-DFF4-3697-6092-FF68E76371BD}"/>
              </a:ext>
            </a:extLst>
          </p:cNvPr>
          <p:cNvSpPr/>
          <p:nvPr/>
        </p:nvSpPr>
        <p:spPr>
          <a:xfrm>
            <a:off x="7060115" y="1576234"/>
            <a:ext cx="4689780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Sprint Review mit Herr Lunde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BFEE11-22F9-3D81-2A1B-51203D50D589}"/>
              </a:ext>
            </a:extLst>
          </p:cNvPr>
          <p:cNvSpPr/>
          <p:nvPr/>
        </p:nvSpPr>
        <p:spPr>
          <a:xfrm>
            <a:off x="3226859" y="3840895"/>
            <a:ext cx="8523037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Meilensteine im Zeitraum von 2-3 Wochen erreicht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9CC830-034B-A537-B9D8-E078CEE175D0}"/>
              </a:ext>
            </a:extLst>
          </p:cNvPr>
          <p:cNvSpPr/>
          <p:nvPr/>
        </p:nvSpPr>
        <p:spPr>
          <a:xfrm>
            <a:off x="3226859" y="4602373"/>
            <a:ext cx="8523037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err="1">
                <a:latin typeface="Söhne"/>
              </a:rPr>
              <a:t>Keine</a:t>
            </a:r>
            <a:r>
              <a:rPr lang="en-US" sz="2500" b="1" dirty="0">
                <a:latin typeface="Söhne"/>
              </a:rPr>
              <a:t> Sprint-Backlogs, Impediment-Backlogs, Burndown Charts</a:t>
            </a:r>
            <a:endParaRPr lang="de-DE" sz="2500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396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 descr="Ein Bild, das Text, Screenshot, Dokument, Schrift enthält.">
            <a:extLst>
              <a:ext uri="{FF2B5EF4-FFF2-40B4-BE49-F238E27FC236}">
                <a16:creationId xmlns:a16="http://schemas.microsoft.com/office/drawing/2014/main" id="{92EEE5E3-106E-FBE6-B4C0-1D8AB2E2EE18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24" y="1307338"/>
            <a:ext cx="8498105" cy="946951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09B070-FBEC-DAA6-4AB2-3558F7E2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225"/>
            <a:ext cx="10515600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Techniken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B278ED2-82BB-7A69-9226-F68A8867F59C}"/>
              </a:ext>
            </a:extLst>
          </p:cNvPr>
          <p:cNvSpPr/>
          <p:nvPr/>
        </p:nvSpPr>
        <p:spPr>
          <a:xfrm>
            <a:off x="442104" y="2713006"/>
            <a:ext cx="2605896" cy="1431987"/>
          </a:xfrm>
          <a:prstGeom prst="rect">
            <a:avLst/>
          </a:prstGeom>
          <a:noFill/>
          <a:ln w="9525" cap="flat" cmpd="sng" algn="ctr">
            <a:solidFill>
              <a:srgbClr val="E67A0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5000" dirty="0">
                <a:solidFill>
                  <a:srgbClr val="E67A04"/>
                </a:solidFill>
              </a:rPr>
              <a:t>Feature-Liste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2C4F706-F9A7-F2F3-719B-7ACB0BD4DA8D}"/>
              </a:ext>
            </a:extLst>
          </p:cNvPr>
          <p:cNvSpPr/>
          <p:nvPr/>
        </p:nvSpPr>
        <p:spPr>
          <a:xfrm>
            <a:off x="3048001" y="-377371"/>
            <a:ext cx="9681028" cy="1684709"/>
          </a:xfrm>
          <a:prstGeom prst="roundRect">
            <a:avLst/>
          </a:prstGeom>
          <a:solidFill>
            <a:srgbClr val="1E132B"/>
          </a:solidFill>
          <a:ln>
            <a:solidFill>
              <a:srgbClr val="1E132B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E5A7883-EA48-5CE4-4101-D1CEA760CBD7}"/>
              </a:ext>
            </a:extLst>
          </p:cNvPr>
          <p:cNvSpPr/>
          <p:nvPr/>
        </p:nvSpPr>
        <p:spPr>
          <a:xfrm>
            <a:off x="3048000" y="5909806"/>
            <a:ext cx="9681028" cy="1325563"/>
          </a:xfrm>
          <a:prstGeom prst="roundRect">
            <a:avLst/>
          </a:prstGeom>
          <a:solidFill>
            <a:srgbClr val="1E132B"/>
          </a:solidFill>
          <a:ln>
            <a:solidFill>
              <a:srgbClr val="1E132B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CB9B826-1294-42DB-55D1-C381822D3442}"/>
              </a:ext>
            </a:extLst>
          </p:cNvPr>
          <p:cNvSpPr/>
          <p:nvPr/>
        </p:nvSpPr>
        <p:spPr>
          <a:xfrm rot="5400000">
            <a:off x="1090334" y="2915797"/>
            <a:ext cx="5266873" cy="1118937"/>
          </a:xfrm>
          <a:prstGeom prst="roundRect">
            <a:avLst/>
          </a:prstGeom>
          <a:solidFill>
            <a:srgbClr val="1E132B"/>
          </a:solidFill>
          <a:ln>
            <a:solidFill>
              <a:srgbClr val="1E132B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97CBB7E-205C-57A3-4C56-C1C1E65FF716}"/>
              </a:ext>
            </a:extLst>
          </p:cNvPr>
          <p:cNvSpPr/>
          <p:nvPr/>
        </p:nvSpPr>
        <p:spPr>
          <a:xfrm rot="5400000">
            <a:off x="8757123" y="2814198"/>
            <a:ext cx="5470074" cy="1118937"/>
          </a:xfrm>
          <a:prstGeom prst="roundRect">
            <a:avLst/>
          </a:prstGeom>
          <a:solidFill>
            <a:srgbClr val="1E132B"/>
          </a:solidFill>
          <a:ln>
            <a:solidFill>
              <a:srgbClr val="1E132B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80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0017 -0.92454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4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hrift, Reihe, Quittung enthält.&#10;&#10;Automatisch generierte Beschreibung">
            <a:extLst>
              <a:ext uri="{FF2B5EF4-FFF2-40B4-BE49-F238E27FC236}">
                <a16:creationId xmlns:a16="http://schemas.microsoft.com/office/drawing/2014/main" id="{CF3214A0-7FC2-ADDD-9BC0-C133A589E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543" y="1541400"/>
            <a:ext cx="22050212" cy="377520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2C4F706-F9A7-F2F3-719B-7ACB0BD4DA8D}"/>
              </a:ext>
            </a:extLst>
          </p:cNvPr>
          <p:cNvSpPr/>
          <p:nvPr/>
        </p:nvSpPr>
        <p:spPr>
          <a:xfrm>
            <a:off x="3048001" y="-377370"/>
            <a:ext cx="9681028" cy="2029910"/>
          </a:xfrm>
          <a:prstGeom prst="roundRect">
            <a:avLst/>
          </a:prstGeom>
          <a:solidFill>
            <a:srgbClr val="1E132B"/>
          </a:solidFill>
          <a:ln>
            <a:solidFill>
              <a:srgbClr val="1E132B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E5A7883-EA48-5CE4-4101-D1CEA760CBD7}"/>
              </a:ext>
            </a:extLst>
          </p:cNvPr>
          <p:cNvSpPr/>
          <p:nvPr/>
        </p:nvSpPr>
        <p:spPr>
          <a:xfrm>
            <a:off x="3048000" y="4876800"/>
            <a:ext cx="9681028" cy="2358570"/>
          </a:xfrm>
          <a:prstGeom prst="roundRect">
            <a:avLst/>
          </a:prstGeom>
          <a:solidFill>
            <a:srgbClr val="1E132B"/>
          </a:solidFill>
          <a:ln>
            <a:solidFill>
              <a:srgbClr val="1E132B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CB9B826-1294-42DB-55D1-C381822D3442}"/>
              </a:ext>
            </a:extLst>
          </p:cNvPr>
          <p:cNvSpPr/>
          <p:nvPr/>
        </p:nvSpPr>
        <p:spPr>
          <a:xfrm rot="5400000">
            <a:off x="-1080425" y="926181"/>
            <a:ext cx="5683253" cy="5469192"/>
          </a:xfrm>
          <a:prstGeom prst="roundRect">
            <a:avLst/>
          </a:prstGeom>
          <a:solidFill>
            <a:srgbClr val="1E132B"/>
          </a:solidFill>
          <a:ln>
            <a:solidFill>
              <a:srgbClr val="1E132B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97CBB7E-205C-57A3-4C56-C1C1E65FF716}"/>
              </a:ext>
            </a:extLst>
          </p:cNvPr>
          <p:cNvSpPr/>
          <p:nvPr/>
        </p:nvSpPr>
        <p:spPr>
          <a:xfrm rot="5400000">
            <a:off x="9725009" y="2312584"/>
            <a:ext cx="4211699" cy="1796336"/>
          </a:xfrm>
          <a:prstGeom prst="roundRect">
            <a:avLst/>
          </a:prstGeom>
          <a:solidFill>
            <a:srgbClr val="1E132B"/>
          </a:solidFill>
          <a:ln>
            <a:solidFill>
              <a:srgbClr val="1E132B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B278ED2-82BB-7A69-9226-F68A8867F59C}"/>
              </a:ext>
            </a:extLst>
          </p:cNvPr>
          <p:cNvSpPr/>
          <p:nvPr/>
        </p:nvSpPr>
        <p:spPr>
          <a:xfrm>
            <a:off x="442104" y="2713006"/>
            <a:ext cx="2605896" cy="1431987"/>
          </a:xfrm>
          <a:prstGeom prst="rect">
            <a:avLst/>
          </a:prstGeom>
          <a:solidFill>
            <a:srgbClr val="1E132B"/>
          </a:solidFill>
          <a:ln w="9525" cap="flat" cmpd="sng" algn="ctr">
            <a:solidFill>
              <a:srgbClr val="E67A0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5000" dirty="0">
                <a:solidFill>
                  <a:srgbClr val="E67A04"/>
                </a:solidFill>
              </a:rPr>
              <a:t>Product-Backlog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09B070-FBEC-DAA6-4AB2-3558F7E2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225"/>
            <a:ext cx="10515600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Techniken</a:t>
            </a:r>
          </a:p>
        </p:txBody>
      </p:sp>
    </p:spTree>
    <p:extLst>
      <p:ext uri="{BB962C8B-B14F-4D97-AF65-F5344CB8AC3E}">
        <p14:creationId xmlns:p14="http://schemas.microsoft.com/office/powerpoint/2010/main" val="52856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1.2651 0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2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8CE621-4CE1-EA24-02F3-24392591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3362"/>
            <a:ext cx="10515600" cy="1311275"/>
          </a:xfrm>
        </p:spPr>
        <p:txBody>
          <a:bodyPr>
            <a:normAutofit/>
          </a:bodyPr>
          <a:lstStyle/>
          <a:p>
            <a:pPr algn="ctr"/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Design-Patterns</a:t>
            </a:r>
          </a:p>
        </p:txBody>
      </p:sp>
    </p:spTree>
    <p:extLst>
      <p:ext uri="{BB962C8B-B14F-4D97-AF65-F5344CB8AC3E}">
        <p14:creationId xmlns:p14="http://schemas.microsoft.com/office/powerpoint/2010/main" val="2568930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9B070-FBEC-DAA6-4AB2-3558F7E2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Design-Patterns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825B34B-5C91-3121-C665-35FA99E3D0C4}"/>
              </a:ext>
            </a:extLst>
          </p:cNvPr>
          <p:cNvGrpSpPr/>
          <p:nvPr/>
        </p:nvGrpSpPr>
        <p:grpSpPr>
          <a:xfrm>
            <a:off x="2235527" y="1660582"/>
            <a:ext cx="8013031" cy="992039"/>
            <a:chOff x="806116" y="1660582"/>
            <a:chExt cx="8013031" cy="992039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A7C88B6-0EAD-8268-0C94-72EF1EDAC5DD}"/>
                </a:ext>
              </a:extLst>
            </p:cNvPr>
            <p:cNvSpPr/>
            <p:nvPr/>
          </p:nvSpPr>
          <p:spPr>
            <a:xfrm>
              <a:off x="806116" y="1660582"/>
              <a:ext cx="3445798" cy="992039"/>
            </a:xfrm>
            <a:prstGeom prst="rect">
              <a:avLst/>
            </a:prstGeom>
            <a:noFill/>
            <a:ln w="9525" cap="flat" cmpd="sng" algn="ctr">
              <a:solidFill>
                <a:srgbClr val="E67A0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de-DE" sz="3000" dirty="0">
                  <a:solidFill>
                    <a:srgbClr val="E67A04"/>
                  </a:solidFill>
                </a:rPr>
                <a:t>Factory Method Pattern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173A593B-95D4-6B87-FBAF-70EFCDE9A0EF}"/>
                </a:ext>
              </a:extLst>
            </p:cNvPr>
            <p:cNvSpPr/>
            <p:nvPr/>
          </p:nvSpPr>
          <p:spPr>
            <a:xfrm>
              <a:off x="4251914" y="1672389"/>
              <a:ext cx="4567233" cy="980232"/>
            </a:xfrm>
            <a:prstGeom prst="rect">
              <a:avLst/>
            </a:prstGeom>
            <a:solidFill>
              <a:srgbClr val="C56903"/>
            </a:solidFill>
            <a:ln>
              <a:solidFill>
                <a:srgbClr val="E67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500" b="1" dirty="0">
                  <a:latin typeface="Söhne"/>
                </a:rPr>
                <a:t>Objekt </a:t>
              </a:r>
              <a:r>
                <a:rPr lang="de-DE" sz="2500" b="1" dirty="0" err="1">
                  <a:latin typeface="Söhne"/>
                </a:rPr>
                <a:t>Importer</a:t>
              </a:r>
              <a:endParaRPr lang="de-DE" sz="2500" b="1" dirty="0">
                <a:latin typeface="Söhne"/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3AF64F2-2B0F-B35B-263E-0BB11621BCD0}"/>
              </a:ext>
            </a:extLst>
          </p:cNvPr>
          <p:cNvGrpSpPr/>
          <p:nvPr/>
        </p:nvGrpSpPr>
        <p:grpSpPr>
          <a:xfrm>
            <a:off x="2235527" y="2736617"/>
            <a:ext cx="8013031" cy="992039"/>
            <a:chOff x="806116" y="1660582"/>
            <a:chExt cx="8013031" cy="992039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E0586989-3335-C3BB-F6DB-164ABEC23170}"/>
                </a:ext>
              </a:extLst>
            </p:cNvPr>
            <p:cNvSpPr/>
            <p:nvPr/>
          </p:nvSpPr>
          <p:spPr>
            <a:xfrm>
              <a:off x="806116" y="1660582"/>
              <a:ext cx="3445798" cy="992039"/>
            </a:xfrm>
            <a:prstGeom prst="rect">
              <a:avLst/>
            </a:prstGeom>
            <a:noFill/>
            <a:ln w="9525" cap="flat" cmpd="sng" algn="ctr">
              <a:solidFill>
                <a:srgbClr val="E67A0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de-DE" sz="3000" dirty="0">
                  <a:solidFill>
                    <a:srgbClr val="E67A04"/>
                  </a:solidFill>
                </a:rPr>
                <a:t>Observer Pattern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BB0E6B7-25B6-3A1D-2858-ED40C1789C0C}"/>
                </a:ext>
              </a:extLst>
            </p:cNvPr>
            <p:cNvSpPr/>
            <p:nvPr/>
          </p:nvSpPr>
          <p:spPr>
            <a:xfrm>
              <a:off x="4251914" y="1672389"/>
              <a:ext cx="4567233" cy="980232"/>
            </a:xfrm>
            <a:prstGeom prst="rect">
              <a:avLst/>
            </a:prstGeom>
            <a:solidFill>
              <a:srgbClr val="C56903"/>
            </a:solidFill>
            <a:ln>
              <a:solidFill>
                <a:srgbClr val="E67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500" b="1" dirty="0" err="1">
                  <a:latin typeface="Söhne"/>
                </a:rPr>
                <a:t>Previewfenster</a:t>
              </a:r>
              <a:r>
                <a:rPr lang="de-DE" sz="2500" b="1" dirty="0">
                  <a:latin typeface="Söhne"/>
                </a:rPr>
                <a:t>, GUI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1283886-4EDD-93D3-07C9-980EC201FA4D}"/>
              </a:ext>
            </a:extLst>
          </p:cNvPr>
          <p:cNvGrpSpPr/>
          <p:nvPr/>
        </p:nvGrpSpPr>
        <p:grpSpPr>
          <a:xfrm>
            <a:off x="2235527" y="3800847"/>
            <a:ext cx="8013031" cy="1396572"/>
            <a:chOff x="806116" y="1660582"/>
            <a:chExt cx="8013031" cy="992039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F809741-42DF-15E6-2529-CD6E9BFFAA26}"/>
                </a:ext>
              </a:extLst>
            </p:cNvPr>
            <p:cNvSpPr/>
            <p:nvPr/>
          </p:nvSpPr>
          <p:spPr>
            <a:xfrm>
              <a:off x="806116" y="1660582"/>
              <a:ext cx="3445798" cy="992039"/>
            </a:xfrm>
            <a:prstGeom prst="rect">
              <a:avLst/>
            </a:prstGeom>
            <a:noFill/>
            <a:ln w="9525" cap="flat" cmpd="sng" algn="ctr">
              <a:solidFill>
                <a:srgbClr val="E67A0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de-DE" sz="3000" dirty="0">
                  <a:solidFill>
                    <a:srgbClr val="E67A04"/>
                  </a:solidFill>
                </a:rPr>
                <a:t>Singleton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7CEBD1B-F6B5-007A-8F8C-74A31F354986}"/>
                </a:ext>
              </a:extLst>
            </p:cNvPr>
            <p:cNvSpPr/>
            <p:nvPr/>
          </p:nvSpPr>
          <p:spPr>
            <a:xfrm>
              <a:off x="4251914" y="1672389"/>
              <a:ext cx="4567233" cy="980232"/>
            </a:xfrm>
            <a:prstGeom prst="rect">
              <a:avLst/>
            </a:prstGeom>
            <a:solidFill>
              <a:srgbClr val="C56903"/>
            </a:solidFill>
            <a:ln>
              <a:solidFill>
                <a:srgbClr val="E67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500" b="1" dirty="0">
                  <a:latin typeface="Söhne"/>
                </a:rPr>
                <a:t>Ausgabefenster des gerenderten Bildes, </a:t>
              </a:r>
              <a:r>
                <a:rPr lang="de-DE" sz="2500" b="1" dirty="0" err="1">
                  <a:latin typeface="Söhne"/>
                </a:rPr>
                <a:t>CustomScene</a:t>
              </a:r>
              <a:r>
                <a:rPr lang="de-DE" sz="2500" b="1" dirty="0">
                  <a:latin typeface="Söhne"/>
                </a:rPr>
                <a:t> &amp; Kamera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721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8CE621-4CE1-EA24-02F3-24392591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6167"/>
            <a:ext cx="10515600" cy="1065666"/>
          </a:xfrm>
        </p:spPr>
        <p:txBody>
          <a:bodyPr>
            <a:normAutofit/>
          </a:bodyPr>
          <a:lstStyle/>
          <a:p>
            <a:pPr algn="ctr"/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Highlights</a:t>
            </a:r>
          </a:p>
        </p:txBody>
      </p:sp>
    </p:spTree>
    <p:extLst>
      <p:ext uri="{BB962C8B-B14F-4D97-AF65-F5344CB8AC3E}">
        <p14:creationId xmlns:p14="http://schemas.microsoft.com/office/powerpoint/2010/main" val="247862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22ECCC95-F517-C7E7-723F-5761C11979E9}"/>
              </a:ext>
            </a:extLst>
          </p:cNvPr>
          <p:cNvGrpSpPr/>
          <p:nvPr/>
        </p:nvGrpSpPr>
        <p:grpSpPr>
          <a:xfrm>
            <a:off x="3074129" y="1746952"/>
            <a:ext cx="379329" cy="3850030"/>
            <a:chOff x="3074129" y="1746952"/>
            <a:chExt cx="379329" cy="385003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CDC189B-8BF7-5033-6F74-48B10E979736}"/>
                </a:ext>
              </a:extLst>
            </p:cNvPr>
            <p:cNvSpPr/>
            <p:nvPr/>
          </p:nvSpPr>
          <p:spPr>
            <a:xfrm rot="7506210">
              <a:off x="3210180" y="5353703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CA201F54-1FC8-45F6-3925-F0A685529015}"/>
                </a:ext>
              </a:extLst>
            </p:cNvPr>
            <p:cNvSpPr/>
            <p:nvPr/>
          </p:nvSpPr>
          <p:spPr>
            <a:xfrm>
              <a:off x="3074131" y="1746952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EAAF874-BEB8-DE8E-3948-EEC876DB49C9}"/>
                </a:ext>
              </a:extLst>
            </p:cNvPr>
            <p:cNvSpPr/>
            <p:nvPr/>
          </p:nvSpPr>
          <p:spPr>
            <a:xfrm>
              <a:off x="3074130" y="2007797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6DE2515-DDC3-4088-AEB9-716F057D4C26}"/>
                </a:ext>
              </a:extLst>
            </p:cNvPr>
            <p:cNvSpPr/>
            <p:nvPr/>
          </p:nvSpPr>
          <p:spPr>
            <a:xfrm>
              <a:off x="3074130" y="2265900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8E0A9C5-F889-4947-51D2-448EE0463C85}"/>
                </a:ext>
              </a:extLst>
            </p:cNvPr>
            <p:cNvSpPr/>
            <p:nvPr/>
          </p:nvSpPr>
          <p:spPr>
            <a:xfrm>
              <a:off x="3074130" y="2527665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CB58902-63A4-FA1C-1DE3-C9857C358181}"/>
                </a:ext>
              </a:extLst>
            </p:cNvPr>
            <p:cNvSpPr/>
            <p:nvPr/>
          </p:nvSpPr>
          <p:spPr>
            <a:xfrm>
              <a:off x="3074129" y="2788510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5C0925DF-8C04-50B7-19D5-16177D0BCD63}"/>
                </a:ext>
              </a:extLst>
            </p:cNvPr>
            <p:cNvSpPr/>
            <p:nvPr/>
          </p:nvSpPr>
          <p:spPr>
            <a:xfrm>
              <a:off x="3074129" y="3046613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8011C15-886D-F66F-176E-BAA774810D9D}"/>
                </a:ext>
              </a:extLst>
            </p:cNvPr>
            <p:cNvSpPr/>
            <p:nvPr/>
          </p:nvSpPr>
          <p:spPr>
            <a:xfrm>
              <a:off x="3074130" y="3312065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E86F0159-BC87-9811-F8EA-9031B1DD9B83}"/>
                </a:ext>
              </a:extLst>
            </p:cNvPr>
            <p:cNvSpPr/>
            <p:nvPr/>
          </p:nvSpPr>
          <p:spPr>
            <a:xfrm>
              <a:off x="3085215" y="3574214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6FF6786-7795-BAAE-7E93-3F423F2531E4}"/>
                </a:ext>
              </a:extLst>
            </p:cNvPr>
            <p:cNvSpPr/>
            <p:nvPr/>
          </p:nvSpPr>
          <p:spPr>
            <a:xfrm>
              <a:off x="3085215" y="3832317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9FBE70BF-E396-41E9-D3C3-489EB49AC0EA}"/>
                </a:ext>
              </a:extLst>
            </p:cNvPr>
            <p:cNvSpPr/>
            <p:nvPr/>
          </p:nvSpPr>
          <p:spPr>
            <a:xfrm>
              <a:off x="3085215" y="4094082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C3EBA65-143D-FC91-1333-DD9424B9D06E}"/>
                </a:ext>
              </a:extLst>
            </p:cNvPr>
            <p:cNvSpPr/>
            <p:nvPr/>
          </p:nvSpPr>
          <p:spPr>
            <a:xfrm>
              <a:off x="3085214" y="4354927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213995D-DB97-D189-98E0-C9B0C4F73ADC}"/>
                </a:ext>
              </a:extLst>
            </p:cNvPr>
            <p:cNvSpPr/>
            <p:nvPr/>
          </p:nvSpPr>
          <p:spPr>
            <a:xfrm>
              <a:off x="3085214" y="4613030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2C7FB038-4266-CC3B-2683-90DF00E84A4B}"/>
                </a:ext>
              </a:extLst>
            </p:cNvPr>
            <p:cNvSpPr/>
            <p:nvPr/>
          </p:nvSpPr>
          <p:spPr>
            <a:xfrm>
              <a:off x="3085215" y="4877537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8BF14FE-35C2-00C8-874F-75BA6B1486E5}"/>
                </a:ext>
              </a:extLst>
            </p:cNvPr>
            <p:cNvSpPr/>
            <p:nvPr/>
          </p:nvSpPr>
          <p:spPr>
            <a:xfrm rot="21103124">
              <a:off x="3106836" y="5138036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27A12BAB-EAEF-27B7-A2EA-71010919A022}"/>
              </a:ext>
            </a:extLst>
          </p:cNvPr>
          <p:cNvGrpSpPr/>
          <p:nvPr/>
        </p:nvGrpSpPr>
        <p:grpSpPr>
          <a:xfrm>
            <a:off x="10694216" y="1709851"/>
            <a:ext cx="368244" cy="1242055"/>
            <a:chOff x="7660753" y="1704228"/>
            <a:chExt cx="368244" cy="1242055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E17B0CE0-B123-2D5D-2A92-106EDF882687}"/>
                </a:ext>
              </a:extLst>
            </p:cNvPr>
            <p:cNvSpPr/>
            <p:nvPr/>
          </p:nvSpPr>
          <p:spPr>
            <a:xfrm rot="7506210">
              <a:off x="7785719" y="2703004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8DB0C01A-B948-F377-9E52-5CE2BE260B4A}"/>
                </a:ext>
              </a:extLst>
            </p:cNvPr>
            <p:cNvSpPr/>
            <p:nvPr/>
          </p:nvSpPr>
          <p:spPr>
            <a:xfrm>
              <a:off x="7660753" y="1704228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268D0523-B97E-2250-73E1-1E5E5FD8A738}"/>
                </a:ext>
              </a:extLst>
            </p:cNvPr>
            <p:cNvSpPr/>
            <p:nvPr/>
          </p:nvSpPr>
          <p:spPr>
            <a:xfrm>
              <a:off x="7660753" y="1962331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E56C69DC-BFA4-594C-D06D-DD328D7E243D}"/>
                </a:ext>
              </a:extLst>
            </p:cNvPr>
            <p:cNvSpPr/>
            <p:nvPr/>
          </p:nvSpPr>
          <p:spPr>
            <a:xfrm>
              <a:off x="7660754" y="2226838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786AE03B-3C53-D250-480D-0CD974F15192}"/>
                </a:ext>
              </a:extLst>
            </p:cNvPr>
            <p:cNvSpPr/>
            <p:nvPr/>
          </p:nvSpPr>
          <p:spPr>
            <a:xfrm rot="21103124">
              <a:off x="7682375" y="2487337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69D08D0E-E802-EFE7-8930-64156ED85185}"/>
              </a:ext>
            </a:extLst>
          </p:cNvPr>
          <p:cNvGrpSpPr/>
          <p:nvPr/>
        </p:nvGrpSpPr>
        <p:grpSpPr>
          <a:xfrm>
            <a:off x="7660753" y="1704228"/>
            <a:ext cx="368244" cy="1242055"/>
            <a:chOff x="7660753" y="1704228"/>
            <a:chExt cx="368244" cy="1242055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9BB63B6-A159-BA08-48DD-51271DCEBDBE}"/>
                </a:ext>
              </a:extLst>
            </p:cNvPr>
            <p:cNvSpPr/>
            <p:nvPr/>
          </p:nvSpPr>
          <p:spPr>
            <a:xfrm rot="7506210">
              <a:off x="7785719" y="2703004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FB0DF812-3B6C-732E-63D5-39321940A8B9}"/>
                </a:ext>
              </a:extLst>
            </p:cNvPr>
            <p:cNvSpPr/>
            <p:nvPr/>
          </p:nvSpPr>
          <p:spPr>
            <a:xfrm>
              <a:off x="7660753" y="1704228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1B9A355E-AC58-3DB0-9C0B-9069F69C195F}"/>
                </a:ext>
              </a:extLst>
            </p:cNvPr>
            <p:cNvSpPr/>
            <p:nvPr/>
          </p:nvSpPr>
          <p:spPr>
            <a:xfrm>
              <a:off x="7660753" y="1962331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4BA7A069-7687-448A-A335-01F2E9B3FDF2}"/>
                </a:ext>
              </a:extLst>
            </p:cNvPr>
            <p:cNvSpPr/>
            <p:nvPr/>
          </p:nvSpPr>
          <p:spPr>
            <a:xfrm>
              <a:off x="7660754" y="2226838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BBA92B2E-1505-0D6E-85B6-1CA58382481E}"/>
                </a:ext>
              </a:extLst>
            </p:cNvPr>
            <p:cNvSpPr/>
            <p:nvPr/>
          </p:nvSpPr>
          <p:spPr>
            <a:xfrm rot="21103124">
              <a:off x="7682375" y="2487337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Ellipse 28">
            <a:extLst>
              <a:ext uri="{FF2B5EF4-FFF2-40B4-BE49-F238E27FC236}">
                <a16:creationId xmlns:a16="http://schemas.microsoft.com/office/drawing/2014/main" id="{202714E2-F99E-FE86-C974-E8C61284D643}"/>
              </a:ext>
            </a:extLst>
          </p:cNvPr>
          <p:cNvSpPr/>
          <p:nvPr/>
        </p:nvSpPr>
        <p:spPr>
          <a:xfrm>
            <a:off x="9287221" y="2245601"/>
            <a:ext cx="201404" cy="285153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7A20D6BD-4BA7-CBD0-EA56-5E68BC1F3AC3}"/>
              </a:ext>
            </a:extLst>
          </p:cNvPr>
          <p:cNvSpPr/>
          <p:nvPr/>
        </p:nvSpPr>
        <p:spPr>
          <a:xfrm>
            <a:off x="9282706" y="1664566"/>
            <a:ext cx="201404" cy="285153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C082DB7-6E8D-6075-62AF-0443096BDC53}"/>
              </a:ext>
            </a:extLst>
          </p:cNvPr>
          <p:cNvGrpSpPr/>
          <p:nvPr/>
        </p:nvGrpSpPr>
        <p:grpSpPr>
          <a:xfrm>
            <a:off x="6165802" y="1768084"/>
            <a:ext cx="379329" cy="3850030"/>
            <a:chOff x="6349412" y="1711051"/>
            <a:chExt cx="379329" cy="3850030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6661DB7-3E3F-50C5-4A24-770E6AEEE70B}"/>
                </a:ext>
              </a:extLst>
            </p:cNvPr>
            <p:cNvSpPr/>
            <p:nvPr/>
          </p:nvSpPr>
          <p:spPr>
            <a:xfrm rot="7506210">
              <a:off x="6485463" y="5317802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25795680-2E52-2CC6-7B9C-D0C73EAFB176}"/>
                </a:ext>
              </a:extLst>
            </p:cNvPr>
            <p:cNvSpPr/>
            <p:nvPr/>
          </p:nvSpPr>
          <p:spPr>
            <a:xfrm>
              <a:off x="6349414" y="1711051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C4F73E9-7B42-242B-F3E9-D706249CBCAB}"/>
                </a:ext>
              </a:extLst>
            </p:cNvPr>
            <p:cNvSpPr/>
            <p:nvPr/>
          </p:nvSpPr>
          <p:spPr>
            <a:xfrm>
              <a:off x="6349413" y="1971896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C6AFB664-D4EA-020E-5DE7-0DA04D44D4E7}"/>
                </a:ext>
              </a:extLst>
            </p:cNvPr>
            <p:cNvSpPr/>
            <p:nvPr/>
          </p:nvSpPr>
          <p:spPr>
            <a:xfrm>
              <a:off x="6349413" y="2229999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EFE45E2-A55D-0C77-6140-0D0FFBC35BB0}"/>
                </a:ext>
              </a:extLst>
            </p:cNvPr>
            <p:cNvSpPr/>
            <p:nvPr/>
          </p:nvSpPr>
          <p:spPr>
            <a:xfrm>
              <a:off x="6349413" y="2491764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4ABABC2E-6C6E-994D-0B52-ACC39FB982DA}"/>
                </a:ext>
              </a:extLst>
            </p:cNvPr>
            <p:cNvSpPr/>
            <p:nvPr/>
          </p:nvSpPr>
          <p:spPr>
            <a:xfrm>
              <a:off x="6349412" y="2752609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2BF1E3D-723A-EB40-FD43-8622EDB08F1A}"/>
                </a:ext>
              </a:extLst>
            </p:cNvPr>
            <p:cNvSpPr/>
            <p:nvPr/>
          </p:nvSpPr>
          <p:spPr>
            <a:xfrm>
              <a:off x="6349412" y="3010712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90F8DE4-37BA-D6CA-F27D-9BE487557A09}"/>
                </a:ext>
              </a:extLst>
            </p:cNvPr>
            <p:cNvSpPr/>
            <p:nvPr/>
          </p:nvSpPr>
          <p:spPr>
            <a:xfrm>
              <a:off x="6349413" y="3276164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2DF34AAD-5EC4-F08F-8218-FAF079088102}"/>
                </a:ext>
              </a:extLst>
            </p:cNvPr>
            <p:cNvSpPr/>
            <p:nvPr/>
          </p:nvSpPr>
          <p:spPr>
            <a:xfrm>
              <a:off x="6360498" y="3538313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15A39DD-92F7-74B7-F89D-5A1D616B87F0}"/>
                </a:ext>
              </a:extLst>
            </p:cNvPr>
            <p:cNvSpPr/>
            <p:nvPr/>
          </p:nvSpPr>
          <p:spPr>
            <a:xfrm>
              <a:off x="6360498" y="3796416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2E51DB92-93E0-456A-053A-E6A42E50AC25}"/>
                </a:ext>
              </a:extLst>
            </p:cNvPr>
            <p:cNvSpPr/>
            <p:nvPr/>
          </p:nvSpPr>
          <p:spPr>
            <a:xfrm>
              <a:off x="6360498" y="4058181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03D7A45-F24B-B175-4002-5A8A45A04C02}"/>
                </a:ext>
              </a:extLst>
            </p:cNvPr>
            <p:cNvSpPr/>
            <p:nvPr/>
          </p:nvSpPr>
          <p:spPr>
            <a:xfrm>
              <a:off x="6360497" y="4319026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C972331C-FD48-2BCB-DD22-A2E367470C1A}"/>
                </a:ext>
              </a:extLst>
            </p:cNvPr>
            <p:cNvSpPr/>
            <p:nvPr/>
          </p:nvSpPr>
          <p:spPr>
            <a:xfrm>
              <a:off x="6360497" y="4577129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88F5919-F7DF-F3AB-8445-8A8E87B5B618}"/>
                </a:ext>
              </a:extLst>
            </p:cNvPr>
            <p:cNvSpPr/>
            <p:nvPr/>
          </p:nvSpPr>
          <p:spPr>
            <a:xfrm>
              <a:off x="6360498" y="4841636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567AC57F-B4BA-B4E5-E0D8-B1C5468B4D0E}"/>
                </a:ext>
              </a:extLst>
            </p:cNvPr>
            <p:cNvSpPr/>
            <p:nvPr/>
          </p:nvSpPr>
          <p:spPr>
            <a:xfrm rot="21103124">
              <a:off x="6382119" y="5102135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Ellipse 23">
            <a:extLst>
              <a:ext uri="{FF2B5EF4-FFF2-40B4-BE49-F238E27FC236}">
                <a16:creationId xmlns:a16="http://schemas.microsoft.com/office/drawing/2014/main" id="{9A4A4478-1843-3719-F465-55B9DEC8F47B}"/>
              </a:ext>
            </a:extLst>
          </p:cNvPr>
          <p:cNvSpPr/>
          <p:nvPr/>
        </p:nvSpPr>
        <p:spPr>
          <a:xfrm>
            <a:off x="4720341" y="2234046"/>
            <a:ext cx="201404" cy="285153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FBD5F6F-427F-2A97-803D-813ED375A42D}"/>
              </a:ext>
            </a:extLst>
          </p:cNvPr>
          <p:cNvSpPr/>
          <p:nvPr/>
        </p:nvSpPr>
        <p:spPr>
          <a:xfrm>
            <a:off x="4720341" y="3521509"/>
            <a:ext cx="201404" cy="285153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D63452C-5AC2-55F4-EEFB-9A585D845BA6}"/>
              </a:ext>
            </a:extLst>
          </p:cNvPr>
          <p:cNvSpPr/>
          <p:nvPr/>
        </p:nvSpPr>
        <p:spPr>
          <a:xfrm>
            <a:off x="4720341" y="4078269"/>
            <a:ext cx="201404" cy="285153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C0DED35-79C3-254F-1B6B-BDBA5ABF504E}"/>
              </a:ext>
            </a:extLst>
          </p:cNvPr>
          <p:cNvSpPr/>
          <p:nvPr/>
        </p:nvSpPr>
        <p:spPr>
          <a:xfrm>
            <a:off x="4720341" y="4964477"/>
            <a:ext cx="201404" cy="285153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A29AB75-A08E-CC8E-65CD-72EAB4EB9FA1}"/>
              </a:ext>
            </a:extLst>
          </p:cNvPr>
          <p:cNvSpPr/>
          <p:nvPr/>
        </p:nvSpPr>
        <p:spPr>
          <a:xfrm>
            <a:off x="4720341" y="1671521"/>
            <a:ext cx="201404" cy="285153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09B070-FBEC-DAA6-4AB2-3558F7E2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225"/>
            <a:ext cx="10515600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Highlights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B278ED2-82BB-7A69-9226-F68A8867F59C}"/>
              </a:ext>
            </a:extLst>
          </p:cNvPr>
          <p:cNvSpPr/>
          <p:nvPr/>
        </p:nvSpPr>
        <p:spPr>
          <a:xfrm>
            <a:off x="442104" y="2713006"/>
            <a:ext cx="2186796" cy="1431987"/>
          </a:xfrm>
          <a:prstGeom prst="rect">
            <a:avLst/>
          </a:prstGeom>
          <a:noFill/>
          <a:ln w="9525" cap="flat" cmpd="sng" algn="ctr">
            <a:solidFill>
              <a:srgbClr val="E67A0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5000" dirty="0" err="1">
                <a:solidFill>
                  <a:srgbClr val="E67A04"/>
                </a:solidFill>
              </a:rPr>
              <a:t>Octree</a:t>
            </a:r>
            <a:endParaRPr lang="de-DE" sz="5000" dirty="0">
              <a:solidFill>
                <a:srgbClr val="E67A04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3CAD3-6AA8-6BED-1B67-027AF00BFE68}"/>
              </a:ext>
            </a:extLst>
          </p:cNvPr>
          <p:cNvSpPr/>
          <p:nvPr/>
        </p:nvSpPr>
        <p:spPr>
          <a:xfrm>
            <a:off x="7638829" y="1065946"/>
            <a:ext cx="3489158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 err="1">
                <a:latin typeface="Söhne"/>
              </a:rPr>
              <a:t>Boundingbox</a:t>
            </a:r>
            <a:endParaRPr lang="de-DE" sz="2500" b="1" dirty="0">
              <a:latin typeface="Söhne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8457F3-DFF4-3697-6092-FF68E76371BD}"/>
              </a:ext>
            </a:extLst>
          </p:cNvPr>
          <p:cNvSpPr/>
          <p:nvPr/>
        </p:nvSpPr>
        <p:spPr>
          <a:xfrm>
            <a:off x="3053599" y="1083702"/>
            <a:ext cx="3534889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 err="1">
                <a:latin typeface="Söhne"/>
              </a:rPr>
              <a:t>OctreeCell</a:t>
            </a:r>
            <a:endParaRPr lang="de-DE" sz="2500" b="1" dirty="0">
              <a:latin typeface="Söhne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9CC830-034B-A537-B9D8-E078CEE175D0}"/>
              </a:ext>
            </a:extLst>
          </p:cNvPr>
          <p:cNvSpPr/>
          <p:nvPr/>
        </p:nvSpPr>
        <p:spPr>
          <a:xfrm>
            <a:off x="7642050" y="4353664"/>
            <a:ext cx="3485937" cy="1155838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Strahlenberechnung iteriert durch getroffene Cells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5ED6ED9-2453-BDA5-019B-9E7CA77C219D}"/>
              </a:ext>
            </a:extLst>
          </p:cNvPr>
          <p:cNvSpPr/>
          <p:nvPr/>
        </p:nvSpPr>
        <p:spPr>
          <a:xfrm>
            <a:off x="7897508" y="1854982"/>
            <a:ext cx="2971800" cy="478705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Max, Min Vektoren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CCAE698-8521-11D9-1058-8DBC895DE336}"/>
              </a:ext>
            </a:extLst>
          </p:cNvPr>
          <p:cNvSpPr/>
          <p:nvPr/>
        </p:nvSpPr>
        <p:spPr>
          <a:xfrm>
            <a:off x="7897508" y="2442667"/>
            <a:ext cx="2971800" cy="1183769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Schneiden mit Punkten, Vektoren, </a:t>
            </a:r>
            <a:r>
              <a:rPr lang="de-DE" sz="2500" b="1" dirty="0" err="1">
                <a:latin typeface="Söhne"/>
              </a:rPr>
              <a:t>Boundingboxes</a:t>
            </a:r>
            <a:endParaRPr lang="de-DE" sz="2500" b="1" dirty="0">
              <a:latin typeface="Söhne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134F4A8-07CA-CB48-926D-B20E65231C5B}"/>
              </a:ext>
            </a:extLst>
          </p:cNvPr>
          <p:cNvSpPr/>
          <p:nvPr/>
        </p:nvSpPr>
        <p:spPr>
          <a:xfrm>
            <a:off x="3335143" y="1853145"/>
            <a:ext cx="2971800" cy="478705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 err="1">
                <a:latin typeface="Söhne"/>
              </a:rPr>
              <a:t>Boundingbox</a:t>
            </a:r>
            <a:endParaRPr lang="de-DE" sz="2500" b="1" dirty="0">
              <a:latin typeface="Söhne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249609-3B17-F6F0-901F-048DDAF69CA6}"/>
              </a:ext>
            </a:extLst>
          </p:cNvPr>
          <p:cNvSpPr/>
          <p:nvPr/>
        </p:nvSpPr>
        <p:spPr>
          <a:xfrm>
            <a:off x="3335143" y="2417852"/>
            <a:ext cx="2971800" cy="1183768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Liste aller </a:t>
            </a:r>
            <a:r>
              <a:rPr lang="de-DE" sz="2500" b="1" dirty="0" err="1">
                <a:latin typeface="Söhne"/>
              </a:rPr>
              <a:t>Triangles</a:t>
            </a:r>
            <a:r>
              <a:rPr lang="de-DE" sz="2500" b="1" dirty="0">
                <a:latin typeface="Söhne"/>
              </a:rPr>
              <a:t> (besitzen </a:t>
            </a:r>
            <a:r>
              <a:rPr lang="de-DE" sz="2500" b="1" dirty="0" err="1">
                <a:latin typeface="Söhne"/>
              </a:rPr>
              <a:t>Boundingbox</a:t>
            </a:r>
            <a:r>
              <a:rPr lang="de-DE" sz="2500" b="1" dirty="0">
                <a:latin typeface="Söhne"/>
              </a:rPr>
              <a:t>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C532E4B-AA8B-73FC-880B-764DA348890A}"/>
              </a:ext>
            </a:extLst>
          </p:cNvPr>
          <p:cNvSpPr/>
          <p:nvPr/>
        </p:nvSpPr>
        <p:spPr>
          <a:xfrm>
            <a:off x="3335143" y="3684941"/>
            <a:ext cx="2971800" cy="483821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Rekursive </a:t>
            </a:r>
            <a:r>
              <a:rPr lang="de-DE" sz="2500" b="1" dirty="0" err="1">
                <a:latin typeface="Söhne"/>
              </a:rPr>
              <a:t>createTree</a:t>
            </a:r>
            <a:endParaRPr lang="de-DE" sz="2500" b="1" dirty="0">
              <a:latin typeface="Söhne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13DB94-95BA-3999-AD20-A3F8797E83CE}"/>
              </a:ext>
            </a:extLst>
          </p:cNvPr>
          <p:cNvSpPr/>
          <p:nvPr/>
        </p:nvSpPr>
        <p:spPr>
          <a:xfrm>
            <a:off x="3335143" y="4252083"/>
            <a:ext cx="2971800" cy="810704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Content wird auf Children aufgeteilt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EA48941-1A5B-499F-E37D-2AF19ADF9406}"/>
              </a:ext>
            </a:extLst>
          </p:cNvPr>
          <p:cNvSpPr/>
          <p:nvPr/>
        </p:nvSpPr>
        <p:spPr>
          <a:xfrm>
            <a:off x="3335143" y="5146108"/>
            <a:ext cx="2971800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Strahl geschnitten?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19F6493-FF05-28D0-04B6-792A6E2D1EA5}"/>
              </a:ext>
            </a:extLst>
          </p:cNvPr>
          <p:cNvSpPr/>
          <p:nvPr/>
        </p:nvSpPr>
        <p:spPr>
          <a:xfrm>
            <a:off x="2621478" y="6093706"/>
            <a:ext cx="4396344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Rückgabe der sortierten Liste der getroffenen Zellen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0B4B8C45-B05B-E5CF-020E-BC46CFDF3320}"/>
              </a:ext>
            </a:extLst>
          </p:cNvPr>
          <p:cNvCxnSpPr>
            <a:stCxn id="16" idx="2"/>
          </p:cNvCxnSpPr>
          <p:nvPr/>
        </p:nvCxnSpPr>
        <p:spPr>
          <a:xfrm flipH="1">
            <a:off x="4819650" y="5827114"/>
            <a:ext cx="1393" cy="243221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76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" grpId="0" animBg="1"/>
      <p:bldP spid="9" grpId="0" animBg="1"/>
      <p:bldP spid="11" grpId="0" animBg="1"/>
      <p:bldP spid="4" grpId="0" animBg="1"/>
      <p:bldP spid="6" grpId="0" animBg="1"/>
      <p:bldP spid="7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25DB53D4-0C27-17BD-1FD6-0424138A7D5A}"/>
              </a:ext>
            </a:extLst>
          </p:cNvPr>
          <p:cNvSpPr/>
          <p:nvPr/>
        </p:nvSpPr>
        <p:spPr>
          <a:xfrm>
            <a:off x="285110" y="1852978"/>
            <a:ext cx="2372308" cy="1957956"/>
          </a:xfrm>
          <a:prstGeom prst="roundRect">
            <a:avLst/>
          </a:prstGeom>
          <a:solidFill>
            <a:srgbClr val="FEA13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8C6CB5-4CE7-285A-4C3B-07F90DCB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" y="0"/>
            <a:ext cx="2741762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9FC3C5-E16D-48A2-2BDA-951F06A33D97}"/>
              </a:ext>
            </a:extLst>
          </p:cNvPr>
          <p:cNvSpPr txBox="1"/>
          <p:nvPr/>
        </p:nvSpPr>
        <p:spPr>
          <a:xfrm>
            <a:off x="349132" y="28062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Hauptbetätigungsfelder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3C1385-510A-71D9-89CF-F7879D36B7B0}"/>
              </a:ext>
            </a:extLst>
          </p:cNvPr>
          <p:cNvSpPr txBox="1"/>
          <p:nvPr/>
        </p:nvSpPr>
        <p:spPr>
          <a:xfrm>
            <a:off x="2756085" y="2806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Techniken</a:t>
            </a:r>
          </a:p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432B9C-BDF0-FEF7-5206-495CBF0A9DEA}"/>
              </a:ext>
            </a:extLst>
          </p:cNvPr>
          <p:cNvSpPr txBox="1"/>
          <p:nvPr/>
        </p:nvSpPr>
        <p:spPr>
          <a:xfrm>
            <a:off x="7702436" y="2806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Design-Patterns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911896B-142E-462B-E31F-3FD44277B7B5}"/>
              </a:ext>
            </a:extLst>
          </p:cNvPr>
          <p:cNvSpPr txBox="1"/>
          <p:nvPr/>
        </p:nvSpPr>
        <p:spPr>
          <a:xfrm>
            <a:off x="10126278" y="2777221"/>
            <a:ext cx="18498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Highlights 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E01894-7D10-AF0B-836E-0CE3716E6C4B}"/>
              </a:ext>
            </a:extLst>
          </p:cNvPr>
          <p:cNvSpPr txBox="1"/>
          <p:nvPr/>
        </p:nvSpPr>
        <p:spPr>
          <a:xfrm>
            <a:off x="349132" y="2011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3567BFC-7097-5A94-390B-F1E1C06F25CA}"/>
              </a:ext>
            </a:extLst>
          </p:cNvPr>
          <p:cNvSpPr txBox="1"/>
          <p:nvPr/>
        </p:nvSpPr>
        <p:spPr>
          <a:xfrm>
            <a:off x="2772974" y="2011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8F15E8-3739-26DB-5B27-874C2B5F6BF4}"/>
              </a:ext>
            </a:extLst>
          </p:cNvPr>
          <p:cNvSpPr txBox="1"/>
          <p:nvPr/>
        </p:nvSpPr>
        <p:spPr>
          <a:xfrm>
            <a:off x="7702436" y="2011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68EED9A-7B40-5619-5586-24DF40FA89B7}"/>
              </a:ext>
            </a:extLst>
          </p:cNvPr>
          <p:cNvSpPr txBox="1"/>
          <p:nvPr/>
        </p:nvSpPr>
        <p:spPr>
          <a:xfrm>
            <a:off x="10126278" y="2011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512C1A-66C1-28AF-80EB-8457D81D8A05}"/>
              </a:ext>
            </a:extLst>
          </p:cNvPr>
          <p:cNvSpPr txBox="1"/>
          <p:nvPr/>
        </p:nvSpPr>
        <p:spPr>
          <a:xfrm>
            <a:off x="349132" y="5005022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UML-Diagramme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F816CDB-1073-EC8D-4326-6877B3A420C8}"/>
              </a:ext>
            </a:extLst>
          </p:cNvPr>
          <p:cNvSpPr txBox="1"/>
          <p:nvPr/>
        </p:nvSpPr>
        <p:spPr>
          <a:xfrm>
            <a:off x="2756085" y="50050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Projekt- </a:t>
            </a:r>
            <a:r>
              <a:rPr lang="de-DE" sz="2500" dirty="0" err="1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organisation</a:t>
            </a:r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70AF7A0-8500-CF51-AD5E-89E1ACB1C649}"/>
              </a:ext>
            </a:extLst>
          </p:cNvPr>
          <p:cNvSpPr txBox="1"/>
          <p:nvPr/>
        </p:nvSpPr>
        <p:spPr>
          <a:xfrm>
            <a:off x="5179927" y="5005020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 err="1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Scrum</a:t>
            </a:r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F66B155-FBBB-BB18-AB14-92614F3D41A0}"/>
              </a:ext>
            </a:extLst>
          </p:cNvPr>
          <p:cNvSpPr txBox="1"/>
          <p:nvPr/>
        </p:nvSpPr>
        <p:spPr>
          <a:xfrm>
            <a:off x="7702436" y="5005020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Erfahrungen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2F0A053-20B2-8DBB-245F-D4CDB4F6008A}"/>
              </a:ext>
            </a:extLst>
          </p:cNvPr>
          <p:cNvSpPr txBox="1"/>
          <p:nvPr/>
        </p:nvSpPr>
        <p:spPr>
          <a:xfrm>
            <a:off x="10053011" y="4976023"/>
            <a:ext cx="22562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Optimierung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5761D89-1029-816F-F1B3-0C35646E7525}"/>
              </a:ext>
            </a:extLst>
          </p:cNvPr>
          <p:cNvSpPr txBox="1"/>
          <p:nvPr/>
        </p:nvSpPr>
        <p:spPr>
          <a:xfrm>
            <a:off x="349132" y="4210176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06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5AA7698-5AA3-C6E9-2DDB-0B03148CAC53}"/>
              </a:ext>
            </a:extLst>
          </p:cNvPr>
          <p:cNvSpPr txBox="1"/>
          <p:nvPr/>
        </p:nvSpPr>
        <p:spPr>
          <a:xfrm>
            <a:off x="5196816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58EF33D-3414-411C-87F5-0328B7479CDA}"/>
              </a:ext>
            </a:extLst>
          </p:cNvPr>
          <p:cNvSpPr txBox="1"/>
          <p:nvPr/>
        </p:nvSpPr>
        <p:spPr>
          <a:xfrm>
            <a:off x="2772974" y="4210176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07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257A6BC-6C1B-1391-7B98-769C83E26359}"/>
              </a:ext>
            </a:extLst>
          </p:cNvPr>
          <p:cNvSpPr txBox="1"/>
          <p:nvPr/>
        </p:nvSpPr>
        <p:spPr>
          <a:xfrm>
            <a:off x="7702436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91B53E-09AF-F295-B74F-81B1626B5475}"/>
              </a:ext>
            </a:extLst>
          </p:cNvPr>
          <p:cNvSpPr txBox="1"/>
          <p:nvPr/>
        </p:nvSpPr>
        <p:spPr>
          <a:xfrm>
            <a:off x="10053011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12083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9B070-FBEC-DAA6-4AB2-3558F7E2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225"/>
            <a:ext cx="10515600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Highlights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B278ED2-82BB-7A69-9226-F68A8867F59C}"/>
              </a:ext>
            </a:extLst>
          </p:cNvPr>
          <p:cNvSpPr/>
          <p:nvPr/>
        </p:nvSpPr>
        <p:spPr>
          <a:xfrm>
            <a:off x="442104" y="2713006"/>
            <a:ext cx="2881954" cy="1431987"/>
          </a:xfrm>
          <a:prstGeom prst="rect">
            <a:avLst/>
          </a:prstGeom>
          <a:noFill/>
          <a:ln w="9525" cap="flat" cmpd="sng" algn="ctr">
            <a:solidFill>
              <a:srgbClr val="E67A0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5000" dirty="0" err="1">
                <a:solidFill>
                  <a:srgbClr val="E67A04"/>
                </a:solidFill>
              </a:rPr>
              <a:t>Tokenizer</a:t>
            </a:r>
            <a:endParaRPr lang="de-DE" sz="5000" dirty="0">
              <a:solidFill>
                <a:srgbClr val="E67A04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4DB94D6-A945-4CFB-7F50-8E3D753ECBAF}"/>
              </a:ext>
            </a:extLst>
          </p:cNvPr>
          <p:cNvSpPr/>
          <p:nvPr/>
        </p:nvSpPr>
        <p:spPr>
          <a:xfrm>
            <a:off x="3651250" y="1854019"/>
            <a:ext cx="8299450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 err="1">
                <a:latin typeface="Söhne"/>
              </a:rPr>
              <a:t>Tokenizer</a:t>
            </a:r>
            <a:r>
              <a:rPr lang="de-DE" sz="2500" b="1" dirty="0">
                <a:latin typeface="Söhne"/>
              </a:rPr>
              <a:t> für verschiedene Formatierungen von OBJ-Dateien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26EB04F9-78D1-1BE1-EB8A-E61683426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0" y="2605155"/>
            <a:ext cx="8299450" cy="520630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6C74F87E-2294-C2AB-0310-B97586B72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0" y="3195915"/>
            <a:ext cx="8299450" cy="635585"/>
          </a:xfrm>
          <a:prstGeom prst="rect">
            <a:avLst/>
          </a:prstGeom>
        </p:spPr>
      </p:pic>
      <p:sp>
        <p:nvSpPr>
          <p:cNvPr id="75" name="Rechteck 74">
            <a:extLst>
              <a:ext uri="{FF2B5EF4-FFF2-40B4-BE49-F238E27FC236}">
                <a16:creationId xmlns:a16="http://schemas.microsoft.com/office/drawing/2014/main" id="{354842FA-E55F-8DF9-57F6-E9E65E5404BA}"/>
              </a:ext>
            </a:extLst>
          </p:cNvPr>
          <p:cNvSpPr/>
          <p:nvPr/>
        </p:nvSpPr>
        <p:spPr>
          <a:xfrm>
            <a:off x="3651250" y="3901630"/>
            <a:ext cx="8299450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Quad-Face </a:t>
            </a:r>
            <a:r>
              <a:rPr lang="de-DE" sz="2500" b="1" dirty="0" err="1">
                <a:latin typeface="Söhne"/>
              </a:rPr>
              <a:t>unterstützung</a:t>
            </a:r>
            <a:endParaRPr lang="de-DE" sz="2500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78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9B070-FBEC-DAA6-4AB2-3558F7E2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225"/>
            <a:ext cx="10515600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Highlights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B278ED2-82BB-7A69-9226-F68A8867F59C}"/>
              </a:ext>
            </a:extLst>
          </p:cNvPr>
          <p:cNvSpPr/>
          <p:nvPr/>
        </p:nvSpPr>
        <p:spPr>
          <a:xfrm>
            <a:off x="442104" y="2713006"/>
            <a:ext cx="2881954" cy="1431987"/>
          </a:xfrm>
          <a:prstGeom prst="rect">
            <a:avLst/>
          </a:prstGeom>
          <a:noFill/>
          <a:ln w="9525" cap="flat" cmpd="sng" algn="ctr">
            <a:solidFill>
              <a:srgbClr val="E67A0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5000" dirty="0">
                <a:solidFill>
                  <a:srgbClr val="E67A04"/>
                </a:solidFill>
              </a:rPr>
              <a:t>Multi-threading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4DB94D6-A945-4CFB-7F50-8E3D753ECBAF}"/>
              </a:ext>
            </a:extLst>
          </p:cNvPr>
          <p:cNvSpPr/>
          <p:nvPr/>
        </p:nvSpPr>
        <p:spPr>
          <a:xfrm>
            <a:off x="4836583" y="1747535"/>
            <a:ext cx="5978172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Standardmäßig auf 4 Threads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354842FA-E55F-8DF9-57F6-E9E65E5404BA}"/>
              </a:ext>
            </a:extLst>
          </p:cNvPr>
          <p:cNvSpPr/>
          <p:nvPr/>
        </p:nvSpPr>
        <p:spPr>
          <a:xfrm>
            <a:off x="4836583" y="2641509"/>
            <a:ext cx="5978172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>
                <a:latin typeface="Söhne"/>
              </a:rPr>
              <a:t>Threads </a:t>
            </a:r>
            <a:r>
              <a:rPr lang="en-US" sz="2500" b="1" dirty="0" err="1">
                <a:latin typeface="Söhne"/>
              </a:rPr>
              <a:t>holen</a:t>
            </a:r>
            <a:r>
              <a:rPr lang="en-US" sz="2500" b="1" dirty="0">
                <a:latin typeface="Söhne"/>
              </a:rPr>
              <a:t> Workload ab (1 Tile)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398999-EB58-ABD8-9446-5D507F8F9508}"/>
              </a:ext>
            </a:extLst>
          </p:cNvPr>
          <p:cNvSpPr/>
          <p:nvPr/>
        </p:nvSpPr>
        <p:spPr>
          <a:xfrm>
            <a:off x="4836583" y="3535483"/>
            <a:ext cx="5978172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>
                <a:latin typeface="Söhne"/>
              </a:rPr>
              <a:t>Tile </a:t>
            </a:r>
            <a:r>
              <a:rPr lang="en-US" sz="2500" b="1" dirty="0" err="1">
                <a:latin typeface="Söhne"/>
              </a:rPr>
              <a:t>wird</a:t>
            </a:r>
            <a:r>
              <a:rPr lang="en-US" sz="2500" b="1" dirty="0">
                <a:latin typeface="Söhne"/>
              </a:rPr>
              <a:t> </a:t>
            </a:r>
            <a:r>
              <a:rPr lang="en-US" sz="2500" b="1" dirty="0" err="1">
                <a:latin typeface="Söhne"/>
              </a:rPr>
              <a:t>gerendert</a:t>
            </a:r>
            <a:endParaRPr lang="en-US" sz="2500" b="1" dirty="0">
              <a:latin typeface="Söhne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97BC17-8447-ADF9-7B72-936354C177F7}"/>
              </a:ext>
            </a:extLst>
          </p:cNvPr>
          <p:cNvSpPr/>
          <p:nvPr/>
        </p:nvSpPr>
        <p:spPr>
          <a:xfrm>
            <a:off x="4836583" y="4429457"/>
            <a:ext cx="5978172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Thread holt (falls verfügbar) neue Workload</a:t>
            </a:r>
          </a:p>
        </p:txBody>
      </p:sp>
    </p:spTree>
    <p:extLst>
      <p:ext uri="{BB962C8B-B14F-4D97-AF65-F5344CB8AC3E}">
        <p14:creationId xmlns:p14="http://schemas.microsoft.com/office/powerpoint/2010/main" val="336990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5" grpId="0" animBg="1"/>
      <p:bldP spid="3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9B070-FBEC-DAA6-4AB2-3558F7E2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225"/>
            <a:ext cx="10515600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Highlights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B278ED2-82BB-7A69-9226-F68A8867F59C}"/>
              </a:ext>
            </a:extLst>
          </p:cNvPr>
          <p:cNvSpPr/>
          <p:nvPr/>
        </p:nvSpPr>
        <p:spPr>
          <a:xfrm>
            <a:off x="837215" y="3124244"/>
            <a:ext cx="1872118" cy="822477"/>
          </a:xfrm>
          <a:prstGeom prst="rect">
            <a:avLst/>
          </a:prstGeom>
          <a:noFill/>
          <a:ln w="9525" cap="flat" cmpd="sng" algn="ctr">
            <a:solidFill>
              <a:srgbClr val="E67A0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5000" dirty="0" err="1">
                <a:solidFill>
                  <a:srgbClr val="E67A04"/>
                </a:solidFill>
              </a:rPr>
              <a:t>Tiling</a:t>
            </a:r>
            <a:endParaRPr lang="de-DE" sz="5000" dirty="0">
              <a:solidFill>
                <a:srgbClr val="E67A04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4DB94D6-A945-4CFB-7F50-8E3D753ECBAF}"/>
              </a:ext>
            </a:extLst>
          </p:cNvPr>
          <p:cNvSpPr/>
          <p:nvPr/>
        </p:nvSpPr>
        <p:spPr>
          <a:xfrm>
            <a:off x="4836583" y="1407031"/>
            <a:ext cx="5978172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Standardmäßig 10x10 </a:t>
            </a:r>
            <a:r>
              <a:rPr lang="de-DE" sz="2500" b="1" dirty="0" err="1">
                <a:latin typeface="Söhne"/>
              </a:rPr>
              <a:t>Tiles</a:t>
            </a:r>
            <a:endParaRPr lang="de-DE" sz="2500" b="1" dirty="0">
              <a:latin typeface="Söhne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354842FA-E55F-8DF9-57F6-E9E65E5404BA}"/>
              </a:ext>
            </a:extLst>
          </p:cNvPr>
          <p:cNvSpPr/>
          <p:nvPr/>
        </p:nvSpPr>
        <p:spPr>
          <a:xfrm>
            <a:off x="4836583" y="2301005"/>
            <a:ext cx="5978172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Jedes </a:t>
            </a:r>
            <a:r>
              <a:rPr lang="de-DE" sz="2500" b="1" dirty="0" err="1">
                <a:latin typeface="Söhne"/>
              </a:rPr>
              <a:t>Tile</a:t>
            </a:r>
            <a:r>
              <a:rPr lang="de-DE" sz="2500" b="1" dirty="0">
                <a:latin typeface="Söhne"/>
              </a:rPr>
              <a:t> wird extra gerendert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398999-EB58-ABD8-9446-5D507F8F9508}"/>
              </a:ext>
            </a:extLst>
          </p:cNvPr>
          <p:cNvSpPr/>
          <p:nvPr/>
        </p:nvSpPr>
        <p:spPr>
          <a:xfrm>
            <a:off x="4836583" y="3194979"/>
            <a:ext cx="5978172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Pixel werden in Buffer geschrieben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97BC17-8447-ADF9-7B72-936354C177F7}"/>
              </a:ext>
            </a:extLst>
          </p:cNvPr>
          <p:cNvSpPr/>
          <p:nvPr/>
        </p:nvSpPr>
        <p:spPr>
          <a:xfrm>
            <a:off x="4836583" y="4088953"/>
            <a:ext cx="5978172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Buffer wird an Canvas übergeben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ED9B48-1FC3-219C-8FFD-5A0418C9442F}"/>
              </a:ext>
            </a:extLst>
          </p:cNvPr>
          <p:cNvSpPr/>
          <p:nvPr/>
        </p:nvSpPr>
        <p:spPr>
          <a:xfrm>
            <a:off x="4836583" y="4982927"/>
            <a:ext cx="5978172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 err="1">
                <a:latin typeface="Söhne"/>
              </a:rPr>
              <a:t>Tile</a:t>
            </a:r>
            <a:r>
              <a:rPr lang="de-DE" sz="2500" b="1" dirty="0">
                <a:latin typeface="Söhne"/>
              </a:rPr>
              <a:t> wird dargestellt</a:t>
            </a:r>
          </a:p>
        </p:txBody>
      </p:sp>
    </p:spTree>
    <p:extLst>
      <p:ext uri="{BB962C8B-B14F-4D97-AF65-F5344CB8AC3E}">
        <p14:creationId xmlns:p14="http://schemas.microsoft.com/office/powerpoint/2010/main" val="337909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5" grpId="0" animBg="1"/>
      <p:bldP spid="3" grpId="0" animBg="1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9B070-FBEC-DAA6-4AB2-3558F7E2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225"/>
            <a:ext cx="10515600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Highlights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B278ED2-82BB-7A69-9226-F68A8867F59C}"/>
              </a:ext>
            </a:extLst>
          </p:cNvPr>
          <p:cNvSpPr/>
          <p:nvPr/>
        </p:nvSpPr>
        <p:spPr>
          <a:xfrm>
            <a:off x="837215" y="3124244"/>
            <a:ext cx="1872118" cy="822477"/>
          </a:xfrm>
          <a:prstGeom prst="rect">
            <a:avLst/>
          </a:prstGeom>
          <a:noFill/>
          <a:ln w="9525" cap="flat" cmpd="sng" algn="ctr">
            <a:solidFill>
              <a:srgbClr val="E67A0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5000" dirty="0" err="1">
                <a:solidFill>
                  <a:srgbClr val="E67A04"/>
                </a:solidFill>
              </a:rPr>
              <a:t>Tiling</a:t>
            </a:r>
            <a:endParaRPr lang="de-DE" sz="5000" dirty="0">
              <a:solidFill>
                <a:srgbClr val="E67A04"/>
              </a:solidFill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A7877A7-C8F8-F621-8A59-EB8BD3799BD9}"/>
              </a:ext>
            </a:extLst>
          </p:cNvPr>
          <p:cNvGrpSpPr/>
          <p:nvPr/>
        </p:nvGrpSpPr>
        <p:grpSpPr>
          <a:xfrm>
            <a:off x="3437953" y="611566"/>
            <a:ext cx="8315730" cy="5634868"/>
            <a:chOff x="3285553" y="526414"/>
            <a:chExt cx="8315730" cy="5634868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A913D81-B19B-B0D8-AB58-82860CA44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5553" y="526414"/>
              <a:ext cx="8315730" cy="5634868"/>
            </a:xfrm>
            <a:prstGeom prst="rect">
              <a:avLst/>
            </a:prstGeom>
          </p:spPr>
        </p:pic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F6519F3-13D5-8BCB-9378-4E93DDA1A45E}"/>
                </a:ext>
              </a:extLst>
            </p:cNvPr>
            <p:cNvSpPr/>
            <p:nvPr/>
          </p:nvSpPr>
          <p:spPr>
            <a:xfrm>
              <a:off x="3285553" y="526414"/>
              <a:ext cx="8315730" cy="5634868"/>
            </a:xfrm>
            <a:prstGeom prst="rect">
              <a:avLst/>
            </a:prstGeom>
            <a:noFill/>
            <a:ln w="76200" cap="flat" cmpd="sng" algn="ctr">
              <a:solidFill>
                <a:srgbClr val="E67A0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de-DE" sz="3000" dirty="0">
                <a:solidFill>
                  <a:srgbClr val="E67A0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4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Ellipse 65">
            <a:extLst>
              <a:ext uri="{FF2B5EF4-FFF2-40B4-BE49-F238E27FC236}">
                <a16:creationId xmlns:a16="http://schemas.microsoft.com/office/drawing/2014/main" id="{13253A80-E16C-D834-1E36-A56745D0299B}"/>
              </a:ext>
            </a:extLst>
          </p:cNvPr>
          <p:cNvSpPr/>
          <p:nvPr/>
        </p:nvSpPr>
        <p:spPr>
          <a:xfrm>
            <a:off x="7204028" y="4187088"/>
            <a:ext cx="201404" cy="285153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0E5D419-6132-664F-F566-CECC37864B69}"/>
              </a:ext>
            </a:extLst>
          </p:cNvPr>
          <p:cNvSpPr/>
          <p:nvPr/>
        </p:nvSpPr>
        <p:spPr>
          <a:xfrm>
            <a:off x="7204028" y="3278595"/>
            <a:ext cx="201404" cy="285153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589FFAA8-FFC1-6DC3-C3C4-91D787C34CB2}"/>
              </a:ext>
            </a:extLst>
          </p:cNvPr>
          <p:cNvGrpSpPr/>
          <p:nvPr/>
        </p:nvGrpSpPr>
        <p:grpSpPr>
          <a:xfrm>
            <a:off x="9016416" y="3217481"/>
            <a:ext cx="368244" cy="1764665"/>
            <a:chOff x="5200938" y="3176525"/>
            <a:chExt cx="368244" cy="1764665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CBE1362-D382-F754-EAAC-879E545E36E8}"/>
                </a:ext>
              </a:extLst>
            </p:cNvPr>
            <p:cNvSpPr/>
            <p:nvPr/>
          </p:nvSpPr>
          <p:spPr>
            <a:xfrm rot="7506210">
              <a:off x="5325904" y="4697911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5B9E58C0-B0D2-2DEF-5027-3387872E536D}"/>
                </a:ext>
              </a:extLst>
            </p:cNvPr>
            <p:cNvSpPr/>
            <p:nvPr/>
          </p:nvSpPr>
          <p:spPr>
            <a:xfrm>
              <a:off x="5200939" y="3176525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26849103-7589-32BA-1D29-F0931695659C}"/>
                </a:ext>
              </a:extLst>
            </p:cNvPr>
            <p:cNvSpPr/>
            <p:nvPr/>
          </p:nvSpPr>
          <p:spPr>
            <a:xfrm>
              <a:off x="5200939" y="3438290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40664D9-B189-7F95-354E-4D303DB40AF2}"/>
                </a:ext>
              </a:extLst>
            </p:cNvPr>
            <p:cNvSpPr/>
            <p:nvPr/>
          </p:nvSpPr>
          <p:spPr>
            <a:xfrm>
              <a:off x="5200938" y="3699135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90D1D54-8BC6-B843-444E-F8DCAD9BEF91}"/>
                </a:ext>
              </a:extLst>
            </p:cNvPr>
            <p:cNvSpPr/>
            <p:nvPr/>
          </p:nvSpPr>
          <p:spPr>
            <a:xfrm>
              <a:off x="5200938" y="3957238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E460103-8F23-FA6D-8A77-3053C87162A8}"/>
                </a:ext>
              </a:extLst>
            </p:cNvPr>
            <p:cNvSpPr/>
            <p:nvPr/>
          </p:nvSpPr>
          <p:spPr>
            <a:xfrm>
              <a:off x="5200939" y="4221745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80A73011-8916-A01E-7C90-1F74C40FCEAF}"/>
                </a:ext>
              </a:extLst>
            </p:cNvPr>
            <p:cNvSpPr/>
            <p:nvPr/>
          </p:nvSpPr>
          <p:spPr>
            <a:xfrm rot="21103124">
              <a:off x="5222560" y="4482244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B38BC27-2611-236B-068B-C158489A8363}"/>
              </a:ext>
            </a:extLst>
          </p:cNvPr>
          <p:cNvGrpSpPr/>
          <p:nvPr/>
        </p:nvGrpSpPr>
        <p:grpSpPr>
          <a:xfrm>
            <a:off x="5200938" y="3176525"/>
            <a:ext cx="368244" cy="1764665"/>
            <a:chOff x="5200938" y="3176525"/>
            <a:chExt cx="368244" cy="1764665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25D849C-0CCD-2C8E-F404-AFAA54EF9250}"/>
                </a:ext>
              </a:extLst>
            </p:cNvPr>
            <p:cNvSpPr/>
            <p:nvPr/>
          </p:nvSpPr>
          <p:spPr>
            <a:xfrm rot="7506210">
              <a:off x="5325904" y="4697911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01CED4FA-3D48-F1E4-3C42-034A1712132A}"/>
                </a:ext>
              </a:extLst>
            </p:cNvPr>
            <p:cNvSpPr/>
            <p:nvPr/>
          </p:nvSpPr>
          <p:spPr>
            <a:xfrm>
              <a:off x="5200939" y="3176525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362EECF-815F-5D9E-9874-D5A2A454B0BA}"/>
                </a:ext>
              </a:extLst>
            </p:cNvPr>
            <p:cNvSpPr/>
            <p:nvPr/>
          </p:nvSpPr>
          <p:spPr>
            <a:xfrm>
              <a:off x="5200939" y="3438290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3A43B0B-E4E8-A31F-E2F6-5F9151B8EAA6}"/>
                </a:ext>
              </a:extLst>
            </p:cNvPr>
            <p:cNvSpPr/>
            <p:nvPr/>
          </p:nvSpPr>
          <p:spPr>
            <a:xfrm>
              <a:off x="5200938" y="3699135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C63A8C5-E1CD-1D3E-A7CD-F1D4C62E3151}"/>
                </a:ext>
              </a:extLst>
            </p:cNvPr>
            <p:cNvSpPr/>
            <p:nvPr/>
          </p:nvSpPr>
          <p:spPr>
            <a:xfrm>
              <a:off x="5200938" y="3957238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332F5E19-9498-63DC-21E6-9E65577AF77D}"/>
                </a:ext>
              </a:extLst>
            </p:cNvPr>
            <p:cNvSpPr/>
            <p:nvPr/>
          </p:nvSpPr>
          <p:spPr>
            <a:xfrm>
              <a:off x="5200939" y="4221745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94040651-5506-1DB1-D477-023FBD70C527}"/>
                </a:ext>
              </a:extLst>
            </p:cNvPr>
            <p:cNvSpPr/>
            <p:nvPr/>
          </p:nvSpPr>
          <p:spPr>
            <a:xfrm rot="21103124">
              <a:off x="5222560" y="4482244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009B070-FBEC-DAA6-4AB2-3558F7E2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225"/>
            <a:ext cx="10515600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Highlights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B278ED2-82BB-7A69-9226-F68A8867F59C}"/>
              </a:ext>
            </a:extLst>
          </p:cNvPr>
          <p:cNvSpPr/>
          <p:nvPr/>
        </p:nvSpPr>
        <p:spPr>
          <a:xfrm>
            <a:off x="1877204" y="3071003"/>
            <a:ext cx="1119996" cy="715993"/>
          </a:xfrm>
          <a:prstGeom prst="rect">
            <a:avLst/>
          </a:prstGeom>
          <a:noFill/>
          <a:ln w="9525" cap="flat" cmpd="sng" algn="ctr">
            <a:solidFill>
              <a:srgbClr val="E67A0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5000" dirty="0">
                <a:solidFill>
                  <a:srgbClr val="E67A04"/>
                </a:solidFill>
              </a:rPr>
              <a:t>CI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4DB94D6-A945-4CFB-7F50-8E3D753ECBAF}"/>
              </a:ext>
            </a:extLst>
          </p:cNvPr>
          <p:cNvSpPr/>
          <p:nvPr/>
        </p:nvSpPr>
        <p:spPr>
          <a:xfrm>
            <a:off x="4836583" y="1747535"/>
            <a:ext cx="4929717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On Release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354842FA-E55F-8DF9-57F6-E9E65E5404BA}"/>
              </a:ext>
            </a:extLst>
          </p:cNvPr>
          <p:cNvSpPr/>
          <p:nvPr/>
        </p:nvSpPr>
        <p:spPr>
          <a:xfrm>
            <a:off x="4836583" y="2641509"/>
            <a:ext cx="4929717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 err="1">
                <a:latin typeface="Söhne"/>
              </a:rPr>
              <a:t>Automatische</a:t>
            </a:r>
            <a:r>
              <a:rPr lang="en-US" sz="2500" b="1" dirty="0">
                <a:latin typeface="Söhne"/>
              </a:rPr>
              <a:t> Builds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398999-EB58-ABD8-9446-5D507F8F9508}"/>
              </a:ext>
            </a:extLst>
          </p:cNvPr>
          <p:cNvSpPr/>
          <p:nvPr/>
        </p:nvSpPr>
        <p:spPr>
          <a:xfrm>
            <a:off x="4836583" y="5364283"/>
            <a:ext cx="4929717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>
                <a:latin typeface="Söhne"/>
              </a:rPr>
              <a:t>Assets </a:t>
            </a:r>
            <a:r>
              <a:rPr lang="en-US" sz="2500" b="1" dirty="0" err="1">
                <a:latin typeface="Söhne"/>
              </a:rPr>
              <a:t>werden</a:t>
            </a:r>
            <a:r>
              <a:rPr lang="en-US" sz="2500" b="1" dirty="0">
                <a:latin typeface="Söhne"/>
              </a:rPr>
              <a:t> Release </a:t>
            </a:r>
            <a:r>
              <a:rPr lang="en-US" sz="2500" b="1" dirty="0" err="1">
                <a:latin typeface="Söhne"/>
              </a:rPr>
              <a:t>hinzugefügt</a:t>
            </a:r>
            <a:endParaRPr lang="en-US" sz="2500" b="1" dirty="0">
              <a:latin typeface="Söhne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BEE0F71-08B5-3B52-3BFF-92DFCF4C31DF}"/>
              </a:ext>
            </a:extLst>
          </p:cNvPr>
          <p:cNvSpPr/>
          <p:nvPr/>
        </p:nvSpPr>
        <p:spPr>
          <a:xfrm>
            <a:off x="5491691" y="3544407"/>
            <a:ext cx="3619500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>
                <a:latin typeface="Söhne"/>
              </a:rPr>
              <a:t>Windows portable </a:t>
            </a:r>
            <a:r>
              <a:rPr lang="en-US" sz="2500" b="1" dirty="0" err="1">
                <a:latin typeface="Söhne"/>
              </a:rPr>
              <a:t>als</a:t>
            </a:r>
            <a:r>
              <a:rPr lang="en-US" sz="2500" b="1" dirty="0">
                <a:latin typeface="Söhne"/>
              </a:rPr>
              <a:t> ZIP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7932F4-A24F-A0A2-0805-CC696F64EA8D}"/>
              </a:ext>
            </a:extLst>
          </p:cNvPr>
          <p:cNvSpPr/>
          <p:nvPr/>
        </p:nvSpPr>
        <p:spPr>
          <a:xfrm>
            <a:off x="5491690" y="4447305"/>
            <a:ext cx="3619501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b="1" dirty="0">
                <a:latin typeface="Söhne"/>
              </a:rPr>
              <a:t>Windows installer </a:t>
            </a:r>
            <a:r>
              <a:rPr lang="en-US" sz="2500" b="1" dirty="0" err="1">
                <a:latin typeface="Söhne"/>
              </a:rPr>
              <a:t>als</a:t>
            </a:r>
            <a:r>
              <a:rPr lang="en-US" sz="2500" b="1" dirty="0">
                <a:latin typeface="Söhne"/>
              </a:rPr>
              <a:t> MSI</a:t>
            </a:r>
          </a:p>
        </p:txBody>
      </p:sp>
    </p:spTree>
    <p:extLst>
      <p:ext uri="{BB962C8B-B14F-4D97-AF65-F5344CB8AC3E}">
        <p14:creationId xmlns:p14="http://schemas.microsoft.com/office/powerpoint/2010/main" val="151120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6" grpId="0" animBg="1"/>
      <p:bldP spid="5" grpId="0" animBg="1"/>
      <p:bldP spid="75" grpId="0" animBg="1"/>
      <p:bldP spid="3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8CE621-4CE1-EA24-02F3-24392591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3362"/>
            <a:ext cx="10515600" cy="1311275"/>
          </a:xfrm>
        </p:spPr>
        <p:txBody>
          <a:bodyPr>
            <a:normAutofit/>
          </a:bodyPr>
          <a:lstStyle/>
          <a:p>
            <a:pPr algn="ctr"/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UML-Diagramme</a:t>
            </a:r>
          </a:p>
        </p:txBody>
      </p:sp>
    </p:spTree>
    <p:extLst>
      <p:ext uri="{BB962C8B-B14F-4D97-AF65-F5344CB8AC3E}">
        <p14:creationId xmlns:p14="http://schemas.microsoft.com/office/powerpoint/2010/main" val="3620927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9B070-FBEC-DAA6-4AB2-3558F7E2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225"/>
            <a:ext cx="10515600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UML-Diagramme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B278ED2-82BB-7A69-9226-F68A8867F59C}"/>
              </a:ext>
            </a:extLst>
          </p:cNvPr>
          <p:cNvSpPr/>
          <p:nvPr/>
        </p:nvSpPr>
        <p:spPr>
          <a:xfrm>
            <a:off x="1403967" y="2263646"/>
            <a:ext cx="3288067" cy="2330707"/>
          </a:xfrm>
          <a:prstGeom prst="rect">
            <a:avLst/>
          </a:prstGeom>
          <a:noFill/>
          <a:ln w="9525" cap="flat" cmpd="sng" algn="ctr">
            <a:solidFill>
              <a:srgbClr val="E67A0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E67A04"/>
                </a:solidFill>
              </a:rPr>
              <a:t>Szeneneinstellung mit Objekt-, Licht-, Kamera-</a:t>
            </a:r>
            <a:r>
              <a:rPr lang="de-DE" sz="3000" dirty="0" err="1">
                <a:solidFill>
                  <a:srgbClr val="E67A04"/>
                </a:solidFill>
              </a:rPr>
              <a:t>importierung</a:t>
            </a:r>
            <a:endParaRPr lang="de-DE" sz="3000" dirty="0">
              <a:solidFill>
                <a:srgbClr val="E67A0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688783-9A27-374A-719E-2548E1AA1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169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195C9F2-1FD4-7219-8B57-039CE320CD0B}"/>
              </a:ext>
            </a:extLst>
          </p:cNvPr>
          <p:cNvSpPr/>
          <p:nvPr/>
        </p:nvSpPr>
        <p:spPr>
          <a:xfrm>
            <a:off x="6096000" y="-18224"/>
            <a:ext cx="6169025" cy="6876224"/>
          </a:xfrm>
          <a:prstGeom prst="rect">
            <a:avLst/>
          </a:prstGeom>
          <a:noFill/>
          <a:ln w="76200" cap="flat" cmpd="sng" algn="ctr">
            <a:solidFill>
              <a:srgbClr val="E67A0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 sz="3000" dirty="0">
              <a:solidFill>
                <a:srgbClr val="E67A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57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9B070-FBEC-DAA6-4AB2-3558F7E2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225"/>
            <a:ext cx="10515600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UML-Diagramme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B278ED2-82BB-7A69-9226-F68A8867F59C}"/>
              </a:ext>
            </a:extLst>
          </p:cNvPr>
          <p:cNvSpPr/>
          <p:nvPr/>
        </p:nvSpPr>
        <p:spPr>
          <a:xfrm>
            <a:off x="2115168" y="3044080"/>
            <a:ext cx="2921290" cy="769840"/>
          </a:xfrm>
          <a:prstGeom prst="rect">
            <a:avLst/>
          </a:prstGeom>
          <a:noFill/>
          <a:ln w="9525" cap="flat" cmpd="sng" algn="ctr">
            <a:solidFill>
              <a:srgbClr val="E67A0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E67A04"/>
                </a:solidFill>
              </a:rPr>
              <a:t>Objektlöschung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B81654-8769-2B6B-9A37-864D3623E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63" y="0"/>
            <a:ext cx="4863937" cy="688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B707E02-9248-A206-9139-574AEBED5EF0}"/>
              </a:ext>
            </a:extLst>
          </p:cNvPr>
          <p:cNvSpPr/>
          <p:nvPr/>
        </p:nvSpPr>
        <p:spPr>
          <a:xfrm>
            <a:off x="7328063" y="-18224"/>
            <a:ext cx="4863937" cy="6876224"/>
          </a:xfrm>
          <a:prstGeom prst="rect">
            <a:avLst/>
          </a:prstGeom>
          <a:noFill/>
          <a:ln w="76200" cap="flat" cmpd="sng" algn="ctr">
            <a:solidFill>
              <a:srgbClr val="E67A0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 sz="3000" dirty="0">
              <a:solidFill>
                <a:srgbClr val="E67A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15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9B070-FBEC-DAA6-4AB2-3558F7E2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225"/>
            <a:ext cx="10515600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UML-Diagramme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B278ED2-82BB-7A69-9226-F68A8867F59C}"/>
              </a:ext>
            </a:extLst>
          </p:cNvPr>
          <p:cNvSpPr/>
          <p:nvPr/>
        </p:nvSpPr>
        <p:spPr>
          <a:xfrm>
            <a:off x="2051812" y="3149309"/>
            <a:ext cx="2195576" cy="559382"/>
          </a:xfrm>
          <a:prstGeom prst="rect">
            <a:avLst/>
          </a:prstGeom>
          <a:noFill/>
          <a:ln w="9525" cap="flat" cmpd="sng" algn="ctr">
            <a:solidFill>
              <a:srgbClr val="E67A0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E67A04"/>
                </a:solidFill>
              </a:rPr>
              <a:t>Rendering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4CB0C35-C230-DC86-7F97-F2757020E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0"/>
            <a:ext cx="5619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4F1F1ED-93B9-6C43-1719-E4C6A99C2DB4}"/>
              </a:ext>
            </a:extLst>
          </p:cNvPr>
          <p:cNvSpPr/>
          <p:nvPr/>
        </p:nvSpPr>
        <p:spPr>
          <a:xfrm>
            <a:off x="6572251" y="-18224"/>
            <a:ext cx="5619750" cy="6876224"/>
          </a:xfrm>
          <a:prstGeom prst="rect">
            <a:avLst/>
          </a:prstGeom>
          <a:noFill/>
          <a:ln w="76200" cap="flat" cmpd="sng" algn="ctr">
            <a:solidFill>
              <a:srgbClr val="E67A0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 sz="3000" dirty="0">
              <a:solidFill>
                <a:srgbClr val="E67A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713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8CE621-4CE1-EA24-02F3-24392591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3362"/>
            <a:ext cx="10515600" cy="1311275"/>
          </a:xfrm>
        </p:spPr>
        <p:txBody>
          <a:bodyPr/>
          <a:lstStyle/>
          <a:p>
            <a:pPr algn="ctr"/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Projektorganisation</a:t>
            </a:r>
          </a:p>
        </p:txBody>
      </p:sp>
    </p:spTree>
    <p:extLst>
      <p:ext uri="{BB962C8B-B14F-4D97-AF65-F5344CB8AC3E}">
        <p14:creationId xmlns:p14="http://schemas.microsoft.com/office/powerpoint/2010/main" val="74082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25DB53D4-0C27-17BD-1FD6-0424138A7D5A}"/>
              </a:ext>
            </a:extLst>
          </p:cNvPr>
          <p:cNvSpPr/>
          <p:nvPr/>
        </p:nvSpPr>
        <p:spPr>
          <a:xfrm>
            <a:off x="2632871" y="1852978"/>
            <a:ext cx="2372308" cy="1957956"/>
          </a:xfrm>
          <a:prstGeom prst="roundRect">
            <a:avLst/>
          </a:prstGeom>
          <a:solidFill>
            <a:srgbClr val="FEA13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8C6CB5-4CE7-285A-4C3B-07F90DCB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" y="0"/>
            <a:ext cx="2741762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9FC3C5-E16D-48A2-2BDA-951F06A33D97}"/>
              </a:ext>
            </a:extLst>
          </p:cNvPr>
          <p:cNvSpPr txBox="1"/>
          <p:nvPr/>
        </p:nvSpPr>
        <p:spPr>
          <a:xfrm>
            <a:off x="349132" y="28062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Hauptbetätigungsfelder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3C1385-510A-71D9-89CF-F7879D36B7B0}"/>
              </a:ext>
            </a:extLst>
          </p:cNvPr>
          <p:cNvSpPr txBox="1"/>
          <p:nvPr/>
        </p:nvSpPr>
        <p:spPr>
          <a:xfrm>
            <a:off x="2756085" y="2806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Techniken</a:t>
            </a:r>
          </a:p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432B9C-BDF0-FEF7-5206-495CBF0A9DEA}"/>
              </a:ext>
            </a:extLst>
          </p:cNvPr>
          <p:cNvSpPr txBox="1"/>
          <p:nvPr/>
        </p:nvSpPr>
        <p:spPr>
          <a:xfrm>
            <a:off x="7702436" y="2806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Design-Patterns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911896B-142E-462B-E31F-3FD44277B7B5}"/>
              </a:ext>
            </a:extLst>
          </p:cNvPr>
          <p:cNvSpPr txBox="1"/>
          <p:nvPr/>
        </p:nvSpPr>
        <p:spPr>
          <a:xfrm>
            <a:off x="10126278" y="2777221"/>
            <a:ext cx="18498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Highlights 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E01894-7D10-AF0B-836E-0CE3716E6C4B}"/>
              </a:ext>
            </a:extLst>
          </p:cNvPr>
          <p:cNvSpPr txBox="1"/>
          <p:nvPr/>
        </p:nvSpPr>
        <p:spPr>
          <a:xfrm>
            <a:off x="349132" y="2011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3567BFC-7097-5A94-390B-F1E1C06F25CA}"/>
              </a:ext>
            </a:extLst>
          </p:cNvPr>
          <p:cNvSpPr txBox="1"/>
          <p:nvPr/>
        </p:nvSpPr>
        <p:spPr>
          <a:xfrm>
            <a:off x="2772974" y="2011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8F15E8-3739-26DB-5B27-874C2B5F6BF4}"/>
              </a:ext>
            </a:extLst>
          </p:cNvPr>
          <p:cNvSpPr txBox="1"/>
          <p:nvPr/>
        </p:nvSpPr>
        <p:spPr>
          <a:xfrm>
            <a:off x="7702436" y="2011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68EED9A-7B40-5619-5586-24DF40FA89B7}"/>
              </a:ext>
            </a:extLst>
          </p:cNvPr>
          <p:cNvSpPr txBox="1"/>
          <p:nvPr/>
        </p:nvSpPr>
        <p:spPr>
          <a:xfrm>
            <a:off x="10126278" y="2011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512C1A-66C1-28AF-80EB-8457D81D8A05}"/>
              </a:ext>
            </a:extLst>
          </p:cNvPr>
          <p:cNvSpPr txBox="1"/>
          <p:nvPr/>
        </p:nvSpPr>
        <p:spPr>
          <a:xfrm>
            <a:off x="349132" y="5005022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UML-Diagramme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F816CDB-1073-EC8D-4326-6877B3A420C8}"/>
              </a:ext>
            </a:extLst>
          </p:cNvPr>
          <p:cNvSpPr txBox="1"/>
          <p:nvPr/>
        </p:nvSpPr>
        <p:spPr>
          <a:xfrm>
            <a:off x="2756085" y="50050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Projekt- </a:t>
            </a:r>
            <a:r>
              <a:rPr lang="de-DE" sz="2500" dirty="0" err="1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organisation</a:t>
            </a:r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70AF7A0-8500-CF51-AD5E-89E1ACB1C649}"/>
              </a:ext>
            </a:extLst>
          </p:cNvPr>
          <p:cNvSpPr txBox="1"/>
          <p:nvPr/>
        </p:nvSpPr>
        <p:spPr>
          <a:xfrm>
            <a:off x="5179927" y="5005020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 err="1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Scrum</a:t>
            </a:r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F66B155-FBBB-BB18-AB14-92614F3D41A0}"/>
              </a:ext>
            </a:extLst>
          </p:cNvPr>
          <p:cNvSpPr txBox="1"/>
          <p:nvPr/>
        </p:nvSpPr>
        <p:spPr>
          <a:xfrm>
            <a:off x="7702436" y="5005020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Erfahrungen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2F0A053-20B2-8DBB-245F-D4CDB4F6008A}"/>
              </a:ext>
            </a:extLst>
          </p:cNvPr>
          <p:cNvSpPr txBox="1"/>
          <p:nvPr/>
        </p:nvSpPr>
        <p:spPr>
          <a:xfrm>
            <a:off x="10053011" y="4976023"/>
            <a:ext cx="22562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Optimierung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5761D89-1029-816F-F1B3-0C35646E7525}"/>
              </a:ext>
            </a:extLst>
          </p:cNvPr>
          <p:cNvSpPr txBox="1"/>
          <p:nvPr/>
        </p:nvSpPr>
        <p:spPr>
          <a:xfrm>
            <a:off x="349132" y="4210176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06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5AA7698-5AA3-C6E9-2DDB-0B03148CAC53}"/>
              </a:ext>
            </a:extLst>
          </p:cNvPr>
          <p:cNvSpPr txBox="1"/>
          <p:nvPr/>
        </p:nvSpPr>
        <p:spPr>
          <a:xfrm>
            <a:off x="5196816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58EF33D-3414-411C-87F5-0328B7479CDA}"/>
              </a:ext>
            </a:extLst>
          </p:cNvPr>
          <p:cNvSpPr txBox="1"/>
          <p:nvPr/>
        </p:nvSpPr>
        <p:spPr>
          <a:xfrm>
            <a:off x="2772974" y="4210176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07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257A6BC-6C1B-1391-7B98-769C83E26359}"/>
              </a:ext>
            </a:extLst>
          </p:cNvPr>
          <p:cNvSpPr txBox="1"/>
          <p:nvPr/>
        </p:nvSpPr>
        <p:spPr>
          <a:xfrm>
            <a:off x="7702436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91B53E-09AF-F295-B74F-81B1626B5475}"/>
              </a:ext>
            </a:extLst>
          </p:cNvPr>
          <p:cNvSpPr txBox="1"/>
          <p:nvPr/>
        </p:nvSpPr>
        <p:spPr>
          <a:xfrm>
            <a:off x="10053011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81698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FE9951BF-F428-09B2-8789-77C416CE58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Projektorganisation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CEC321C-DD27-2B55-FCF1-B16EA96CFE0E}"/>
              </a:ext>
            </a:extLst>
          </p:cNvPr>
          <p:cNvGrpSpPr/>
          <p:nvPr/>
        </p:nvGrpSpPr>
        <p:grpSpPr>
          <a:xfrm>
            <a:off x="703346" y="2766218"/>
            <a:ext cx="4554454" cy="1270555"/>
            <a:chOff x="4751495" y="3014572"/>
            <a:chExt cx="2816368" cy="1325563"/>
          </a:xfrm>
        </p:grpSpPr>
        <p:sp>
          <p:nvSpPr>
            <p:cNvPr id="10" name="Rechteck: obere Ecken, eine abgerundet, eine abgeschnitten 9">
              <a:extLst>
                <a:ext uri="{FF2B5EF4-FFF2-40B4-BE49-F238E27FC236}">
                  <a16:creationId xmlns:a16="http://schemas.microsoft.com/office/drawing/2014/main" id="{545DF940-F5B7-CA46-A92D-586635188842}"/>
                </a:ext>
              </a:extLst>
            </p:cNvPr>
            <p:cNvSpPr/>
            <p:nvPr/>
          </p:nvSpPr>
          <p:spPr>
            <a:xfrm>
              <a:off x="4751495" y="3014572"/>
              <a:ext cx="2816368" cy="1325563"/>
            </a:xfrm>
            <a:prstGeom prst="snipRoundRect">
              <a:avLst>
                <a:gd name="adj1" fmla="val 16667"/>
                <a:gd name="adj2" fmla="val 14202"/>
              </a:avLst>
            </a:prstGeom>
            <a:solidFill>
              <a:srgbClr val="A356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1540D5D-EBE8-9BB7-950D-62EDEDB5426A}"/>
                </a:ext>
              </a:extLst>
            </p:cNvPr>
            <p:cNvSpPr txBox="1"/>
            <p:nvPr/>
          </p:nvSpPr>
          <p:spPr>
            <a:xfrm>
              <a:off x="4822098" y="3279488"/>
              <a:ext cx="2745765" cy="795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2500" b="1" dirty="0">
                  <a:solidFill>
                    <a:schemeClr val="lt1"/>
                  </a:solidFill>
                  <a:latin typeface="Söhne"/>
                </a:rPr>
                <a:t>Wöchentliches </a:t>
              </a:r>
              <a:r>
                <a:rPr lang="de-DE" sz="2500" b="1" dirty="0" err="1">
                  <a:solidFill>
                    <a:schemeClr val="lt1"/>
                  </a:solidFill>
                  <a:latin typeface="Söhne"/>
                </a:rPr>
                <a:t>Scrum</a:t>
              </a:r>
              <a:r>
                <a:rPr lang="de-DE" sz="2500" b="1" dirty="0">
                  <a:solidFill>
                    <a:schemeClr val="lt1"/>
                  </a:solidFill>
                  <a:latin typeface="Söhne"/>
                </a:rPr>
                <a:t> Meeting (Montag)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1925687-8BBC-798C-1036-3915274BCAF0}"/>
              </a:ext>
            </a:extLst>
          </p:cNvPr>
          <p:cNvGrpSpPr/>
          <p:nvPr/>
        </p:nvGrpSpPr>
        <p:grpSpPr>
          <a:xfrm>
            <a:off x="6934202" y="2784951"/>
            <a:ext cx="3640140" cy="1325563"/>
            <a:chOff x="2732039" y="4949705"/>
            <a:chExt cx="3640140" cy="1325563"/>
          </a:xfrm>
        </p:grpSpPr>
        <p:sp>
          <p:nvSpPr>
            <p:cNvPr id="14" name="Rechteck: obere Ecken, eine abgerundet, eine abgeschnitten 13">
              <a:extLst>
                <a:ext uri="{FF2B5EF4-FFF2-40B4-BE49-F238E27FC236}">
                  <a16:creationId xmlns:a16="http://schemas.microsoft.com/office/drawing/2014/main" id="{C7D93E8D-C3F4-8C43-36A3-ABFDBD143CEA}"/>
                </a:ext>
              </a:extLst>
            </p:cNvPr>
            <p:cNvSpPr/>
            <p:nvPr/>
          </p:nvSpPr>
          <p:spPr>
            <a:xfrm>
              <a:off x="2732039" y="4949705"/>
              <a:ext cx="3485273" cy="1325563"/>
            </a:xfrm>
            <a:prstGeom prst="snipRoundRect">
              <a:avLst>
                <a:gd name="adj1" fmla="val 16667"/>
                <a:gd name="adj2" fmla="val 10817"/>
              </a:avLst>
            </a:prstGeom>
            <a:solidFill>
              <a:srgbClr val="A356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9E54072-947A-9D3C-73F8-EA2B99E2C3C6}"/>
                </a:ext>
              </a:extLst>
            </p:cNvPr>
            <p:cNvSpPr txBox="1"/>
            <p:nvPr/>
          </p:nvSpPr>
          <p:spPr>
            <a:xfrm>
              <a:off x="2886907" y="5181599"/>
              <a:ext cx="348527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2500" b="1" dirty="0">
                  <a:solidFill>
                    <a:schemeClr val="lt1"/>
                  </a:solidFill>
                  <a:latin typeface="Söhne"/>
                </a:rPr>
                <a:t>Programmiersessions (Dienstag - Donnerstag)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32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8CE621-4CE1-EA24-02F3-24392591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3362"/>
            <a:ext cx="10515600" cy="1311275"/>
          </a:xfrm>
        </p:spPr>
        <p:txBody>
          <a:bodyPr>
            <a:normAutofit/>
          </a:bodyPr>
          <a:lstStyle/>
          <a:p>
            <a:pPr algn="ctr"/>
            <a:r>
              <a:rPr lang="de-DE" u="sng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Scrum</a:t>
            </a:r>
            <a:endParaRPr lang="de-DE" u="sng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13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9B070-FBEC-DAA6-4AB2-3558F7E2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u="sng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Scrum</a:t>
            </a:r>
            <a:endParaRPr lang="de-DE" u="sng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825B34B-5C91-3121-C665-35FA99E3D0C4}"/>
              </a:ext>
            </a:extLst>
          </p:cNvPr>
          <p:cNvGrpSpPr/>
          <p:nvPr/>
        </p:nvGrpSpPr>
        <p:grpSpPr>
          <a:xfrm>
            <a:off x="2235527" y="1660582"/>
            <a:ext cx="8013031" cy="992039"/>
            <a:chOff x="806116" y="1660582"/>
            <a:chExt cx="8013031" cy="992039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A7C88B6-0EAD-8268-0C94-72EF1EDAC5DD}"/>
                </a:ext>
              </a:extLst>
            </p:cNvPr>
            <p:cNvSpPr/>
            <p:nvPr/>
          </p:nvSpPr>
          <p:spPr>
            <a:xfrm>
              <a:off x="806116" y="1660582"/>
              <a:ext cx="3445798" cy="992039"/>
            </a:xfrm>
            <a:prstGeom prst="rect">
              <a:avLst/>
            </a:prstGeom>
            <a:noFill/>
            <a:ln w="9525" cap="flat" cmpd="sng" algn="ctr">
              <a:solidFill>
                <a:srgbClr val="E67A0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de-DE" sz="3000" dirty="0" err="1">
                  <a:solidFill>
                    <a:srgbClr val="E67A04"/>
                  </a:solidFill>
                </a:rPr>
                <a:t>Scrum</a:t>
              </a:r>
              <a:r>
                <a:rPr lang="de-DE" sz="3000" dirty="0">
                  <a:solidFill>
                    <a:srgbClr val="E67A04"/>
                  </a:solidFill>
                </a:rPr>
                <a:t>-Master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173A593B-95D4-6B87-FBAF-70EFCDE9A0EF}"/>
                </a:ext>
              </a:extLst>
            </p:cNvPr>
            <p:cNvSpPr/>
            <p:nvPr/>
          </p:nvSpPr>
          <p:spPr>
            <a:xfrm>
              <a:off x="4251914" y="1672389"/>
              <a:ext cx="4567233" cy="980232"/>
            </a:xfrm>
            <a:prstGeom prst="rect">
              <a:avLst/>
            </a:prstGeom>
            <a:solidFill>
              <a:srgbClr val="C56903"/>
            </a:solidFill>
            <a:ln>
              <a:solidFill>
                <a:srgbClr val="E67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500" b="1" dirty="0">
                  <a:latin typeface="Söhne"/>
                </a:rPr>
                <a:t>Luca Miele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3AF64F2-2B0F-B35B-263E-0BB11621BCD0}"/>
              </a:ext>
            </a:extLst>
          </p:cNvPr>
          <p:cNvGrpSpPr/>
          <p:nvPr/>
        </p:nvGrpSpPr>
        <p:grpSpPr>
          <a:xfrm>
            <a:off x="2235527" y="2736617"/>
            <a:ext cx="8013031" cy="992039"/>
            <a:chOff x="806116" y="1660582"/>
            <a:chExt cx="8013031" cy="992039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E0586989-3335-C3BB-F6DB-164ABEC23170}"/>
                </a:ext>
              </a:extLst>
            </p:cNvPr>
            <p:cNvSpPr/>
            <p:nvPr/>
          </p:nvSpPr>
          <p:spPr>
            <a:xfrm>
              <a:off x="806116" y="1660582"/>
              <a:ext cx="3445798" cy="992039"/>
            </a:xfrm>
            <a:prstGeom prst="rect">
              <a:avLst/>
            </a:prstGeom>
            <a:noFill/>
            <a:ln w="9525" cap="flat" cmpd="sng" algn="ctr">
              <a:solidFill>
                <a:srgbClr val="E67A0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de-DE" sz="3000" dirty="0">
                  <a:solidFill>
                    <a:srgbClr val="E67A04"/>
                  </a:solidFill>
                </a:rPr>
                <a:t>Product-</a:t>
              </a:r>
              <a:r>
                <a:rPr lang="de-DE" sz="3000" dirty="0" err="1">
                  <a:solidFill>
                    <a:srgbClr val="E67A04"/>
                  </a:solidFill>
                </a:rPr>
                <a:t>Owner</a:t>
              </a:r>
              <a:endParaRPr lang="de-DE" sz="3000" dirty="0">
                <a:solidFill>
                  <a:srgbClr val="E67A04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BB0E6B7-25B6-3A1D-2858-ED40C1789C0C}"/>
                </a:ext>
              </a:extLst>
            </p:cNvPr>
            <p:cNvSpPr/>
            <p:nvPr/>
          </p:nvSpPr>
          <p:spPr>
            <a:xfrm>
              <a:off x="4251914" y="1672389"/>
              <a:ext cx="4567233" cy="980232"/>
            </a:xfrm>
            <a:prstGeom prst="rect">
              <a:avLst/>
            </a:prstGeom>
            <a:solidFill>
              <a:srgbClr val="C56903"/>
            </a:solidFill>
            <a:ln>
              <a:solidFill>
                <a:srgbClr val="E67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500" b="1" dirty="0">
                  <a:latin typeface="Söhne"/>
                </a:rPr>
                <a:t>Inel Zero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1283886-4EDD-93D3-07C9-980EC201FA4D}"/>
              </a:ext>
            </a:extLst>
          </p:cNvPr>
          <p:cNvGrpSpPr/>
          <p:nvPr/>
        </p:nvGrpSpPr>
        <p:grpSpPr>
          <a:xfrm>
            <a:off x="2235527" y="3800847"/>
            <a:ext cx="8013031" cy="1396572"/>
            <a:chOff x="806116" y="1660582"/>
            <a:chExt cx="8013031" cy="992039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F809741-42DF-15E6-2529-CD6E9BFFAA26}"/>
                </a:ext>
              </a:extLst>
            </p:cNvPr>
            <p:cNvSpPr/>
            <p:nvPr/>
          </p:nvSpPr>
          <p:spPr>
            <a:xfrm>
              <a:off x="806116" y="1660582"/>
              <a:ext cx="3445798" cy="992039"/>
            </a:xfrm>
            <a:prstGeom prst="rect">
              <a:avLst/>
            </a:prstGeom>
            <a:noFill/>
            <a:ln w="9525" cap="flat" cmpd="sng" algn="ctr">
              <a:solidFill>
                <a:srgbClr val="E67A0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de-DE" sz="3000" dirty="0">
                  <a:solidFill>
                    <a:srgbClr val="E67A04"/>
                  </a:solidFill>
                </a:rPr>
                <a:t>Entwicklerteam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7CEBD1B-F6B5-007A-8F8C-74A31F354986}"/>
                </a:ext>
              </a:extLst>
            </p:cNvPr>
            <p:cNvSpPr/>
            <p:nvPr/>
          </p:nvSpPr>
          <p:spPr>
            <a:xfrm>
              <a:off x="4251914" y="1672389"/>
              <a:ext cx="4567233" cy="980232"/>
            </a:xfrm>
            <a:prstGeom prst="rect">
              <a:avLst/>
            </a:prstGeom>
            <a:solidFill>
              <a:srgbClr val="C56903"/>
            </a:solidFill>
            <a:ln>
              <a:solidFill>
                <a:srgbClr val="E67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500" b="1" dirty="0">
                  <a:latin typeface="Söhne"/>
                </a:rPr>
                <a:t>Leon Vogt, Dominik Bamberger, Silas Winter, Yasin </a:t>
              </a:r>
              <a:r>
                <a:rPr lang="de-DE" sz="2500" b="1" dirty="0" err="1">
                  <a:latin typeface="Söhne"/>
                </a:rPr>
                <a:t>Kapisiz</a:t>
              </a:r>
              <a:r>
                <a:rPr lang="de-DE" sz="2500" b="1" dirty="0">
                  <a:latin typeface="Söhne"/>
                </a:rPr>
                <a:t>, Alper Yilmaz und Sahit Neziri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64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8CE621-4CE1-EA24-02F3-24392591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3362"/>
            <a:ext cx="10515600" cy="1311275"/>
          </a:xfrm>
        </p:spPr>
        <p:txBody>
          <a:bodyPr>
            <a:normAutofit/>
          </a:bodyPr>
          <a:lstStyle/>
          <a:p>
            <a:pPr algn="ctr"/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Erfahrungen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5FAEE1D-F640-5237-B866-8DE48A17B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71503">
            <a:off x="9569364" y="-230775"/>
            <a:ext cx="2516587" cy="30233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D4EFD5DF-8CA8-830F-4B71-D1C45DCEC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22" t="43310" r="37883" b="14956"/>
          <a:stretch/>
        </p:blipFill>
        <p:spPr bwMode="auto">
          <a:xfrm rot="131067">
            <a:off x="29290" y="161967"/>
            <a:ext cx="1745433" cy="157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212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0A1B4E93-A47B-9C51-9863-ECE3E3B3E55C}"/>
              </a:ext>
            </a:extLst>
          </p:cNvPr>
          <p:cNvGrpSpPr/>
          <p:nvPr/>
        </p:nvGrpSpPr>
        <p:grpSpPr>
          <a:xfrm>
            <a:off x="10429984" y="1843776"/>
            <a:ext cx="380693" cy="4116889"/>
            <a:chOff x="1225070" y="1774083"/>
            <a:chExt cx="380693" cy="4116889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8E2154E-B997-B44F-D109-141D5AD11C37}"/>
                </a:ext>
              </a:extLst>
            </p:cNvPr>
            <p:cNvSpPr/>
            <p:nvPr/>
          </p:nvSpPr>
          <p:spPr>
            <a:xfrm rot="7506210">
              <a:off x="1362485" y="5647693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BF0BBE7-A97F-D839-DD09-6715C874318A}"/>
                </a:ext>
              </a:extLst>
            </p:cNvPr>
            <p:cNvSpPr/>
            <p:nvPr/>
          </p:nvSpPr>
          <p:spPr>
            <a:xfrm>
              <a:off x="1226436" y="2040942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28D24FB9-1D3B-61E7-E455-19336BB91155}"/>
                </a:ext>
              </a:extLst>
            </p:cNvPr>
            <p:cNvSpPr/>
            <p:nvPr/>
          </p:nvSpPr>
          <p:spPr>
            <a:xfrm>
              <a:off x="1226435" y="2301787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12C51617-4B05-0911-7EF2-9A30D6CA2628}"/>
                </a:ext>
              </a:extLst>
            </p:cNvPr>
            <p:cNvSpPr/>
            <p:nvPr/>
          </p:nvSpPr>
          <p:spPr>
            <a:xfrm>
              <a:off x="1226435" y="2559890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69B83D03-6C10-D39C-C3C5-7C9389D59612}"/>
                </a:ext>
              </a:extLst>
            </p:cNvPr>
            <p:cNvSpPr/>
            <p:nvPr/>
          </p:nvSpPr>
          <p:spPr>
            <a:xfrm>
              <a:off x="1226435" y="2821655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45DE26F2-9F94-EB6E-493E-7A81C9511ACB}"/>
                </a:ext>
              </a:extLst>
            </p:cNvPr>
            <p:cNvSpPr/>
            <p:nvPr/>
          </p:nvSpPr>
          <p:spPr>
            <a:xfrm>
              <a:off x="1226434" y="3082500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3DB2040B-30D4-5EA7-C082-66C61E00CC11}"/>
                </a:ext>
              </a:extLst>
            </p:cNvPr>
            <p:cNvSpPr/>
            <p:nvPr/>
          </p:nvSpPr>
          <p:spPr>
            <a:xfrm>
              <a:off x="1226434" y="3340603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F56A2B23-8BF9-94B9-D716-DE9913541ACB}"/>
                </a:ext>
              </a:extLst>
            </p:cNvPr>
            <p:cNvSpPr/>
            <p:nvPr/>
          </p:nvSpPr>
          <p:spPr>
            <a:xfrm>
              <a:off x="1226435" y="3606055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C0C184FF-B154-E167-FD65-54B386ACE808}"/>
                </a:ext>
              </a:extLst>
            </p:cNvPr>
            <p:cNvSpPr/>
            <p:nvPr/>
          </p:nvSpPr>
          <p:spPr>
            <a:xfrm>
              <a:off x="1237520" y="3868204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6AF7C44D-16B6-617C-FB6C-6AA2D65C6B76}"/>
                </a:ext>
              </a:extLst>
            </p:cNvPr>
            <p:cNvSpPr/>
            <p:nvPr/>
          </p:nvSpPr>
          <p:spPr>
            <a:xfrm>
              <a:off x="1237520" y="4126307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89627D46-9E96-EA7D-C21B-A248A598BC2E}"/>
                </a:ext>
              </a:extLst>
            </p:cNvPr>
            <p:cNvSpPr/>
            <p:nvPr/>
          </p:nvSpPr>
          <p:spPr>
            <a:xfrm>
              <a:off x="1237520" y="4388072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B591BCFB-E4C1-25B6-2B46-2E855539FC6D}"/>
                </a:ext>
              </a:extLst>
            </p:cNvPr>
            <p:cNvSpPr/>
            <p:nvPr/>
          </p:nvSpPr>
          <p:spPr>
            <a:xfrm>
              <a:off x="1237519" y="4648917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C53F7091-470A-20C9-9F86-9F40908ABBA8}"/>
                </a:ext>
              </a:extLst>
            </p:cNvPr>
            <p:cNvSpPr/>
            <p:nvPr/>
          </p:nvSpPr>
          <p:spPr>
            <a:xfrm>
              <a:off x="1237519" y="4907020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B5D697F8-1E24-B2D6-A070-D85C83F7BFA1}"/>
                </a:ext>
              </a:extLst>
            </p:cNvPr>
            <p:cNvSpPr/>
            <p:nvPr/>
          </p:nvSpPr>
          <p:spPr>
            <a:xfrm>
              <a:off x="1237520" y="5171527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A3B29B64-F294-41F3-D64A-9725639DF452}"/>
                </a:ext>
              </a:extLst>
            </p:cNvPr>
            <p:cNvSpPr/>
            <p:nvPr/>
          </p:nvSpPr>
          <p:spPr>
            <a:xfrm rot="21103124">
              <a:off x="1259141" y="5432026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048C1D9B-A3EB-B053-3248-29DD6E1B2664}"/>
                </a:ext>
              </a:extLst>
            </p:cNvPr>
            <p:cNvSpPr/>
            <p:nvPr/>
          </p:nvSpPr>
          <p:spPr>
            <a:xfrm>
              <a:off x="1225070" y="1774083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0A92A5ED-AD0E-1983-EE09-80BC4D00306C}"/>
              </a:ext>
            </a:extLst>
          </p:cNvPr>
          <p:cNvGrpSpPr/>
          <p:nvPr/>
        </p:nvGrpSpPr>
        <p:grpSpPr>
          <a:xfrm>
            <a:off x="7367972" y="1822587"/>
            <a:ext cx="380693" cy="4116889"/>
            <a:chOff x="1225070" y="1774083"/>
            <a:chExt cx="380693" cy="4116889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CDC189B-8BF7-5033-6F74-48B10E979736}"/>
                </a:ext>
              </a:extLst>
            </p:cNvPr>
            <p:cNvSpPr/>
            <p:nvPr/>
          </p:nvSpPr>
          <p:spPr>
            <a:xfrm rot="7506210">
              <a:off x="1362485" y="5647693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CA201F54-1FC8-45F6-3925-F0A685529015}"/>
                </a:ext>
              </a:extLst>
            </p:cNvPr>
            <p:cNvSpPr/>
            <p:nvPr/>
          </p:nvSpPr>
          <p:spPr>
            <a:xfrm>
              <a:off x="1226436" y="2040942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EAAF874-BEB8-DE8E-3948-EEC876DB49C9}"/>
                </a:ext>
              </a:extLst>
            </p:cNvPr>
            <p:cNvSpPr/>
            <p:nvPr/>
          </p:nvSpPr>
          <p:spPr>
            <a:xfrm>
              <a:off x="1226435" y="2301787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6DE2515-DDC3-4088-AEB9-716F057D4C26}"/>
                </a:ext>
              </a:extLst>
            </p:cNvPr>
            <p:cNvSpPr/>
            <p:nvPr/>
          </p:nvSpPr>
          <p:spPr>
            <a:xfrm>
              <a:off x="1226435" y="2559890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8E0A9C5-F889-4947-51D2-448EE0463C85}"/>
                </a:ext>
              </a:extLst>
            </p:cNvPr>
            <p:cNvSpPr/>
            <p:nvPr/>
          </p:nvSpPr>
          <p:spPr>
            <a:xfrm>
              <a:off x="1226435" y="2821655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CB58902-63A4-FA1C-1DE3-C9857C358181}"/>
                </a:ext>
              </a:extLst>
            </p:cNvPr>
            <p:cNvSpPr/>
            <p:nvPr/>
          </p:nvSpPr>
          <p:spPr>
            <a:xfrm>
              <a:off x="1226434" y="3082500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5C0925DF-8C04-50B7-19D5-16177D0BCD63}"/>
                </a:ext>
              </a:extLst>
            </p:cNvPr>
            <p:cNvSpPr/>
            <p:nvPr/>
          </p:nvSpPr>
          <p:spPr>
            <a:xfrm>
              <a:off x="1226434" y="3340603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8011C15-886D-F66F-176E-BAA774810D9D}"/>
                </a:ext>
              </a:extLst>
            </p:cNvPr>
            <p:cNvSpPr/>
            <p:nvPr/>
          </p:nvSpPr>
          <p:spPr>
            <a:xfrm>
              <a:off x="1226435" y="3606055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E86F0159-BC87-9811-F8EA-9031B1DD9B83}"/>
                </a:ext>
              </a:extLst>
            </p:cNvPr>
            <p:cNvSpPr/>
            <p:nvPr/>
          </p:nvSpPr>
          <p:spPr>
            <a:xfrm>
              <a:off x="1237520" y="3868204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6FF6786-7795-BAAE-7E93-3F423F2531E4}"/>
                </a:ext>
              </a:extLst>
            </p:cNvPr>
            <p:cNvSpPr/>
            <p:nvPr/>
          </p:nvSpPr>
          <p:spPr>
            <a:xfrm>
              <a:off x="1237520" y="4126307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9FBE70BF-E396-41E9-D3C3-489EB49AC0EA}"/>
                </a:ext>
              </a:extLst>
            </p:cNvPr>
            <p:cNvSpPr/>
            <p:nvPr/>
          </p:nvSpPr>
          <p:spPr>
            <a:xfrm>
              <a:off x="1237520" y="4388072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C3EBA65-143D-FC91-1333-DD9424B9D06E}"/>
                </a:ext>
              </a:extLst>
            </p:cNvPr>
            <p:cNvSpPr/>
            <p:nvPr/>
          </p:nvSpPr>
          <p:spPr>
            <a:xfrm>
              <a:off x="1237519" y="4648917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213995D-DB97-D189-98E0-C9B0C4F73ADC}"/>
                </a:ext>
              </a:extLst>
            </p:cNvPr>
            <p:cNvSpPr/>
            <p:nvPr/>
          </p:nvSpPr>
          <p:spPr>
            <a:xfrm>
              <a:off x="1237519" y="4907020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2C7FB038-4266-CC3B-2683-90DF00E84A4B}"/>
                </a:ext>
              </a:extLst>
            </p:cNvPr>
            <p:cNvSpPr/>
            <p:nvPr/>
          </p:nvSpPr>
          <p:spPr>
            <a:xfrm>
              <a:off x="1237520" y="5171527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8BF14FE-35C2-00C8-874F-75BA6B1486E5}"/>
                </a:ext>
              </a:extLst>
            </p:cNvPr>
            <p:cNvSpPr/>
            <p:nvPr/>
          </p:nvSpPr>
          <p:spPr>
            <a:xfrm rot="21103124">
              <a:off x="1259141" y="5432026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5BC49671-EF91-6CB9-3EC4-1DE3814D30B5}"/>
                </a:ext>
              </a:extLst>
            </p:cNvPr>
            <p:cNvSpPr/>
            <p:nvPr/>
          </p:nvSpPr>
          <p:spPr>
            <a:xfrm>
              <a:off x="1225070" y="1774083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15592636-7FC4-C9AA-CA72-6D917DD52304}"/>
              </a:ext>
            </a:extLst>
          </p:cNvPr>
          <p:cNvGrpSpPr/>
          <p:nvPr/>
        </p:nvGrpSpPr>
        <p:grpSpPr>
          <a:xfrm>
            <a:off x="4526338" y="1781173"/>
            <a:ext cx="374685" cy="2024434"/>
            <a:chOff x="6527488" y="2025593"/>
            <a:chExt cx="374685" cy="2024434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495ED315-AF8C-5A3B-41EF-6CB317298704}"/>
                </a:ext>
              </a:extLst>
            </p:cNvPr>
            <p:cNvSpPr/>
            <p:nvPr/>
          </p:nvSpPr>
          <p:spPr>
            <a:xfrm rot="21103124">
              <a:off x="6555551" y="3591081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E7A732DC-E962-05C6-B1D1-92E8DA8214A6}"/>
                </a:ext>
              </a:extLst>
            </p:cNvPr>
            <p:cNvSpPr/>
            <p:nvPr/>
          </p:nvSpPr>
          <p:spPr>
            <a:xfrm>
              <a:off x="6527488" y="2283696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FE857CC3-0F0A-5BCD-6E65-5215AC315BF9}"/>
                </a:ext>
              </a:extLst>
            </p:cNvPr>
            <p:cNvSpPr/>
            <p:nvPr/>
          </p:nvSpPr>
          <p:spPr>
            <a:xfrm rot="7506210">
              <a:off x="6658895" y="3806748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479CD33-2AD8-AEF8-0DD1-3E93131DFFD3}"/>
                </a:ext>
              </a:extLst>
            </p:cNvPr>
            <p:cNvSpPr/>
            <p:nvPr/>
          </p:nvSpPr>
          <p:spPr>
            <a:xfrm>
              <a:off x="6532204" y="2807399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B8B3DCA-2F80-8A8F-8D7D-9AE2269968EF}"/>
                </a:ext>
              </a:extLst>
            </p:cNvPr>
            <p:cNvSpPr/>
            <p:nvPr/>
          </p:nvSpPr>
          <p:spPr>
            <a:xfrm>
              <a:off x="6533929" y="3066075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55D6A7F2-FA9A-FC8C-01F2-EADBEEF13D85}"/>
                </a:ext>
              </a:extLst>
            </p:cNvPr>
            <p:cNvSpPr/>
            <p:nvPr/>
          </p:nvSpPr>
          <p:spPr>
            <a:xfrm>
              <a:off x="6533930" y="3330582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4BC0210A-BD4B-263F-2E70-26D2F3FE63C5}"/>
                </a:ext>
              </a:extLst>
            </p:cNvPr>
            <p:cNvSpPr/>
            <p:nvPr/>
          </p:nvSpPr>
          <p:spPr>
            <a:xfrm>
              <a:off x="6527488" y="2025593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A04A5617-BE88-FCAB-515B-FA2D1AEC7DF3}"/>
                </a:ext>
              </a:extLst>
            </p:cNvPr>
            <p:cNvSpPr/>
            <p:nvPr/>
          </p:nvSpPr>
          <p:spPr>
            <a:xfrm>
              <a:off x="6527489" y="2548203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257C0276-2D87-07F2-7587-50D6DC7DEB56}"/>
              </a:ext>
            </a:extLst>
          </p:cNvPr>
          <p:cNvGrpSpPr/>
          <p:nvPr/>
        </p:nvGrpSpPr>
        <p:grpSpPr>
          <a:xfrm>
            <a:off x="1485243" y="1749303"/>
            <a:ext cx="374685" cy="2024434"/>
            <a:chOff x="6527488" y="2025593"/>
            <a:chExt cx="374685" cy="2024434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BBA92B2E-1505-0D6E-85B6-1CA58382481E}"/>
                </a:ext>
              </a:extLst>
            </p:cNvPr>
            <p:cNvSpPr/>
            <p:nvPr/>
          </p:nvSpPr>
          <p:spPr>
            <a:xfrm rot="21103124">
              <a:off x="6555551" y="3591081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F9317067-289A-008B-4B6E-0B62CBF4970E}"/>
                </a:ext>
              </a:extLst>
            </p:cNvPr>
            <p:cNvSpPr/>
            <p:nvPr/>
          </p:nvSpPr>
          <p:spPr>
            <a:xfrm>
              <a:off x="6527488" y="2283696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9BB63B6-A159-BA08-48DD-51271DCEBDBE}"/>
                </a:ext>
              </a:extLst>
            </p:cNvPr>
            <p:cNvSpPr/>
            <p:nvPr/>
          </p:nvSpPr>
          <p:spPr>
            <a:xfrm rot="7506210">
              <a:off x="6658895" y="3806748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FB0DF812-3B6C-732E-63D5-39321940A8B9}"/>
                </a:ext>
              </a:extLst>
            </p:cNvPr>
            <p:cNvSpPr/>
            <p:nvPr/>
          </p:nvSpPr>
          <p:spPr>
            <a:xfrm>
              <a:off x="6532204" y="2807399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1B9A355E-AC58-3DB0-9C0B-9069F69C195F}"/>
                </a:ext>
              </a:extLst>
            </p:cNvPr>
            <p:cNvSpPr/>
            <p:nvPr/>
          </p:nvSpPr>
          <p:spPr>
            <a:xfrm>
              <a:off x="6533929" y="3066075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4BA7A069-7687-448A-A335-01F2E9B3FDF2}"/>
                </a:ext>
              </a:extLst>
            </p:cNvPr>
            <p:cNvSpPr/>
            <p:nvPr/>
          </p:nvSpPr>
          <p:spPr>
            <a:xfrm>
              <a:off x="6533930" y="3330582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21294DD-04E1-44B9-1026-627BE05CBEB7}"/>
                </a:ext>
              </a:extLst>
            </p:cNvPr>
            <p:cNvSpPr/>
            <p:nvPr/>
          </p:nvSpPr>
          <p:spPr>
            <a:xfrm>
              <a:off x="6527488" y="2025593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B08FD872-C4C6-BF25-B3B1-74133D20A3E4}"/>
                </a:ext>
              </a:extLst>
            </p:cNvPr>
            <p:cNvSpPr/>
            <p:nvPr/>
          </p:nvSpPr>
          <p:spPr>
            <a:xfrm>
              <a:off x="6527489" y="2548203"/>
              <a:ext cx="201404" cy="285153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4C46D1C6-2E71-8204-54F9-A723A35A8AAE}"/>
              </a:ext>
            </a:extLst>
          </p:cNvPr>
          <p:cNvSpPr/>
          <p:nvPr/>
        </p:nvSpPr>
        <p:spPr>
          <a:xfrm>
            <a:off x="3119332" y="3228787"/>
            <a:ext cx="201404" cy="285153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02714E2-F99E-FE86-C974-E8C61284D643}"/>
              </a:ext>
            </a:extLst>
          </p:cNvPr>
          <p:cNvSpPr/>
          <p:nvPr/>
        </p:nvSpPr>
        <p:spPr>
          <a:xfrm>
            <a:off x="3122564" y="2353069"/>
            <a:ext cx="201404" cy="285153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7A20D6BD-4BA7-CBD0-EA56-5E68BC1F3AC3}"/>
              </a:ext>
            </a:extLst>
          </p:cNvPr>
          <p:cNvSpPr/>
          <p:nvPr/>
        </p:nvSpPr>
        <p:spPr>
          <a:xfrm>
            <a:off x="3118049" y="1772034"/>
            <a:ext cx="201404" cy="285153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A4A4478-1843-3719-F465-55B9DEC8F47B}"/>
              </a:ext>
            </a:extLst>
          </p:cNvPr>
          <p:cNvSpPr/>
          <p:nvPr/>
        </p:nvSpPr>
        <p:spPr>
          <a:xfrm>
            <a:off x="9014402" y="2323758"/>
            <a:ext cx="201404" cy="285153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FBD5F6F-427F-2A97-803D-813ED375A42D}"/>
              </a:ext>
            </a:extLst>
          </p:cNvPr>
          <p:cNvSpPr/>
          <p:nvPr/>
        </p:nvSpPr>
        <p:spPr>
          <a:xfrm>
            <a:off x="8976962" y="3902221"/>
            <a:ext cx="201404" cy="285153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D63452C-5AC2-55F4-EEFB-9A585D845BA6}"/>
              </a:ext>
            </a:extLst>
          </p:cNvPr>
          <p:cNvSpPr/>
          <p:nvPr/>
        </p:nvSpPr>
        <p:spPr>
          <a:xfrm>
            <a:off x="8976962" y="4458981"/>
            <a:ext cx="201404" cy="285153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C0DED35-79C3-254F-1B6B-BDBA5ABF504E}"/>
              </a:ext>
            </a:extLst>
          </p:cNvPr>
          <p:cNvSpPr/>
          <p:nvPr/>
        </p:nvSpPr>
        <p:spPr>
          <a:xfrm>
            <a:off x="8976962" y="5345189"/>
            <a:ext cx="201404" cy="285153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A29AB75-A08E-CC8E-65CD-72EAB4EB9FA1}"/>
              </a:ext>
            </a:extLst>
          </p:cNvPr>
          <p:cNvSpPr/>
          <p:nvPr/>
        </p:nvSpPr>
        <p:spPr>
          <a:xfrm>
            <a:off x="9014402" y="1761233"/>
            <a:ext cx="201404" cy="285153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09B070-FBEC-DAA6-4AB2-3558F7E2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225"/>
            <a:ext cx="10515600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Erfahrungen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3CAD3-6AA8-6BED-1B67-027AF00BFE68}"/>
              </a:ext>
            </a:extLst>
          </p:cNvPr>
          <p:cNvSpPr/>
          <p:nvPr/>
        </p:nvSpPr>
        <p:spPr>
          <a:xfrm>
            <a:off x="1474172" y="1173414"/>
            <a:ext cx="3489158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Negativ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8457F3-DFF4-3697-6092-FF68E76371BD}"/>
              </a:ext>
            </a:extLst>
          </p:cNvPr>
          <p:cNvSpPr/>
          <p:nvPr/>
        </p:nvSpPr>
        <p:spPr>
          <a:xfrm>
            <a:off x="7347660" y="1173414"/>
            <a:ext cx="3534889" cy="68100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Positiv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5ED6ED9-2453-BDA5-019B-9E7CA77C219D}"/>
              </a:ext>
            </a:extLst>
          </p:cNvPr>
          <p:cNvSpPr/>
          <p:nvPr/>
        </p:nvSpPr>
        <p:spPr>
          <a:xfrm>
            <a:off x="1732851" y="1962450"/>
            <a:ext cx="2971800" cy="478705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Unorganisiert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CCAE698-8521-11D9-1058-8DBC895DE336}"/>
              </a:ext>
            </a:extLst>
          </p:cNvPr>
          <p:cNvSpPr/>
          <p:nvPr/>
        </p:nvSpPr>
        <p:spPr>
          <a:xfrm>
            <a:off x="1732851" y="2550135"/>
            <a:ext cx="2971800" cy="767017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Schlechte Planung am Anfang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134F4A8-07CA-CB48-926D-B20E65231C5B}"/>
              </a:ext>
            </a:extLst>
          </p:cNvPr>
          <p:cNvSpPr/>
          <p:nvPr/>
        </p:nvSpPr>
        <p:spPr>
          <a:xfrm>
            <a:off x="7629204" y="1942857"/>
            <a:ext cx="2971800" cy="478705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Gute Teamarbeit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249609-3B17-F6F0-901F-048DDAF69CA6}"/>
              </a:ext>
            </a:extLst>
          </p:cNvPr>
          <p:cNvSpPr/>
          <p:nvPr/>
        </p:nvSpPr>
        <p:spPr>
          <a:xfrm>
            <a:off x="7638594" y="2509341"/>
            <a:ext cx="2924969" cy="1485736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Spaß Herausforderungen zu bewältigen &amp; neues zu lernen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C532E4B-AA8B-73FC-880B-764DA348890A}"/>
              </a:ext>
            </a:extLst>
          </p:cNvPr>
          <p:cNvSpPr/>
          <p:nvPr/>
        </p:nvSpPr>
        <p:spPr>
          <a:xfrm>
            <a:off x="7638594" y="4065653"/>
            <a:ext cx="2924970" cy="483821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Spannendes Thema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13DB94-95BA-3999-AD20-A3F8797E83CE}"/>
              </a:ext>
            </a:extLst>
          </p:cNvPr>
          <p:cNvSpPr/>
          <p:nvPr/>
        </p:nvSpPr>
        <p:spPr>
          <a:xfrm>
            <a:off x="7638592" y="4632795"/>
            <a:ext cx="2924971" cy="810704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Verantwortung tragen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EA48941-1A5B-499F-E37D-2AF19ADF9406}"/>
              </a:ext>
            </a:extLst>
          </p:cNvPr>
          <p:cNvSpPr/>
          <p:nvPr/>
        </p:nvSpPr>
        <p:spPr>
          <a:xfrm>
            <a:off x="7638592" y="5526820"/>
            <a:ext cx="2924972" cy="1182330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Lernen große Projekte in Teams zu erledigen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268B94A-6407-B756-BFAC-C7C09D6167E3}"/>
              </a:ext>
            </a:extLst>
          </p:cNvPr>
          <p:cNvSpPr/>
          <p:nvPr/>
        </p:nvSpPr>
        <p:spPr>
          <a:xfrm>
            <a:off x="1732851" y="3425575"/>
            <a:ext cx="2971800" cy="478705"/>
          </a:xfrm>
          <a:prstGeom prst="rect">
            <a:avLst/>
          </a:prstGeom>
          <a:solidFill>
            <a:srgbClr val="C56903"/>
          </a:solidFill>
          <a:ln>
            <a:solidFill>
              <a:srgbClr val="E67A0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500" b="1" dirty="0">
                <a:latin typeface="Söhne"/>
              </a:rPr>
              <a:t>Unübersichtlich</a:t>
            </a:r>
          </a:p>
        </p:txBody>
      </p:sp>
    </p:spTree>
    <p:extLst>
      <p:ext uri="{BB962C8B-B14F-4D97-AF65-F5344CB8AC3E}">
        <p14:creationId xmlns:p14="http://schemas.microsoft.com/office/powerpoint/2010/main" val="37302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" grpId="0" animBg="1"/>
      <p:bldP spid="5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" grpId="0" animBg="1"/>
      <p:bldP spid="9" grpId="0" animBg="1"/>
      <p:bldP spid="4" grpId="0" animBg="1"/>
      <p:bldP spid="6" grpId="0" animBg="1"/>
      <p:bldP spid="7" grpId="0" animBg="1"/>
      <p:bldP spid="12" grpId="0" animBg="1"/>
      <p:bldP spid="13" grpId="0" animBg="1"/>
      <p:bldP spid="15" grpId="0" animBg="1"/>
      <p:bldP spid="16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8CE621-4CE1-EA24-02F3-24392591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3362"/>
            <a:ext cx="10515600" cy="1311275"/>
          </a:xfrm>
        </p:spPr>
        <p:txBody>
          <a:bodyPr>
            <a:normAutofit/>
          </a:bodyPr>
          <a:lstStyle/>
          <a:p>
            <a:pPr algn="ctr"/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Optimierung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5FAEE1D-F640-5237-B866-8DE48A17B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71503">
            <a:off x="9569364" y="-230775"/>
            <a:ext cx="2516587" cy="30233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D4EFD5DF-8CA8-830F-4B71-D1C45DCEC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22" t="43310" r="37883" b="14956"/>
          <a:stretch/>
        </p:blipFill>
        <p:spPr bwMode="auto">
          <a:xfrm rot="131067">
            <a:off x="29290" y="161967"/>
            <a:ext cx="1745433" cy="157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140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9B070-FBEC-DAA6-4AB2-3558F7E2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Optimierung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825B34B-5C91-3121-C665-35FA99E3D0C4}"/>
              </a:ext>
            </a:extLst>
          </p:cNvPr>
          <p:cNvGrpSpPr/>
          <p:nvPr/>
        </p:nvGrpSpPr>
        <p:grpSpPr>
          <a:xfrm>
            <a:off x="2089484" y="1325563"/>
            <a:ext cx="8013031" cy="992039"/>
            <a:chOff x="806116" y="1660582"/>
            <a:chExt cx="8013031" cy="992039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A7C88B6-0EAD-8268-0C94-72EF1EDAC5DD}"/>
                </a:ext>
              </a:extLst>
            </p:cNvPr>
            <p:cNvSpPr/>
            <p:nvPr/>
          </p:nvSpPr>
          <p:spPr>
            <a:xfrm>
              <a:off x="806116" y="1660582"/>
              <a:ext cx="3445798" cy="992039"/>
            </a:xfrm>
            <a:prstGeom prst="rect">
              <a:avLst/>
            </a:prstGeom>
            <a:noFill/>
            <a:ln w="9525" cap="flat" cmpd="sng" algn="ctr">
              <a:solidFill>
                <a:srgbClr val="E67A0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de-DE" sz="3000" dirty="0">
                  <a:solidFill>
                    <a:srgbClr val="E67A04"/>
                  </a:solidFill>
                </a:rPr>
                <a:t>Mehr Planung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173A593B-95D4-6B87-FBAF-70EFCDE9A0EF}"/>
                </a:ext>
              </a:extLst>
            </p:cNvPr>
            <p:cNvSpPr/>
            <p:nvPr/>
          </p:nvSpPr>
          <p:spPr>
            <a:xfrm>
              <a:off x="4251914" y="1672389"/>
              <a:ext cx="4567233" cy="980232"/>
            </a:xfrm>
            <a:prstGeom prst="rect">
              <a:avLst/>
            </a:prstGeom>
            <a:solidFill>
              <a:srgbClr val="C56903"/>
            </a:solidFill>
            <a:ln>
              <a:solidFill>
                <a:srgbClr val="E67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500" b="1" dirty="0">
                  <a:latin typeface="Söhne"/>
                </a:rPr>
                <a:t>Gründlichere Planung des Projekts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3AF64F2-2B0F-B35B-263E-0BB11621BCD0}"/>
              </a:ext>
            </a:extLst>
          </p:cNvPr>
          <p:cNvGrpSpPr/>
          <p:nvPr/>
        </p:nvGrpSpPr>
        <p:grpSpPr>
          <a:xfrm>
            <a:off x="2089484" y="2401598"/>
            <a:ext cx="8013031" cy="992039"/>
            <a:chOff x="806116" y="1660582"/>
            <a:chExt cx="8013031" cy="992039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E0586989-3335-C3BB-F6DB-164ABEC23170}"/>
                </a:ext>
              </a:extLst>
            </p:cNvPr>
            <p:cNvSpPr/>
            <p:nvPr/>
          </p:nvSpPr>
          <p:spPr>
            <a:xfrm>
              <a:off x="806116" y="1660582"/>
              <a:ext cx="3445798" cy="992039"/>
            </a:xfrm>
            <a:prstGeom prst="rect">
              <a:avLst/>
            </a:prstGeom>
            <a:noFill/>
            <a:ln w="9525" cap="flat" cmpd="sng" algn="ctr">
              <a:solidFill>
                <a:srgbClr val="E67A0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de-DE" sz="3000" dirty="0">
                  <a:solidFill>
                    <a:srgbClr val="E67A04"/>
                  </a:solidFill>
                </a:rPr>
                <a:t>Aufgaben feiner aufteilen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BB0E6B7-25B6-3A1D-2858-ED40C1789C0C}"/>
                </a:ext>
              </a:extLst>
            </p:cNvPr>
            <p:cNvSpPr/>
            <p:nvPr/>
          </p:nvSpPr>
          <p:spPr>
            <a:xfrm>
              <a:off x="4251914" y="1672389"/>
              <a:ext cx="4567233" cy="980232"/>
            </a:xfrm>
            <a:prstGeom prst="rect">
              <a:avLst/>
            </a:prstGeom>
            <a:solidFill>
              <a:srgbClr val="C56903"/>
            </a:solidFill>
            <a:ln>
              <a:solidFill>
                <a:srgbClr val="E67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500" b="1" dirty="0">
                  <a:latin typeface="Söhne"/>
                </a:rPr>
                <a:t>Eine genauere Aufteilung der Aufgaben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1283886-4EDD-93D3-07C9-980EC201FA4D}"/>
              </a:ext>
            </a:extLst>
          </p:cNvPr>
          <p:cNvGrpSpPr/>
          <p:nvPr/>
        </p:nvGrpSpPr>
        <p:grpSpPr>
          <a:xfrm>
            <a:off x="2089484" y="3465828"/>
            <a:ext cx="8013031" cy="1396572"/>
            <a:chOff x="806116" y="1660582"/>
            <a:chExt cx="8013031" cy="992039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F809741-42DF-15E6-2529-CD6E9BFFAA26}"/>
                </a:ext>
              </a:extLst>
            </p:cNvPr>
            <p:cNvSpPr/>
            <p:nvPr/>
          </p:nvSpPr>
          <p:spPr>
            <a:xfrm>
              <a:off x="806116" y="1660582"/>
              <a:ext cx="3445798" cy="992039"/>
            </a:xfrm>
            <a:prstGeom prst="rect">
              <a:avLst/>
            </a:prstGeom>
            <a:noFill/>
            <a:ln w="9525" cap="flat" cmpd="sng" algn="ctr">
              <a:solidFill>
                <a:srgbClr val="E67A0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de-DE" sz="3000" dirty="0">
                  <a:solidFill>
                    <a:srgbClr val="E67A04"/>
                  </a:solidFill>
                </a:rPr>
                <a:t>Mehr Aufschriebe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7CEBD1B-F6B5-007A-8F8C-74A31F354986}"/>
                </a:ext>
              </a:extLst>
            </p:cNvPr>
            <p:cNvSpPr/>
            <p:nvPr/>
          </p:nvSpPr>
          <p:spPr>
            <a:xfrm>
              <a:off x="4251914" y="1672389"/>
              <a:ext cx="4567233" cy="980232"/>
            </a:xfrm>
            <a:prstGeom prst="rect">
              <a:avLst/>
            </a:prstGeom>
            <a:solidFill>
              <a:srgbClr val="C56903"/>
            </a:solidFill>
            <a:ln>
              <a:solidFill>
                <a:srgbClr val="E67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500" b="1" dirty="0">
                  <a:latin typeface="Söhne"/>
                </a:rPr>
                <a:t>Detailliertere Dokumentation und Notizen während</a:t>
              </a:r>
            </a:p>
            <a:p>
              <a:r>
                <a:rPr lang="de-DE" sz="2500" b="1" dirty="0">
                  <a:latin typeface="Söhne"/>
                </a:rPr>
                <a:t>des Entwicklungsprozesses.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4E18186-9B85-BB46-257A-E45CD2F6FF23}"/>
              </a:ext>
            </a:extLst>
          </p:cNvPr>
          <p:cNvGrpSpPr/>
          <p:nvPr/>
        </p:nvGrpSpPr>
        <p:grpSpPr>
          <a:xfrm>
            <a:off x="2089484" y="4934589"/>
            <a:ext cx="8013031" cy="1468764"/>
            <a:chOff x="806116" y="1660581"/>
            <a:chExt cx="8013031" cy="104332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80835FF8-4A02-03C9-3009-3D3307B53782}"/>
                </a:ext>
              </a:extLst>
            </p:cNvPr>
            <p:cNvSpPr/>
            <p:nvPr/>
          </p:nvSpPr>
          <p:spPr>
            <a:xfrm>
              <a:off x="806116" y="1660581"/>
              <a:ext cx="3445798" cy="1043319"/>
            </a:xfrm>
            <a:prstGeom prst="rect">
              <a:avLst/>
            </a:prstGeom>
            <a:noFill/>
            <a:ln w="9525" cap="flat" cmpd="sng" algn="ctr">
              <a:solidFill>
                <a:srgbClr val="E67A0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de-DE" sz="3000" dirty="0">
                  <a:solidFill>
                    <a:srgbClr val="E67A04"/>
                  </a:solidFill>
                </a:rPr>
                <a:t>Code-dokumentation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EBD2EA3-5892-DC72-93DD-DD6A67BAC29B}"/>
                </a:ext>
              </a:extLst>
            </p:cNvPr>
            <p:cNvSpPr/>
            <p:nvPr/>
          </p:nvSpPr>
          <p:spPr>
            <a:xfrm>
              <a:off x="4251914" y="1672389"/>
              <a:ext cx="4567233" cy="1031512"/>
            </a:xfrm>
            <a:prstGeom prst="rect">
              <a:avLst/>
            </a:prstGeom>
            <a:solidFill>
              <a:srgbClr val="C56903"/>
            </a:solidFill>
            <a:ln>
              <a:solidFill>
                <a:srgbClr val="E67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500" b="1" dirty="0">
                  <a:latin typeface="Söhne"/>
                </a:rPr>
                <a:t>Ausführlichere Dokumentation des Codes für eine</a:t>
              </a:r>
            </a:p>
            <a:p>
              <a:r>
                <a:rPr lang="de-DE" sz="2500" b="1" dirty="0">
                  <a:latin typeface="Söhne"/>
                </a:rPr>
                <a:t>bessere Wartbarkeit und Verständlichkeit.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5102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966BA-86BC-ABF5-BC9E-7CF84CE13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16" y="2309660"/>
            <a:ext cx="4620584" cy="2238679"/>
          </a:xfrm>
        </p:spPr>
        <p:txBody>
          <a:bodyPr>
            <a:noAutofit/>
          </a:bodyPr>
          <a:lstStyle/>
          <a:p>
            <a:r>
              <a:rPr lang="en-US" sz="50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Definitely not A.I. generated</a:t>
            </a:r>
            <a:endParaRPr lang="de-DE" sz="5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Grafik 6" descr="Ein Bild, das Grafiken, Grafikdesign, Kunst, Farbigkeit enthält.&#10;&#10;Automatisch generierte Beschreibung">
            <a:extLst>
              <a:ext uri="{FF2B5EF4-FFF2-40B4-BE49-F238E27FC236}">
                <a16:creationId xmlns:a16="http://schemas.microsoft.com/office/drawing/2014/main" id="{2B8C847C-542C-2F31-52D8-8EFB60EE5A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" r="983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033283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25DB53D4-0C27-17BD-1FD6-0424138A7D5A}"/>
              </a:ext>
            </a:extLst>
          </p:cNvPr>
          <p:cNvSpPr/>
          <p:nvPr/>
        </p:nvSpPr>
        <p:spPr>
          <a:xfrm>
            <a:off x="7680703" y="1933165"/>
            <a:ext cx="2372308" cy="1957956"/>
          </a:xfrm>
          <a:prstGeom prst="roundRect">
            <a:avLst/>
          </a:prstGeom>
          <a:solidFill>
            <a:srgbClr val="FEA13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8C6CB5-4CE7-285A-4C3B-07F90DCB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" y="0"/>
            <a:ext cx="2741762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9FC3C5-E16D-48A2-2BDA-951F06A33D97}"/>
              </a:ext>
            </a:extLst>
          </p:cNvPr>
          <p:cNvSpPr txBox="1"/>
          <p:nvPr/>
        </p:nvSpPr>
        <p:spPr>
          <a:xfrm>
            <a:off x="349132" y="28062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Hauptbetätigungsfelder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3C1385-510A-71D9-89CF-F7879D36B7B0}"/>
              </a:ext>
            </a:extLst>
          </p:cNvPr>
          <p:cNvSpPr txBox="1"/>
          <p:nvPr/>
        </p:nvSpPr>
        <p:spPr>
          <a:xfrm>
            <a:off x="2756085" y="2806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Techniken</a:t>
            </a:r>
          </a:p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432B9C-BDF0-FEF7-5206-495CBF0A9DEA}"/>
              </a:ext>
            </a:extLst>
          </p:cNvPr>
          <p:cNvSpPr txBox="1"/>
          <p:nvPr/>
        </p:nvSpPr>
        <p:spPr>
          <a:xfrm>
            <a:off x="7702436" y="2806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Design-Patterns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911896B-142E-462B-E31F-3FD44277B7B5}"/>
              </a:ext>
            </a:extLst>
          </p:cNvPr>
          <p:cNvSpPr txBox="1"/>
          <p:nvPr/>
        </p:nvSpPr>
        <p:spPr>
          <a:xfrm>
            <a:off x="10126278" y="2777221"/>
            <a:ext cx="18498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Highlights 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E01894-7D10-AF0B-836E-0CE3716E6C4B}"/>
              </a:ext>
            </a:extLst>
          </p:cNvPr>
          <p:cNvSpPr txBox="1"/>
          <p:nvPr/>
        </p:nvSpPr>
        <p:spPr>
          <a:xfrm>
            <a:off x="349132" y="2011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3567BFC-7097-5A94-390B-F1E1C06F25CA}"/>
              </a:ext>
            </a:extLst>
          </p:cNvPr>
          <p:cNvSpPr txBox="1"/>
          <p:nvPr/>
        </p:nvSpPr>
        <p:spPr>
          <a:xfrm>
            <a:off x="2772974" y="2011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8F15E8-3739-26DB-5B27-874C2B5F6BF4}"/>
              </a:ext>
            </a:extLst>
          </p:cNvPr>
          <p:cNvSpPr txBox="1"/>
          <p:nvPr/>
        </p:nvSpPr>
        <p:spPr>
          <a:xfrm>
            <a:off x="7702436" y="2011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68EED9A-7B40-5619-5586-24DF40FA89B7}"/>
              </a:ext>
            </a:extLst>
          </p:cNvPr>
          <p:cNvSpPr txBox="1"/>
          <p:nvPr/>
        </p:nvSpPr>
        <p:spPr>
          <a:xfrm>
            <a:off x="10126278" y="2011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512C1A-66C1-28AF-80EB-8457D81D8A05}"/>
              </a:ext>
            </a:extLst>
          </p:cNvPr>
          <p:cNvSpPr txBox="1"/>
          <p:nvPr/>
        </p:nvSpPr>
        <p:spPr>
          <a:xfrm>
            <a:off x="349132" y="5005022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UML-Diagramme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F816CDB-1073-EC8D-4326-6877B3A420C8}"/>
              </a:ext>
            </a:extLst>
          </p:cNvPr>
          <p:cNvSpPr txBox="1"/>
          <p:nvPr/>
        </p:nvSpPr>
        <p:spPr>
          <a:xfrm>
            <a:off x="2756085" y="50050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Projekt- </a:t>
            </a:r>
            <a:r>
              <a:rPr lang="de-DE" sz="2500" dirty="0" err="1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organisation</a:t>
            </a:r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70AF7A0-8500-CF51-AD5E-89E1ACB1C649}"/>
              </a:ext>
            </a:extLst>
          </p:cNvPr>
          <p:cNvSpPr txBox="1"/>
          <p:nvPr/>
        </p:nvSpPr>
        <p:spPr>
          <a:xfrm>
            <a:off x="5179927" y="5005020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 err="1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Scrum</a:t>
            </a:r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F66B155-FBBB-BB18-AB14-92614F3D41A0}"/>
              </a:ext>
            </a:extLst>
          </p:cNvPr>
          <p:cNvSpPr txBox="1"/>
          <p:nvPr/>
        </p:nvSpPr>
        <p:spPr>
          <a:xfrm>
            <a:off x="7702436" y="5005020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Erfahrungen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2F0A053-20B2-8DBB-245F-D4CDB4F6008A}"/>
              </a:ext>
            </a:extLst>
          </p:cNvPr>
          <p:cNvSpPr txBox="1"/>
          <p:nvPr/>
        </p:nvSpPr>
        <p:spPr>
          <a:xfrm>
            <a:off x="10053011" y="4976023"/>
            <a:ext cx="22562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Optimierung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5761D89-1029-816F-F1B3-0C35646E7525}"/>
              </a:ext>
            </a:extLst>
          </p:cNvPr>
          <p:cNvSpPr txBox="1"/>
          <p:nvPr/>
        </p:nvSpPr>
        <p:spPr>
          <a:xfrm>
            <a:off x="349132" y="4210176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06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5AA7698-5AA3-C6E9-2DDB-0B03148CAC53}"/>
              </a:ext>
            </a:extLst>
          </p:cNvPr>
          <p:cNvSpPr txBox="1"/>
          <p:nvPr/>
        </p:nvSpPr>
        <p:spPr>
          <a:xfrm>
            <a:off x="5196816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58EF33D-3414-411C-87F5-0328B7479CDA}"/>
              </a:ext>
            </a:extLst>
          </p:cNvPr>
          <p:cNvSpPr txBox="1"/>
          <p:nvPr/>
        </p:nvSpPr>
        <p:spPr>
          <a:xfrm>
            <a:off x="2772974" y="4210176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07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257A6BC-6C1B-1391-7B98-769C83E26359}"/>
              </a:ext>
            </a:extLst>
          </p:cNvPr>
          <p:cNvSpPr txBox="1"/>
          <p:nvPr/>
        </p:nvSpPr>
        <p:spPr>
          <a:xfrm>
            <a:off x="7702436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91B53E-09AF-F295-B74F-81B1626B5475}"/>
              </a:ext>
            </a:extLst>
          </p:cNvPr>
          <p:cNvSpPr txBox="1"/>
          <p:nvPr/>
        </p:nvSpPr>
        <p:spPr>
          <a:xfrm>
            <a:off x="10053011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06654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25DB53D4-0C27-17BD-1FD6-0424138A7D5A}"/>
              </a:ext>
            </a:extLst>
          </p:cNvPr>
          <p:cNvSpPr/>
          <p:nvPr/>
        </p:nvSpPr>
        <p:spPr>
          <a:xfrm>
            <a:off x="9994968" y="1881977"/>
            <a:ext cx="2070032" cy="1957956"/>
          </a:xfrm>
          <a:prstGeom prst="roundRect">
            <a:avLst/>
          </a:prstGeom>
          <a:solidFill>
            <a:srgbClr val="FEA13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8C6CB5-4CE7-285A-4C3B-07F90DCB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" y="0"/>
            <a:ext cx="2741762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9FC3C5-E16D-48A2-2BDA-951F06A33D97}"/>
              </a:ext>
            </a:extLst>
          </p:cNvPr>
          <p:cNvSpPr txBox="1"/>
          <p:nvPr/>
        </p:nvSpPr>
        <p:spPr>
          <a:xfrm>
            <a:off x="349132" y="28062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Hauptbetätigungsfelder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3C1385-510A-71D9-89CF-F7879D36B7B0}"/>
              </a:ext>
            </a:extLst>
          </p:cNvPr>
          <p:cNvSpPr txBox="1"/>
          <p:nvPr/>
        </p:nvSpPr>
        <p:spPr>
          <a:xfrm>
            <a:off x="2756085" y="2806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Techniken</a:t>
            </a:r>
          </a:p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432B9C-BDF0-FEF7-5206-495CBF0A9DEA}"/>
              </a:ext>
            </a:extLst>
          </p:cNvPr>
          <p:cNvSpPr txBox="1"/>
          <p:nvPr/>
        </p:nvSpPr>
        <p:spPr>
          <a:xfrm>
            <a:off x="7702436" y="2806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Design-Patterns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911896B-142E-462B-E31F-3FD44277B7B5}"/>
              </a:ext>
            </a:extLst>
          </p:cNvPr>
          <p:cNvSpPr txBox="1"/>
          <p:nvPr/>
        </p:nvSpPr>
        <p:spPr>
          <a:xfrm>
            <a:off x="10126278" y="2777221"/>
            <a:ext cx="18498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Highlights 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E01894-7D10-AF0B-836E-0CE3716E6C4B}"/>
              </a:ext>
            </a:extLst>
          </p:cNvPr>
          <p:cNvSpPr txBox="1"/>
          <p:nvPr/>
        </p:nvSpPr>
        <p:spPr>
          <a:xfrm>
            <a:off x="349132" y="2011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3567BFC-7097-5A94-390B-F1E1C06F25CA}"/>
              </a:ext>
            </a:extLst>
          </p:cNvPr>
          <p:cNvSpPr txBox="1"/>
          <p:nvPr/>
        </p:nvSpPr>
        <p:spPr>
          <a:xfrm>
            <a:off x="2772974" y="2011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8F15E8-3739-26DB-5B27-874C2B5F6BF4}"/>
              </a:ext>
            </a:extLst>
          </p:cNvPr>
          <p:cNvSpPr txBox="1"/>
          <p:nvPr/>
        </p:nvSpPr>
        <p:spPr>
          <a:xfrm>
            <a:off x="7702436" y="2011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68EED9A-7B40-5619-5586-24DF40FA89B7}"/>
              </a:ext>
            </a:extLst>
          </p:cNvPr>
          <p:cNvSpPr txBox="1"/>
          <p:nvPr/>
        </p:nvSpPr>
        <p:spPr>
          <a:xfrm>
            <a:off x="10126278" y="2011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512C1A-66C1-28AF-80EB-8457D81D8A05}"/>
              </a:ext>
            </a:extLst>
          </p:cNvPr>
          <p:cNvSpPr txBox="1"/>
          <p:nvPr/>
        </p:nvSpPr>
        <p:spPr>
          <a:xfrm>
            <a:off x="349132" y="5005022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UML-Diagramme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F816CDB-1073-EC8D-4326-6877B3A420C8}"/>
              </a:ext>
            </a:extLst>
          </p:cNvPr>
          <p:cNvSpPr txBox="1"/>
          <p:nvPr/>
        </p:nvSpPr>
        <p:spPr>
          <a:xfrm>
            <a:off x="2756085" y="50050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Projekt- </a:t>
            </a:r>
            <a:r>
              <a:rPr lang="de-DE" sz="2500" dirty="0" err="1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organisation</a:t>
            </a:r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70AF7A0-8500-CF51-AD5E-89E1ACB1C649}"/>
              </a:ext>
            </a:extLst>
          </p:cNvPr>
          <p:cNvSpPr txBox="1"/>
          <p:nvPr/>
        </p:nvSpPr>
        <p:spPr>
          <a:xfrm>
            <a:off x="5179927" y="5005020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 err="1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Scrum</a:t>
            </a:r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F66B155-FBBB-BB18-AB14-92614F3D41A0}"/>
              </a:ext>
            </a:extLst>
          </p:cNvPr>
          <p:cNvSpPr txBox="1"/>
          <p:nvPr/>
        </p:nvSpPr>
        <p:spPr>
          <a:xfrm>
            <a:off x="7702436" y="5005020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Erfahrungen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2F0A053-20B2-8DBB-245F-D4CDB4F6008A}"/>
              </a:ext>
            </a:extLst>
          </p:cNvPr>
          <p:cNvSpPr txBox="1"/>
          <p:nvPr/>
        </p:nvSpPr>
        <p:spPr>
          <a:xfrm>
            <a:off x="10053011" y="4976023"/>
            <a:ext cx="22562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Optimierung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5761D89-1029-816F-F1B3-0C35646E7525}"/>
              </a:ext>
            </a:extLst>
          </p:cNvPr>
          <p:cNvSpPr txBox="1"/>
          <p:nvPr/>
        </p:nvSpPr>
        <p:spPr>
          <a:xfrm>
            <a:off x="349132" y="4210176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06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5AA7698-5AA3-C6E9-2DDB-0B03148CAC53}"/>
              </a:ext>
            </a:extLst>
          </p:cNvPr>
          <p:cNvSpPr txBox="1"/>
          <p:nvPr/>
        </p:nvSpPr>
        <p:spPr>
          <a:xfrm>
            <a:off x="5196816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58EF33D-3414-411C-87F5-0328B7479CDA}"/>
              </a:ext>
            </a:extLst>
          </p:cNvPr>
          <p:cNvSpPr txBox="1"/>
          <p:nvPr/>
        </p:nvSpPr>
        <p:spPr>
          <a:xfrm>
            <a:off x="2772974" y="4210176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07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257A6BC-6C1B-1391-7B98-769C83E26359}"/>
              </a:ext>
            </a:extLst>
          </p:cNvPr>
          <p:cNvSpPr txBox="1"/>
          <p:nvPr/>
        </p:nvSpPr>
        <p:spPr>
          <a:xfrm>
            <a:off x="7702436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91B53E-09AF-F295-B74F-81B1626B5475}"/>
              </a:ext>
            </a:extLst>
          </p:cNvPr>
          <p:cNvSpPr txBox="1"/>
          <p:nvPr/>
        </p:nvSpPr>
        <p:spPr>
          <a:xfrm>
            <a:off x="10053011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29114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25DB53D4-0C27-17BD-1FD6-0424138A7D5A}"/>
              </a:ext>
            </a:extLst>
          </p:cNvPr>
          <p:cNvSpPr/>
          <p:nvPr/>
        </p:nvSpPr>
        <p:spPr>
          <a:xfrm>
            <a:off x="301721" y="4169673"/>
            <a:ext cx="2070032" cy="1957956"/>
          </a:xfrm>
          <a:prstGeom prst="roundRect">
            <a:avLst/>
          </a:prstGeom>
          <a:solidFill>
            <a:srgbClr val="FEA13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8C6CB5-4CE7-285A-4C3B-07F90DCB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" y="0"/>
            <a:ext cx="2741762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9FC3C5-E16D-48A2-2BDA-951F06A33D97}"/>
              </a:ext>
            </a:extLst>
          </p:cNvPr>
          <p:cNvSpPr txBox="1"/>
          <p:nvPr/>
        </p:nvSpPr>
        <p:spPr>
          <a:xfrm>
            <a:off x="349132" y="28062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Hauptbetätigungsfelder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3C1385-510A-71D9-89CF-F7879D36B7B0}"/>
              </a:ext>
            </a:extLst>
          </p:cNvPr>
          <p:cNvSpPr txBox="1"/>
          <p:nvPr/>
        </p:nvSpPr>
        <p:spPr>
          <a:xfrm>
            <a:off x="2756085" y="2806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Techniken</a:t>
            </a:r>
          </a:p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432B9C-BDF0-FEF7-5206-495CBF0A9DEA}"/>
              </a:ext>
            </a:extLst>
          </p:cNvPr>
          <p:cNvSpPr txBox="1"/>
          <p:nvPr/>
        </p:nvSpPr>
        <p:spPr>
          <a:xfrm>
            <a:off x="7702436" y="2806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Design-Patterns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911896B-142E-462B-E31F-3FD44277B7B5}"/>
              </a:ext>
            </a:extLst>
          </p:cNvPr>
          <p:cNvSpPr txBox="1"/>
          <p:nvPr/>
        </p:nvSpPr>
        <p:spPr>
          <a:xfrm>
            <a:off x="10126278" y="2777221"/>
            <a:ext cx="18498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Highlights 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E01894-7D10-AF0B-836E-0CE3716E6C4B}"/>
              </a:ext>
            </a:extLst>
          </p:cNvPr>
          <p:cNvSpPr txBox="1"/>
          <p:nvPr/>
        </p:nvSpPr>
        <p:spPr>
          <a:xfrm>
            <a:off x="349132" y="2011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3567BFC-7097-5A94-390B-F1E1C06F25CA}"/>
              </a:ext>
            </a:extLst>
          </p:cNvPr>
          <p:cNvSpPr txBox="1"/>
          <p:nvPr/>
        </p:nvSpPr>
        <p:spPr>
          <a:xfrm>
            <a:off x="2772974" y="2011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8F15E8-3739-26DB-5B27-874C2B5F6BF4}"/>
              </a:ext>
            </a:extLst>
          </p:cNvPr>
          <p:cNvSpPr txBox="1"/>
          <p:nvPr/>
        </p:nvSpPr>
        <p:spPr>
          <a:xfrm>
            <a:off x="7702436" y="2011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68EED9A-7B40-5619-5586-24DF40FA89B7}"/>
              </a:ext>
            </a:extLst>
          </p:cNvPr>
          <p:cNvSpPr txBox="1"/>
          <p:nvPr/>
        </p:nvSpPr>
        <p:spPr>
          <a:xfrm>
            <a:off x="10126278" y="2011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512C1A-66C1-28AF-80EB-8457D81D8A05}"/>
              </a:ext>
            </a:extLst>
          </p:cNvPr>
          <p:cNvSpPr txBox="1"/>
          <p:nvPr/>
        </p:nvSpPr>
        <p:spPr>
          <a:xfrm>
            <a:off x="349132" y="5005022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UML-Diagramme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F816CDB-1073-EC8D-4326-6877B3A420C8}"/>
              </a:ext>
            </a:extLst>
          </p:cNvPr>
          <p:cNvSpPr txBox="1"/>
          <p:nvPr/>
        </p:nvSpPr>
        <p:spPr>
          <a:xfrm>
            <a:off x="2756085" y="50050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Projekt- </a:t>
            </a:r>
            <a:r>
              <a:rPr lang="de-DE" sz="2500" dirty="0" err="1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organisation</a:t>
            </a:r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70AF7A0-8500-CF51-AD5E-89E1ACB1C649}"/>
              </a:ext>
            </a:extLst>
          </p:cNvPr>
          <p:cNvSpPr txBox="1"/>
          <p:nvPr/>
        </p:nvSpPr>
        <p:spPr>
          <a:xfrm>
            <a:off x="5179927" y="5005020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 err="1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Scrum</a:t>
            </a:r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F66B155-FBBB-BB18-AB14-92614F3D41A0}"/>
              </a:ext>
            </a:extLst>
          </p:cNvPr>
          <p:cNvSpPr txBox="1"/>
          <p:nvPr/>
        </p:nvSpPr>
        <p:spPr>
          <a:xfrm>
            <a:off x="7702436" y="5005020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Erfahrungen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2F0A053-20B2-8DBB-245F-D4CDB4F6008A}"/>
              </a:ext>
            </a:extLst>
          </p:cNvPr>
          <p:cNvSpPr txBox="1"/>
          <p:nvPr/>
        </p:nvSpPr>
        <p:spPr>
          <a:xfrm>
            <a:off x="10053011" y="4976023"/>
            <a:ext cx="22562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Optimierung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5761D89-1029-816F-F1B3-0C35646E7525}"/>
              </a:ext>
            </a:extLst>
          </p:cNvPr>
          <p:cNvSpPr txBox="1"/>
          <p:nvPr/>
        </p:nvSpPr>
        <p:spPr>
          <a:xfrm>
            <a:off x="349132" y="4210176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05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5AA7698-5AA3-C6E9-2DDB-0B03148CAC53}"/>
              </a:ext>
            </a:extLst>
          </p:cNvPr>
          <p:cNvSpPr txBox="1"/>
          <p:nvPr/>
        </p:nvSpPr>
        <p:spPr>
          <a:xfrm>
            <a:off x="5196816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58EF33D-3414-411C-87F5-0328B7479CDA}"/>
              </a:ext>
            </a:extLst>
          </p:cNvPr>
          <p:cNvSpPr txBox="1"/>
          <p:nvPr/>
        </p:nvSpPr>
        <p:spPr>
          <a:xfrm>
            <a:off x="2772974" y="4210176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07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257A6BC-6C1B-1391-7B98-769C83E26359}"/>
              </a:ext>
            </a:extLst>
          </p:cNvPr>
          <p:cNvSpPr txBox="1"/>
          <p:nvPr/>
        </p:nvSpPr>
        <p:spPr>
          <a:xfrm>
            <a:off x="7702436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91B53E-09AF-F295-B74F-81B1626B5475}"/>
              </a:ext>
            </a:extLst>
          </p:cNvPr>
          <p:cNvSpPr txBox="1"/>
          <p:nvPr/>
        </p:nvSpPr>
        <p:spPr>
          <a:xfrm>
            <a:off x="10053011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01032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25DB53D4-0C27-17BD-1FD6-0424138A7D5A}"/>
              </a:ext>
            </a:extLst>
          </p:cNvPr>
          <p:cNvSpPr/>
          <p:nvPr/>
        </p:nvSpPr>
        <p:spPr>
          <a:xfrm>
            <a:off x="2668452" y="4046029"/>
            <a:ext cx="2256221" cy="1957956"/>
          </a:xfrm>
          <a:prstGeom prst="roundRect">
            <a:avLst/>
          </a:prstGeom>
          <a:solidFill>
            <a:srgbClr val="FEA13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8C6CB5-4CE7-285A-4C3B-07F90DCB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" y="0"/>
            <a:ext cx="2741762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9FC3C5-E16D-48A2-2BDA-951F06A33D97}"/>
              </a:ext>
            </a:extLst>
          </p:cNvPr>
          <p:cNvSpPr txBox="1"/>
          <p:nvPr/>
        </p:nvSpPr>
        <p:spPr>
          <a:xfrm>
            <a:off x="349132" y="28062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Hauptbetätigungsfelder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3C1385-510A-71D9-89CF-F7879D36B7B0}"/>
              </a:ext>
            </a:extLst>
          </p:cNvPr>
          <p:cNvSpPr txBox="1"/>
          <p:nvPr/>
        </p:nvSpPr>
        <p:spPr>
          <a:xfrm>
            <a:off x="2756085" y="2806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Techniken</a:t>
            </a:r>
          </a:p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432B9C-BDF0-FEF7-5206-495CBF0A9DEA}"/>
              </a:ext>
            </a:extLst>
          </p:cNvPr>
          <p:cNvSpPr txBox="1"/>
          <p:nvPr/>
        </p:nvSpPr>
        <p:spPr>
          <a:xfrm>
            <a:off x="7702436" y="2806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Design-Patterns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911896B-142E-462B-E31F-3FD44277B7B5}"/>
              </a:ext>
            </a:extLst>
          </p:cNvPr>
          <p:cNvSpPr txBox="1"/>
          <p:nvPr/>
        </p:nvSpPr>
        <p:spPr>
          <a:xfrm>
            <a:off x="10126278" y="2777221"/>
            <a:ext cx="18498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Highlights 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E01894-7D10-AF0B-836E-0CE3716E6C4B}"/>
              </a:ext>
            </a:extLst>
          </p:cNvPr>
          <p:cNvSpPr txBox="1"/>
          <p:nvPr/>
        </p:nvSpPr>
        <p:spPr>
          <a:xfrm>
            <a:off x="349132" y="2011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3567BFC-7097-5A94-390B-F1E1C06F25CA}"/>
              </a:ext>
            </a:extLst>
          </p:cNvPr>
          <p:cNvSpPr txBox="1"/>
          <p:nvPr/>
        </p:nvSpPr>
        <p:spPr>
          <a:xfrm>
            <a:off x="2772974" y="2011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8F15E8-3739-26DB-5B27-874C2B5F6BF4}"/>
              </a:ext>
            </a:extLst>
          </p:cNvPr>
          <p:cNvSpPr txBox="1"/>
          <p:nvPr/>
        </p:nvSpPr>
        <p:spPr>
          <a:xfrm>
            <a:off x="7702436" y="2011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68EED9A-7B40-5619-5586-24DF40FA89B7}"/>
              </a:ext>
            </a:extLst>
          </p:cNvPr>
          <p:cNvSpPr txBox="1"/>
          <p:nvPr/>
        </p:nvSpPr>
        <p:spPr>
          <a:xfrm>
            <a:off x="10126278" y="2011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512C1A-66C1-28AF-80EB-8457D81D8A05}"/>
              </a:ext>
            </a:extLst>
          </p:cNvPr>
          <p:cNvSpPr txBox="1"/>
          <p:nvPr/>
        </p:nvSpPr>
        <p:spPr>
          <a:xfrm>
            <a:off x="349132" y="5005022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UML-Diagramme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F816CDB-1073-EC8D-4326-6877B3A420C8}"/>
              </a:ext>
            </a:extLst>
          </p:cNvPr>
          <p:cNvSpPr txBox="1"/>
          <p:nvPr/>
        </p:nvSpPr>
        <p:spPr>
          <a:xfrm>
            <a:off x="2756085" y="50050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Projekt- </a:t>
            </a:r>
            <a:r>
              <a:rPr lang="de-DE" sz="25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organisation</a:t>
            </a:r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70AF7A0-8500-CF51-AD5E-89E1ACB1C649}"/>
              </a:ext>
            </a:extLst>
          </p:cNvPr>
          <p:cNvSpPr txBox="1"/>
          <p:nvPr/>
        </p:nvSpPr>
        <p:spPr>
          <a:xfrm>
            <a:off x="5179927" y="5005020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 err="1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Scrum</a:t>
            </a:r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F66B155-FBBB-BB18-AB14-92614F3D41A0}"/>
              </a:ext>
            </a:extLst>
          </p:cNvPr>
          <p:cNvSpPr txBox="1"/>
          <p:nvPr/>
        </p:nvSpPr>
        <p:spPr>
          <a:xfrm>
            <a:off x="7702436" y="5005020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Erfahrungen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2F0A053-20B2-8DBB-245F-D4CDB4F6008A}"/>
              </a:ext>
            </a:extLst>
          </p:cNvPr>
          <p:cNvSpPr txBox="1"/>
          <p:nvPr/>
        </p:nvSpPr>
        <p:spPr>
          <a:xfrm>
            <a:off x="10053011" y="4976023"/>
            <a:ext cx="22562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Optimierung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5761D89-1029-816F-F1B3-0C35646E7525}"/>
              </a:ext>
            </a:extLst>
          </p:cNvPr>
          <p:cNvSpPr txBox="1"/>
          <p:nvPr/>
        </p:nvSpPr>
        <p:spPr>
          <a:xfrm>
            <a:off x="349132" y="4210176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05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5AA7698-5AA3-C6E9-2DDB-0B03148CAC53}"/>
              </a:ext>
            </a:extLst>
          </p:cNvPr>
          <p:cNvSpPr txBox="1"/>
          <p:nvPr/>
        </p:nvSpPr>
        <p:spPr>
          <a:xfrm>
            <a:off x="5196816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58EF33D-3414-411C-87F5-0328B7479CDA}"/>
              </a:ext>
            </a:extLst>
          </p:cNvPr>
          <p:cNvSpPr txBox="1"/>
          <p:nvPr/>
        </p:nvSpPr>
        <p:spPr>
          <a:xfrm>
            <a:off x="2772974" y="4210176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06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257A6BC-6C1B-1391-7B98-769C83E26359}"/>
              </a:ext>
            </a:extLst>
          </p:cNvPr>
          <p:cNvSpPr txBox="1"/>
          <p:nvPr/>
        </p:nvSpPr>
        <p:spPr>
          <a:xfrm>
            <a:off x="7702436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91B53E-09AF-F295-B74F-81B1626B5475}"/>
              </a:ext>
            </a:extLst>
          </p:cNvPr>
          <p:cNvSpPr txBox="1"/>
          <p:nvPr/>
        </p:nvSpPr>
        <p:spPr>
          <a:xfrm>
            <a:off x="10053011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2127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25DB53D4-0C27-17BD-1FD6-0424138A7D5A}"/>
              </a:ext>
            </a:extLst>
          </p:cNvPr>
          <p:cNvSpPr/>
          <p:nvPr/>
        </p:nvSpPr>
        <p:spPr>
          <a:xfrm>
            <a:off x="5016089" y="4114942"/>
            <a:ext cx="2256221" cy="1957956"/>
          </a:xfrm>
          <a:prstGeom prst="roundRect">
            <a:avLst/>
          </a:prstGeom>
          <a:solidFill>
            <a:srgbClr val="FEA13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8C6CB5-4CE7-285A-4C3B-07F90DCB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" y="0"/>
            <a:ext cx="2741762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9FC3C5-E16D-48A2-2BDA-951F06A33D97}"/>
              </a:ext>
            </a:extLst>
          </p:cNvPr>
          <p:cNvSpPr txBox="1"/>
          <p:nvPr/>
        </p:nvSpPr>
        <p:spPr>
          <a:xfrm>
            <a:off x="349132" y="28062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Hauptbetätigungsfelder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3C1385-510A-71D9-89CF-F7879D36B7B0}"/>
              </a:ext>
            </a:extLst>
          </p:cNvPr>
          <p:cNvSpPr txBox="1"/>
          <p:nvPr/>
        </p:nvSpPr>
        <p:spPr>
          <a:xfrm>
            <a:off x="2756085" y="2806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Techniken</a:t>
            </a:r>
          </a:p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432B9C-BDF0-FEF7-5206-495CBF0A9DEA}"/>
              </a:ext>
            </a:extLst>
          </p:cNvPr>
          <p:cNvSpPr txBox="1"/>
          <p:nvPr/>
        </p:nvSpPr>
        <p:spPr>
          <a:xfrm>
            <a:off x="7702436" y="2806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Design-Patterns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911896B-142E-462B-E31F-3FD44277B7B5}"/>
              </a:ext>
            </a:extLst>
          </p:cNvPr>
          <p:cNvSpPr txBox="1"/>
          <p:nvPr/>
        </p:nvSpPr>
        <p:spPr>
          <a:xfrm>
            <a:off x="10126278" y="2777221"/>
            <a:ext cx="18498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Highlights 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E01894-7D10-AF0B-836E-0CE3716E6C4B}"/>
              </a:ext>
            </a:extLst>
          </p:cNvPr>
          <p:cNvSpPr txBox="1"/>
          <p:nvPr/>
        </p:nvSpPr>
        <p:spPr>
          <a:xfrm>
            <a:off x="349132" y="2011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3567BFC-7097-5A94-390B-F1E1C06F25CA}"/>
              </a:ext>
            </a:extLst>
          </p:cNvPr>
          <p:cNvSpPr txBox="1"/>
          <p:nvPr/>
        </p:nvSpPr>
        <p:spPr>
          <a:xfrm>
            <a:off x="2772974" y="2011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8F15E8-3739-26DB-5B27-874C2B5F6BF4}"/>
              </a:ext>
            </a:extLst>
          </p:cNvPr>
          <p:cNvSpPr txBox="1"/>
          <p:nvPr/>
        </p:nvSpPr>
        <p:spPr>
          <a:xfrm>
            <a:off x="7702436" y="2011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68EED9A-7B40-5619-5586-24DF40FA89B7}"/>
              </a:ext>
            </a:extLst>
          </p:cNvPr>
          <p:cNvSpPr txBox="1"/>
          <p:nvPr/>
        </p:nvSpPr>
        <p:spPr>
          <a:xfrm>
            <a:off x="10126278" y="2011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512C1A-66C1-28AF-80EB-8457D81D8A05}"/>
              </a:ext>
            </a:extLst>
          </p:cNvPr>
          <p:cNvSpPr txBox="1"/>
          <p:nvPr/>
        </p:nvSpPr>
        <p:spPr>
          <a:xfrm>
            <a:off x="349132" y="5005022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UML-Diagramme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F816CDB-1073-EC8D-4326-6877B3A420C8}"/>
              </a:ext>
            </a:extLst>
          </p:cNvPr>
          <p:cNvSpPr txBox="1"/>
          <p:nvPr/>
        </p:nvSpPr>
        <p:spPr>
          <a:xfrm>
            <a:off x="2756085" y="50050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Projekt- </a:t>
            </a:r>
            <a:r>
              <a:rPr lang="de-DE" sz="25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organisation</a:t>
            </a:r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70AF7A0-8500-CF51-AD5E-89E1ACB1C649}"/>
              </a:ext>
            </a:extLst>
          </p:cNvPr>
          <p:cNvSpPr txBox="1"/>
          <p:nvPr/>
        </p:nvSpPr>
        <p:spPr>
          <a:xfrm>
            <a:off x="5179927" y="5005020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Scrum</a:t>
            </a:r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F66B155-FBBB-BB18-AB14-92614F3D41A0}"/>
              </a:ext>
            </a:extLst>
          </p:cNvPr>
          <p:cNvSpPr txBox="1"/>
          <p:nvPr/>
        </p:nvSpPr>
        <p:spPr>
          <a:xfrm>
            <a:off x="7702436" y="5005020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Erfahrungen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2F0A053-20B2-8DBB-245F-D4CDB4F6008A}"/>
              </a:ext>
            </a:extLst>
          </p:cNvPr>
          <p:cNvSpPr txBox="1"/>
          <p:nvPr/>
        </p:nvSpPr>
        <p:spPr>
          <a:xfrm>
            <a:off x="10053011" y="4976023"/>
            <a:ext cx="22562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Optimierung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5761D89-1029-816F-F1B3-0C35646E7525}"/>
              </a:ext>
            </a:extLst>
          </p:cNvPr>
          <p:cNvSpPr txBox="1"/>
          <p:nvPr/>
        </p:nvSpPr>
        <p:spPr>
          <a:xfrm>
            <a:off x="349132" y="4210176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05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5AA7698-5AA3-C6E9-2DDB-0B03148CAC53}"/>
              </a:ext>
            </a:extLst>
          </p:cNvPr>
          <p:cNvSpPr txBox="1"/>
          <p:nvPr/>
        </p:nvSpPr>
        <p:spPr>
          <a:xfrm>
            <a:off x="5196816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07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58EF33D-3414-411C-87F5-0328B7479CDA}"/>
              </a:ext>
            </a:extLst>
          </p:cNvPr>
          <p:cNvSpPr txBox="1"/>
          <p:nvPr/>
        </p:nvSpPr>
        <p:spPr>
          <a:xfrm>
            <a:off x="2772974" y="4210176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06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257A6BC-6C1B-1391-7B98-769C83E26359}"/>
              </a:ext>
            </a:extLst>
          </p:cNvPr>
          <p:cNvSpPr txBox="1"/>
          <p:nvPr/>
        </p:nvSpPr>
        <p:spPr>
          <a:xfrm>
            <a:off x="7702436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91B53E-09AF-F295-B74F-81B1626B5475}"/>
              </a:ext>
            </a:extLst>
          </p:cNvPr>
          <p:cNvSpPr txBox="1"/>
          <p:nvPr/>
        </p:nvSpPr>
        <p:spPr>
          <a:xfrm>
            <a:off x="10053011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94510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25DB53D4-0C27-17BD-1FD6-0424138A7D5A}"/>
              </a:ext>
            </a:extLst>
          </p:cNvPr>
          <p:cNvSpPr/>
          <p:nvPr/>
        </p:nvSpPr>
        <p:spPr>
          <a:xfrm>
            <a:off x="7646058" y="4114942"/>
            <a:ext cx="2256221" cy="1957956"/>
          </a:xfrm>
          <a:prstGeom prst="roundRect">
            <a:avLst/>
          </a:prstGeom>
          <a:solidFill>
            <a:srgbClr val="FEA13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8C6CB5-4CE7-285A-4C3B-07F90DCB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" y="0"/>
            <a:ext cx="2741762" cy="1325563"/>
          </a:xfrm>
        </p:spPr>
        <p:txBody>
          <a:bodyPr/>
          <a:lstStyle/>
          <a:p>
            <a:r>
              <a:rPr lang="de-DE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9FC3C5-E16D-48A2-2BDA-951F06A33D97}"/>
              </a:ext>
            </a:extLst>
          </p:cNvPr>
          <p:cNvSpPr txBox="1"/>
          <p:nvPr/>
        </p:nvSpPr>
        <p:spPr>
          <a:xfrm>
            <a:off x="349132" y="28062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Hauptbetätigungsfelder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3C1385-510A-71D9-89CF-F7879D36B7B0}"/>
              </a:ext>
            </a:extLst>
          </p:cNvPr>
          <p:cNvSpPr txBox="1"/>
          <p:nvPr/>
        </p:nvSpPr>
        <p:spPr>
          <a:xfrm>
            <a:off x="2756085" y="2806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Techniken</a:t>
            </a:r>
          </a:p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432B9C-BDF0-FEF7-5206-495CBF0A9DEA}"/>
              </a:ext>
            </a:extLst>
          </p:cNvPr>
          <p:cNvSpPr txBox="1"/>
          <p:nvPr/>
        </p:nvSpPr>
        <p:spPr>
          <a:xfrm>
            <a:off x="7702436" y="2806218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Design-Patterns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911896B-142E-462B-E31F-3FD44277B7B5}"/>
              </a:ext>
            </a:extLst>
          </p:cNvPr>
          <p:cNvSpPr txBox="1"/>
          <p:nvPr/>
        </p:nvSpPr>
        <p:spPr>
          <a:xfrm>
            <a:off x="10126278" y="2777221"/>
            <a:ext cx="18498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Highlights 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0E01894-7D10-AF0B-836E-0CE3716E6C4B}"/>
              </a:ext>
            </a:extLst>
          </p:cNvPr>
          <p:cNvSpPr txBox="1"/>
          <p:nvPr/>
        </p:nvSpPr>
        <p:spPr>
          <a:xfrm>
            <a:off x="349132" y="2011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3567BFC-7097-5A94-390B-F1E1C06F25CA}"/>
              </a:ext>
            </a:extLst>
          </p:cNvPr>
          <p:cNvSpPr txBox="1"/>
          <p:nvPr/>
        </p:nvSpPr>
        <p:spPr>
          <a:xfrm>
            <a:off x="2772974" y="2011374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8F15E8-3739-26DB-5B27-874C2B5F6BF4}"/>
              </a:ext>
            </a:extLst>
          </p:cNvPr>
          <p:cNvSpPr txBox="1"/>
          <p:nvPr/>
        </p:nvSpPr>
        <p:spPr>
          <a:xfrm>
            <a:off x="7702436" y="2011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68EED9A-7B40-5619-5586-24DF40FA89B7}"/>
              </a:ext>
            </a:extLst>
          </p:cNvPr>
          <p:cNvSpPr txBox="1"/>
          <p:nvPr/>
        </p:nvSpPr>
        <p:spPr>
          <a:xfrm>
            <a:off x="10126278" y="2011374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512C1A-66C1-28AF-80EB-8457D81D8A05}"/>
              </a:ext>
            </a:extLst>
          </p:cNvPr>
          <p:cNvSpPr txBox="1"/>
          <p:nvPr/>
        </p:nvSpPr>
        <p:spPr>
          <a:xfrm>
            <a:off x="349132" y="5005022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UML-Diagramme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F816CDB-1073-EC8D-4326-6877B3A420C8}"/>
              </a:ext>
            </a:extLst>
          </p:cNvPr>
          <p:cNvSpPr txBox="1"/>
          <p:nvPr/>
        </p:nvSpPr>
        <p:spPr>
          <a:xfrm>
            <a:off x="2756085" y="5005020"/>
            <a:ext cx="2423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Projekt- </a:t>
            </a:r>
            <a:r>
              <a:rPr lang="de-DE" sz="25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organisation</a:t>
            </a:r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70AF7A0-8500-CF51-AD5E-89E1ACB1C649}"/>
              </a:ext>
            </a:extLst>
          </p:cNvPr>
          <p:cNvSpPr txBox="1"/>
          <p:nvPr/>
        </p:nvSpPr>
        <p:spPr>
          <a:xfrm>
            <a:off x="5179927" y="5005020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Scrum</a:t>
            </a:r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F66B155-FBBB-BB18-AB14-92614F3D41A0}"/>
              </a:ext>
            </a:extLst>
          </p:cNvPr>
          <p:cNvSpPr txBox="1"/>
          <p:nvPr/>
        </p:nvSpPr>
        <p:spPr>
          <a:xfrm>
            <a:off x="7702436" y="5005020"/>
            <a:ext cx="24238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Erfahrungen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2F0A053-20B2-8DBB-245F-D4CDB4F6008A}"/>
              </a:ext>
            </a:extLst>
          </p:cNvPr>
          <p:cNvSpPr txBox="1"/>
          <p:nvPr/>
        </p:nvSpPr>
        <p:spPr>
          <a:xfrm>
            <a:off x="10053011" y="4976023"/>
            <a:ext cx="22562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Optimierung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5761D89-1029-816F-F1B3-0C35646E7525}"/>
              </a:ext>
            </a:extLst>
          </p:cNvPr>
          <p:cNvSpPr txBox="1"/>
          <p:nvPr/>
        </p:nvSpPr>
        <p:spPr>
          <a:xfrm>
            <a:off x="349132" y="4210176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05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5AA7698-5AA3-C6E9-2DDB-0B03148CAC53}"/>
              </a:ext>
            </a:extLst>
          </p:cNvPr>
          <p:cNvSpPr txBox="1"/>
          <p:nvPr/>
        </p:nvSpPr>
        <p:spPr>
          <a:xfrm>
            <a:off x="5196816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07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58EF33D-3414-411C-87F5-0328B7479CDA}"/>
              </a:ext>
            </a:extLst>
          </p:cNvPr>
          <p:cNvSpPr txBox="1"/>
          <p:nvPr/>
        </p:nvSpPr>
        <p:spPr>
          <a:xfrm>
            <a:off x="2772974" y="4210176"/>
            <a:ext cx="947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06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257A6BC-6C1B-1391-7B98-769C83E26359}"/>
              </a:ext>
            </a:extLst>
          </p:cNvPr>
          <p:cNvSpPr txBox="1"/>
          <p:nvPr/>
        </p:nvSpPr>
        <p:spPr>
          <a:xfrm>
            <a:off x="7702436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91B53E-09AF-F295-B74F-81B1626B5475}"/>
              </a:ext>
            </a:extLst>
          </p:cNvPr>
          <p:cNvSpPr txBox="1"/>
          <p:nvPr/>
        </p:nvSpPr>
        <p:spPr>
          <a:xfrm>
            <a:off x="10053011" y="4210176"/>
            <a:ext cx="802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000" b="1" dirty="0">
                <a:solidFill>
                  <a:srgbClr val="1E13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3803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Breitbild</PresentationFormat>
  <Paragraphs>303</Paragraphs>
  <Slides>37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Aptos</vt:lpstr>
      <vt:lpstr>Aptos Display</vt:lpstr>
      <vt:lpstr>Arial</vt:lpstr>
      <vt:lpstr>Söhne</vt:lpstr>
      <vt:lpstr>Verdana</vt:lpstr>
      <vt:lpstr>Office</vt:lpstr>
      <vt:lpstr>Definitely not A.I. generated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Hauptbetätigungsfelder</vt:lpstr>
      <vt:lpstr>Techniken</vt:lpstr>
      <vt:lpstr>Techniken</vt:lpstr>
      <vt:lpstr>Techniken</vt:lpstr>
      <vt:lpstr>Techniken</vt:lpstr>
      <vt:lpstr>Design-Patterns</vt:lpstr>
      <vt:lpstr>Design-Patterns</vt:lpstr>
      <vt:lpstr>Highlights</vt:lpstr>
      <vt:lpstr>Highlights</vt:lpstr>
      <vt:lpstr>Highlights</vt:lpstr>
      <vt:lpstr>Highlights</vt:lpstr>
      <vt:lpstr>Highlights</vt:lpstr>
      <vt:lpstr>Highlights</vt:lpstr>
      <vt:lpstr>Highlights</vt:lpstr>
      <vt:lpstr>UML-Diagramme</vt:lpstr>
      <vt:lpstr>UML-Diagramme</vt:lpstr>
      <vt:lpstr>UML-Diagramme</vt:lpstr>
      <vt:lpstr>UML-Diagramme</vt:lpstr>
      <vt:lpstr>Projektorganisation</vt:lpstr>
      <vt:lpstr>PowerPoint-Präsentation</vt:lpstr>
      <vt:lpstr>Scrum</vt:lpstr>
      <vt:lpstr>Scrum</vt:lpstr>
      <vt:lpstr>Erfahrungen</vt:lpstr>
      <vt:lpstr>Erfahrungen</vt:lpstr>
      <vt:lpstr>Optimierung</vt:lpstr>
      <vt:lpstr>Optimierung</vt:lpstr>
      <vt:lpstr>Definitely not A.I. generated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Definitely not A.I. generated</dc:title>
  <dc:creator>Zero, Inel</dc:creator>
  <cp:lastModifiedBy>Zero, Inel</cp:lastModifiedBy>
  <cp:revision>32</cp:revision>
  <dcterms:created xsi:type="dcterms:W3CDTF">2024-01-24T13:07:54Z</dcterms:created>
  <dcterms:modified xsi:type="dcterms:W3CDTF">2024-01-24T16:27:26Z</dcterms:modified>
</cp:coreProperties>
</file>