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8" r:id="rId5"/>
    <p:sldId id="283" r:id="rId6"/>
    <p:sldId id="297" r:id="rId7"/>
    <p:sldId id="292" r:id="rId8"/>
    <p:sldId id="299" r:id="rId9"/>
    <p:sldId id="300" r:id="rId10"/>
    <p:sldId id="301" r:id="rId11"/>
    <p:sldId id="302" r:id="rId12"/>
    <p:sldId id="303" r:id="rId13"/>
    <p:sldId id="304" r:id="rId14"/>
    <p:sldId id="305" r:id="rId15"/>
    <p:sldId id="306" r:id="rId16"/>
    <p:sldId id="307" r:id="rId17"/>
    <p:sldId id="308" r:id="rId18"/>
    <p:sldId id="293" r:id="rId19"/>
    <p:sldId id="313" r:id="rId20"/>
    <p:sldId id="312" r:id="rId21"/>
    <p:sldId id="314" r:id="rId22"/>
    <p:sldId id="315" r:id="rId23"/>
    <p:sldId id="309" r:id="rId24"/>
    <p:sldId id="310" r:id="rId25"/>
    <p:sldId id="311" r:id="rId26"/>
    <p:sldId id="316" r:id="rId27"/>
    <p:sldId id="317"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7" d="100"/>
          <a:sy n="67" d="100"/>
        </p:scale>
        <p:origin x="644" y="56"/>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5/9/2021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5/9/2021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ft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Email Spam Filtering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Python Programming</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4781-5A8F-4EA5-A6E2-DEF8179F0391}"/>
              </a:ext>
            </a:extLst>
          </p:cNvPr>
          <p:cNvSpPr>
            <a:spLocks noGrp="1"/>
          </p:cNvSpPr>
          <p:nvPr>
            <p:ph type="ctrTitle"/>
          </p:nvPr>
        </p:nvSpPr>
        <p:spPr>
          <a:xfrm>
            <a:off x="3200400" y="670967"/>
            <a:ext cx="8991600" cy="1261295"/>
          </a:xfrm>
        </p:spPr>
        <p:txBody>
          <a:bodyPr/>
          <a:lstStyle/>
          <a:p>
            <a:r>
              <a:rPr lang="en-US" dirty="0"/>
              <a:t>Special Characters</a:t>
            </a:r>
            <a:endParaRPr lang="en-IN" dirty="0"/>
          </a:p>
        </p:txBody>
      </p:sp>
      <p:sp>
        <p:nvSpPr>
          <p:cNvPr id="3" name="Subtitle 2">
            <a:extLst>
              <a:ext uri="{FF2B5EF4-FFF2-40B4-BE49-F238E27FC236}">
                <a16:creationId xmlns:a16="http://schemas.microsoft.com/office/drawing/2014/main" id="{5EE2BE70-E1ED-43A6-9A8C-4A39B9F77600}"/>
              </a:ext>
            </a:extLst>
          </p:cNvPr>
          <p:cNvSpPr>
            <a:spLocks noGrp="1"/>
          </p:cNvSpPr>
          <p:nvPr>
            <p:ph type="subTitle" idx="1"/>
          </p:nvPr>
        </p:nvSpPr>
        <p:spPr>
          <a:xfrm>
            <a:off x="5611812" y="1932262"/>
            <a:ext cx="6580188" cy="580921"/>
          </a:xfrm>
        </p:spPr>
        <p:txBody>
          <a:bodyPr/>
          <a:lstStyle/>
          <a:p>
            <a:r>
              <a:rPr lang="en-US" dirty="0"/>
              <a:t>Statistical Data and Graph analysis</a:t>
            </a:r>
            <a:endParaRPr lang="en-IN" dirty="0"/>
          </a:p>
        </p:txBody>
      </p:sp>
      <p:pic>
        <p:nvPicPr>
          <p:cNvPr id="5122" name="Picture 2">
            <a:extLst>
              <a:ext uri="{FF2B5EF4-FFF2-40B4-BE49-F238E27FC236}">
                <a16:creationId xmlns:a16="http://schemas.microsoft.com/office/drawing/2014/main" id="{2236CE3B-EF66-4E26-8B90-7A3A9FE2F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392" y="3429000"/>
            <a:ext cx="5005067" cy="24270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E2411DB-0D13-49BA-87D2-F82563D67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54" y="2561302"/>
            <a:ext cx="6734884" cy="415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1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6C9C-6B35-4D62-B425-843BE7667A1A}"/>
              </a:ext>
            </a:extLst>
          </p:cNvPr>
          <p:cNvSpPr>
            <a:spLocks noGrp="1"/>
          </p:cNvSpPr>
          <p:nvPr>
            <p:ph type="ctrTitle"/>
          </p:nvPr>
        </p:nvSpPr>
        <p:spPr>
          <a:xfrm>
            <a:off x="3200400" y="651513"/>
            <a:ext cx="8991600" cy="1261295"/>
          </a:xfrm>
        </p:spPr>
        <p:txBody>
          <a:bodyPr/>
          <a:lstStyle/>
          <a:p>
            <a:r>
              <a:rPr lang="en-US" dirty="0"/>
              <a:t>Digit Count</a:t>
            </a:r>
            <a:endParaRPr lang="en-IN" dirty="0"/>
          </a:p>
        </p:txBody>
      </p:sp>
      <p:sp>
        <p:nvSpPr>
          <p:cNvPr id="3" name="Subtitle 2">
            <a:extLst>
              <a:ext uri="{FF2B5EF4-FFF2-40B4-BE49-F238E27FC236}">
                <a16:creationId xmlns:a16="http://schemas.microsoft.com/office/drawing/2014/main" id="{9EC2E068-F4A3-4163-9AFA-B6F81411908E}"/>
              </a:ext>
            </a:extLst>
          </p:cNvPr>
          <p:cNvSpPr>
            <a:spLocks noGrp="1"/>
          </p:cNvSpPr>
          <p:nvPr>
            <p:ph type="subTitle" idx="1"/>
          </p:nvPr>
        </p:nvSpPr>
        <p:spPr>
          <a:xfrm>
            <a:off x="5611812" y="1912808"/>
            <a:ext cx="6580188" cy="580921"/>
          </a:xfrm>
        </p:spPr>
        <p:txBody>
          <a:bodyPr/>
          <a:lstStyle/>
          <a:p>
            <a:r>
              <a:rPr lang="en-US" dirty="0"/>
              <a:t>Statistical Data and Graph Analysis</a:t>
            </a:r>
            <a:endParaRPr lang="en-IN" dirty="0"/>
          </a:p>
        </p:txBody>
      </p:sp>
      <p:pic>
        <p:nvPicPr>
          <p:cNvPr id="6148" name="Picture 4">
            <a:extLst>
              <a:ext uri="{FF2B5EF4-FFF2-40B4-BE49-F238E27FC236}">
                <a16:creationId xmlns:a16="http://schemas.microsoft.com/office/drawing/2014/main" id="{5CD49E6E-C549-4CFE-BA8F-4E89AF6A2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40" y="2587515"/>
            <a:ext cx="6580188" cy="413328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FA2DA58-52D7-40EC-ACEA-9036C6554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045" y="3174103"/>
            <a:ext cx="5025315" cy="291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Desk with computer, phone, books, etc.">
            <a:extLst>
              <a:ext uri="{FF2B5EF4-FFF2-40B4-BE49-F238E27FC236}">
                <a16:creationId xmlns:a16="http://schemas.microsoft.com/office/drawing/2014/main" id="{BFE4EAE3-E1AE-4015-B59A-1F2142739FD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0"/>
            <a:ext cx="10428051" cy="6793127"/>
          </a:xfrm>
          <a:prstGeom prst="rect">
            <a:avLst/>
          </a:prstGeom>
        </p:spPr>
      </p:pic>
      <p:sp>
        <p:nvSpPr>
          <p:cNvPr id="2" name="Title 1">
            <a:extLst>
              <a:ext uri="{FF2B5EF4-FFF2-40B4-BE49-F238E27FC236}">
                <a16:creationId xmlns:a16="http://schemas.microsoft.com/office/drawing/2014/main" id="{DDAAAB28-6BB3-4526-BEAA-8F18F885C57D}"/>
              </a:ext>
            </a:extLst>
          </p:cNvPr>
          <p:cNvSpPr>
            <a:spLocks noGrp="1"/>
          </p:cNvSpPr>
          <p:nvPr>
            <p:ph type="ctrTitle"/>
          </p:nvPr>
        </p:nvSpPr>
        <p:spPr/>
        <p:txBody>
          <a:bodyPr/>
          <a:lstStyle/>
          <a:p>
            <a:r>
              <a:rPr lang="en-US" dirty="0"/>
              <a:t>Data Preprocessing</a:t>
            </a:r>
            <a:endParaRPr lang="en-IN" dirty="0"/>
          </a:p>
        </p:txBody>
      </p:sp>
      <p:sp>
        <p:nvSpPr>
          <p:cNvPr id="3" name="Subtitle 2">
            <a:extLst>
              <a:ext uri="{FF2B5EF4-FFF2-40B4-BE49-F238E27FC236}">
                <a16:creationId xmlns:a16="http://schemas.microsoft.com/office/drawing/2014/main" id="{5C154C04-94DE-46B3-9F25-61A0ED96AA18}"/>
              </a:ext>
            </a:extLst>
          </p:cNvPr>
          <p:cNvSpPr>
            <a:spLocks noGrp="1"/>
          </p:cNvSpPr>
          <p:nvPr>
            <p:ph type="subTitle" idx="1"/>
          </p:nvPr>
        </p:nvSpPr>
        <p:spPr/>
        <p:txBody>
          <a:bodyPr/>
          <a:lstStyle/>
          <a:p>
            <a:r>
              <a:rPr lang="en-US" dirty="0"/>
              <a:t>Removing Links, pattern matching, tokenizing, </a:t>
            </a:r>
            <a:r>
              <a:rPr lang="en-US" dirty="0" err="1"/>
              <a:t>lemmetizing</a:t>
            </a:r>
            <a:endParaRPr lang="en-IN" dirty="0"/>
          </a:p>
        </p:txBody>
      </p:sp>
    </p:spTree>
    <p:extLst>
      <p:ext uri="{BB962C8B-B14F-4D97-AF65-F5344CB8AC3E}">
        <p14:creationId xmlns:p14="http://schemas.microsoft.com/office/powerpoint/2010/main" val="304902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B6F1AB-0A63-4542-9CC8-5166F69E63BB}"/>
              </a:ext>
            </a:extLst>
          </p:cNvPr>
          <p:cNvSpPr>
            <a:spLocks noGrp="1"/>
          </p:cNvSpPr>
          <p:nvPr>
            <p:ph type="subTitle" idx="1"/>
          </p:nvPr>
        </p:nvSpPr>
        <p:spPr>
          <a:xfrm>
            <a:off x="0" y="0"/>
            <a:ext cx="7441795" cy="544749"/>
          </a:xfrm>
        </p:spPr>
        <p:txBody>
          <a:bodyPr/>
          <a:lstStyle/>
          <a:p>
            <a:r>
              <a:rPr lang="en-US" dirty="0"/>
              <a:t>Removing Links (http:/…….)</a:t>
            </a:r>
            <a:endParaRPr lang="en-IN" dirty="0"/>
          </a:p>
        </p:txBody>
      </p:sp>
      <p:pic>
        <p:nvPicPr>
          <p:cNvPr id="7170" name="Picture 2">
            <a:extLst>
              <a:ext uri="{FF2B5EF4-FFF2-40B4-BE49-F238E27FC236}">
                <a16:creationId xmlns:a16="http://schemas.microsoft.com/office/drawing/2014/main" id="{FEE0F6BF-F88B-497B-9274-C573E7674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749"/>
            <a:ext cx="7441795" cy="252432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581C06D2-0B13-4088-8DFD-BD61653A470F}"/>
              </a:ext>
            </a:extLst>
          </p:cNvPr>
          <p:cNvSpPr txBox="1">
            <a:spLocks/>
          </p:cNvSpPr>
          <p:nvPr/>
        </p:nvSpPr>
        <p:spPr>
          <a:xfrm>
            <a:off x="4750205" y="3069076"/>
            <a:ext cx="7441795" cy="544749"/>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Pattern matching (^a-zA-Z0-9)</a:t>
            </a:r>
            <a:endParaRPr lang="en-IN" dirty="0"/>
          </a:p>
        </p:txBody>
      </p:sp>
      <p:pic>
        <p:nvPicPr>
          <p:cNvPr id="7174" name="Picture 6">
            <a:extLst>
              <a:ext uri="{FF2B5EF4-FFF2-40B4-BE49-F238E27FC236}">
                <a16:creationId xmlns:a16="http://schemas.microsoft.com/office/drawing/2014/main" id="{C3653BFE-73E1-4CF3-9C0D-192F35178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690" y="3613825"/>
            <a:ext cx="7440310" cy="230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15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AE72C2-37E7-495B-94F7-D309D6FEF6FF}"/>
              </a:ext>
            </a:extLst>
          </p:cNvPr>
          <p:cNvSpPr>
            <a:spLocks noGrp="1"/>
          </p:cNvSpPr>
          <p:nvPr>
            <p:ph type="subTitle" idx="1"/>
          </p:nvPr>
        </p:nvSpPr>
        <p:spPr>
          <a:xfrm>
            <a:off x="0" y="0"/>
            <a:ext cx="6580188" cy="465221"/>
          </a:xfrm>
        </p:spPr>
        <p:txBody>
          <a:bodyPr/>
          <a:lstStyle/>
          <a:p>
            <a:r>
              <a:rPr lang="en-US" dirty="0"/>
              <a:t>Tokenizing Each Word</a:t>
            </a:r>
            <a:endParaRPr lang="en-IN" dirty="0"/>
          </a:p>
        </p:txBody>
      </p:sp>
      <p:pic>
        <p:nvPicPr>
          <p:cNvPr id="8194" name="Picture 2">
            <a:extLst>
              <a:ext uri="{FF2B5EF4-FFF2-40B4-BE49-F238E27FC236}">
                <a16:creationId xmlns:a16="http://schemas.microsoft.com/office/drawing/2014/main" id="{75AC6457-7B73-4B08-A474-119409F87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465221"/>
            <a:ext cx="6562725"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A8D638F3-2D77-4D36-A6A8-4F593684897A}"/>
              </a:ext>
            </a:extLst>
          </p:cNvPr>
          <p:cNvSpPr txBox="1">
            <a:spLocks/>
          </p:cNvSpPr>
          <p:nvPr/>
        </p:nvSpPr>
        <p:spPr>
          <a:xfrm>
            <a:off x="5611812" y="2294021"/>
            <a:ext cx="6580188" cy="465221"/>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Lemmetizing</a:t>
            </a:r>
            <a:r>
              <a:rPr lang="en-US" dirty="0"/>
              <a:t> Words</a:t>
            </a:r>
            <a:endParaRPr lang="en-IN" dirty="0"/>
          </a:p>
        </p:txBody>
      </p:sp>
      <p:pic>
        <p:nvPicPr>
          <p:cNvPr id="8198" name="Picture 6">
            <a:extLst>
              <a:ext uri="{FF2B5EF4-FFF2-40B4-BE49-F238E27FC236}">
                <a16:creationId xmlns:a16="http://schemas.microsoft.com/office/drawing/2014/main" id="{425F51FE-298C-4353-9080-F407E4013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59242"/>
            <a:ext cx="6629400" cy="2149641"/>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AC33C8A0-98B5-4259-802E-235A0FA026AC}"/>
              </a:ext>
            </a:extLst>
          </p:cNvPr>
          <p:cNvSpPr txBox="1">
            <a:spLocks/>
          </p:cNvSpPr>
          <p:nvPr/>
        </p:nvSpPr>
        <p:spPr>
          <a:xfrm>
            <a:off x="17463" y="4908884"/>
            <a:ext cx="6580188" cy="465221"/>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Rmoving</a:t>
            </a:r>
            <a:r>
              <a:rPr lang="en-US" dirty="0"/>
              <a:t> </a:t>
            </a:r>
            <a:r>
              <a:rPr lang="en-US" dirty="0" err="1"/>
              <a:t>StopWords</a:t>
            </a:r>
            <a:endParaRPr lang="en-IN" dirty="0"/>
          </a:p>
        </p:txBody>
      </p:sp>
      <p:pic>
        <p:nvPicPr>
          <p:cNvPr id="8200" name="Picture 8">
            <a:extLst>
              <a:ext uri="{FF2B5EF4-FFF2-40B4-BE49-F238E27FC236}">
                <a16:creationId xmlns:a16="http://schemas.microsoft.com/office/drawing/2014/main" id="{DAC2E298-50A2-48D6-BCB3-E890F46FF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5374105"/>
            <a:ext cx="6562725" cy="136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97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703050" y="1"/>
            <a:ext cx="10527637"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Train Model</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Split data in Train-Test, Fit the model</a:t>
            </a:r>
          </a:p>
        </p:txBody>
      </p:sp>
    </p:spTree>
    <p:extLst>
      <p:ext uri="{BB962C8B-B14F-4D97-AF65-F5344CB8AC3E}">
        <p14:creationId xmlns:p14="http://schemas.microsoft.com/office/powerpoint/2010/main" val="211769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Desk with computer, phone, books, etc.">
            <a:extLst>
              <a:ext uri="{FF2B5EF4-FFF2-40B4-BE49-F238E27FC236}">
                <a16:creationId xmlns:a16="http://schemas.microsoft.com/office/drawing/2014/main" id="{BFE4EAE3-E1AE-4015-B59A-1F2142739FD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0"/>
            <a:ext cx="10428051" cy="6793127"/>
          </a:xfrm>
          <a:prstGeom prst="rect">
            <a:avLst/>
          </a:prstGeom>
        </p:spPr>
      </p:pic>
      <p:sp>
        <p:nvSpPr>
          <p:cNvPr id="2" name="Title 1">
            <a:extLst>
              <a:ext uri="{FF2B5EF4-FFF2-40B4-BE49-F238E27FC236}">
                <a16:creationId xmlns:a16="http://schemas.microsoft.com/office/drawing/2014/main" id="{DDAAAB28-6BB3-4526-BEAA-8F18F885C57D}"/>
              </a:ext>
            </a:extLst>
          </p:cNvPr>
          <p:cNvSpPr>
            <a:spLocks noGrp="1"/>
          </p:cNvSpPr>
          <p:nvPr>
            <p:ph type="ctrTitle"/>
          </p:nvPr>
        </p:nvSpPr>
        <p:spPr/>
        <p:txBody>
          <a:bodyPr/>
          <a:lstStyle/>
          <a:p>
            <a:r>
              <a:rPr lang="en-US" dirty="0" err="1"/>
              <a:t>HeatMap</a:t>
            </a:r>
            <a:r>
              <a:rPr lang="en-US" dirty="0"/>
              <a:t> of Prediction</a:t>
            </a:r>
            <a:endParaRPr lang="en-IN" dirty="0"/>
          </a:p>
        </p:txBody>
      </p:sp>
      <p:sp>
        <p:nvSpPr>
          <p:cNvPr id="3" name="Subtitle 2">
            <a:extLst>
              <a:ext uri="{FF2B5EF4-FFF2-40B4-BE49-F238E27FC236}">
                <a16:creationId xmlns:a16="http://schemas.microsoft.com/office/drawing/2014/main" id="{5C154C04-94DE-46B3-9F25-61A0ED96AA18}"/>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79236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0A3E1D-8443-42C5-829D-D770CC26FF35}"/>
              </a:ext>
            </a:extLst>
          </p:cNvPr>
          <p:cNvPicPr>
            <a:picLocks noChangeAspect="1"/>
          </p:cNvPicPr>
          <p:nvPr/>
        </p:nvPicPr>
        <p:blipFill>
          <a:blip r:embed="rId2"/>
          <a:stretch>
            <a:fillRect/>
          </a:stretch>
        </p:blipFill>
        <p:spPr>
          <a:xfrm>
            <a:off x="806360" y="536544"/>
            <a:ext cx="8394989" cy="5784912"/>
          </a:xfrm>
          <a:prstGeom prst="rect">
            <a:avLst/>
          </a:prstGeom>
        </p:spPr>
      </p:pic>
    </p:spTree>
    <p:extLst>
      <p:ext uri="{BB962C8B-B14F-4D97-AF65-F5344CB8AC3E}">
        <p14:creationId xmlns:p14="http://schemas.microsoft.com/office/powerpoint/2010/main" val="2607302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Desk with computer, phone, books, etc.">
            <a:extLst>
              <a:ext uri="{FF2B5EF4-FFF2-40B4-BE49-F238E27FC236}">
                <a16:creationId xmlns:a16="http://schemas.microsoft.com/office/drawing/2014/main" id="{BFE4EAE3-E1AE-4015-B59A-1F2142739FD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0"/>
            <a:ext cx="10428051" cy="6793127"/>
          </a:xfrm>
          <a:prstGeom prst="rect">
            <a:avLst/>
          </a:prstGeom>
        </p:spPr>
      </p:pic>
      <p:sp>
        <p:nvSpPr>
          <p:cNvPr id="2" name="Title 1">
            <a:extLst>
              <a:ext uri="{FF2B5EF4-FFF2-40B4-BE49-F238E27FC236}">
                <a16:creationId xmlns:a16="http://schemas.microsoft.com/office/drawing/2014/main" id="{DDAAAB28-6BB3-4526-BEAA-8F18F885C57D}"/>
              </a:ext>
            </a:extLst>
          </p:cNvPr>
          <p:cNvSpPr>
            <a:spLocks noGrp="1"/>
          </p:cNvSpPr>
          <p:nvPr>
            <p:ph type="ctrTitle"/>
          </p:nvPr>
        </p:nvSpPr>
        <p:spPr/>
        <p:txBody>
          <a:bodyPr/>
          <a:lstStyle/>
          <a:p>
            <a:r>
              <a:rPr lang="en-IN" dirty="0"/>
              <a:t>Real-Time Prediction</a:t>
            </a:r>
          </a:p>
        </p:txBody>
      </p:sp>
      <p:sp>
        <p:nvSpPr>
          <p:cNvPr id="3" name="Subtitle 2">
            <a:extLst>
              <a:ext uri="{FF2B5EF4-FFF2-40B4-BE49-F238E27FC236}">
                <a16:creationId xmlns:a16="http://schemas.microsoft.com/office/drawing/2014/main" id="{5C154C04-94DE-46B3-9F25-61A0ED96AA18}"/>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1060511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BCCFE5-5557-4583-9B62-66B56B931F9A}"/>
              </a:ext>
            </a:extLst>
          </p:cNvPr>
          <p:cNvPicPr>
            <a:picLocks noChangeAspect="1"/>
          </p:cNvPicPr>
          <p:nvPr/>
        </p:nvPicPr>
        <p:blipFill>
          <a:blip r:embed="rId2"/>
          <a:stretch>
            <a:fillRect/>
          </a:stretch>
        </p:blipFill>
        <p:spPr>
          <a:xfrm>
            <a:off x="25715" y="0"/>
            <a:ext cx="12140570" cy="3432245"/>
          </a:xfrm>
          <a:prstGeom prst="rect">
            <a:avLst/>
          </a:prstGeom>
        </p:spPr>
      </p:pic>
      <p:pic>
        <p:nvPicPr>
          <p:cNvPr id="6" name="Picture 5">
            <a:extLst>
              <a:ext uri="{FF2B5EF4-FFF2-40B4-BE49-F238E27FC236}">
                <a16:creationId xmlns:a16="http://schemas.microsoft.com/office/drawing/2014/main" id="{49F22A77-3903-428D-902C-9D284E8BAC3E}"/>
              </a:ext>
            </a:extLst>
          </p:cNvPr>
          <p:cNvPicPr>
            <a:picLocks noChangeAspect="1"/>
          </p:cNvPicPr>
          <p:nvPr/>
        </p:nvPicPr>
        <p:blipFill>
          <a:blip r:embed="rId3"/>
          <a:stretch>
            <a:fillRect/>
          </a:stretch>
        </p:blipFill>
        <p:spPr>
          <a:xfrm>
            <a:off x="0" y="3429000"/>
            <a:ext cx="12192000" cy="3142683"/>
          </a:xfrm>
          <a:prstGeom prst="rect">
            <a:avLst/>
          </a:prstGeom>
        </p:spPr>
      </p:pic>
    </p:spTree>
    <p:extLst>
      <p:ext uri="{BB962C8B-B14F-4D97-AF65-F5344CB8AC3E}">
        <p14:creationId xmlns:p14="http://schemas.microsoft.com/office/powerpoint/2010/main" val="18220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085975"/>
            <a:ext cx="5472000" cy="4285375"/>
          </a:xfrm>
        </p:spPr>
        <p:txBody>
          <a:bodyPr/>
          <a:lstStyle/>
          <a:p>
            <a:pPr marL="0" indent="0">
              <a:buNone/>
            </a:pPr>
            <a:r>
              <a:rPr lang="en-US" dirty="0"/>
              <a:t>While the most widely recognized form of spam is email spam. The source and identity of the sender is anonymous and there is no option to cease receiving future e-mails. Spam e-mail is usually sent by spam bot, which is program that continually sends out email. Often spammers will create a virus that install a spam bot into unsuspecting users’ computers and will use their internet connection and computer to send spam. Also, spam e-mails are message randomly sent to multiple addressees by all sorts of groups, but mostly lazy advertisers and criminals who wish to lead you to phishing sites. The sites attempt to steal your personal, electronic, and financial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Description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sz="1800" dirty="0">
                <a:effectLst/>
                <a:latin typeface="Arial" panose="020B0604020202020204" pitchFamily="34" charset="0"/>
                <a:ea typeface="Calibri" panose="020F0502020204030204" pitchFamily="34" charset="0"/>
              </a:rPr>
              <a:t>The essence of incorporating only important mails in Inbox</a:t>
            </a:r>
            <a:endParaRPr lang="en-US" dirty="0"/>
          </a:p>
        </p:txBody>
      </p:sp>
      <p:sp>
        <p:nvSpPr>
          <p:cNvPr id="5" name="Slide Number Placeholder 4">
            <a:extLst>
              <a:ext uri="{FF2B5EF4-FFF2-40B4-BE49-F238E27FC236}">
                <a16:creationId xmlns:a16="http://schemas.microsoft.com/office/drawing/2014/main" id="{88FA2A23-5EC6-454C-855F-9E30E182B5F5}"/>
              </a:ext>
            </a:extLst>
          </p:cNvPr>
          <p:cNvSpPr>
            <a:spLocks noGrp="1"/>
          </p:cNvSpPr>
          <p:nvPr>
            <p:ph type="sldNum" sz="quarter" idx="33"/>
          </p:nvPr>
        </p:nvSpPr>
        <p:spPr/>
        <p:txBody>
          <a:bodyPr/>
          <a:lstStyle/>
          <a:p>
            <a:fld id="{19B51A1E-902D-48AF-9020-955120F399B6}" type="slidenum">
              <a:rPr lang="en-US" noProof="0" smtClean="0"/>
              <a:pPr/>
              <a:t>2</a:t>
            </a:fld>
            <a:endParaRPr lang="en-US" noProof="0" dirty="0"/>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4CF0-37F6-459A-B6E2-2B56E54B374D}"/>
              </a:ext>
            </a:extLst>
          </p:cNvPr>
          <p:cNvSpPr>
            <a:spLocks noGrp="1"/>
          </p:cNvSpPr>
          <p:nvPr>
            <p:ph type="ctrTitle"/>
          </p:nvPr>
        </p:nvSpPr>
        <p:spPr/>
        <p:txBody>
          <a:bodyPr/>
          <a:lstStyle/>
          <a:p>
            <a:r>
              <a:rPr lang="en-US" dirty="0"/>
              <a:t>Frontend using - </a:t>
            </a:r>
            <a:r>
              <a:rPr lang="en-US" dirty="0" err="1"/>
              <a:t>Streamlit</a:t>
            </a:r>
            <a:endParaRPr lang="en-IN" dirty="0"/>
          </a:p>
        </p:txBody>
      </p:sp>
      <p:sp>
        <p:nvSpPr>
          <p:cNvPr id="3" name="Subtitle 2">
            <a:extLst>
              <a:ext uri="{FF2B5EF4-FFF2-40B4-BE49-F238E27FC236}">
                <a16:creationId xmlns:a16="http://schemas.microsoft.com/office/drawing/2014/main" id="{257F05AB-BBC8-42CB-A9D1-7E762B75F2F0}"/>
              </a:ext>
            </a:extLst>
          </p:cNvPr>
          <p:cNvSpPr>
            <a:spLocks noGrp="1"/>
          </p:cNvSpPr>
          <p:nvPr>
            <p:ph type="subTitle" idx="1"/>
          </p:nvPr>
        </p:nvSpPr>
        <p:spPr/>
        <p:txBody>
          <a:bodyPr/>
          <a:lstStyle/>
          <a:p>
            <a:r>
              <a:rPr lang="en-US" dirty="0"/>
              <a:t>Web App created</a:t>
            </a:r>
            <a:endParaRPr lang="en-IN" dirty="0"/>
          </a:p>
        </p:txBody>
      </p:sp>
    </p:spTree>
    <p:extLst>
      <p:ext uri="{BB962C8B-B14F-4D97-AF65-F5344CB8AC3E}">
        <p14:creationId xmlns:p14="http://schemas.microsoft.com/office/powerpoint/2010/main" val="319959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199C45-BCD8-4929-877B-6B82CB660120}"/>
              </a:ext>
            </a:extLst>
          </p:cNvPr>
          <p:cNvPicPr>
            <a:picLocks noChangeAspect="1"/>
          </p:cNvPicPr>
          <p:nvPr/>
        </p:nvPicPr>
        <p:blipFill>
          <a:blip r:embed="rId2"/>
          <a:stretch>
            <a:fillRect/>
          </a:stretch>
        </p:blipFill>
        <p:spPr>
          <a:xfrm>
            <a:off x="34613" y="0"/>
            <a:ext cx="12122773" cy="6753225"/>
          </a:xfrm>
          <a:prstGeom prst="rect">
            <a:avLst/>
          </a:prstGeom>
        </p:spPr>
      </p:pic>
    </p:spTree>
    <p:extLst>
      <p:ext uri="{BB962C8B-B14F-4D97-AF65-F5344CB8AC3E}">
        <p14:creationId xmlns:p14="http://schemas.microsoft.com/office/powerpoint/2010/main" val="124392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F3AA38-FFA5-4621-B874-B096F9E5A39F}"/>
              </a:ext>
            </a:extLst>
          </p:cNvPr>
          <p:cNvPicPr>
            <a:picLocks noChangeAspect="1"/>
          </p:cNvPicPr>
          <p:nvPr/>
        </p:nvPicPr>
        <p:blipFill>
          <a:blip r:embed="rId2"/>
          <a:stretch>
            <a:fillRect/>
          </a:stretch>
        </p:blipFill>
        <p:spPr>
          <a:xfrm>
            <a:off x="0" y="0"/>
            <a:ext cx="12192000" cy="6677025"/>
          </a:xfrm>
          <a:prstGeom prst="rect">
            <a:avLst/>
          </a:prstGeom>
        </p:spPr>
      </p:pic>
    </p:spTree>
    <p:extLst>
      <p:ext uri="{BB962C8B-B14F-4D97-AF65-F5344CB8AC3E}">
        <p14:creationId xmlns:p14="http://schemas.microsoft.com/office/powerpoint/2010/main" val="188299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12AECD-EAAA-45E4-9DB6-0C8BC8408265}"/>
              </a:ext>
            </a:extLst>
          </p:cNvPr>
          <p:cNvPicPr>
            <a:picLocks noChangeAspect="1"/>
          </p:cNvPicPr>
          <p:nvPr/>
        </p:nvPicPr>
        <p:blipFill>
          <a:blip r:embed="rId2"/>
          <a:stretch>
            <a:fillRect/>
          </a:stretch>
        </p:blipFill>
        <p:spPr>
          <a:xfrm>
            <a:off x="12074" y="0"/>
            <a:ext cx="12179926" cy="6743700"/>
          </a:xfrm>
          <a:prstGeom prst="rect">
            <a:avLst/>
          </a:prstGeom>
        </p:spPr>
      </p:pic>
    </p:spTree>
    <p:extLst>
      <p:ext uri="{BB962C8B-B14F-4D97-AF65-F5344CB8AC3E}">
        <p14:creationId xmlns:p14="http://schemas.microsoft.com/office/powerpoint/2010/main" val="28273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1D4707-3862-4735-BCDE-84C47808B84E}"/>
              </a:ext>
            </a:extLst>
          </p:cNvPr>
          <p:cNvPicPr>
            <a:picLocks noChangeAspect="1"/>
          </p:cNvPicPr>
          <p:nvPr/>
        </p:nvPicPr>
        <p:blipFill>
          <a:blip r:embed="rId2"/>
          <a:stretch>
            <a:fillRect/>
          </a:stretch>
        </p:blipFill>
        <p:spPr>
          <a:xfrm>
            <a:off x="0" y="0"/>
            <a:ext cx="12192000" cy="6781800"/>
          </a:xfrm>
          <a:prstGeom prst="rect">
            <a:avLst/>
          </a:prstGeom>
        </p:spPr>
      </p:pic>
    </p:spTree>
    <p:extLst>
      <p:ext uri="{BB962C8B-B14F-4D97-AF65-F5344CB8AC3E}">
        <p14:creationId xmlns:p14="http://schemas.microsoft.com/office/powerpoint/2010/main" val="2537891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Liny Mathew 8950</a:t>
            </a:r>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Warren Fernandes 8940</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Yash Deshmukh 8931</a:t>
            </a:r>
          </a:p>
        </p:txBody>
      </p:sp>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Functionality</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Set of advanced with great UX features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960" y="3763647"/>
            <a:ext cx="5472000" cy="2428351"/>
          </a:xfrm>
        </p:spPr>
        <p:txBody>
          <a:bodyPr/>
          <a:lstStyle/>
          <a:p>
            <a:pPr marL="342900" lvl="0" indent="-3429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Times New Roman" panose="02020603050405020304" pitchFamily="18" charset="0"/>
              </a:rPr>
              <a:t>Preparing the Text data</a:t>
            </a:r>
          </a:p>
          <a:p>
            <a:pPr marL="342900" lvl="0" indent="-342900">
              <a:buFont typeface="Symbol" panose="05050102010706020507" pitchFamily="18" charset="2"/>
              <a:buChar char=""/>
              <a:tabLst>
                <a:tab pos="457200" algn="l"/>
              </a:tabLst>
            </a:pPr>
            <a:r>
              <a:rPr lang="en-IN" dirty="0">
                <a:latin typeface="Arial" panose="020B0604020202020204" pitchFamily="34" charset="0"/>
                <a:ea typeface="Calibri" panose="020F0502020204030204" pitchFamily="34" charset="0"/>
                <a:cs typeface="Times New Roman" panose="02020603050405020304" pitchFamily="18" charset="0"/>
              </a:rPr>
              <a:t>Creating Word dictionary</a:t>
            </a:r>
          </a:p>
          <a:p>
            <a:pPr marL="342900" lvl="0" indent="-3429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Times New Roman" panose="02020603050405020304" pitchFamily="18" charset="0"/>
              </a:rPr>
              <a:t>Feature Extraction process</a:t>
            </a:r>
          </a:p>
          <a:p>
            <a:pPr marL="342900" lvl="0" indent="-342900">
              <a:buFont typeface="Symbol" panose="05050102010706020507" pitchFamily="18" charset="2"/>
              <a:buChar char=""/>
              <a:tabLst>
                <a:tab pos="457200" algn="l"/>
              </a:tabLst>
            </a:pPr>
            <a:r>
              <a:rPr lang="en-IN" dirty="0">
                <a:latin typeface="Arial" panose="020B0604020202020204" pitchFamily="34" charset="0"/>
                <a:ea typeface="Calibri" panose="020F0502020204030204" pitchFamily="34" charset="0"/>
                <a:cs typeface="Times New Roman" panose="02020603050405020304" pitchFamily="18" charset="0"/>
              </a:rPr>
              <a:t>Training the classifier</a:t>
            </a:r>
          </a:p>
          <a:p>
            <a:pPr marL="342900" lvl="0" indent="-3429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Times New Roman" panose="02020603050405020304" pitchFamily="18" charset="0"/>
              </a:rPr>
              <a:t>Build the frontend for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C548EE23-8DDC-4557-B38A-9445D781F5C5}"/>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Snapshots of the system</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r>
              <a:rPr lang="en-US" dirty="0"/>
              <a:t>These snapshots are from the real output of  the code and the analysis</a:t>
            </a:r>
          </a:p>
        </p:txBody>
      </p:sp>
      <p:sp>
        <p:nvSpPr>
          <p:cNvPr id="2" name="Slide Number Placeholder 1">
            <a:extLst>
              <a:ext uri="{FF2B5EF4-FFF2-40B4-BE49-F238E27FC236}">
                <a16:creationId xmlns:a16="http://schemas.microsoft.com/office/drawing/2014/main" id="{423F3077-272E-4652-B93A-FDD3622B3B61}"/>
              </a:ext>
            </a:extLst>
          </p:cNvPr>
          <p:cNvSpPr>
            <a:spLocks noGrp="1"/>
          </p:cNvSpPr>
          <p:nvPr>
            <p:ph type="sldNum" sz="quarter" idx="12"/>
          </p:nvPr>
        </p:nvSpPr>
        <p:spPr/>
        <p:txBody>
          <a:bodyPr/>
          <a:lstStyle/>
          <a:p>
            <a:fld id="{19B51A1E-902D-48AF-9020-955120F399B6}" type="slidenum">
              <a:rPr lang="en-US" noProof="0" smtClean="0"/>
              <a:pPr/>
              <a:t>4</a:t>
            </a:fld>
            <a:endParaRPr lang="en-US" noProof="0" dirty="0"/>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37CAA8-887D-4ACE-A932-B3D7F52A8060}"/>
              </a:ext>
            </a:extLst>
          </p:cNvPr>
          <p:cNvSpPr>
            <a:spLocks noGrp="1"/>
          </p:cNvSpPr>
          <p:nvPr>
            <p:ph type="title"/>
          </p:nvPr>
        </p:nvSpPr>
        <p:spPr/>
        <p:txBody>
          <a:bodyPr/>
          <a:lstStyle/>
          <a:p>
            <a:r>
              <a:rPr lang="en-US" sz="5500" dirty="0"/>
              <a:t>Concatenated Dataset</a:t>
            </a:r>
            <a:endParaRPr lang="en-IN" sz="5500" dirty="0"/>
          </a:p>
        </p:txBody>
      </p:sp>
      <p:sp>
        <p:nvSpPr>
          <p:cNvPr id="4" name="Text Placeholder 3">
            <a:extLst>
              <a:ext uri="{FF2B5EF4-FFF2-40B4-BE49-F238E27FC236}">
                <a16:creationId xmlns:a16="http://schemas.microsoft.com/office/drawing/2014/main" id="{B8B4BAFE-9BF2-480B-94A1-2CF933F80A12}"/>
              </a:ext>
            </a:extLst>
          </p:cNvPr>
          <p:cNvSpPr>
            <a:spLocks noGrp="1"/>
          </p:cNvSpPr>
          <p:nvPr>
            <p:ph type="body" sz="quarter" idx="32"/>
          </p:nvPr>
        </p:nvSpPr>
        <p:spPr/>
        <p:txBody>
          <a:bodyPr/>
          <a:lstStyle/>
          <a:p>
            <a:r>
              <a:rPr lang="en-US" dirty="0"/>
              <a:t>lingSpam.csv, enronSpamSubset.csv, completeSpamAssassin.csv</a:t>
            </a:r>
            <a:endParaRPr lang="en-IN" dirty="0"/>
          </a:p>
        </p:txBody>
      </p:sp>
      <p:sp>
        <p:nvSpPr>
          <p:cNvPr id="6" name="Slide Number Placeholder 5">
            <a:extLst>
              <a:ext uri="{FF2B5EF4-FFF2-40B4-BE49-F238E27FC236}">
                <a16:creationId xmlns:a16="http://schemas.microsoft.com/office/drawing/2014/main" id="{089013CE-3B60-450E-A5D7-212BFCE46296}"/>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pic>
        <p:nvPicPr>
          <p:cNvPr id="1026" name="Picture 2">
            <a:extLst>
              <a:ext uri="{FF2B5EF4-FFF2-40B4-BE49-F238E27FC236}">
                <a16:creationId xmlns:a16="http://schemas.microsoft.com/office/drawing/2014/main" id="{FE583E06-8393-4268-8815-F418BEAB3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18100" cy="20597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8318618-0A10-455A-A2C4-D346BA08B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431967"/>
            <a:ext cx="5118062" cy="16722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F440426-F527-493D-93D3-B6E5C4171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581626"/>
            <a:ext cx="5115317" cy="17897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CA71F5-6D85-4751-8221-9233CC7FF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5876" y="3977280"/>
            <a:ext cx="5874084" cy="282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20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C327-2425-4F45-A1DC-C3DB5129D98A}"/>
              </a:ext>
            </a:extLst>
          </p:cNvPr>
          <p:cNvSpPr>
            <a:spLocks noGrp="1"/>
          </p:cNvSpPr>
          <p:nvPr>
            <p:ph type="title"/>
          </p:nvPr>
        </p:nvSpPr>
        <p:spPr/>
        <p:txBody>
          <a:bodyPr/>
          <a:lstStyle/>
          <a:p>
            <a:r>
              <a:rPr lang="en-US" dirty="0"/>
              <a:t>Data Info – Before and After Dropping </a:t>
            </a:r>
            <a:r>
              <a:rPr lang="en-US" dirty="0" err="1"/>
              <a:t>NaN</a:t>
            </a:r>
            <a:r>
              <a:rPr lang="en-US" dirty="0"/>
              <a:t> values</a:t>
            </a:r>
            <a:endParaRPr lang="en-IN" dirty="0"/>
          </a:p>
        </p:txBody>
      </p:sp>
      <p:sp>
        <p:nvSpPr>
          <p:cNvPr id="3" name="Slide Number Placeholder 2">
            <a:extLst>
              <a:ext uri="{FF2B5EF4-FFF2-40B4-BE49-F238E27FC236}">
                <a16:creationId xmlns:a16="http://schemas.microsoft.com/office/drawing/2014/main" id="{AFD11CDD-BBCC-4AE2-8233-8594E45B0BA7}"/>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pic>
        <p:nvPicPr>
          <p:cNvPr id="2050" name="Picture 2">
            <a:extLst>
              <a:ext uri="{FF2B5EF4-FFF2-40B4-BE49-F238E27FC236}">
                <a16:creationId xmlns:a16="http://schemas.microsoft.com/office/drawing/2014/main" id="{7982DD77-7755-4700-97F4-E553051B661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32000" y="2056691"/>
            <a:ext cx="5315055" cy="26399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B9C4C62-FCE0-4FA1-8BDB-C4806928AA2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30482" y="2056691"/>
            <a:ext cx="5029518" cy="263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6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8" descr="Handing touching mobile phone">
            <a:extLst>
              <a:ext uri="{FF2B5EF4-FFF2-40B4-BE49-F238E27FC236}">
                <a16:creationId xmlns:a16="http://schemas.microsoft.com/office/drawing/2014/main" id="{140CCAB9-D11E-4D43-9C29-6DCD6829EED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16716" b="16716"/>
          <a:stretch>
            <a:fillRect/>
          </a:stretch>
        </p:blipFill>
        <p:spPr>
          <a:xfrm>
            <a:off x="0" y="0"/>
            <a:ext cx="9780588" cy="6804025"/>
          </a:xfrm>
        </p:spPr>
      </p:pic>
      <p:sp>
        <p:nvSpPr>
          <p:cNvPr id="3" name="Title 2">
            <a:extLst>
              <a:ext uri="{FF2B5EF4-FFF2-40B4-BE49-F238E27FC236}">
                <a16:creationId xmlns:a16="http://schemas.microsoft.com/office/drawing/2014/main" id="{A21FACB2-E806-4B17-9EB3-75962A618400}"/>
              </a:ext>
            </a:extLst>
          </p:cNvPr>
          <p:cNvSpPr>
            <a:spLocks noGrp="1"/>
          </p:cNvSpPr>
          <p:nvPr>
            <p:ph type="ctrTitle"/>
          </p:nvPr>
        </p:nvSpPr>
        <p:spPr/>
        <p:txBody>
          <a:bodyPr/>
          <a:lstStyle/>
          <a:p>
            <a:r>
              <a:rPr lang="en-US" dirty="0"/>
              <a:t>Exploratory Data Analysis</a:t>
            </a:r>
            <a:endParaRPr lang="en-IN" dirty="0"/>
          </a:p>
        </p:txBody>
      </p:sp>
      <p:sp>
        <p:nvSpPr>
          <p:cNvPr id="4" name="Subtitle 3">
            <a:extLst>
              <a:ext uri="{FF2B5EF4-FFF2-40B4-BE49-F238E27FC236}">
                <a16:creationId xmlns:a16="http://schemas.microsoft.com/office/drawing/2014/main" id="{4D33EE18-0D46-4C75-8644-EF06D1E6F562}"/>
              </a:ext>
            </a:extLst>
          </p:cNvPr>
          <p:cNvSpPr>
            <a:spLocks noGrp="1"/>
          </p:cNvSpPr>
          <p:nvPr>
            <p:ph type="subTitle" idx="1"/>
          </p:nvPr>
        </p:nvSpPr>
        <p:spPr/>
        <p:txBody>
          <a:bodyPr/>
          <a:lstStyle/>
          <a:p>
            <a:r>
              <a:rPr lang="en-US" dirty="0"/>
              <a:t>Using Seaborn and Matplotlib</a:t>
            </a:r>
            <a:endParaRPr lang="en-IN" dirty="0"/>
          </a:p>
        </p:txBody>
      </p:sp>
    </p:spTree>
    <p:extLst>
      <p:ext uri="{BB962C8B-B14F-4D97-AF65-F5344CB8AC3E}">
        <p14:creationId xmlns:p14="http://schemas.microsoft.com/office/powerpoint/2010/main" val="267711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27D838-8445-423B-9DCA-10F9C7FCF700}"/>
              </a:ext>
            </a:extLst>
          </p:cNvPr>
          <p:cNvSpPr>
            <a:spLocks noGrp="1"/>
          </p:cNvSpPr>
          <p:nvPr>
            <p:ph type="title"/>
          </p:nvPr>
        </p:nvSpPr>
        <p:spPr>
          <a:xfrm>
            <a:off x="6234000" y="4899600"/>
            <a:ext cx="5958000" cy="1958400"/>
          </a:xfrm>
        </p:spPr>
        <p:txBody>
          <a:bodyPr/>
          <a:lstStyle/>
          <a:p>
            <a:r>
              <a:rPr lang="en-US" dirty="0"/>
              <a:t>New Feature Engineering</a:t>
            </a:r>
            <a:endParaRPr lang="en-IN" dirty="0"/>
          </a:p>
        </p:txBody>
      </p:sp>
      <p:sp>
        <p:nvSpPr>
          <p:cNvPr id="4" name="Text Placeholder 3">
            <a:extLst>
              <a:ext uri="{FF2B5EF4-FFF2-40B4-BE49-F238E27FC236}">
                <a16:creationId xmlns:a16="http://schemas.microsoft.com/office/drawing/2014/main" id="{5C3F14F0-03FA-450E-8837-B096DF6BA6F7}"/>
              </a:ext>
            </a:extLst>
          </p:cNvPr>
          <p:cNvSpPr>
            <a:spLocks noGrp="1"/>
          </p:cNvSpPr>
          <p:nvPr>
            <p:ph type="body" sz="quarter" idx="13"/>
          </p:nvPr>
        </p:nvSpPr>
        <p:spPr>
          <a:xfrm>
            <a:off x="6235700" y="3799035"/>
            <a:ext cx="5956300" cy="1100565"/>
          </a:xfrm>
        </p:spPr>
        <p:txBody>
          <a:bodyPr/>
          <a:lstStyle/>
          <a:p>
            <a:r>
              <a:rPr lang="en-US" dirty="0"/>
              <a:t>Added columns containing Email length, sum of Special characters, sum of Digits</a:t>
            </a:r>
            <a:endParaRPr lang="en-IN" dirty="0"/>
          </a:p>
        </p:txBody>
      </p:sp>
      <p:sp>
        <p:nvSpPr>
          <p:cNvPr id="5" name="Slide Number Placeholder 4">
            <a:extLst>
              <a:ext uri="{FF2B5EF4-FFF2-40B4-BE49-F238E27FC236}">
                <a16:creationId xmlns:a16="http://schemas.microsoft.com/office/drawing/2014/main" id="{7E583B92-450F-47A5-9460-EFED08BF8E58}"/>
              </a:ext>
            </a:extLst>
          </p:cNvPr>
          <p:cNvSpPr>
            <a:spLocks noGrp="1"/>
          </p:cNvSpPr>
          <p:nvPr>
            <p:ph type="sldNum" sz="quarter" idx="12"/>
          </p:nvPr>
        </p:nvSpPr>
        <p:spPr/>
        <p:txBody>
          <a:bodyPr/>
          <a:lstStyle/>
          <a:p>
            <a:fld id="{19B51A1E-902D-48AF-9020-955120F399B6}" type="slidenum">
              <a:rPr lang="en-US" noProof="0" smtClean="0"/>
              <a:pPr/>
              <a:t>8</a:t>
            </a:fld>
            <a:endParaRPr lang="en-US" noProof="0" dirty="0"/>
          </a:p>
        </p:txBody>
      </p:sp>
      <p:pic>
        <p:nvPicPr>
          <p:cNvPr id="3076" name="Picture 4">
            <a:extLst>
              <a:ext uri="{FF2B5EF4-FFF2-40B4-BE49-F238E27FC236}">
                <a16:creationId xmlns:a16="http://schemas.microsoft.com/office/drawing/2014/main" id="{AEAA9BD4-3ED5-4594-B14C-9B7834F68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51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2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F9A6-C321-479F-A424-898565B055C3}"/>
              </a:ext>
            </a:extLst>
          </p:cNvPr>
          <p:cNvSpPr>
            <a:spLocks noGrp="1"/>
          </p:cNvSpPr>
          <p:nvPr>
            <p:ph type="ctrTitle"/>
          </p:nvPr>
        </p:nvSpPr>
        <p:spPr>
          <a:xfrm>
            <a:off x="3200400" y="776391"/>
            <a:ext cx="8991600" cy="1261295"/>
          </a:xfrm>
        </p:spPr>
        <p:txBody>
          <a:bodyPr/>
          <a:lstStyle/>
          <a:p>
            <a:r>
              <a:rPr lang="en-US" dirty="0"/>
              <a:t>Email Length</a:t>
            </a:r>
            <a:endParaRPr lang="en-IN" dirty="0"/>
          </a:p>
        </p:txBody>
      </p:sp>
      <p:sp>
        <p:nvSpPr>
          <p:cNvPr id="3" name="Subtitle 2">
            <a:extLst>
              <a:ext uri="{FF2B5EF4-FFF2-40B4-BE49-F238E27FC236}">
                <a16:creationId xmlns:a16="http://schemas.microsoft.com/office/drawing/2014/main" id="{757DB9E6-2757-41EB-ADF1-F89520ABD3D5}"/>
              </a:ext>
            </a:extLst>
          </p:cNvPr>
          <p:cNvSpPr>
            <a:spLocks noGrp="1"/>
          </p:cNvSpPr>
          <p:nvPr>
            <p:ph type="subTitle" idx="1"/>
          </p:nvPr>
        </p:nvSpPr>
        <p:spPr>
          <a:xfrm>
            <a:off x="5611812" y="2037686"/>
            <a:ext cx="6580188" cy="580921"/>
          </a:xfrm>
        </p:spPr>
        <p:txBody>
          <a:bodyPr/>
          <a:lstStyle/>
          <a:p>
            <a:r>
              <a:rPr lang="en-US" dirty="0"/>
              <a:t>Statistical Data and Graph</a:t>
            </a:r>
            <a:endParaRPr lang="en-IN" dirty="0"/>
          </a:p>
        </p:txBody>
      </p:sp>
      <p:pic>
        <p:nvPicPr>
          <p:cNvPr id="4100" name="Picture 4">
            <a:extLst>
              <a:ext uri="{FF2B5EF4-FFF2-40B4-BE49-F238E27FC236}">
                <a16:creationId xmlns:a16="http://schemas.microsoft.com/office/drawing/2014/main" id="{D12528AA-0434-4234-9F72-42FA60AAE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625" y="3298981"/>
            <a:ext cx="4932000" cy="265161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141416F-3FA5-4A4A-8013-83C5F3186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28" y="2809342"/>
            <a:ext cx="6284068" cy="398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967080"/>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{380DBE48-9AAB-4825-BE46-8F6C8214A218}tf16411250_win32</Template>
  <TotalTime>528</TotalTime>
  <Words>317</Words>
  <Application>Microsoft Office PowerPoint</Application>
  <PresentationFormat>Widescreen</PresentationFormat>
  <Paragraphs>52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Candara</vt:lpstr>
      <vt:lpstr>Corbel</vt:lpstr>
      <vt:lpstr>Symbol</vt:lpstr>
      <vt:lpstr>Times New Roman</vt:lpstr>
      <vt:lpstr>Office Theme</vt:lpstr>
      <vt:lpstr>Email Spam Filtering</vt:lpstr>
      <vt:lpstr>Description</vt:lpstr>
      <vt:lpstr>Functionality</vt:lpstr>
      <vt:lpstr>Snapshots of the system</vt:lpstr>
      <vt:lpstr>Concatenated Dataset</vt:lpstr>
      <vt:lpstr>Data Info – Before and After Dropping NaN values</vt:lpstr>
      <vt:lpstr>Exploratory Data Analysis</vt:lpstr>
      <vt:lpstr>New Feature Engineering</vt:lpstr>
      <vt:lpstr>Email Length</vt:lpstr>
      <vt:lpstr>Special Characters</vt:lpstr>
      <vt:lpstr>Digit Count</vt:lpstr>
      <vt:lpstr>Data Preprocessing</vt:lpstr>
      <vt:lpstr>PowerPoint Presentation</vt:lpstr>
      <vt:lpstr>PowerPoint Presentation</vt:lpstr>
      <vt:lpstr>Train Model</vt:lpstr>
      <vt:lpstr>HeatMap of Prediction</vt:lpstr>
      <vt:lpstr>PowerPoint Presentation</vt:lpstr>
      <vt:lpstr>Real-Time Prediction</vt:lpstr>
      <vt:lpstr>PowerPoint Presentation</vt:lpstr>
      <vt:lpstr>Frontend using - Streamlit</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Counselling System</dc:title>
  <dc:creator>Warren Fernandes</dc:creator>
  <cp:lastModifiedBy>Warren Fernandes</cp:lastModifiedBy>
  <cp:revision>17</cp:revision>
  <dcterms:created xsi:type="dcterms:W3CDTF">2020-12-02T07:05:31Z</dcterms:created>
  <dcterms:modified xsi:type="dcterms:W3CDTF">2021-05-09T15:18:25Z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