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Dosis"/>
      <p:regular r:id="rId19"/>
      <p:bold r:id="rId20"/>
    </p:embeddedFon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j+PDxA5xB59ywinzXi1vpR3mts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bold.fntdata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Dosis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927ec48e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85927ec48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5927ec48e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85927ec48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5927ec48e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85927ec48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5927ec48e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85927ec48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5927ec48e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85927ec4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5927ec48e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85927ec4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5927ec48e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85927ec4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5927ec48e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85927ec48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5927ec48e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85927ec4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5927ec48e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85927ec4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5927ec48e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85927ec4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927ec48e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85927ec48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ted">
  <p:cSld name="Blank inverted">
    <p:bg>
      <p:bgPr>
        <a:solidFill>
          <a:srgbClr val="1D1D1B">
            <a:alpha val="83921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 flipH="1">
            <a:off x="-903538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3"/>
          <p:cNvSpPr txBox="1"/>
          <p:nvPr>
            <p:ph idx="12" type="sldNum"/>
          </p:nvPr>
        </p:nvSpPr>
        <p:spPr>
          <a:xfrm>
            <a:off x="2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alcidesmaya.png" id="14" name="Google Shape;14;p13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105724" y="4457550"/>
            <a:ext cx="1615826" cy="3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Image background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/>
          <p:nvPr/>
        </p:nvSpPr>
        <p:spPr>
          <a:xfrm>
            <a:off x="-55076" y="-38100"/>
            <a:ext cx="3312626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6470"/>
            </a:srgbClr>
          </a:solidFill>
          <a:ln>
            <a:noFill/>
          </a:ln>
        </p:spPr>
      </p:sp>
      <p:sp>
        <p:nvSpPr>
          <p:cNvPr id="94" name="Google Shape;94;p10"/>
          <p:cNvSpPr/>
          <p:nvPr/>
        </p:nvSpPr>
        <p:spPr>
          <a:xfrm flipH="1">
            <a:off x="-903538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9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0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0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2" type="sldNum"/>
          </p:nvPr>
        </p:nvSpPr>
        <p:spPr>
          <a:xfrm>
            <a:off x="2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alcidesmaya.png" id="101" name="Google Shape;101;p10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105724" y="4457550"/>
            <a:ext cx="1615826" cy="3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-55076" y="-38100"/>
            <a:ext cx="3312626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04" name="Google Shape;104;p12"/>
          <p:cNvSpPr/>
          <p:nvPr/>
        </p:nvSpPr>
        <p:spPr>
          <a:xfrm flipH="1">
            <a:off x="-903538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9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2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alcidesmaya.png" id="108" name="Google Shape;108;p12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105724" y="4457550"/>
            <a:ext cx="1615826" cy="3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bg>
      <p:bgPr>
        <a:solidFill>
          <a:srgbClr val="F4D03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/>
        </p:nvSpPr>
        <p:spPr>
          <a:xfrm>
            <a:off x="5086351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ECB3"/>
          </a:solidFill>
          <a:ln>
            <a:noFill/>
          </a:ln>
        </p:spPr>
      </p:sp>
      <p:sp>
        <p:nvSpPr>
          <p:cNvPr id="17" name="Google Shape;17;p5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EC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"/>
          <p:cNvSpPr/>
          <p:nvPr/>
        </p:nvSpPr>
        <p:spPr>
          <a:xfrm flipH="1">
            <a:off x="1028474" y="4166401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/>
        </p:nvSpPr>
        <p:spPr>
          <a:xfrm>
            <a:off x="-55076" y="-38100"/>
            <a:ext cx="3312626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9"/>
          <p:cNvSpPr/>
          <p:nvPr/>
        </p:nvSpPr>
        <p:spPr>
          <a:xfrm flipH="1">
            <a:off x="-903538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9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9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2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alcidesmaya.png" id="30" name="Google Shape;30;p9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105724" y="4457550"/>
            <a:ext cx="1615826" cy="3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-55076" y="-38100"/>
            <a:ext cx="3312626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3" name="Google Shape;33;p11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1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1"/>
          <p:cNvSpPr/>
          <p:nvPr/>
        </p:nvSpPr>
        <p:spPr>
          <a:xfrm flipH="1">
            <a:off x="-903538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9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1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1123950" y="4406300"/>
            <a:ext cx="6737401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▹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2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alcidesmaya.png" id="39" name="Google Shape;39;p11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7346325" y="3891675"/>
            <a:ext cx="1615826" cy="3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-55076" y="-38100"/>
            <a:ext cx="3312626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3"/>
          <p:cNvSpPr/>
          <p:nvPr/>
        </p:nvSpPr>
        <p:spPr>
          <a:xfrm flipH="1">
            <a:off x="-903538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9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" type="body"/>
          </p:nvPr>
        </p:nvSpPr>
        <p:spPr>
          <a:xfrm>
            <a:off x="1104902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3000"/>
              <a:buChar char="▸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400"/>
              <a:buChar char="▹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400"/>
              <a:buChar char="▹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1800"/>
              <a:buChar char="▹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2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alcidesmaya.png" id="50" name="Google Shape;50;p3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105724" y="4457550"/>
            <a:ext cx="1615826" cy="3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22222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>
            <a:off x="-11026" y="-11025"/>
            <a:ext cx="9144000" cy="5143500"/>
          </a:xfrm>
          <a:prstGeom prst="rect">
            <a:avLst/>
          </a:prstGeom>
          <a:solidFill>
            <a:srgbClr val="222222">
              <a:alpha val="6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5086351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4D03F"/>
          </a:solidFill>
          <a:ln>
            <a:noFill/>
          </a:ln>
        </p:spPr>
      </p:sp>
      <p:sp>
        <p:nvSpPr>
          <p:cNvPr id="54" name="Google Shape;54;p4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 flipH="1">
            <a:off x="1028474" y="4166401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 txBox="1"/>
          <p:nvPr>
            <p:ph type="ctrTitle"/>
          </p:nvPr>
        </p:nvSpPr>
        <p:spPr>
          <a:xfrm>
            <a:off x="1028477" y="0"/>
            <a:ext cx="5238601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-44050" y="-38099"/>
            <a:ext cx="4139801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9" name="Google Shape;59;p6"/>
          <p:cNvSpPr/>
          <p:nvPr/>
        </p:nvSpPr>
        <p:spPr>
          <a:xfrm flipH="1">
            <a:off x="-647599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9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3600"/>
              <a:buChar char="▸"/>
              <a:defRPr i="1" sz="3600"/>
            </a:lvl1pPr>
            <a:lvl2pPr indent="-457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3600"/>
              <a:buChar char="▹"/>
              <a:defRPr i="1" sz="3600"/>
            </a:lvl2pPr>
            <a:lvl3pPr indent="-457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3600"/>
              <a:buChar char="▹"/>
              <a:defRPr i="1" sz="3600"/>
            </a:lvl3pPr>
            <a:lvl4pPr indent="-457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3600"/>
              <a:buChar char="▹"/>
              <a:defRPr i="1" sz="3600"/>
            </a:lvl4pPr>
            <a:lvl5pPr indent="-457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3600"/>
              <a:buChar char="▹"/>
              <a:defRPr i="1" sz="3600"/>
            </a:lvl5pPr>
            <a:lvl6pPr indent="-457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3600"/>
              <a:buChar char="▹"/>
              <a:defRPr i="1" sz="3600"/>
            </a:lvl6pPr>
            <a:lvl7pPr indent="-457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3600"/>
              <a:buChar char="▹"/>
              <a:defRPr i="1" sz="3600"/>
            </a:lvl7pPr>
            <a:lvl8pPr indent="-457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3600"/>
              <a:buChar char="▹"/>
              <a:defRPr i="1" sz="3600"/>
            </a:lvl8pPr>
            <a:lvl9pPr indent="-457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3600"/>
              <a:buChar char="▹"/>
              <a:defRPr i="1" sz="3600"/>
            </a:lvl9pPr>
          </a:lstStyle>
          <a:p/>
        </p:txBody>
      </p:sp>
      <p:sp>
        <p:nvSpPr>
          <p:cNvPr id="61" name="Google Shape;61;p6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Dosis"/>
              <a:buNone/>
            </a:pPr>
            <a:r>
              <a:rPr b="0" i="0" lang="pt-BR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"/>
          <p:cNvSpPr/>
          <p:nvPr/>
        </p:nvSpPr>
        <p:spPr>
          <a:xfrm flipH="1">
            <a:off x="1440948" y="-14750"/>
            <a:ext cx="745801" cy="749100"/>
          </a:xfrm>
          <a:prstGeom prst="parallelogram">
            <a:avLst>
              <a:gd fmla="val 51542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 flipH="1">
            <a:off x="699954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 txBox="1"/>
          <p:nvPr/>
        </p:nvSpPr>
        <p:spPr>
          <a:xfrm>
            <a:off x="6957300" y="41692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Dosis"/>
              <a:buNone/>
            </a:pPr>
            <a:r>
              <a:rPr b="0" i="0" lang="pt-BR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/>
          <p:nvPr/>
        </p:nvSpPr>
        <p:spPr>
          <a:xfrm flipH="1">
            <a:off x="6647674" y="4394650"/>
            <a:ext cx="745801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9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lcidesmaya.png" id="66" name="Google Shape;66;p6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105724" y="4457550"/>
            <a:ext cx="1615826" cy="3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-55076" y="-38100"/>
            <a:ext cx="3312626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9" name="Google Shape;69;p7"/>
          <p:cNvSpPr/>
          <p:nvPr/>
        </p:nvSpPr>
        <p:spPr>
          <a:xfrm flipH="1">
            <a:off x="-903538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9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1101387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600"/>
              <a:buChar char="▸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600"/>
              <a:buChar char="▹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600"/>
              <a:buChar char="▹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600"/>
              <a:buChar char="▹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76" name="Google Shape;76;p7"/>
          <p:cNvSpPr txBox="1"/>
          <p:nvPr>
            <p:ph idx="2" type="body"/>
          </p:nvPr>
        </p:nvSpPr>
        <p:spPr>
          <a:xfrm>
            <a:off x="5004950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600"/>
              <a:buChar char="▸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600"/>
              <a:buChar char="▹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600"/>
              <a:buChar char="▹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600"/>
              <a:buChar char="▹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2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alcidesmaya.png" id="78" name="Google Shape;78;p7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105724" y="4457550"/>
            <a:ext cx="1615826" cy="3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/>
          <p:nvPr/>
        </p:nvSpPr>
        <p:spPr>
          <a:xfrm>
            <a:off x="-55076" y="-38100"/>
            <a:ext cx="3312626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1" name="Google Shape;81;p8"/>
          <p:cNvSpPr/>
          <p:nvPr/>
        </p:nvSpPr>
        <p:spPr>
          <a:xfrm flipH="1">
            <a:off x="-903538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9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4D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89" name="Google Shape;89;p8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03F"/>
              </a:buClr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2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alcidesmaya.png" id="91" name="Google Shape;91;p8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105724" y="4457550"/>
            <a:ext cx="1615826" cy="3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104902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2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/>
        </p:nvSpPr>
        <p:spPr>
          <a:xfrm>
            <a:off x="4776100" y="4299200"/>
            <a:ext cx="42513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Pablo Rodrigues</a:t>
            </a:r>
            <a:endParaRPr b="1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Alcides Maya - Zaffari Card" id="114" name="Google Shape;1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8304" y="62880"/>
            <a:ext cx="1687749" cy="996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000" y="448700"/>
            <a:ext cx="2420125" cy="35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5927ec48e_0_68"/>
          <p:cNvSpPr txBox="1"/>
          <p:nvPr>
            <p:ph type="title"/>
          </p:nvPr>
        </p:nvSpPr>
        <p:spPr>
          <a:xfrm>
            <a:off x="1104900" y="276075"/>
            <a:ext cx="57246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 </a:t>
            </a:r>
            <a:r>
              <a:rPr b="1" lang="pt-BR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Seminário</a:t>
            </a:r>
            <a:r>
              <a:rPr b="1" lang="pt-BR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de Tecnologia, Gestão e Educação</a:t>
            </a:r>
            <a:endParaRPr b="1"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9" name="Google Shape;169;g85927ec48e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224600"/>
            <a:ext cx="2111149" cy="298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85927ec48e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1775" y="2681950"/>
            <a:ext cx="2111150" cy="13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5927ec48e_0_7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Tecnologias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6" name="Google Shape;176;g85927ec48e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925" y="1274475"/>
            <a:ext cx="2182350" cy="133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85927ec48e_0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9325" y="1242238"/>
            <a:ext cx="2666049" cy="188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85927ec48e_0_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8725" y="3168200"/>
            <a:ext cx="2053700" cy="13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5927ec48e_0_8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pt-BR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Obrigado</a:t>
            </a:r>
            <a:endParaRPr b="1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g85927ec48e_0_8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Dúvidas?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5927ec48e_0_88"/>
          <p:cNvSpPr txBox="1"/>
          <p:nvPr/>
        </p:nvSpPr>
        <p:spPr>
          <a:xfrm>
            <a:off x="1417950" y="1633725"/>
            <a:ext cx="63081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Portal de Associados</a:t>
            </a:r>
            <a:endParaRPr b="1" i="0" sz="4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g85927ec48e_0_88"/>
          <p:cNvSpPr txBox="1"/>
          <p:nvPr/>
        </p:nvSpPr>
        <p:spPr>
          <a:xfrm>
            <a:off x="1417950" y="2403650"/>
            <a:ext cx="63081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CTG Gomes Jardim</a:t>
            </a:r>
            <a:endParaRPr b="1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g85927ec48e_0_88"/>
          <p:cNvSpPr txBox="1"/>
          <p:nvPr/>
        </p:nvSpPr>
        <p:spPr>
          <a:xfrm>
            <a:off x="4776100" y="4299200"/>
            <a:ext cx="42513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Pablo Rodrigues Quadrado</a:t>
            </a:r>
            <a:endParaRPr b="1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g85927ec48e_0_88"/>
          <p:cNvSpPr txBox="1"/>
          <p:nvPr/>
        </p:nvSpPr>
        <p:spPr>
          <a:xfrm>
            <a:off x="2091750" y="250100"/>
            <a:ext cx="49605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Trabalho de Conclusão de Curso</a:t>
            </a:r>
            <a:endParaRPr b="1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5927ec48e_0_7"/>
          <p:cNvSpPr txBox="1"/>
          <p:nvPr>
            <p:ph type="ctrTitle"/>
          </p:nvPr>
        </p:nvSpPr>
        <p:spPr>
          <a:xfrm>
            <a:off x="207700" y="515925"/>
            <a:ext cx="4834200" cy="18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pt-BR" sz="3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Gestão de Relacionamento com os Associados</a:t>
            </a:r>
            <a:endParaRPr b="1" sz="36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g85927ec48e_0_7"/>
          <p:cNvSpPr txBox="1"/>
          <p:nvPr>
            <p:ph idx="1" type="subTitle"/>
          </p:nvPr>
        </p:nvSpPr>
        <p:spPr>
          <a:xfrm>
            <a:off x="207700" y="2472525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O que é e para que serve?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5927ec48e_0_19"/>
          <p:cNvSpPr txBox="1"/>
          <p:nvPr>
            <p:ph type="ctrTitle"/>
          </p:nvPr>
        </p:nvSpPr>
        <p:spPr>
          <a:xfrm>
            <a:off x="207700" y="664425"/>
            <a:ext cx="3786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pt-BR" sz="24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Controle dos associados</a:t>
            </a:r>
            <a:endParaRPr b="1" sz="24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g85927ec48e_0_19"/>
          <p:cNvSpPr txBox="1"/>
          <p:nvPr>
            <p:ph type="ctrTitle"/>
          </p:nvPr>
        </p:nvSpPr>
        <p:spPr>
          <a:xfrm>
            <a:off x="207700" y="1711850"/>
            <a:ext cx="4427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pt-BR" sz="24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Relação com a comunidade</a:t>
            </a:r>
            <a:endParaRPr b="1" sz="24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g85927ec48e_0_19"/>
          <p:cNvSpPr txBox="1"/>
          <p:nvPr>
            <p:ph type="ctrTitle"/>
          </p:nvPr>
        </p:nvSpPr>
        <p:spPr>
          <a:xfrm>
            <a:off x="207700" y="2759275"/>
            <a:ext cx="3786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pt-BR" sz="24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Benefícios exclusivos</a:t>
            </a:r>
            <a:endParaRPr b="1" sz="24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5927ec48e_0_29"/>
          <p:cNvSpPr txBox="1"/>
          <p:nvPr/>
        </p:nvSpPr>
        <p:spPr>
          <a:xfrm>
            <a:off x="1417950" y="1422750"/>
            <a:ext cx="63081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FIDELIZAÇÃO </a:t>
            </a:r>
            <a:endParaRPr b="1" i="0" sz="4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DOS </a:t>
            </a:r>
            <a:endParaRPr b="1" i="0" sz="4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ASSOCIADOS</a:t>
            </a:r>
            <a:endParaRPr b="1" i="0" sz="4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5927ec48e_0_3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CTG Gomes Jardim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9" name="Google Shape;139;g85927ec48e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88" y="1353950"/>
            <a:ext cx="4228925" cy="317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5927ec48e_0_4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Problema</a:t>
            </a:r>
            <a:endParaRPr/>
          </a:p>
        </p:txBody>
      </p:sp>
      <p:sp>
        <p:nvSpPr>
          <p:cNvPr id="145" name="Google Shape;145;g85927ec48e_0_40"/>
          <p:cNvSpPr txBox="1"/>
          <p:nvPr/>
        </p:nvSpPr>
        <p:spPr>
          <a:xfrm>
            <a:off x="729450" y="14412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aleway"/>
              <a:buChar char="●"/>
            </a:pPr>
            <a:r>
              <a:rPr b="0" i="0" lang="pt-BR" sz="21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Dificuldade no controle de associados</a:t>
            </a:r>
            <a:endParaRPr b="0" i="0" sz="2100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aleway"/>
              <a:buChar char="●"/>
            </a:pPr>
            <a:r>
              <a:rPr b="0" i="0" lang="pt-BR" sz="21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Divergência de dados do associado</a:t>
            </a:r>
            <a:endParaRPr b="0" i="0" sz="2100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aleway"/>
              <a:buChar char="●"/>
            </a:pPr>
            <a:r>
              <a:rPr b="0" i="0" lang="pt-BR" sz="21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Contato com o associado</a:t>
            </a:r>
            <a:endParaRPr b="0" i="0" sz="2100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aleway"/>
              <a:buChar char="●"/>
            </a:pPr>
            <a:r>
              <a:rPr b="0" i="0" lang="pt-BR" sz="21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Dificuldade no pagamento da mensalidade</a:t>
            </a:r>
            <a:endParaRPr b="0" i="0" sz="2100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aleway"/>
              <a:buChar char="●"/>
            </a:pPr>
            <a:r>
              <a:rPr b="0" i="0" lang="pt-BR" sz="21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Pouca informação para tomada de decisão</a:t>
            </a:r>
            <a:endParaRPr b="0" i="0" sz="1300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5927ec48e_0_5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Proposta</a:t>
            </a:r>
            <a:endParaRPr/>
          </a:p>
        </p:txBody>
      </p:sp>
      <p:sp>
        <p:nvSpPr>
          <p:cNvPr id="151" name="Google Shape;151;g85927ec48e_0_50"/>
          <p:cNvSpPr txBox="1"/>
          <p:nvPr/>
        </p:nvSpPr>
        <p:spPr>
          <a:xfrm>
            <a:off x="727650" y="13362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aleway"/>
              <a:buChar char="●"/>
            </a:pPr>
            <a:r>
              <a:rPr b="0" i="0" lang="pt-BR" sz="21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Automatização dos processos básicos</a:t>
            </a:r>
            <a:endParaRPr b="0" i="0" sz="2100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aleway"/>
              <a:buChar char="●"/>
            </a:pPr>
            <a:r>
              <a:rPr b="0" i="0" lang="pt-BR" sz="21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Armazenamento dos dados na nuvem e fácil acesso</a:t>
            </a:r>
            <a:endParaRPr b="0" i="0" sz="2100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aleway"/>
              <a:buChar char="●"/>
            </a:pPr>
            <a:r>
              <a:rPr b="0" i="0" lang="pt-BR" sz="21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Integração com meios de pagamento</a:t>
            </a:r>
            <a:endParaRPr b="0" i="0" sz="2100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aleway"/>
              <a:buChar char="●"/>
            </a:pPr>
            <a:r>
              <a:rPr b="0" i="0" lang="pt-BR" sz="21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Acesso instantâneo a relatórios e estatísticas</a:t>
            </a:r>
            <a:endParaRPr b="0" i="0" sz="2100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aleway"/>
              <a:buChar char="●"/>
            </a:pPr>
            <a:r>
              <a:rPr b="0" i="0" lang="pt-BR" sz="21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Controle de benefícios</a:t>
            </a:r>
            <a:endParaRPr b="0" i="0" sz="2100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aleway"/>
              <a:buChar char="●"/>
            </a:pPr>
            <a:r>
              <a:rPr b="0" i="0" lang="pt-BR" sz="21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Envio de e-mails ao associados</a:t>
            </a:r>
            <a:endParaRPr b="0" i="0" sz="2100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5927ec48e_0_55"/>
          <p:cNvSpPr txBox="1"/>
          <p:nvPr>
            <p:ph type="title"/>
          </p:nvPr>
        </p:nvSpPr>
        <p:spPr>
          <a:xfrm>
            <a:off x="1104900" y="276075"/>
            <a:ext cx="7462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Protótipo de painel administrativo (Whimsical)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g85927ec48e_0_55"/>
          <p:cNvPicPr preferRelativeResize="0"/>
          <p:nvPr/>
        </p:nvPicPr>
        <p:blipFill rotWithShape="1">
          <a:blip r:embed="rId3">
            <a:alphaModFix/>
          </a:blip>
          <a:srcRect b="-15526" l="0" r="-16753" t="0"/>
          <a:stretch/>
        </p:blipFill>
        <p:spPr>
          <a:xfrm>
            <a:off x="1797300" y="1142400"/>
            <a:ext cx="7062649" cy="41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85927ec48e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7075" y="187600"/>
            <a:ext cx="3064224" cy="410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85927ec48e_0_61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Diagrama de Casos de Uso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João Moreira</dc:creator>
</cp:coreProperties>
</file>