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7"/>
  </p:notesMasterIdLst>
  <p:sldIdLst>
    <p:sldId id="256" r:id="rId3"/>
    <p:sldId id="385" r:id="rId4"/>
    <p:sldId id="388" r:id="rId5"/>
    <p:sldId id="398" r:id="rId6"/>
    <p:sldId id="399" r:id="rId7"/>
    <p:sldId id="406" r:id="rId8"/>
    <p:sldId id="400" r:id="rId9"/>
    <p:sldId id="413" r:id="rId10"/>
    <p:sldId id="414" r:id="rId11"/>
    <p:sldId id="415" r:id="rId12"/>
    <p:sldId id="416" r:id="rId13"/>
    <p:sldId id="417" r:id="rId14"/>
    <p:sldId id="412" r:id="rId15"/>
    <p:sldId id="397" r:id="rId16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6" autoAdjust="0"/>
    <p:restoredTop sz="88344" autoAdjust="0"/>
  </p:normalViewPr>
  <p:slideViewPr>
    <p:cSldViewPr>
      <p:cViewPr>
        <p:scale>
          <a:sx n="153" d="100"/>
          <a:sy n="153" d="100"/>
        </p:scale>
        <p:origin x="752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05"/>
          <c:y val="0.1220637981292704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46917947448288E-2"/>
          <c:y val="0.21486826628440012"/>
          <c:w val="0.55572124076928209"/>
          <c:h val="0.6364461743808553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RawData!$C$12:$L$12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RawData!$C$13:$L$13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19</c:v>
                </c:pt>
                <c:pt idx="4">
                  <c:v>5</c:v>
                </c:pt>
                <c:pt idx="5">
                  <c:v>12</c:v>
                </c:pt>
                <c:pt idx="6">
                  <c:v>12</c:v>
                </c:pt>
                <c:pt idx="7">
                  <c:v>15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RawData!$C$14:$L$14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7</c:v>
                </c:pt>
                <c:pt idx="6">
                  <c:v>2</c:v>
                </c:pt>
                <c:pt idx="7">
                  <c:v>12</c:v>
                </c:pt>
                <c:pt idx="8">
                  <c:v>15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RawData!$C$15:$L$15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1</c:v>
                </c:pt>
                <c:pt idx="5">
                  <c:v>6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363813488"/>
        <c:axId val="-363810224"/>
      </c:barChart>
      <c:lineChart>
        <c:grouping val="standard"/>
        <c:varyColors val="0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layout>
                <c:manualLayout>
                  <c:x val="0.16524216524216523"/>
                  <c:y val="4.38056107054014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RawData!$C$8:$L$8</c:f>
              <c:numCache>
                <c:formatCode>General</c:formatCode>
                <c:ptCount val="10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layout>
                <c:manualLayout>
                  <c:x val="0.1652421652421652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RawData!$C$9:$L$9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layout>
                <c:manualLayout>
                  <c:x val="0.16524216524216523"/>
                  <c:y val="2.19028053527007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RawData!$C$10:$L$10</c:f>
              <c:numCache>
                <c:formatCode>General</c:formatCode>
                <c:ptCount val="10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63813488"/>
        <c:axId val="-363810224"/>
      </c:lineChart>
      <c:dateAx>
        <c:axId val="-363813488"/>
        <c:scaling>
          <c:orientation val="minMax"/>
          <c:max val="43614"/>
        </c:scaling>
        <c:delete val="0"/>
        <c:axPos val="b"/>
        <c:majorGridlines/>
        <c:numFmt formatCode="[$-419]d\ mmm;@" sourceLinked="0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-363810224"/>
        <c:crosses val="autoZero"/>
        <c:auto val="0"/>
        <c:lblOffset val="100"/>
        <c:baseTimeUnit val="days"/>
      </c:dateAx>
      <c:valAx>
        <c:axId val="-36381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3638134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Attempted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15.04.2019</c:v>
                </c:pt>
                <c:pt idx="1">
                  <c:v>22.04.2019</c:v>
                </c:pt>
                <c:pt idx="2">
                  <c:v>29.04.2019</c:v>
                </c:pt>
                <c:pt idx="3">
                  <c:v>5/6/19</c:v>
                </c:pt>
                <c:pt idx="4">
                  <c:v>5/13/19</c:v>
                </c:pt>
                <c:pt idx="5">
                  <c:v>5/20/19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02-D24B-AB63-28CF251D50D2}"/>
            </c:ext>
          </c:extLst>
        </c:ser>
        <c:ser>
          <c:idx val="1"/>
          <c:order val="1"/>
          <c:tx>
            <c:v>Passed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15.04.2019</c:v>
                </c:pt>
                <c:pt idx="1">
                  <c:v>22.04.2019</c:v>
                </c:pt>
                <c:pt idx="2">
                  <c:v>29.04.2019</c:v>
                </c:pt>
                <c:pt idx="3">
                  <c:v>5/6/19</c:v>
                </c:pt>
                <c:pt idx="4">
                  <c:v>5/13/19</c:v>
                </c:pt>
                <c:pt idx="5">
                  <c:v>5/20/19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20</c:v>
                </c:pt>
                <c:pt idx="1">
                  <c:v>25</c:v>
                </c:pt>
                <c:pt idx="2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02-D24B-AB63-28CF251D50D2}"/>
            </c:ext>
          </c:extLst>
        </c:ser>
        <c:ser>
          <c:idx val="2"/>
          <c:order val="2"/>
          <c:tx>
            <c:v>Failed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15.04.2019</c:v>
                </c:pt>
                <c:pt idx="1">
                  <c:v>22.04.2019</c:v>
                </c:pt>
                <c:pt idx="2">
                  <c:v>29.04.2019</c:v>
                </c:pt>
                <c:pt idx="3">
                  <c:v>5/6/19</c:v>
                </c:pt>
                <c:pt idx="4">
                  <c:v>5/13/19</c:v>
                </c:pt>
                <c:pt idx="5">
                  <c:v>5/20/19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02-D24B-AB63-28CF251D5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8451167"/>
        <c:axId val="1218452847"/>
      </c:lineChart>
      <c:catAx>
        <c:axId val="121845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8452847"/>
        <c:crosses val="autoZero"/>
        <c:auto val="1"/>
        <c:lblAlgn val="ctr"/>
        <c:lblOffset val="100"/>
        <c:noMultiLvlLbl val="0"/>
      </c:catAx>
      <c:valAx>
        <c:axId val="1218452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845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8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4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2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410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/>
              <a:t>OfficeBooking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/>
              <a:t>29.04.2019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(Additions/Deletions)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19EB6E-3CFF-0648-929E-64D2B250D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063286"/>
            <a:ext cx="6553200" cy="47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F38307-5018-944B-9025-1E8B054F1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656"/>
            <a:ext cx="9144000" cy="47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Тестирование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E3D9BE54-E937-E74C-9637-8937722D0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7653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246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Запись найденных дефектов</a:t>
            </a:r>
          </a:p>
          <a:p>
            <a:r>
              <a:rPr lang="ru-RU" dirty="0"/>
              <a:t>Тестирование приложения по тестовым сценариям</a:t>
            </a:r>
          </a:p>
          <a:p>
            <a:r>
              <a:rPr lang="ru-RU" dirty="0"/>
              <a:t>Разработка недельного отчёта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7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/>
              <a:t>Спасибо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ru-RU" dirty="0"/>
              <a:t>Недельный отчёт</a:t>
            </a:r>
            <a:endParaRPr lang="en-US" dirty="0"/>
          </a:p>
          <a:p>
            <a:r>
              <a:rPr lang="ru-RU" dirty="0"/>
              <a:t>Реализация проекта:</a:t>
            </a:r>
          </a:p>
          <a:p>
            <a:pPr lvl="1"/>
            <a:r>
              <a:rPr lang="ru-RU" dirty="0"/>
              <a:t>Модульное тестирование</a:t>
            </a:r>
          </a:p>
          <a:p>
            <a:pPr lvl="1"/>
            <a:r>
              <a:rPr lang="ru-RU" dirty="0"/>
              <a:t>Исправление дефектов</a:t>
            </a:r>
            <a:endParaRPr lang="en-US" dirty="0"/>
          </a:p>
          <a:p>
            <a:r>
              <a:rPr lang="ru-RU" dirty="0"/>
              <a:t>Тестирование:</a:t>
            </a:r>
          </a:p>
          <a:p>
            <a:pPr lvl="1"/>
            <a:r>
              <a:rPr lang="en-US" dirty="0" err="1"/>
              <a:t>SmokeTesting</a:t>
            </a:r>
            <a:endParaRPr lang="en-US" dirty="0"/>
          </a:p>
          <a:p>
            <a:pPr lvl="1"/>
            <a:r>
              <a:rPr lang="ru-RU" dirty="0"/>
              <a:t>Тестовые кейсы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23680"/>
              </p:ext>
            </p:extLst>
          </p:nvPr>
        </p:nvGraphicFramePr>
        <p:xfrm>
          <a:off x="522706" y="838200"/>
          <a:ext cx="8392693" cy="2514600"/>
        </p:xfrm>
        <a:graphic>
          <a:graphicData uri="http://schemas.openxmlformats.org/drawingml/2006/table">
            <a:tbl>
              <a:tblPr/>
              <a:tblGrid>
                <a:gridCol w="440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52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19.02.201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20.02.201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079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первой версии продукта в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поставленным 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требованиям</a:t>
                      </a:r>
                      <a:endParaRPr lang="ru-RU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2.03.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143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Разработка не</a:t>
                      </a:r>
                      <a:r>
                        <a:rPr lang="ru-RU" sz="16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полнофункциональной</a:t>
                      </a: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версии продукта, реализация функционала, внесение изменений по требованию заказчиков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.04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91381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66029"/>
              </p:ext>
            </p:extLst>
          </p:nvPr>
        </p:nvGraphicFramePr>
        <p:xfrm>
          <a:off x="522706" y="3694489"/>
          <a:ext cx="8392694" cy="1874520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i="0" u="none" strike="noStrike" dirty="0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Разработка </a:t>
                      </a:r>
                      <a:r>
                        <a:rPr kumimoji="0" lang="ru-RU" sz="1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полнофункциональной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версии продукта, т</a:t>
                      </a: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естирование, внесение изменений, оформление 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80%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100%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Рефакторинг</a:t>
            </a:r>
            <a:endParaRPr lang="ru-RU" dirty="0"/>
          </a:p>
          <a:p>
            <a:r>
              <a:rPr lang="ru-RU" dirty="0"/>
              <a:t>Модульные тесты</a:t>
            </a:r>
          </a:p>
          <a:p>
            <a:r>
              <a:rPr lang="ru-RU" dirty="0"/>
              <a:t>Исправление дефектов серверной части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Веденин</a:t>
            </a:r>
            <a:r>
              <a:rPr lang="ru-RU" dirty="0"/>
              <a:t> Андрей</a:t>
            </a:r>
            <a:r>
              <a:rPr lang="en-US" dirty="0"/>
              <a:t> - Backend</a:t>
            </a:r>
          </a:p>
        </p:txBody>
      </p:sp>
    </p:spTree>
    <p:extLst>
      <p:ext uri="{BB962C8B-B14F-4D97-AF65-F5344CB8AC3E}">
        <p14:creationId xmlns:p14="http://schemas.microsoft.com/office/powerpoint/2010/main" val="3902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Исправление дефектов клиентской части</a:t>
            </a:r>
          </a:p>
          <a:p>
            <a:r>
              <a:rPr lang="en-US" dirty="0"/>
              <a:t>Profile Page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Веретенников Леонид</a:t>
            </a:r>
            <a:r>
              <a:rPr lang="en-US" dirty="0"/>
              <a:t> - Frontend</a:t>
            </a:r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дефектов</a:t>
            </a:r>
          </a:p>
          <a:p>
            <a:r>
              <a:rPr lang="en-US" dirty="0" err="1"/>
              <a:t>SmokeTesting</a:t>
            </a:r>
            <a:endParaRPr lang="en-US" dirty="0"/>
          </a:p>
          <a:p>
            <a:r>
              <a:rPr lang="ru-RU" dirty="0"/>
              <a:t>Тестовые кейсы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Кучинский</a:t>
            </a:r>
            <a:r>
              <a:rPr lang="ru-RU" dirty="0"/>
              <a:t> Константин</a:t>
            </a:r>
            <a:r>
              <a:rPr lang="en-US" dirty="0"/>
              <a:t> - QA</a:t>
            </a:r>
          </a:p>
        </p:txBody>
      </p:sp>
    </p:spTree>
    <p:extLst>
      <p:ext uri="{BB962C8B-B14F-4D97-AF65-F5344CB8AC3E}">
        <p14:creationId xmlns:p14="http://schemas.microsoft.com/office/powerpoint/2010/main" val="265114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  <a:endParaRPr lang="ru-RU" dirty="0"/>
          </a:p>
          <a:p>
            <a:r>
              <a:rPr lang="en-US" dirty="0"/>
              <a:t>Code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Табаков Андрей</a:t>
            </a:r>
            <a:r>
              <a:rPr lang="en-US" dirty="0"/>
              <a:t> - </a:t>
            </a:r>
            <a:r>
              <a:rPr lang="en-US" dirty="0" err="1"/>
              <a:t>TeamLead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Проектная команда </a:t>
            </a:r>
            <a:r>
              <a:rPr lang="en-US" sz="2800" dirty="0"/>
              <a:t>(resources)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977775"/>
              </p:ext>
            </p:extLst>
          </p:nvPr>
        </p:nvGraphicFramePr>
        <p:xfrm>
          <a:off x="0" y="609600"/>
          <a:ext cx="8915400" cy="5798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2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LOC)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4AFF12-1C03-394D-940F-BE446447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466" y="1019338"/>
            <a:ext cx="5559068" cy="48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26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16968</TotalTime>
  <Words>216</Words>
  <Application>Microsoft Macintosh PowerPoint</Application>
  <PresentationFormat>Экран (4:3)</PresentationFormat>
  <Paragraphs>91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Lucida Sans Unicode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(Software Engineering)</vt:lpstr>
      <vt:lpstr>Основные достижения (отчетного периода)</vt:lpstr>
      <vt:lpstr>Выполнение графика</vt:lpstr>
      <vt:lpstr>Персональные результаты Веденин Андрей - Backend</vt:lpstr>
      <vt:lpstr>Персональные результаты Веретенников Леонид - Frontend</vt:lpstr>
      <vt:lpstr>Персональные результаты Кучинский Константин - QA</vt:lpstr>
      <vt:lpstr>Персональные результаты Табаков Андрей - TeamLead</vt:lpstr>
      <vt:lpstr>Проектная команда (resources)</vt:lpstr>
      <vt:lpstr>Разработка (LOC)</vt:lpstr>
      <vt:lpstr>Разработка (Additions/Deletions)</vt:lpstr>
      <vt:lpstr>Разработка (Commits)</vt:lpstr>
      <vt:lpstr>Тестирование</vt:lpstr>
      <vt:lpstr>Планы (на следующий отчетный период)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Microsoft Office User</cp:lastModifiedBy>
  <cp:revision>640</cp:revision>
  <cp:lastPrinted>1601-01-01T00:00:00Z</cp:lastPrinted>
  <dcterms:created xsi:type="dcterms:W3CDTF">1601-01-01T00:00:00Z</dcterms:created>
  <dcterms:modified xsi:type="dcterms:W3CDTF">2019-04-28T19:03:19Z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