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6"/>
  </p:notesMasterIdLst>
  <p:sldIdLst>
    <p:sldId id="256" r:id="rId3"/>
    <p:sldId id="385" r:id="rId4"/>
    <p:sldId id="388" r:id="rId5"/>
    <p:sldId id="398" r:id="rId6"/>
    <p:sldId id="399" r:id="rId7"/>
    <p:sldId id="406" r:id="rId8"/>
    <p:sldId id="400" r:id="rId9"/>
    <p:sldId id="413" r:id="rId10"/>
    <p:sldId id="414" r:id="rId11"/>
    <p:sldId id="415" r:id="rId12"/>
    <p:sldId id="416" r:id="rId13"/>
    <p:sldId id="412" r:id="rId14"/>
    <p:sldId id="397" r:id="rId15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01" autoAdjust="0"/>
    <p:restoredTop sz="88327" autoAdjust="0"/>
  </p:normalViewPr>
  <p:slideViewPr>
    <p:cSldViewPr>
      <p:cViewPr varScale="1">
        <p:scale>
          <a:sx n="78" d="100"/>
          <a:sy n="78" d="100"/>
        </p:scale>
        <p:origin x="168" y="19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Resources, hours</a:t>
            </a:r>
          </a:p>
        </c:rich>
      </c:tx>
      <c:layout>
        <c:manualLayout>
          <c:xMode val="edge"/>
          <c:yMode val="edge"/>
          <c:x val="0.37488863777595005"/>
          <c:y val="0.1220637981292704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6917947448288E-2"/>
          <c:y val="0.21486826628440012"/>
          <c:w val="0.55572124076928209"/>
          <c:h val="0.6364461743808553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RawData!$B$12</c:f>
              <c:strCache>
                <c:ptCount val="1"/>
                <c:pt idx="0">
                  <c:v>Actual BA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RawData!$C$12:$L$12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2-405D-AEB2-06F85F9E0E5C}"/>
            </c:ext>
          </c:extLst>
        </c:ser>
        <c:ser>
          <c:idx val="2"/>
          <c:order val="2"/>
          <c:tx>
            <c:strRef>
              <c:f>RawData!$B$13</c:f>
              <c:strCache>
                <c:ptCount val="1"/>
                <c:pt idx="0">
                  <c:v>Actual DEV in ST 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RawData!$C$13:$L$13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19</c:v>
                </c:pt>
                <c:pt idx="4">
                  <c:v>5</c:v>
                </c:pt>
                <c:pt idx="5">
                  <c:v>12</c:v>
                </c:pt>
                <c:pt idx="6">
                  <c:v>12</c:v>
                </c:pt>
                <c:pt idx="7">
                  <c:v>15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2-405D-AEB2-06F85F9E0E5C}"/>
            </c:ext>
          </c:extLst>
        </c:ser>
        <c:ser>
          <c:idx val="3"/>
          <c:order val="3"/>
          <c:tx>
            <c:strRef>
              <c:f>RawData!$B$14</c:f>
              <c:strCache>
                <c:ptCount val="1"/>
                <c:pt idx="0">
                  <c:v>Actual QA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RawData!$C$14:$L$14</c:f>
              <c:numCache>
                <c:formatCode>General</c:formatCode>
                <c:ptCount val="10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7</c:v>
                </c:pt>
                <c:pt idx="6">
                  <c:v>2</c:v>
                </c:pt>
                <c:pt idx="7">
                  <c:v>12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52-405D-AEB2-06F85F9E0E5C}"/>
            </c:ext>
          </c:extLst>
        </c:ser>
        <c:ser>
          <c:idx val="4"/>
          <c:order val="4"/>
          <c:tx>
            <c:strRef>
              <c:f>RawData!$B$15</c:f>
              <c:strCache>
                <c:ptCount val="1"/>
                <c:pt idx="0">
                  <c:v>Actual Others in ST, hours</c:v>
                </c:pt>
              </c:strCache>
            </c:strRef>
          </c:tx>
          <c:invertIfNegative val="0"/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RawData!$C$15:$L$15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363813488"/>
        <c:axId val="-363810224"/>
      </c:barChart>
      <c:lineChart>
        <c:grouping val="standard"/>
        <c:varyColors val="0"/>
        <c:ser>
          <c:idx val="0"/>
          <c:order val="0"/>
          <c:tx>
            <c:strRef>
              <c:f>RawData!$B$8</c:f>
              <c:strCache>
                <c:ptCount val="1"/>
                <c:pt idx="0">
                  <c:v>Planned Team effort, hours</c:v>
                </c:pt>
              </c:strCache>
            </c:strRef>
          </c:tx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RawData!$C$4:$L$4</c:f>
              <c:numCache>
                <c:formatCode>[$-419]d\ mmm\ yy;@</c:formatCode>
                <c:ptCount val="10"/>
                <c:pt idx="0">
                  <c:v>43521</c:v>
                </c:pt>
                <c:pt idx="1">
                  <c:v>43528</c:v>
                </c:pt>
                <c:pt idx="2">
                  <c:v>43535</c:v>
                </c:pt>
                <c:pt idx="3">
                  <c:v>43542</c:v>
                </c:pt>
                <c:pt idx="4">
                  <c:v>43549</c:v>
                </c:pt>
                <c:pt idx="5">
                  <c:v>43556</c:v>
                </c:pt>
                <c:pt idx="6">
                  <c:v>43563</c:v>
                </c:pt>
                <c:pt idx="7">
                  <c:v>43570</c:v>
                </c:pt>
                <c:pt idx="8">
                  <c:v>43577</c:v>
                </c:pt>
                <c:pt idx="9">
                  <c:v>43584</c:v>
                </c:pt>
              </c:numCache>
            </c:numRef>
          </c:cat>
          <c:val>
            <c:numRef>
              <c:f>RawData!$C$8:$L$8</c:f>
              <c:numCache>
                <c:formatCode>General</c:formatCode>
                <c:ptCount val="10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252-405D-AEB2-06F85F9E0E5C}"/>
            </c:ext>
          </c:extLst>
        </c:ser>
        <c:ser>
          <c:idx val="5"/>
          <c:order val="5"/>
          <c:tx>
            <c:strRef>
              <c:f>RawData!$B$9</c:f>
              <c:strCache>
                <c:ptCount val="1"/>
                <c:pt idx="0">
                  <c:v>Understaff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RawData!$C$9:$L$9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252-405D-AEB2-06F85F9E0E5C}"/>
            </c:ext>
          </c:extLst>
        </c:ser>
        <c:ser>
          <c:idx val="6"/>
          <c:order val="6"/>
          <c:tx>
            <c:strRef>
              <c:f>RawData!$B$10</c:f>
              <c:strCache>
                <c:ptCount val="1"/>
                <c:pt idx="0">
                  <c:v>Overstaff Limit</c:v>
                </c:pt>
              </c:strCache>
            </c:strRef>
          </c:tx>
          <c:spPr>
            <a:ln w="190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dLbls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252-405D-AEB2-06F85F9E0E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RawData!$C$10:$L$10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252-405D-AEB2-06F85F9E0E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3813488"/>
        <c:axId val="-363810224"/>
      </c:lineChart>
      <c:dateAx>
        <c:axId val="-363813488"/>
        <c:scaling>
          <c:orientation val="minMax"/>
        </c:scaling>
        <c:delete val="0"/>
        <c:axPos val="b"/>
        <c:majorGridlines/>
        <c:numFmt formatCode="[$-419]d\ mmm;@" sourceLinked="0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ru-RU"/>
          </a:p>
        </c:txPr>
        <c:crossAx val="-363810224"/>
        <c:crosses val="autoZero"/>
        <c:auto val="0"/>
        <c:lblOffset val="100"/>
        <c:baseTimeUnit val="days"/>
      </c:dateAx>
      <c:valAx>
        <c:axId val="-36381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3638134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82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Provide milestone tracking data in your own form used in project.</a:t>
            </a:r>
          </a:p>
          <a:p>
            <a:r>
              <a:rPr lang="en-US" baseline="0" dirty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0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4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32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/>
              <a:t>Отчет по проекту </a:t>
            </a:r>
            <a:r>
              <a:rPr lang="en-US" altLang="en-US" b="1" dirty="0" err="1"/>
              <a:t>OfficeBooking</a:t>
            </a:r>
            <a:endParaRPr lang="ru-RU" altLang="en-US" b="1" dirty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/>
              <a:t>15.04.2019</a:t>
            </a:r>
            <a:endParaRPr lang="ru-RU" altLang="en-US" sz="2400" dirty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(Additions/Deletions)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ABE2A-2DD0-8543-86D7-22D689A0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423081"/>
            <a:ext cx="5715000" cy="41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(Commits)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AC15AC-E7A3-B741-86D6-0CE595A1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49230"/>
            <a:ext cx="8382000" cy="43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/>
              <a:t>Занесение найденных дефектов в файл</a:t>
            </a:r>
          </a:p>
          <a:p>
            <a:r>
              <a:rPr lang="ru-RU" dirty="0"/>
              <a:t>Тестирование приложения по тестовым сценариям</a:t>
            </a:r>
          </a:p>
          <a:p>
            <a:r>
              <a:rPr lang="ru-RU" dirty="0"/>
              <a:t>Разработка недельного отчёта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Планы (на следующий отчетный период)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7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/>
              <a:t>Спасибо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dirty="0"/>
              <a:t>Документация:</a:t>
            </a:r>
          </a:p>
          <a:p>
            <a:pPr lvl="1"/>
            <a:r>
              <a:rPr lang="ru-RU" dirty="0"/>
              <a:t>Аудит </a:t>
            </a:r>
            <a:r>
              <a:rPr lang="en-US" dirty="0"/>
              <a:t>PMP</a:t>
            </a:r>
          </a:p>
          <a:p>
            <a:pPr lvl="1"/>
            <a:r>
              <a:rPr lang="ru-RU" dirty="0"/>
              <a:t>Недельный отчёт</a:t>
            </a:r>
            <a:endParaRPr lang="en-US" dirty="0"/>
          </a:p>
          <a:p>
            <a:r>
              <a:rPr lang="ru-RU" dirty="0"/>
              <a:t>Реализация проекта:</a:t>
            </a:r>
          </a:p>
          <a:p>
            <a:pPr lvl="1"/>
            <a:r>
              <a:rPr lang="ru-RU" dirty="0"/>
              <a:t>Разработка бронирования мест (в процессе) </a:t>
            </a:r>
            <a:endParaRPr lang="en-US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ru-RU"/>
              <a:t>Тестовые сценарии</a:t>
            </a:r>
            <a:endParaRPr lang="en-US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Основные достижения (отчетного периода)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Выполнение графика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23680"/>
              </p:ext>
            </p:extLst>
          </p:nvPr>
        </p:nvGraphicFramePr>
        <p:xfrm>
          <a:off x="522706" y="838200"/>
          <a:ext cx="8392693" cy="2514600"/>
        </p:xfrm>
        <a:graphic>
          <a:graphicData uri="http://schemas.openxmlformats.org/drawingml/2006/table">
            <a:tbl>
              <a:tblPr/>
              <a:tblGrid>
                <a:gridCol w="440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pPr algn="l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20.02.201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079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первой версии продукта в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соответствии поставленным 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требованиям</a:t>
                      </a:r>
                      <a:endParaRPr lang="ru-RU" sz="16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.03.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Arial Narrow"/>
                      </a:endParaRPr>
                    </a:p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4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Разработка не</a:t>
                      </a:r>
                      <a:r>
                        <a:rPr lang="ru-RU" sz="1600" baseline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полнофункциональной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версии продукта, реализация функционала, внесение изменений по требованию заказчиков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.04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.201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138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76601"/>
              </p:ext>
            </p:extLst>
          </p:nvPr>
        </p:nvGraphicFramePr>
        <p:xfrm>
          <a:off x="522706" y="3694489"/>
          <a:ext cx="8392694" cy="1874520"/>
        </p:xfrm>
        <a:graphic>
          <a:graphicData uri="http://schemas.openxmlformats.org/drawingml/2006/table">
            <a:tbl>
              <a:tblPr/>
              <a:tblGrid>
                <a:gridCol w="372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i="0" u="none" strike="noStrike" dirty="0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Разработка </a:t>
                      </a:r>
                      <a:r>
                        <a:rPr kumimoji="0" lang="ru-RU" sz="16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полнофункциональной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 версии продукта, т</a:t>
                      </a: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естирование, внесение изменений, оформление отчёта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80%</a:t>
                      </a:r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курсового проекта к защите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100%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.05.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ru-RU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07944"/>
            <a:ext cx="4024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Рефакторинг</a:t>
            </a:r>
            <a:endParaRPr lang="ru-RU" dirty="0"/>
          </a:p>
          <a:p>
            <a:r>
              <a:rPr lang="ru-RU" dirty="0"/>
              <a:t>Покрытие контроллеров модульными тестами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7944"/>
            <a:ext cx="5548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Веденин</a:t>
            </a:r>
            <a:r>
              <a:rPr lang="ru-RU" dirty="0"/>
              <a:t> Андрей</a:t>
            </a:r>
            <a:r>
              <a:rPr lang="en-US" dirty="0"/>
              <a:t> - Backend</a:t>
            </a:r>
          </a:p>
        </p:txBody>
      </p:sp>
    </p:spTree>
    <p:extLst>
      <p:ext uri="{BB962C8B-B14F-4D97-AF65-F5344CB8AC3E}">
        <p14:creationId xmlns:p14="http://schemas.microsoft.com/office/powerpoint/2010/main" val="39028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Валидация</a:t>
            </a:r>
            <a:r>
              <a:rPr lang="ru-RU" dirty="0"/>
              <a:t> полей ввода</a:t>
            </a:r>
          </a:p>
          <a:p>
            <a:r>
              <a:rPr lang="ru-RU" dirty="0"/>
              <a:t>Разделение ролей на клиентской части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Веретенников Леонид</a:t>
            </a:r>
            <a:r>
              <a:rPr lang="en-US" dirty="0"/>
              <a:t> - Frontend</a:t>
            </a:r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дефектов</a:t>
            </a:r>
          </a:p>
          <a:p>
            <a:r>
              <a:rPr lang="ru-RU" dirty="0"/>
              <a:t>Написание тестовых сценариев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 err="1"/>
              <a:t>Кучинский</a:t>
            </a:r>
            <a:r>
              <a:rPr lang="ru-RU" dirty="0"/>
              <a:t> Константин</a:t>
            </a:r>
            <a:r>
              <a:rPr lang="en-US" dirty="0"/>
              <a:t> - QA</a:t>
            </a:r>
          </a:p>
        </p:txBody>
      </p:sp>
    </p:spTree>
    <p:extLst>
      <p:ext uri="{BB962C8B-B14F-4D97-AF65-F5344CB8AC3E}">
        <p14:creationId xmlns:p14="http://schemas.microsoft.com/office/powerpoint/2010/main" val="265114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  <a:endParaRPr lang="ru-RU" dirty="0"/>
          </a:p>
          <a:p>
            <a:r>
              <a:rPr lang="en-US" dirty="0"/>
              <a:t>Code Review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Персональные результаты</a:t>
            </a:r>
            <a:br>
              <a:rPr lang="ru-RU" dirty="0"/>
            </a:br>
            <a:r>
              <a:rPr lang="ru-RU" dirty="0"/>
              <a:t>Табаков Андрей</a:t>
            </a:r>
            <a:r>
              <a:rPr lang="en-US" dirty="0"/>
              <a:t> - </a:t>
            </a:r>
            <a:r>
              <a:rPr lang="en-US" dirty="0" err="1"/>
              <a:t>TeamLead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/>
              <a:t>Проектная команда </a:t>
            </a:r>
            <a:r>
              <a:rPr lang="en-US" sz="2800" dirty="0"/>
              <a:t>(resources)</a:t>
            </a:r>
            <a:endParaRPr lang="ru-RU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47335"/>
              </p:ext>
            </p:extLst>
          </p:nvPr>
        </p:nvGraphicFramePr>
        <p:xfrm>
          <a:off x="0" y="609600"/>
          <a:ext cx="8915400" cy="579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24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/>
              <a:t>Разработка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LOC)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0933AB-6DA8-8B48-BE02-A0AF7480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18" y="1417638"/>
            <a:ext cx="557156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26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16916</TotalTime>
  <Words>219</Words>
  <Application>Microsoft Macintosh PowerPoint</Application>
  <PresentationFormat>Экран (4:3)</PresentationFormat>
  <Paragraphs>85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Lucida Sans Unicode</vt:lpstr>
      <vt:lpstr>Verdana</vt:lpstr>
      <vt:lpstr>Wingdings</vt:lpstr>
      <vt:lpstr>Wingdings 2</vt:lpstr>
      <vt:lpstr>Wingdings 3</vt:lpstr>
      <vt:lpstr>2_EmersonRMT_Template10-23-02</vt:lpstr>
      <vt:lpstr>Concourse</vt:lpstr>
      <vt:lpstr>Технологии разработки ПО (Software Engineering)</vt:lpstr>
      <vt:lpstr>Основные достижения (отчетного периода)</vt:lpstr>
      <vt:lpstr>Выполнение графика</vt:lpstr>
      <vt:lpstr>Персональные результаты Веденин Андрей - Backend</vt:lpstr>
      <vt:lpstr>Персональные результаты Веретенников Леонид - Frontend</vt:lpstr>
      <vt:lpstr>Персональные результаты Кучинский Константин - QA</vt:lpstr>
      <vt:lpstr>Персональные результаты Табаков Андрей - TeamLead</vt:lpstr>
      <vt:lpstr>Проектная команда (resources)</vt:lpstr>
      <vt:lpstr>Разработка (LOC)</vt:lpstr>
      <vt:lpstr>Разработка (Additions/Deletions)</vt:lpstr>
      <vt:lpstr>Разработка (Commits)</vt:lpstr>
      <vt:lpstr>Планы (на следующий отчетный период)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Microsoft Office User</cp:lastModifiedBy>
  <cp:revision>632</cp:revision>
  <cp:lastPrinted>1601-01-01T00:00:00Z</cp:lastPrinted>
  <dcterms:created xsi:type="dcterms:W3CDTF">1601-01-01T00:00:00Z</dcterms:created>
  <dcterms:modified xsi:type="dcterms:W3CDTF">2019-04-14T20:43:15Z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