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27"/>
  </p:notesMasterIdLst>
  <p:sldIdLst>
    <p:sldId id="256" r:id="rId3"/>
    <p:sldId id="381" r:id="rId4"/>
    <p:sldId id="382" r:id="rId5"/>
    <p:sldId id="402" r:id="rId6"/>
    <p:sldId id="403" r:id="rId7"/>
    <p:sldId id="404" r:id="rId8"/>
    <p:sldId id="407" r:id="rId9"/>
    <p:sldId id="411" r:id="rId10"/>
    <p:sldId id="405" r:id="rId11"/>
    <p:sldId id="383" r:id="rId12"/>
    <p:sldId id="384" r:id="rId13"/>
    <p:sldId id="385" r:id="rId14"/>
    <p:sldId id="388" r:id="rId15"/>
    <p:sldId id="398" r:id="rId16"/>
    <p:sldId id="399" r:id="rId17"/>
    <p:sldId id="406" r:id="rId18"/>
    <p:sldId id="400" r:id="rId19"/>
    <p:sldId id="413" r:id="rId20"/>
    <p:sldId id="414" r:id="rId21"/>
    <p:sldId id="415" r:id="rId22"/>
    <p:sldId id="416" r:id="rId23"/>
    <p:sldId id="417" r:id="rId24"/>
    <p:sldId id="412" r:id="rId25"/>
    <p:sldId id="397" r:id="rId26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88349" autoAdjust="0"/>
  </p:normalViewPr>
  <p:slideViewPr>
    <p:cSldViewPr>
      <p:cViewPr varScale="1">
        <p:scale>
          <a:sx n="115" d="100"/>
          <a:sy n="115" d="100"/>
        </p:scale>
        <p:origin x="18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05"/>
          <c:y val="0.122063798129270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12"/>
          <c:w val="0.55572124076928209"/>
          <c:h val="0.636446174380855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RawData!$C$12:$L$12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RawData!$C$13:$L$13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RawData!$C$14:$L$14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RawData!$C$15:$L$15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363813488"/>
        <c:axId val="-363810224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RawData!$C$8:$L$8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RawData!$C$9:$L$9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RawData!$C$10:$L$10</c:f>
              <c:numCache>
                <c:formatCode>General</c:formatCode>
                <c:ptCount val="10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3813488"/>
        <c:axId val="-363810224"/>
      </c:lineChart>
      <c:dateAx>
        <c:axId val="-363813488"/>
        <c:scaling>
          <c:orientation val="minMax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-363810224"/>
        <c:crosses val="autoZero"/>
        <c:auto val="0"/>
        <c:lblOffset val="100"/>
        <c:baseTimeUnit val="days"/>
      </c:dateAx>
      <c:valAx>
        <c:axId val="-36381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638134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96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1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CRM – customer relationship manager / teacher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82B6C-AFFB-4993-B4D9-EDAACC97898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8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1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2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OfficeBooking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/>
              <a:t>Андрей Табаков,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TeamLead</a:t>
            </a:r>
            <a:endParaRPr lang="ru-RU" altLang="en-US" sz="2400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/>
              <a:t>11</a:t>
            </a:r>
            <a:r>
              <a:rPr lang="en-US" altLang="en-US" sz="2400" dirty="0"/>
              <a:t>.0</a:t>
            </a:r>
            <a:r>
              <a:rPr lang="ru-RU" altLang="en-US" sz="2400" dirty="0"/>
              <a:t>3</a:t>
            </a:r>
            <a:r>
              <a:rPr lang="en-US" altLang="en-US" sz="2400" dirty="0"/>
              <a:t>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Организационная структура</a:t>
            </a:r>
            <a:endParaRPr lang="ru-RU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5896" y="6407944"/>
            <a:ext cx="397136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86605" y="1020708"/>
            <a:ext cx="6829291" cy="5218845"/>
            <a:chOff x="1786605" y="1020708"/>
            <a:chExt cx="6829291" cy="521884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271777" y="2057399"/>
              <a:ext cx="2832429" cy="829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/>
                <a:t>Project/Delivery Manager </a:t>
              </a:r>
            </a:p>
            <a:p>
              <a:pPr algn="ctr"/>
              <a:r>
                <a:rPr lang="en-US" sz="1200" dirty="0"/>
                <a:t>Andrey </a:t>
              </a:r>
              <a:r>
                <a:rPr lang="en-US" sz="1200" dirty="0" err="1"/>
                <a:t>Tabakov</a:t>
              </a:r>
              <a:endParaRPr lang="en-US" sz="12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786605" y="3208949"/>
              <a:ext cx="1480717" cy="199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/>
                <a:t>Frontend Team</a:t>
              </a:r>
            </a:p>
            <a:p>
              <a:pPr algn="ctr"/>
              <a:r>
                <a:rPr lang="en-US" sz="1200" dirty="0"/>
                <a:t>Leonid </a:t>
              </a:r>
              <a:r>
                <a:rPr lang="en-US" sz="1200" dirty="0" err="1"/>
                <a:t>Veretennikov</a:t>
              </a:r>
              <a:endParaRPr lang="en-US" sz="1200" dirty="0"/>
            </a:p>
            <a:p>
              <a:pPr algn="ctr"/>
              <a:r>
                <a:rPr lang="en-US" sz="1200" dirty="0"/>
                <a:t>BAs: 0</a:t>
              </a:r>
            </a:p>
            <a:p>
              <a:pPr algn="ctr"/>
              <a:r>
                <a:rPr lang="en-US" sz="1200" dirty="0"/>
                <a:t>Developers:</a:t>
              </a:r>
              <a:r>
                <a:rPr lang="ru-RU" sz="1200" dirty="0"/>
                <a:t>1</a:t>
              </a:r>
              <a:endParaRPr lang="en-US" sz="1200" dirty="0"/>
            </a:p>
            <a:p>
              <a:pPr algn="ctr"/>
              <a:r>
                <a:rPr lang="en-US" sz="1200" dirty="0"/>
                <a:t>Testers: </a:t>
              </a:r>
              <a:r>
                <a:rPr lang="ru-RU" sz="1200" dirty="0"/>
                <a:t>1</a:t>
              </a:r>
              <a:endParaRPr lang="en-US" sz="1200" dirty="0"/>
            </a:p>
            <a:p>
              <a:pPr algn="ctr"/>
              <a:r>
                <a:rPr lang="en-US" sz="1200" dirty="0"/>
                <a:t>CMs: 1</a:t>
              </a:r>
            </a:p>
          </p:txBody>
        </p:sp>
        <p:cxnSp>
          <p:nvCxnSpPr>
            <p:cNvPr id="10" name="Прямая соединительная линия 9"/>
            <p:cNvCxnSpPr>
              <a:stCxn id="5" idx="2"/>
              <a:endCxn id="6" idx="0"/>
            </p:cNvCxnSpPr>
            <p:nvPr/>
          </p:nvCxnSpPr>
          <p:spPr>
            <a:xfrm flipH="1">
              <a:off x="2526964" y="2886752"/>
              <a:ext cx="1161028" cy="322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5"/>
            <p:cNvSpPr/>
            <p:nvPr/>
          </p:nvSpPr>
          <p:spPr>
            <a:xfrm>
              <a:off x="4114800" y="3208949"/>
              <a:ext cx="1480717" cy="199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/>
                <a:t>Backend Team</a:t>
              </a:r>
            </a:p>
            <a:p>
              <a:pPr algn="ctr"/>
              <a:r>
                <a:rPr lang="en-US" sz="1200" dirty="0"/>
                <a:t>Andrey </a:t>
              </a:r>
              <a:r>
                <a:rPr lang="en-US" sz="1200" dirty="0" err="1"/>
                <a:t>Vedenin</a:t>
              </a:r>
              <a:endParaRPr lang="en-US" sz="1200" dirty="0"/>
            </a:p>
            <a:p>
              <a:pPr algn="ctr"/>
              <a:r>
                <a:rPr lang="en-US" sz="1200" dirty="0"/>
                <a:t>BAs: 0</a:t>
              </a:r>
            </a:p>
            <a:p>
              <a:pPr algn="ctr"/>
              <a:r>
                <a:rPr lang="en-US" sz="1200" dirty="0"/>
                <a:t>Developers:1</a:t>
              </a:r>
            </a:p>
            <a:p>
              <a:pPr algn="ctr"/>
              <a:r>
                <a:rPr lang="en-US" sz="1200" dirty="0"/>
                <a:t>Testers: </a:t>
              </a:r>
              <a:r>
                <a:rPr lang="ru-RU" sz="1200" dirty="0"/>
                <a:t>1</a:t>
              </a:r>
              <a:endParaRPr lang="en-US" sz="1200" dirty="0"/>
            </a:p>
            <a:p>
              <a:pPr algn="ctr"/>
              <a:r>
                <a:rPr lang="en-US" sz="1200" dirty="0"/>
                <a:t>CMs: 1</a:t>
              </a:r>
            </a:p>
          </p:txBody>
        </p:sp>
        <p:cxnSp>
          <p:nvCxnSpPr>
            <p:cNvPr id="27" name="Прямая соединительная линия 9"/>
            <p:cNvCxnSpPr>
              <a:stCxn id="5" idx="2"/>
              <a:endCxn id="26" idx="0"/>
            </p:cNvCxnSpPr>
            <p:nvPr/>
          </p:nvCxnSpPr>
          <p:spPr>
            <a:xfrm>
              <a:off x="3687992" y="2886752"/>
              <a:ext cx="1167167" cy="322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4"/>
            <p:cNvSpPr/>
            <p:nvPr/>
          </p:nvSpPr>
          <p:spPr>
            <a:xfrm>
              <a:off x="4495800" y="1020708"/>
              <a:ext cx="1535460" cy="829353"/>
            </a:xfrm>
            <a:prstGeom prst="rect">
              <a:avLst/>
            </a:prstGeom>
            <a:solidFill>
              <a:srgbClr val="3147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/>
                <a:t>Customer</a:t>
              </a:r>
            </a:p>
            <a:p>
              <a:pPr algn="ctr"/>
              <a:r>
                <a:rPr lang="en-US" sz="1200" dirty="0"/>
                <a:t>ETU University</a:t>
              </a:r>
            </a:p>
            <a:p>
              <a:r>
                <a:rPr lang="en-US" sz="1200" dirty="0" err="1"/>
                <a:t>Evgenii</a:t>
              </a:r>
              <a:r>
                <a:rPr lang="en-US" sz="1200" dirty="0"/>
                <a:t> </a:t>
              </a:r>
              <a:r>
                <a:rPr lang="en-US" sz="1200" dirty="0" err="1"/>
                <a:t>Philippov</a:t>
              </a:r>
              <a:endParaRPr lang="en-US" sz="1200" dirty="0"/>
            </a:p>
          </p:txBody>
        </p:sp>
        <p:sp>
          <p:nvSpPr>
            <p:cNvPr id="11" name="Прямоугольник 4"/>
            <p:cNvSpPr/>
            <p:nvPr/>
          </p:nvSpPr>
          <p:spPr>
            <a:xfrm>
              <a:off x="5783467" y="2057399"/>
              <a:ext cx="2832429" cy="829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/>
                <a:t>SCM Configuration Manager </a:t>
              </a:r>
            </a:p>
            <a:p>
              <a:pPr algn="ctr"/>
              <a:r>
                <a:rPr lang="en-US" sz="1200" dirty="0" err="1"/>
                <a:t>Burukin</a:t>
              </a:r>
              <a:r>
                <a:rPr lang="en-US" sz="1200" dirty="0"/>
                <a:t> Stanislav</a:t>
              </a:r>
            </a:p>
          </p:txBody>
        </p:sp>
        <p:cxnSp>
          <p:nvCxnSpPr>
            <p:cNvPr id="12" name="Прямая соединительная линия 9"/>
            <p:cNvCxnSpPr>
              <a:stCxn id="5" idx="3"/>
              <a:endCxn id="11" idx="1"/>
            </p:cNvCxnSpPr>
            <p:nvPr/>
          </p:nvCxnSpPr>
          <p:spPr>
            <a:xfrm>
              <a:off x="5104206" y="2472076"/>
              <a:ext cx="6792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9"/>
            <p:cNvCxnSpPr>
              <a:stCxn id="5" idx="0"/>
              <a:endCxn id="31" idx="2"/>
            </p:cNvCxnSpPr>
            <p:nvPr/>
          </p:nvCxnSpPr>
          <p:spPr>
            <a:xfrm flipV="1">
              <a:off x="3687992" y="1850061"/>
              <a:ext cx="1575538" cy="207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9"/>
            <p:cNvCxnSpPr>
              <a:stCxn id="11" idx="0"/>
              <a:endCxn id="31" idx="2"/>
            </p:cNvCxnSpPr>
            <p:nvPr/>
          </p:nvCxnSpPr>
          <p:spPr>
            <a:xfrm flipH="1" flipV="1">
              <a:off x="5263530" y="1850061"/>
              <a:ext cx="1936152" cy="207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Прямоугольник 4"/>
            <p:cNvSpPr/>
            <p:nvPr/>
          </p:nvSpPr>
          <p:spPr>
            <a:xfrm>
              <a:off x="2271776" y="5410200"/>
              <a:ext cx="2832429" cy="829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rtlCol="0" anchor="ctr"/>
            <a:lstStyle/>
            <a:p>
              <a:pPr algn="ctr"/>
              <a:r>
                <a:rPr lang="en-US" sz="1200" dirty="0"/>
                <a:t>Quality Assurance</a:t>
              </a:r>
            </a:p>
            <a:p>
              <a:pPr algn="ctr"/>
              <a:r>
                <a:rPr lang="en-US" sz="1200" dirty="0"/>
                <a:t>Konstantin </a:t>
              </a:r>
              <a:r>
                <a:rPr lang="en-US" sz="1200" dirty="0" err="1"/>
                <a:t>Kuchinsky</a:t>
              </a:r>
              <a:endParaRPr lang="en-US" sz="1200" dirty="0"/>
            </a:p>
          </p:txBody>
        </p:sp>
        <p:cxnSp>
          <p:nvCxnSpPr>
            <p:cNvPr id="20" name="Прямая соединительная линия 9"/>
            <p:cNvCxnSpPr>
              <a:stCxn id="19" idx="0"/>
              <a:endCxn id="6" idx="2"/>
            </p:cNvCxnSpPr>
            <p:nvPr/>
          </p:nvCxnSpPr>
          <p:spPr>
            <a:xfrm flipH="1" flipV="1">
              <a:off x="2526964" y="5207249"/>
              <a:ext cx="1161027" cy="202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9"/>
            <p:cNvCxnSpPr>
              <a:stCxn id="26" idx="2"/>
              <a:endCxn id="19" idx="0"/>
            </p:cNvCxnSpPr>
            <p:nvPr/>
          </p:nvCxnSpPr>
          <p:spPr>
            <a:xfrm flipH="1">
              <a:off x="3687991" y="5207249"/>
              <a:ext cx="1167168" cy="202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79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Коммуникационная модель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Ежедневные </a:t>
            </a:r>
            <a:r>
              <a:rPr lang="en-US" dirty="0"/>
              <a:t>Standup </a:t>
            </a:r>
            <a:r>
              <a:rPr lang="ru-RU" dirty="0"/>
              <a:t>митинги</a:t>
            </a:r>
          </a:p>
          <a:p>
            <a:r>
              <a:rPr lang="ru-RU" dirty="0"/>
              <a:t>Рабочий чат в </a:t>
            </a:r>
            <a:r>
              <a:rPr lang="en-US" dirty="0"/>
              <a:t>Telegram</a:t>
            </a:r>
          </a:p>
          <a:p>
            <a:r>
              <a:rPr lang="ru-RU" dirty="0"/>
              <a:t>Фиксирование задач</a:t>
            </a:r>
            <a:r>
              <a:rPr lang="en-US" dirty="0"/>
              <a:t> </a:t>
            </a:r>
            <a:r>
              <a:rPr lang="ru-RU" dirty="0"/>
              <a:t>на доске в проекте репозитория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7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/>
              <a:t>Итоговая версия </a:t>
            </a:r>
            <a:r>
              <a:rPr lang="en-US" dirty="0"/>
              <a:t>PMP</a:t>
            </a:r>
          </a:p>
          <a:p>
            <a:pPr lvl="1"/>
            <a:r>
              <a:rPr lang="ru-RU" dirty="0"/>
              <a:t>Недельный отчёт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Менеджмент рабочих мест</a:t>
            </a:r>
            <a:endParaRPr lang="en-US" dirty="0"/>
          </a:p>
          <a:p>
            <a:pPr lvl="1"/>
            <a:r>
              <a:rPr lang="ru-RU" dirty="0"/>
              <a:t>Отображение информации о комнатах</a:t>
            </a:r>
          </a:p>
          <a:p>
            <a:r>
              <a:rPr lang="ru-RU" dirty="0"/>
              <a:t>Тестирование:</a:t>
            </a:r>
          </a:p>
          <a:p>
            <a:pPr lvl="1"/>
            <a:r>
              <a:rPr lang="ru-RU" dirty="0"/>
              <a:t>Обсуждение хода тестирования и определение документов для тестовых сценариев и дефектов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44069"/>
              </p:ext>
            </p:extLst>
          </p:nvPr>
        </p:nvGraphicFramePr>
        <p:xfrm>
          <a:off x="522707" y="838200"/>
          <a:ext cx="8392693" cy="1371599"/>
        </p:xfrm>
        <a:graphic>
          <a:graphicData uri="http://schemas.openxmlformats.org/drawingml/2006/table">
            <a:tbl>
              <a:tblPr/>
              <a:tblGrid>
                <a:gridCol w="440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430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57451"/>
              </p:ext>
            </p:extLst>
          </p:nvPr>
        </p:nvGraphicFramePr>
        <p:xfrm>
          <a:off x="522706" y="3107912"/>
          <a:ext cx="8392694" cy="2558415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4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60%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80%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контроллеры для сущностей </a:t>
            </a:r>
            <a:r>
              <a:rPr lang="en-US" dirty="0"/>
              <a:t>User, Room</a:t>
            </a:r>
          </a:p>
          <a:p>
            <a:r>
              <a:rPr lang="ru-RU" dirty="0"/>
              <a:t>Составлена и имплементирована схема данных в базе </a:t>
            </a:r>
            <a:r>
              <a:rPr lang="en-US" dirty="0"/>
              <a:t>PostgreSQL</a:t>
            </a:r>
          </a:p>
          <a:p>
            <a:r>
              <a:rPr lang="ru-RU" dirty="0"/>
              <a:t>Реализовано </a:t>
            </a:r>
            <a:r>
              <a:rPr lang="en-US" dirty="0"/>
              <a:t>API </a:t>
            </a:r>
            <a:r>
              <a:rPr lang="ru-RU" dirty="0"/>
              <a:t>для сохранения, изменения, удаления всех сущностей приложения</a:t>
            </a:r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Веденин Андрей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layout</a:t>
            </a:r>
            <a:r>
              <a:rPr lang="ru-RU" dirty="0"/>
              <a:t> на странице </a:t>
            </a:r>
            <a:r>
              <a:rPr lang="ru-RU" dirty="0" err="1"/>
              <a:t>room</a:t>
            </a:r>
            <a:endParaRPr lang="ru-RU" dirty="0"/>
          </a:p>
          <a:p>
            <a:r>
              <a:rPr lang="ru-RU" dirty="0"/>
              <a:t>Отображение списка мест</a:t>
            </a:r>
          </a:p>
          <a:p>
            <a:r>
              <a:rPr lang="ru-RU" dirty="0"/>
              <a:t>Добавление кнопки и модального окна для создания места</a:t>
            </a:r>
          </a:p>
          <a:p>
            <a:r>
              <a:rPr lang="ru-RU" dirty="0"/>
              <a:t>Добавление кнопки для удаления места</a:t>
            </a:r>
          </a:p>
          <a:p>
            <a:r>
              <a:rPr lang="ru-RU" dirty="0"/>
              <a:t>Вывод информации о комнате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Веретенников Леонид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формата документа для тестовых сценариев</a:t>
            </a:r>
          </a:p>
          <a:p>
            <a:r>
              <a:rPr lang="ru-RU" dirty="0"/>
              <a:t>Определение формата документа для дефектов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Кучинский</a:t>
            </a:r>
            <a:r>
              <a:rPr lang="ru-RU" dirty="0"/>
              <a:t> Константин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4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плана управления конфигурацией </a:t>
            </a:r>
            <a:endParaRPr lang="en-US" dirty="0"/>
          </a:p>
          <a:p>
            <a:r>
              <a:rPr lang="ru-RU" dirty="0"/>
              <a:t>Составление плана по качеству и метрикам</a:t>
            </a:r>
          </a:p>
          <a:p>
            <a:r>
              <a:rPr lang="ru-RU" dirty="0"/>
              <a:t>Составление предполагаемого графика работ</a:t>
            </a:r>
          </a:p>
          <a:p>
            <a:r>
              <a:rPr lang="en-US" dirty="0"/>
              <a:t>Code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Табаков Андрей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870915"/>
              </p:ext>
            </p:extLst>
          </p:nvPr>
        </p:nvGraphicFramePr>
        <p:xfrm>
          <a:off x="0" y="609600"/>
          <a:ext cx="8915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4275626"/>
            <a:ext cx="6773199" cy="850372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marL="300552" indent="-300552" algn="l">
              <a:buFont typeface="Arial" pitchFamily="34" charset="0"/>
              <a:buChar char="•"/>
            </a:pPr>
            <a:r>
              <a:rPr lang="ru-RU" sz="2000" dirty="0"/>
              <a:t>Процесс разработки идёт по графику</a:t>
            </a:r>
          </a:p>
          <a:p>
            <a:pPr marL="300552" indent="-300552" algn="l">
              <a:buFont typeface="Arial" pitchFamily="34" charset="0"/>
              <a:buChar char="•"/>
            </a:pPr>
            <a:r>
              <a:rPr lang="en-US" sz="2000" dirty="0"/>
              <a:t>QA</a:t>
            </a:r>
            <a:r>
              <a:rPr lang="ru-RU" sz="2000" dirty="0"/>
              <a:t> уделяет мало времени проекту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4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5410200"/>
            <a:ext cx="6172200" cy="696484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marL="300552" indent="-300552" algn="l">
              <a:buFont typeface="Arial" pitchFamily="34" charset="0"/>
              <a:buChar char="•"/>
            </a:pPr>
            <a:r>
              <a:rPr lang="ru-RU" sz="2000" dirty="0"/>
              <a:t>Разработка серверной части прошла этап инициализации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19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508021-2B03-C040-BCC9-E4740C36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17" y="1066800"/>
            <a:ext cx="4855640" cy="41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Autofit/>
          </a:bodyPr>
          <a:lstStyle/>
          <a:p>
            <a:r>
              <a:rPr lang="ru-RU" sz="2800" dirty="0"/>
              <a:t>Описание проекта (</a:t>
            </a:r>
            <a:r>
              <a:rPr lang="en-US" sz="2800" dirty="0"/>
              <a:t>Project CHARTER</a:t>
            </a:r>
            <a:r>
              <a:rPr lang="ru-RU" sz="2800" dirty="0"/>
              <a:t>)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 lIns="80147" tIns="40074" rIns="80147" bIns="40074"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Цели и видение проекта</a:t>
            </a:r>
          </a:p>
          <a:p>
            <a:pPr marL="393192" lvl="1" indent="0">
              <a:buNone/>
            </a:pPr>
            <a:r>
              <a:rPr lang="ru-RU" dirty="0"/>
              <a:t>Предоставить общественности приложения для возможности бронирования рабочего места в офисе.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Краткое описание проекта</a:t>
            </a:r>
          </a:p>
          <a:p>
            <a:pPr marL="393192" lvl="1" indent="0">
              <a:buNone/>
            </a:pPr>
            <a:r>
              <a:rPr lang="ru-RU" dirty="0"/>
              <a:t>Программный продукт предназначен для предоставления возможности бронирования офисных мест в здании на определённый, ограниченный срок. Приложение позволяет: добавлять, удалять, изменять рабочие места в офисе; бронировать офисное место на определённое время, а также отменять забронированные ранее рабочие места; просматривать занятость рабочих мест; собирать отзывы пользователей приложения; рассылать </a:t>
            </a:r>
            <a:r>
              <a:rPr lang="en-US" dirty="0"/>
              <a:t>push </a:t>
            </a:r>
            <a:r>
              <a:rPr lang="ru-RU" dirty="0"/>
              <a:t>уведомления в окне браузера о наличии освободившегося места.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969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410200"/>
            <a:ext cx="6773199" cy="696484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marL="300552" indent="-300552" algn="l">
              <a:buFont typeface="Arial" pitchFamily="34" charset="0"/>
              <a:buChar char="•"/>
            </a:pPr>
            <a:r>
              <a:rPr lang="ru-RU" sz="2000" dirty="0"/>
              <a:t>Собранные файлы на </a:t>
            </a:r>
            <a:r>
              <a:rPr lang="en-US" sz="2000" dirty="0"/>
              <a:t>JS </a:t>
            </a:r>
            <a:r>
              <a:rPr lang="ru-RU" sz="2000" dirty="0"/>
              <a:t>плохо повлияли на статистику по добавлениям и удалениям строк кода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20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252FE9-983B-6840-9BE0-E6F03308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85368"/>
            <a:ext cx="5486400" cy="432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21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FDDAB3-D4C1-CD4A-AD90-D53ABA4A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489"/>
            <a:ext cx="9013032" cy="46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Риски и проблемы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Переход на </a:t>
            </a:r>
            <a:r>
              <a:rPr lang="en-US" dirty="0"/>
              <a:t>Java</a:t>
            </a:r>
            <a:r>
              <a:rPr lang="ru-RU" dirty="0"/>
              <a:t> 12</a:t>
            </a:r>
            <a:endParaRPr lang="en-US" dirty="0"/>
          </a:p>
          <a:p>
            <a:r>
              <a:rPr lang="ru-RU" dirty="0"/>
              <a:t>Переход на </a:t>
            </a:r>
            <a:r>
              <a:rPr lang="en-US" dirty="0"/>
              <a:t>Angular 8</a:t>
            </a:r>
            <a:endParaRPr lang="ru-RU" dirty="0"/>
          </a:p>
          <a:p>
            <a:r>
              <a:rPr lang="ru-RU" dirty="0"/>
              <a:t>Недостаток инвестиций</a:t>
            </a:r>
          </a:p>
          <a:p>
            <a:r>
              <a:rPr lang="ru-RU" dirty="0"/>
              <a:t>Существование аналогов</a:t>
            </a:r>
          </a:p>
          <a:p>
            <a:r>
              <a:rPr lang="ru-RU" dirty="0"/>
              <a:t>Увольнение </a:t>
            </a:r>
            <a:r>
              <a:rPr lang="en-US" dirty="0"/>
              <a:t>Frontend </a:t>
            </a:r>
            <a:r>
              <a:rPr lang="ru-RU" dirty="0"/>
              <a:t>разработчика</a:t>
            </a:r>
          </a:p>
          <a:p>
            <a:r>
              <a:rPr lang="ru-RU" dirty="0"/>
              <a:t>Увольнение </a:t>
            </a:r>
            <a:r>
              <a:rPr lang="en-US" dirty="0" err="1"/>
              <a:t>TeamLead</a:t>
            </a:r>
            <a:r>
              <a:rPr lang="en-US" dirty="0"/>
              <a:t>’</a:t>
            </a:r>
            <a:r>
              <a:rPr lang="ru-RU" dirty="0"/>
              <a:t>ера</a:t>
            </a:r>
          </a:p>
          <a:p>
            <a:r>
              <a:rPr lang="ru-RU" dirty="0"/>
              <a:t>Отказ </a:t>
            </a:r>
            <a:r>
              <a:rPr lang="en-US" dirty="0"/>
              <a:t>ETU </a:t>
            </a:r>
            <a:r>
              <a:rPr lang="ru-RU" dirty="0"/>
              <a:t>от данного продукта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227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Разработка тестовых сценариев</a:t>
            </a:r>
          </a:p>
          <a:p>
            <a:r>
              <a:rPr lang="ru-RU" dirty="0"/>
              <a:t>Занесение найденных дефектов в файл</a:t>
            </a:r>
          </a:p>
          <a:p>
            <a:r>
              <a:rPr lang="ru-RU" dirty="0"/>
              <a:t>Реализация </a:t>
            </a:r>
            <a:r>
              <a:rPr lang="en-US" dirty="0"/>
              <a:t>UI </a:t>
            </a:r>
            <a:r>
              <a:rPr lang="ru-RU" dirty="0"/>
              <a:t>компонент и </a:t>
            </a:r>
            <a:r>
              <a:rPr lang="en-US" dirty="0"/>
              <a:t>API </a:t>
            </a:r>
            <a:r>
              <a:rPr lang="ru-RU" dirty="0"/>
              <a:t>для редактирования информации о месте и комнате</a:t>
            </a:r>
          </a:p>
          <a:p>
            <a:r>
              <a:rPr lang="ru-RU" dirty="0"/>
              <a:t>Отображение схемы комнаты с местами на клиентской части</a:t>
            </a:r>
          </a:p>
          <a:p>
            <a:r>
              <a:rPr lang="ru-RU" dirty="0"/>
              <a:t>Составление </a:t>
            </a:r>
            <a:r>
              <a:rPr lang="en-US" dirty="0"/>
              <a:t>Risk Log</a:t>
            </a:r>
            <a:endParaRPr lang="ru-RU" dirty="0"/>
          </a:p>
          <a:p>
            <a:r>
              <a:rPr lang="ru-RU" dirty="0"/>
              <a:t>Разработка отчёта за отчётный период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Проект реализовывает клиент серверное </a:t>
            </a:r>
            <a:r>
              <a:rPr lang="en-US" dirty="0"/>
              <a:t>WEB</a:t>
            </a:r>
            <a:r>
              <a:rPr lang="ru-RU" dirty="0"/>
              <a:t>-приложение. </a:t>
            </a:r>
          </a:p>
          <a:p>
            <a:r>
              <a:rPr lang="ru-RU" dirty="0"/>
              <a:t>Серверная часть реализуется на </a:t>
            </a:r>
            <a:r>
              <a:rPr lang="en-US" dirty="0"/>
              <a:t>Java </a:t>
            </a:r>
            <a:r>
              <a:rPr lang="ru-RU" dirty="0"/>
              <a:t>с использованием с использованием библиотеки </a:t>
            </a:r>
            <a:r>
              <a:rPr lang="en-US" dirty="0"/>
              <a:t>Spring.</a:t>
            </a:r>
          </a:p>
          <a:p>
            <a:r>
              <a:rPr lang="ru-RU" dirty="0"/>
              <a:t>Клиентская часть реализуется на </a:t>
            </a:r>
            <a:r>
              <a:rPr lang="en-US" dirty="0"/>
              <a:t>TypeScript </a:t>
            </a:r>
            <a:r>
              <a:rPr lang="ru-RU" dirty="0"/>
              <a:t>с использованием библиотеки </a:t>
            </a:r>
            <a:r>
              <a:rPr lang="en-US" dirty="0"/>
              <a:t>Angular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  <p:pic>
        <p:nvPicPr>
          <p:cNvPr id="2060" name="Picture 12" descr="https://cdn-images-1.medium.com/max/1200/1*rXKU7dQO6joxBsYfktv4m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67724"/>
            <a:ext cx="3505200" cy="13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620004" y="2222439"/>
            <a:ext cx="7914396" cy="2337826"/>
            <a:chOff x="620004" y="2222439"/>
            <a:chExt cx="7914396" cy="2337826"/>
          </a:xfrm>
        </p:grpSpPr>
        <p:sp>
          <p:nvSpPr>
            <p:cNvPr id="5" name="Flowchart: Magnetic Disk 4"/>
            <p:cNvSpPr/>
            <p:nvPr/>
          </p:nvSpPr>
          <p:spPr>
            <a:xfrm>
              <a:off x="7239000" y="3021806"/>
              <a:ext cx="1066800" cy="8382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PostgreSQL</a:t>
              </a:r>
            </a:p>
          </p:txBody>
        </p:sp>
        <p:pic>
          <p:nvPicPr>
            <p:cNvPr id="1030" name="Picture 6" descr="Image result for google chrome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971800"/>
              <a:ext cx="940045" cy="938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pring boo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99" y="3029145"/>
              <a:ext cx="1558775" cy="818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20004" y="391393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Google Chrome – Web Browser</a:t>
              </a:r>
              <a:endParaRPr lang="ru-RU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11898" y="3884766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Spring boot -Server Side</a:t>
              </a:r>
              <a:endParaRPr lang="ru-RU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3910013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PostgreSQL -Database</a:t>
              </a:r>
              <a:endParaRPr lang="ru-RU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9597" y="3910013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Angular -Client Side</a:t>
              </a:r>
            </a:p>
          </p:txBody>
        </p:sp>
        <p:pic>
          <p:nvPicPr>
            <p:cNvPr id="1034" name="Picture 10" descr="Image result for angul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648" y="3003176"/>
              <a:ext cx="870297" cy="87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>
              <a:stCxn id="1030" idx="3"/>
              <a:endCxn id="1034" idx="1"/>
            </p:cNvCxnSpPr>
            <p:nvPr/>
          </p:nvCxnSpPr>
          <p:spPr>
            <a:xfrm flipV="1">
              <a:off x="2159244" y="3438325"/>
              <a:ext cx="1188720" cy="25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00015" y="3438323"/>
              <a:ext cx="1049413" cy="25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14398" y="3435741"/>
              <a:ext cx="1049413" cy="25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4398" y="2222439"/>
              <a:ext cx="10352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Rest API (GET, POST, PUT, DELETE)</a:t>
              </a:r>
              <a:endParaRPr lang="ru-RU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72277" y="2283142"/>
              <a:ext cx="14020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JDBC Hibernate implementation</a:t>
              </a:r>
              <a:endParaRPr lang="ru-RU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39437" y="2537910"/>
              <a:ext cx="10352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HTML, SCSS (CSS), JS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96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645" y="891988"/>
            <a:ext cx="1618710" cy="52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2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45776"/>
            <a:ext cx="7289091" cy="50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87506"/>
            <a:ext cx="5227812" cy="53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1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200150"/>
            <a:ext cx="7353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4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  <a:endParaRPr lang="ru-RU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836488"/>
            <a:ext cx="2743200" cy="55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172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7603</TotalTime>
  <Words>649</Words>
  <Application>Microsoft Macintosh PowerPoint</Application>
  <PresentationFormat>Экран (4:3)</PresentationFormat>
  <Paragraphs>175</Paragraphs>
  <Slides>24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Описание проекта (Project CHARTER)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Организационная структура</vt:lpstr>
      <vt:lpstr>Коммуникационная модель</vt:lpstr>
      <vt:lpstr>Основные достижения (отчетного периода)</vt:lpstr>
      <vt:lpstr>Выполнение графика</vt:lpstr>
      <vt:lpstr>Персональные результаты Веденин Андрей</vt:lpstr>
      <vt:lpstr>Персональные результаты Веретенников Леонид</vt:lpstr>
      <vt:lpstr>Персональные результаты Кучинский Константин</vt:lpstr>
      <vt:lpstr>Персональные результаты Табаков Андрей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Риски и проблемы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Microsoft Office User</cp:lastModifiedBy>
  <cp:revision>595</cp:revision>
  <cp:lastPrinted>1601-01-01T00:00:00Z</cp:lastPrinted>
  <dcterms:created xsi:type="dcterms:W3CDTF">1601-01-01T00:00:00Z</dcterms:created>
  <dcterms:modified xsi:type="dcterms:W3CDTF">2019-03-10T11:58:53Z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