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28"/>
  </p:notesMasterIdLst>
  <p:sldIdLst>
    <p:sldId id="256" r:id="rId3"/>
    <p:sldId id="381" r:id="rId4"/>
    <p:sldId id="382" r:id="rId5"/>
    <p:sldId id="402" r:id="rId6"/>
    <p:sldId id="403" r:id="rId7"/>
    <p:sldId id="404" r:id="rId8"/>
    <p:sldId id="407" r:id="rId9"/>
    <p:sldId id="411" r:id="rId10"/>
    <p:sldId id="405" r:id="rId11"/>
    <p:sldId id="383" r:id="rId12"/>
    <p:sldId id="384" r:id="rId13"/>
    <p:sldId id="385" r:id="rId14"/>
    <p:sldId id="388" r:id="rId15"/>
    <p:sldId id="398" r:id="rId16"/>
    <p:sldId id="399" r:id="rId17"/>
    <p:sldId id="406" r:id="rId18"/>
    <p:sldId id="400" r:id="rId19"/>
    <p:sldId id="395" r:id="rId20"/>
    <p:sldId id="413" r:id="rId21"/>
    <p:sldId id="414" r:id="rId22"/>
    <p:sldId id="415" r:id="rId23"/>
    <p:sldId id="416" r:id="rId24"/>
    <p:sldId id="417" r:id="rId25"/>
    <p:sldId id="412" r:id="rId26"/>
    <p:sldId id="397" r:id="rId27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8364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9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/>
              <a:t>Андрей Табаков,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TeamLead</a:t>
            </a:r>
            <a:endParaRPr lang="ru-RU" altLang="en-US" sz="2400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 smtClean="0"/>
              <a:t>04</a:t>
            </a:r>
            <a:r>
              <a:rPr lang="en-US" altLang="en-US" sz="2400" dirty="0" smtClean="0"/>
              <a:t>.0</a:t>
            </a:r>
            <a:r>
              <a:rPr lang="ru-RU" altLang="en-US" sz="2400" dirty="0" smtClean="0"/>
              <a:t>3</a:t>
            </a:r>
            <a:r>
              <a:rPr lang="en-US" altLang="en-US" sz="2400" dirty="0" smtClean="0"/>
              <a:t>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Организационная структура</a:t>
            </a:r>
            <a:endParaRPr lang="ru-RU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86605" y="1020708"/>
            <a:ext cx="6829291" cy="5218845"/>
            <a:chOff x="1786605" y="1020708"/>
            <a:chExt cx="6829291" cy="521884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271777" y="2057399"/>
              <a:ext cx="2832429" cy="829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Project/Delivery Manager </a:t>
              </a:r>
            </a:p>
            <a:p>
              <a:pPr algn="ctr"/>
              <a:r>
                <a:rPr lang="en-US" sz="1200" dirty="0"/>
                <a:t>Andrey </a:t>
              </a:r>
              <a:r>
                <a:rPr lang="en-US" sz="1200" dirty="0" err="1"/>
                <a:t>Tabakov</a:t>
              </a:r>
              <a:endParaRPr lang="en-US" sz="12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786605" y="3208949"/>
              <a:ext cx="1480717" cy="199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Frontend Team</a:t>
              </a:r>
            </a:p>
            <a:p>
              <a:pPr algn="ctr"/>
              <a:r>
                <a:rPr lang="en-US" sz="1200" dirty="0"/>
                <a:t>Leonid </a:t>
              </a:r>
              <a:r>
                <a:rPr lang="en-US" sz="1200" dirty="0" err="1"/>
                <a:t>Veretennikov</a:t>
              </a:r>
              <a:endParaRPr lang="en-US" sz="1200" dirty="0"/>
            </a:p>
            <a:p>
              <a:pPr algn="ctr"/>
              <a:r>
                <a:rPr lang="en-US" sz="1200" dirty="0"/>
                <a:t>BAs: 0</a:t>
              </a:r>
            </a:p>
            <a:p>
              <a:pPr algn="ctr"/>
              <a:r>
                <a:rPr lang="en-US" sz="1200" dirty="0"/>
                <a:t>Developers:</a:t>
              </a:r>
              <a:r>
                <a:rPr lang="ru-RU" sz="1200" dirty="0"/>
                <a:t>1</a:t>
              </a:r>
              <a:endParaRPr lang="en-US" sz="1200" dirty="0"/>
            </a:p>
            <a:p>
              <a:pPr algn="ctr"/>
              <a:r>
                <a:rPr lang="en-US" sz="1200" dirty="0"/>
                <a:t>Testers: </a:t>
              </a:r>
              <a:r>
                <a:rPr lang="ru-RU" sz="1200" dirty="0" smtClean="0"/>
                <a:t>1</a:t>
              </a:r>
              <a:endParaRPr lang="en-US" sz="1200" dirty="0"/>
            </a:p>
            <a:p>
              <a:pPr algn="ctr"/>
              <a:r>
                <a:rPr lang="en-US" sz="1200" dirty="0"/>
                <a:t>CMs: 1</a:t>
              </a:r>
            </a:p>
          </p:txBody>
        </p:sp>
        <p:cxnSp>
          <p:nvCxnSpPr>
            <p:cNvPr id="10" name="Прямая соединительная линия 9"/>
            <p:cNvCxnSpPr>
              <a:stCxn id="5" idx="2"/>
              <a:endCxn id="6" idx="0"/>
            </p:cNvCxnSpPr>
            <p:nvPr/>
          </p:nvCxnSpPr>
          <p:spPr>
            <a:xfrm flipH="1">
              <a:off x="2526964" y="2886752"/>
              <a:ext cx="1161028" cy="322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5"/>
            <p:cNvSpPr/>
            <p:nvPr/>
          </p:nvSpPr>
          <p:spPr>
            <a:xfrm>
              <a:off x="4114800" y="3208949"/>
              <a:ext cx="1480717" cy="199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Backend Team</a:t>
              </a:r>
            </a:p>
            <a:p>
              <a:pPr algn="ctr"/>
              <a:r>
                <a:rPr lang="en-US" sz="1200" dirty="0"/>
                <a:t>Andrey </a:t>
              </a:r>
              <a:r>
                <a:rPr lang="en-US" sz="1200" dirty="0" err="1"/>
                <a:t>Vedenin</a:t>
              </a:r>
              <a:endParaRPr lang="en-US" sz="1200" dirty="0"/>
            </a:p>
            <a:p>
              <a:pPr algn="ctr"/>
              <a:r>
                <a:rPr lang="en-US" sz="1200" dirty="0"/>
                <a:t>BAs: 0</a:t>
              </a:r>
            </a:p>
            <a:p>
              <a:pPr algn="ctr"/>
              <a:r>
                <a:rPr lang="en-US" sz="1200" dirty="0"/>
                <a:t>Developers:1</a:t>
              </a:r>
            </a:p>
            <a:p>
              <a:pPr algn="ctr"/>
              <a:r>
                <a:rPr lang="en-US" sz="1200" dirty="0"/>
                <a:t>Testers: </a:t>
              </a:r>
              <a:r>
                <a:rPr lang="ru-RU" sz="1200" dirty="0" smtClean="0"/>
                <a:t>1</a:t>
              </a:r>
              <a:endParaRPr lang="en-US" sz="1200" dirty="0"/>
            </a:p>
            <a:p>
              <a:pPr algn="ctr"/>
              <a:r>
                <a:rPr lang="en-US" sz="1200" dirty="0"/>
                <a:t>CMs: 1</a:t>
              </a:r>
            </a:p>
          </p:txBody>
        </p:sp>
        <p:cxnSp>
          <p:nvCxnSpPr>
            <p:cNvPr id="27" name="Прямая соединительная линия 9"/>
            <p:cNvCxnSpPr>
              <a:stCxn id="5" idx="2"/>
              <a:endCxn id="26" idx="0"/>
            </p:cNvCxnSpPr>
            <p:nvPr/>
          </p:nvCxnSpPr>
          <p:spPr>
            <a:xfrm>
              <a:off x="3687992" y="2886752"/>
              <a:ext cx="1167167" cy="322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4"/>
            <p:cNvSpPr/>
            <p:nvPr/>
          </p:nvSpPr>
          <p:spPr>
            <a:xfrm>
              <a:off x="4495800" y="1020708"/>
              <a:ext cx="1535460" cy="829353"/>
            </a:xfrm>
            <a:prstGeom prst="rect">
              <a:avLst/>
            </a:prstGeom>
            <a:solidFill>
              <a:srgbClr val="3147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Customer</a:t>
              </a:r>
            </a:p>
            <a:p>
              <a:pPr algn="ctr"/>
              <a:r>
                <a:rPr lang="en-US" sz="1200" dirty="0"/>
                <a:t>ETU University</a:t>
              </a:r>
            </a:p>
            <a:p>
              <a:r>
                <a:rPr lang="en-US" sz="1200" dirty="0" err="1"/>
                <a:t>Evgenii</a:t>
              </a:r>
              <a:r>
                <a:rPr lang="en-US" sz="1200" dirty="0"/>
                <a:t> </a:t>
              </a:r>
              <a:r>
                <a:rPr lang="en-US" sz="1200" dirty="0" err="1"/>
                <a:t>Philippov</a:t>
              </a:r>
              <a:endParaRPr lang="en-US" sz="1200" dirty="0"/>
            </a:p>
          </p:txBody>
        </p:sp>
        <p:sp>
          <p:nvSpPr>
            <p:cNvPr id="11" name="Прямоугольник 4"/>
            <p:cNvSpPr/>
            <p:nvPr/>
          </p:nvSpPr>
          <p:spPr>
            <a:xfrm>
              <a:off x="5783467" y="2057399"/>
              <a:ext cx="2832429" cy="829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SCM Configuration Manager </a:t>
              </a:r>
            </a:p>
            <a:p>
              <a:pPr algn="ctr"/>
              <a:r>
                <a:rPr lang="en-US" sz="1200" dirty="0" err="1"/>
                <a:t>Burukin</a:t>
              </a:r>
              <a:r>
                <a:rPr lang="en-US" sz="1200" dirty="0"/>
                <a:t> Stanislav</a:t>
              </a:r>
            </a:p>
          </p:txBody>
        </p:sp>
        <p:cxnSp>
          <p:nvCxnSpPr>
            <p:cNvPr id="12" name="Прямая соединительная линия 9"/>
            <p:cNvCxnSpPr>
              <a:stCxn id="5" idx="3"/>
              <a:endCxn id="11" idx="1"/>
            </p:cNvCxnSpPr>
            <p:nvPr/>
          </p:nvCxnSpPr>
          <p:spPr>
            <a:xfrm>
              <a:off x="5104206" y="2472076"/>
              <a:ext cx="6792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9"/>
            <p:cNvCxnSpPr>
              <a:stCxn id="5" idx="0"/>
              <a:endCxn id="31" idx="2"/>
            </p:cNvCxnSpPr>
            <p:nvPr/>
          </p:nvCxnSpPr>
          <p:spPr>
            <a:xfrm flipV="1">
              <a:off x="3687992" y="1850061"/>
              <a:ext cx="1575538" cy="207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9"/>
            <p:cNvCxnSpPr>
              <a:stCxn id="11" idx="0"/>
              <a:endCxn id="31" idx="2"/>
            </p:cNvCxnSpPr>
            <p:nvPr/>
          </p:nvCxnSpPr>
          <p:spPr>
            <a:xfrm flipH="1" flipV="1">
              <a:off x="5263530" y="1850061"/>
              <a:ext cx="1936152" cy="207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 4"/>
            <p:cNvSpPr/>
            <p:nvPr/>
          </p:nvSpPr>
          <p:spPr>
            <a:xfrm>
              <a:off x="2271776" y="5410200"/>
              <a:ext cx="2832429" cy="829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 smtClean="0"/>
                <a:t>Quality Assurance</a:t>
              </a:r>
              <a:endParaRPr lang="en-US" sz="1200" dirty="0"/>
            </a:p>
            <a:p>
              <a:pPr algn="ctr"/>
              <a:r>
                <a:rPr lang="en-US" sz="1200" dirty="0" smtClean="0"/>
                <a:t>Konstantin </a:t>
              </a:r>
              <a:r>
                <a:rPr lang="en-US" sz="1200" dirty="0" err="1" smtClean="0"/>
                <a:t>Kuchinsky</a:t>
              </a:r>
              <a:endParaRPr lang="en-US" sz="1200" dirty="0"/>
            </a:p>
          </p:txBody>
        </p:sp>
        <p:cxnSp>
          <p:nvCxnSpPr>
            <p:cNvPr id="20" name="Прямая соединительная линия 9"/>
            <p:cNvCxnSpPr>
              <a:stCxn id="19" idx="0"/>
              <a:endCxn id="6" idx="2"/>
            </p:cNvCxnSpPr>
            <p:nvPr/>
          </p:nvCxnSpPr>
          <p:spPr>
            <a:xfrm flipH="1" flipV="1">
              <a:off x="2526964" y="5207249"/>
              <a:ext cx="1161027" cy="202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9"/>
            <p:cNvCxnSpPr>
              <a:stCxn id="26" idx="2"/>
              <a:endCxn id="19" idx="0"/>
            </p:cNvCxnSpPr>
            <p:nvPr/>
          </p:nvCxnSpPr>
          <p:spPr>
            <a:xfrm flipH="1">
              <a:off x="3687991" y="5207249"/>
              <a:ext cx="1167168" cy="202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79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Коммуникационная модель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Ежедневные </a:t>
            </a:r>
            <a:r>
              <a:rPr lang="en-US" dirty="0"/>
              <a:t>standup </a:t>
            </a:r>
            <a:r>
              <a:rPr lang="ru-RU" dirty="0"/>
              <a:t>митинги</a:t>
            </a:r>
          </a:p>
          <a:p>
            <a:r>
              <a:rPr lang="ru-RU" dirty="0"/>
              <a:t>Рабочий чат в </a:t>
            </a:r>
            <a:r>
              <a:rPr lang="en-US" dirty="0"/>
              <a:t>Telegram</a:t>
            </a:r>
          </a:p>
          <a:p>
            <a:r>
              <a:rPr lang="ru-RU" dirty="0"/>
              <a:t>Фиксирование задач</a:t>
            </a:r>
            <a:r>
              <a:rPr lang="en-US" dirty="0"/>
              <a:t> </a:t>
            </a:r>
            <a:r>
              <a:rPr lang="ru-RU" dirty="0"/>
              <a:t>на доске в проекте </a:t>
            </a:r>
            <a:r>
              <a:rPr lang="ru-RU" dirty="0" err="1"/>
              <a:t>репозитория</a:t>
            </a:r>
            <a:r>
              <a:rPr lang="ru-RU" dirty="0"/>
              <a:t>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 lnSpcReduction="10000"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 smtClean="0"/>
              <a:t>Заполнение </a:t>
            </a:r>
            <a:r>
              <a:rPr lang="ru-RU" dirty="0" err="1" smtClean="0"/>
              <a:t>чеклиста</a:t>
            </a:r>
            <a:r>
              <a:rPr lang="ru-RU" dirty="0" smtClean="0"/>
              <a:t> по </a:t>
            </a:r>
            <a:r>
              <a:rPr lang="en-US" dirty="0" err="1" smtClean="0"/>
              <a:t>KickOff</a:t>
            </a:r>
            <a:r>
              <a:rPr lang="en-US" dirty="0" smtClean="0"/>
              <a:t> </a:t>
            </a:r>
            <a:r>
              <a:rPr lang="ru-RU" dirty="0" smtClean="0"/>
              <a:t>митингу</a:t>
            </a:r>
          </a:p>
          <a:p>
            <a:pPr lvl="1"/>
            <a:r>
              <a:rPr lang="ru-RU" dirty="0" smtClean="0"/>
              <a:t>Дополнение </a:t>
            </a:r>
            <a:r>
              <a:rPr lang="en-US" dirty="0" smtClean="0"/>
              <a:t>PMP</a:t>
            </a:r>
          </a:p>
          <a:p>
            <a:pPr lvl="1"/>
            <a:r>
              <a:rPr lang="ru-RU" dirty="0" smtClean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Инициализация </a:t>
            </a:r>
            <a:r>
              <a:rPr lang="ru-RU" dirty="0" err="1"/>
              <a:t>репозитория</a:t>
            </a:r>
            <a:r>
              <a:rPr lang="ru-RU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ru-RU" dirty="0"/>
              <a:t>Инициализация клиентского приложения на </a:t>
            </a:r>
            <a:r>
              <a:rPr lang="en-US" dirty="0"/>
              <a:t>TypeScript (Angular)</a:t>
            </a:r>
            <a:endParaRPr lang="ru-RU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ru-RU" dirty="0" smtClean="0"/>
              <a:t>Принят сотрудник на должность </a:t>
            </a:r>
            <a:r>
              <a:rPr lang="en-US" dirty="0" smtClean="0"/>
              <a:t>QA</a:t>
            </a:r>
          </a:p>
          <a:p>
            <a:pPr lvl="1"/>
            <a:r>
              <a:rPr lang="ru-RU" dirty="0" smtClean="0"/>
              <a:t>Написан сценарий тестирования авторизации пользователя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6686"/>
              </p:ext>
            </p:extLst>
          </p:nvPr>
        </p:nvGraphicFramePr>
        <p:xfrm>
          <a:off x="522707" y="838200"/>
          <a:ext cx="8392693" cy="1872272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225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1022"/>
              </p:ext>
            </p:extLst>
          </p:nvPr>
        </p:nvGraphicFramePr>
        <p:xfrm>
          <a:off x="522706" y="2714954"/>
          <a:ext cx="8392694" cy="3206496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первой версии продукта 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поставленным 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40%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Разработка </a:t>
                      </a:r>
                      <a:r>
                        <a:rPr lang="ru-RU" sz="14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не</a:t>
                      </a:r>
                      <a:r>
                        <a:rPr lang="ru-RU" sz="1400" baseline="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4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60%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</a:t>
                      </a:r>
                      <a:r>
                        <a:rPr kumimoji="0"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+mn-cs"/>
                        </a:rPr>
                        <a:t>т</a:t>
                      </a:r>
                      <a:r>
                        <a:rPr lang="ru-RU" sz="14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естирование</a:t>
                      </a:r>
                      <a:r>
                        <a:rPr lang="ru-RU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, внесение изменений, </a:t>
                      </a:r>
                      <a:r>
                        <a:rPr lang="ru-RU" sz="14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оформление </a:t>
                      </a:r>
                      <a:r>
                        <a:rPr lang="ru-RU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80%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100%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Реализованы модели </a:t>
            </a:r>
            <a:r>
              <a:rPr lang="en-US" dirty="0" smtClean="0"/>
              <a:t>Room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smtClean="0"/>
              <a:t>Place</a:t>
            </a:r>
            <a:r>
              <a:rPr lang="ru-RU" dirty="0" smtClean="0"/>
              <a:t>, </a:t>
            </a:r>
            <a:r>
              <a:rPr lang="en-US" dirty="0" smtClean="0"/>
              <a:t>Booking</a:t>
            </a:r>
          </a:p>
          <a:p>
            <a:r>
              <a:rPr lang="ru-RU" dirty="0" smtClean="0"/>
              <a:t>В базе данных созданы таблицы со связями для сущностей </a:t>
            </a:r>
            <a:r>
              <a:rPr lang="en-US" dirty="0" smtClean="0"/>
              <a:t>Room</a:t>
            </a:r>
            <a:r>
              <a:rPr lang="ru-RU" dirty="0" smtClean="0"/>
              <a:t>, </a:t>
            </a:r>
            <a:r>
              <a:rPr lang="en-US" dirty="0" smtClean="0"/>
              <a:t>Place</a:t>
            </a:r>
            <a:r>
              <a:rPr lang="ru-RU" dirty="0"/>
              <a:t>,</a:t>
            </a:r>
            <a:r>
              <a:rPr lang="en-US" dirty="0" smtClean="0"/>
              <a:t> Booking</a:t>
            </a:r>
            <a:endParaRPr lang="ru-RU" dirty="0" smtClean="0"/>
          </a:p>
          <a:p>
            <a:r>
              <a:rPr lang="ru-RU" dirty="0" smtClean="0"/>
              <a:t>Имплементирован функционал авторизации пользователя со стороны сервера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14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Веденин Андрей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Добавлена разметка для домашней страницы</a:t>
            </a:r>
          </a:p>
          <a:p>
            <a:r>
              <a:rPr lang="ru-RU" dirty="0" smtClean="0"/>
              <a:t>Реализован список комнат</a:t>
            </a:r>
          </a:p>
          <a:p>
            <a:r>
              <a:rPr lang="ru-RU" dirty="0" smtClean="0"/>
              <a:t>Вывод информации о комнате</a:t>
            </a:r>
          </a:p>
          <a:p>
            <a:r>
              <a:rPr lang="ru-RU" dirty="0" smtClean="0"/>
              <a:t>Написан </a:t>
            </a:r>
            <a:r>
              <a:rPr lang="ru-RU" dirty="0"/>
              <a:t>движок для рендеринга модальных </a:t>
            </a:r>
            <a:r>
              <a:rPr lang="ru-RU" dirty="0" smtClean="0"/>
              <a:t>окон</a:t>
            </a:r>
          </a:p>
          <a:p>
            <a:r>
              <a:rPr lang="ru-RU" dirty="0" smtClean="0"/>
              <a:t>Созданы компоненты </a:t>
            </a:r>
            <a:r>
              <a:rPr lang="ru-RU" dirty="0" err="1" smtClean="0"/>
              <a:t>input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 smtClean="0"/>
              <a:t>textarea</a:t>
            </a:r>
            <a:endParaRPr lang="ru-RU" dirty="0" smtClean="0"/>
          </a:p>
          <a:p>
            <a:r>
              <a:rPr lang="ru-RU" dirty="0" smtClean="0"/>
              <a:t>Добавлено модальное окно для добавление комнаты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15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Написание сценария тестирования для страницы входа</a:t>
            </a:r>
          </a:p>
          <a:p>
            <a:r>
              <a:rPr lang="ru-RU" dirty="0" smtClean="0"/>
              <a:t>Обсуждение и выбор технологий проведения модульного тестирования с командой </a:t>
            </a:r>
            <a:r>
              <a:rPr lang="en-US" dirty="0" smtClean="0"/>
              <a:t>Frontend </a:t>
            </a:r>
            <a:r>
              <a:rPr lang="ru-RU" dirty="0" smtClean="0"/>
              <a:t>разработчиков</a:t>
            </a:r>
          </a:p>
          <a:p>
            <a:r>
              <a:rPr lang="ru-RU" dirty="0"/>
              <a:t>Обсуждение и выбор технологий проведения модульного тестирования с командой </a:t>
            </a:r>
            <a:r>
              <a:rPr lang="en-US" dirty="0" smtClean="0"/>
              <a:t>Backend </a:t>
            </a:r>
            <a:r>
              <a:rPr lang="ru-RU" dirty="0" smtClean="0"/>
              <a:t>разработчиков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 smtClean="0"/>
              <a:t>Кучинский</a:t>
            </a:r>
            <a:r>
              <a:rPr lang="ru-RU" dirty="0" smtClean="0"/>
              <a:t> Константин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Собеседование кандидатов на роль </a:t>
            </a:r>
            <a:r>
              <a:rPr lang="en-US" dirty="0" smtClean="0"/>
              <a:t>Quality Assurance</a:t>
            </a:r>
            <a:endParaRPr lang="ru-RU" dirty="0"/>
          </a:p>
          <a:p>
            <a:r>
              <a:rPr lang="ru-RU" dirty="0" smtClean="0"/>
              <a:t>Введение в проект </a:t>
            </a:r>
            <a:r>
              <a:rPr lang="en-US" dirty="0" smtClean="0"/>
              <a:t>QA</a:t>
            </a:r>
            <a:r>
              <a:rPr lang="ru-RU" dirty="0" smtClean="0"/>
              <a:t> инженера</a:t>
            </a:r>
          </a:p>
          <a:p>
            <a:r>
              <a:rPr lang="ru-RU" dirty="0" smtClean="0"/>
              <a:t>Проведение </a:t>
            </a:r>
            <a:r>
              <a:rPr lang="en-US" dirty="0" err="1" smtClean="0"/>
              <a:t>KickOff</a:t>
            </a:r>
            <a:r>
              <a:rPr lang="en-US" dirty="0" smtClean="0"/>
              <a:t> </a:t>
            </a:r>
            <a:r>
              <a:rPr lang="ru-RU" dirty="0" smtClean="0"/>
              <a:t>митинга с командами разработки</a:t>
            </a:r>
          </a:p>
          <a:p>
            <a:r>
              <a:rPr lang="ru-RU" dirty="0" smtClean="0"/>
              <a:t>Разработка архитектуры приложения</a:t>
            </a:r>
          </a:p>
          <a:p>
            <a:r>
              <a:rPr lang="ru-RU" dirty="0" smtClean="0"/>
              <a:t>Дополнение </a:t>
            </a:r>
            <a:r>
              <a:rPr lang="en-US" dirty="0" smtClean="0"/>
              <a:t>PMP</a:t>
            </a:r>
            <a:r>
              <a:rPr lang="ru-RU" dirty="0" smtClean="0"/>
              <a:t> и составление недельного отчёта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Реализация контроллеров на </a:t>
            </a:r>
            <a:r>
              <a:rPr lang="en-US" dirty="0" smtClean="0"/>
              <a:t>Java</a:t>
            </a:r>
            <a:r>
              <a:rPr lang="ru-RU" dirty="0"/>
              <a:t> </a:t>
            </a:r>
            <a:r>
              <a:rPr lang="ru-RU" dirty="0" smtClean="0"/>
              <a:t>для выдачи списка комнат и рабочих мест</a:t>
            </a:r>
            <a:endParaRPr lang="en-US" dirty="0"/>
          </a:p>
          <a:p>
            <a:r>
              <a:rPr lang="ru-RU" dirty="0" smtClean="0"/>
              <a:t>Интеграция авторизации клиентской и серверных частей</a:t>
            </a:r>
            <a:endParaRPr lang="en-US" dirty="0"/>
          </a:p>
          <a:p>
            <a:r>
              <a:rPr lang="ru-RU" dirty="0"/>
              <a:t>Разработка</a:t>
            </a:r>
            <a:r>
              <a:rPr lang="en-US" dirty="0"/>
              <a:t> </a:t>
            </a:r>
            <a:r>
              <a:rPr lang="ru-RU" dirty="0" smtClean="0"/>
              <a:t>компоненты отображения рабочих мест в комнате</a:t>
            </a:r>
          </a:p>
          <a:p>
            <a:r>
              <a:rPr lang="ru-RU" dirty="0" smtClean="0"/>
              <a:t>Доработка </a:t>
            </a:r>
            <a:r>
              <a:rPr lang="en-US" dirty="0" smtClean="0"/>
              <a:t>PMP</a:t>
            </a:r>
            <a:endParaRPr lang="ru-RU" dirty="0"/>
          </a:p>
          <a:p>
            <a:r>
              <a:rPr lang="ru-RU" dirty="0"/>
              <a:t>Разработка отчёта за отчётный период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03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Проектная команда </a:t>
            </a:r>
            <a:r>
              <a:rPr lang="en-US" sz="2800" dirty="0" smtClean="0"/>
              <a:t>(resources</a:t>
            </a:r>
            <a:r>
              <a:rPr lang="en-US" sz="2800" dirty="0"/>
              <a:t>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42316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4275626"/>
            <a:ext cx="6773199" cy="1773702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ru-RU" sz="2000" dirty="0" smtClean="0"/>
              <a:t>Появился </a:t>
            </a:r>
            <a:r>
              <a:rPr lang="en-US" sz="2000" dirty="0" smtClean="0"/>
              <a:t>QA </a:t>
            </a:r>
            <a:r>
              <a:rPr lang="ru-RU" sz="2000" dirty="0" smtClean="0"/>
              <a:t>инженер, который добавил время работы команды</a:t>
            </a:r>
          </a:p>
          <a:p>
            <a:pPr marL="300552" indent="-300552" algn="l">
              <a:buFont typeface="Arial" pitchFamily="34" charset="0"/>
              <a:buChar char="•"/>
            </a:pPr>
            <a:r>
              <a:rPr lang="ru-RU" sz="2000" dirty="0" smtClean="0"/>
              <a:t>Увеличение количества времени в разработке связано с тем, что началась разработка командой </a:t>
            </a:r>
            <a:r>
              <a:rPr lang="en-US" sz="2000" dirty="0" smtClean="0"/>
              <a:t>backend</a:t>
            </a: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ru-RU" sz="2800" dirty="0"/>
              <a:t>Описание проекта (</a:t>
            </a:r>
            <a:r>
              <a:rPr lang="en-US" sz="2800" dirty="0"/>
              <a:t>Project CHARTER</a:t>
            </a:r>
            <a:r>
              <a:rPr lang="ru-RU" sz="2800" dirty="0"/>
              <a:t>)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Цели и видение проекта</a:t>
            </a:r>
          </a:p>
          <a:p>
            <a:pPr marL="393192" lvl="1" indent="0">
              <a:buNone/>
            </a:pPr>
            <a:r>
              <a:rPr lang="ru-RU" dirty="0"/>
              <a:t>Предоставить общественности приложения для возможности бронирования рабочего места в офисе.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Краткое описание проекта</a:t>
            </a:r>
          </a:p>
          <a:p>
            <a:pPr marL="393192" lvl="1" indent="0">
              <a:buNone/>
            </a:pPr>
            <a:r>
              <a:rPr lang="ru-RU" dirty="0"/>
              <a:t>Программный продукт предназначен для предоставления возможности бронирования офисных мест в здании на определённый, ограниченный срок. Приложение позволяет: добавлять, удалять, изменять рабочие места в офисе; бронировать офисное место на определённое время, а также отменять забронированные ранее рабочие места; просматривать занятость рабочих мест; собирать отзывы пользователей приложения; рассылать </a:t>
            </a:r>
            <a:r>
              <a:rPr lang="en-US" dirty="0"/>
              <a:t>push </a:t>
            </a:r>
            <a:r>
              <a:rPr lang="ru-RU" dirty="0"/>
              <a:t>уведомления в окне браузера о наличии освободившегося места.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969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Разработка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800" dirty="0" smtClean="0"/>
              <a:t>LOC)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5410200"/>
            <a:ext cx="6172200" cy="100426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en-US" sz="2000" dirty="0" smtClean="0"/>
              <a:t>Frontend </a:t>
            </a:r>
            <a:r>
              <a:rPr lang="ru-RU" sz="2000" dirty="0" smtClean="0"/>
              <a:t>часть имеет крупные изменения в с связи с </a:t>
            </a:r>
            <a:r>
              <a:rPr lang="ru-RU" sz="2000" dirty="0" err="1" smtClean="0"/>
              <a:t>рефакторингом</a:t>
            </a:r>
            <a:r>
              <a:rPr lang="ru-RU" sz="2000" dirty="0"/>
              <a:t> </a:t>
            </a:r>
            <a:r>
              <a:rPr lang="ru-RU" sz="2000" dirty="0" smtClean="0"/>
              <a:t>и инициализацией различных библиотек 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20</a:t>
            </a:fld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990600"/>
            <a:ext cx="4648200" cy="44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Разработка</a:t>
            </a:r>
            <a:r>
              <a:rPr lang="en-US" sz="2800" dirty="0" smtClean="0"/>
              <a:t> (Additions/Deletions)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410200"/>
            <a:ext cx="6773199" cy="696484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ru-RU" sz="2000" dirty="0" smtClean="0"/>
              <a:t>Собранный код на </a:t>
            </a:r>
            <a:r>
              <a:rPr lang="en-US" sz="2000" dirty="0" smtClean="0"/>
              <a:t>JS </a:t>
            </a:r>
            <a:r>
              <a:rPr lang="ru-RU" sz="2000" dirty="0" smtClean="0"/>
              <a:t>был добавлен в проект, а затем удалён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21</a:t>
            </a:fld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24557"/>
            <a:ext cx="5903037" cy="43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Разработка</a:t>
            </a:r>
            <a:r>
              <a:rPr lang="en-US" sz="2800" dirty="0" smtClean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22</a:t>
            </a:fld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05000"/>
            <a:ext cx="808510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Риски и проблемы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Переход на </a:t>
            </a:r>
            <a:r>
              <a:rPr lang="en-US" dirty="0" smtClean="0"/>
              <a:t>Java</a:t>
            </a:r>
            <a:r>
              <a:rPr lang="ru-RU" dirty="0" smtClean="0"/>
              <a:t> 12</a:t>
            </a:r>
            <a:endParaRPr lang="en-US" dirty="0" smtClean="0"/>
          </a:p>
          <a:p>
            <a:r>
              <a:rPr lang="ru-RU" dirty="0" smtClean="0"/>
              <a:t>Переход на </a:t>
            </a:r>
            <a:r>
              <a:rPr lang="en-US" dirty="0" smtClean="0"/>
              <a:t>Angular 8</a:t>
            </a:r>
            <a:endParaRPr lang="ru-RU" dirty="0" smtClean="0"/>
          </a:p>
          <a:p>
            <a:r>
              <a:rPr lang="ru-RU" dirty="0" smtClean="0"/>
              <a:t>Недостаток инвестиций</a:t>
            </a:r>
          </a:p>
          <a:p>
            <a:r>
              <a:rPr lang="ru-RU" dirty="0" smtClean="0"/>
              <a:t>Существование аналогов</a:t>
            </a:r>
          </a:p>
          <a:p>
            <a:r>
              <a:rPr lang="ru-RU" dirty="0" smtClean="0"/>
              <a:t>Увольнение </a:t>
            </a:r>
            <a:r>
              <a:rPr lang="en-US" dirty="0" smtClean="0"/>
              <a:t>Frontend </a:t>
            </a:r>
            <a:r>
              <a:rPr lang="ru-RU" dirty="0" smtClean="0"/>
              <a:t>разработчика</a:t>
            </a:r>
          </a:p>
          <a:p>
            <a:r>
              <a:rPr lang="ru-RU" dirty="0" smtClean="0"/>
              <a:t>Увольнение </a:t>
            </a:r>
            <a:r>
              <a:rPr lang="en-US" dirty="0" err="1" smtClean="0"/>
              <a:t>TeamLead</a:t>
            </a:r>
            <a:r>
              <a:rPr lang="en-US" dirty="0" smtClean="0"/>
              <a:t>’</a:t>
            </a:r>
            <a:r>
              <a:rPr lang="ru-RU" dirty="0" smtClean="0"/>
              <a:t>ера</a:t>
            </a:r>
          </a:p>
          <a:p>
            <a:r>
              <a:rPr lang="ru-RU" dirty="0" smtClean="0"/>
              <a:t>Отказ </a:t>
            </a:r>
            <a:r>
              <a:rPr lang="en-US" dirty="0" smtClean="0"/>
              <a:t>ETU </a:t>
            </a:r>
            <a:r>
              <a:rPr lang="ru-RU" dirty="0" smtClean="0"/>
              <a:t>от данного продукта</a:t>
            </a:r>
          </a:p>
          <a:p>
            <a:r>
              <a:rPr lang="ru-RU" dirty="0" smtClean="0"/>
              <a:t>Изменение состава руководства </a:t>
            </a:r>
            <a:r>
              <a:rPr lang="en-US" dirty="0" smtClean="0"/>
              <a:t>ETU</a:t>
            </a:r>
            <a:r>
              <a:rPr lang="ru-RU" dirty="0" smtClean="0"/>
              <a:t>, с дальнейшим закрытием проекта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2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Реализация контроллеров на </a:t>
            </a:r>
            <a:r>
              <a:rPr lang="en-US" dirty="0" smtClean="0"/>
              <a:t>Java</a:t>
            </a:r>
            <a:r>
              <a:rPr lang="ru-RU" dirty="0"/>
              <a:t> </a:t>
            </a:r>
            <a:r>
              <a:rPr lang="ru-RU" dirty="0" smtClean="0"/>
              <a:t>для выдачи списка комнат и рабочих мест</a:t>
            </a:r>
            <a:endParaRPr lang="en-US" dirty="0"/>
          </a:p>
          <a:p>
            <a:r>
              <a:rPr lang="ru-RU" dirty="0" smtClean="0"/>
              <a:t>Интеграция авторизации клиентской и серверных частей</a:t>
            </a:r>
            <a:endParaRPr lang="en-US" dirty="0"/>
          </a:p>
          <a:p>
            <a:r>
              <a:rPr lang="ru-RU" dirty="0"/>
              <a:t>Разработка</a:t>
            </a:r>
            <a:r>
              <a:rPr lang="en-US" dirty="0"/>
              <a:t> </a:t>
            </a:r>
            <a:r>
              <a:rPr lang="ru-RU" dirty="0" smtClean="0"/>
              <a:t>компоненты отображения рабочих мест в комнате</a:t>
            </a:r>
          </a:p>
          <a:p>
            <a:r>
              <a:rPr lang="ru-RU" dirty="0" smtClean="0"/>
              <a:t>Доработка </a:t>
            </a:r>
            <a:r>
              <a:rPr lang="en-US" dirty="0" smtClean="0"/>
              <a:t>PMP</a:t>
            </a:r>
            <a:endParaRPr lang="ru-RU" dirty="0"/>
          </a:p>
          <a:p>
            <a:r>
              <a:rPr lang="ru-RU" dirty="0"/>
              <a:t>Разработка отчёта за отчётный период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Архитектура</a:t>
            </a:r>
            <a:r>
              <a:rPr lang="en-US" sz="2800" dirty="0" smtClean="0"/>
              <a:t>/</a:t>
            </a:r>
            <a:r>
              <a:rPr lang="ru-RU" sz="2800" dirty="0" smtClean="0"/>
              <a:t>техническое решение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Проект реализовывает клиент серверное </a:t>
            </a:r>
            <a:r>
              <a:rPr lang="en-US" dirty="0"/>
              <a:t>WEB</a:t>
            </a:r>
            <a:r>
              <a:rPr lang="ru-RU" dirty="0"/>
              <a:t>-приложение. </a:t>
            </a:r>
          </a:p>
          <a:p>
            <a:r>
              <a:rPr lang="ru-RU" dirty="0"/>
              <a:t>Серверная часть реализуется на </a:t>
            </a:r>
            <a:r>
              <a:rPr lang="en-US" dirty="0"/>
              <a:t>Java </a:t>
            </a:r>
            <a:r>
              <a:rPr lang="ru-RU" dirty="0"/>
              <a:t>с использованием с использованием библиотеки </a:t>
            </a:r>
            <a:r>
              <a:rPr lang="en-US" dirty="0"/>
              <a:t>Spring.</a:t>
            </a:r>
          </a:p>
          <a:p>
            <a:r>
              <a:rPr lang="ru-RU" dirty="0"/>
              <a:t>Клиентская часть реализуется на </a:t>
            </a:r>
            <a:r>
              <a:rPr lang="en-US" dirty="0"/>
              <a:t>TypeScript </a:t>
            </a:r>
            <a:r>
              <a:rPr lang="ru-RU" dirty="0"/>
              <a:t>с использованием библиотеки </a:t>
            </a:r>
            <a:r>
              <a:rPr lang="en-US" dirty="0"/>
              <a:t>Angular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  <p:pic>
        <p:nvPicPr>
          <p:cNvPr id="2060" name="Picture 12" descr="https://cdn-images-1.medium.com/max/1200/1*rXKU7dQO6joxBsYfktv4m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67724"/>
            <a:ext cx="3505200" cy="13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Архитектура</a:t>
            </a:r>
            <a:r>
              <a:rPr lang="en-US" sz="2800" dirty="0" smtClean="0"/>
              <a:t>/</a:t>
            </a:r>
            <a:r>
              <a:rPr lang="ru-RU" sz="2800" dirty="0" smtClean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20004" y="2222439"/>
            <a:ext cx="7914396" cy="2337826"/>
            <a:chOff x="620004" y="2222439"/>
            <a:chExt cx="7914396" cy="2337826"/>
          </a:xfrm>
        </p:grpSpPr>
        <p:sp>
          <p:nvSpPr>
            <p:cNvPr id="5" name="Flowchart: Magnetic Disk 4"/>
            <p:cNvSpPr/>
            <p:nvPr/>
          </p:nvSpPr>
          <p:spPr>
            <a:xfrm>
              <a:off x="7239000" y="3021806"/>
              <a:ext cx="1066800" cy="8382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PostgreSQL</a:t>
              </a:r>
            </a:p>
          </p:txBody>
        </p:sp>
        <p:pic>
          <p:nvPicPr>
            <p:cNvPr id="1030" name="Picture 6" descr="Image result for google chrom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971800"/>
              <a:ext cx="940045" cy="938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pring boo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99" y="3029145"/>
              <a:ext cx="1558775" cy="818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20004" y="391393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Google Chrome – Web Browser</a:t>
              </a:r>
              <a:endParaRPr lang="ru-RU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11898" y="3884766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Spring boot -Server Side</a:t>
              </a:r>
              <a:endParaRPr lang="ru-RU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3910013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PostgreSQL -Database</a:t>
              </a:r>
              <a:endParaRPr lang="ru-RU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9597" y="3910013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Angular -Client Side</a:t>
              </a:r>
            </a:p>
          </p:txBody>
        </p:sp>
        <p:pic>
          <p:nvPicPr>
            <p:cNvPr id="1034" name="Picture 10" descr="Image result for angul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648" y="3003176"/>
              <a:ext cx="870297" cy="87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>
              <a:stCxn id="1030" idx="3"/>
              <a:endCxn id="1034" idx="1"/>
            </p:cNvCxnSpPr>
            <p:nvPr/>
          </p:nvCxnSpPr>
          <p:spPr>
            <a:xfrm flipV="1">
              <a:off x="2159244" y="3438325"/>
              <a:ext cx="1188720" cy="25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00015" y="3438323"/>
              <a:ext cx="1049413" cy="25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14398" y="3435741"/>
              <a:ext cx="1049413" cy="25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4398" y="2222439"/>
              <a:ext cx="10352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Rest API (GET, POST, PUT, DELETE)</a:t>
              </a:r>
              <a:endParaRPr lang="ru-R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2277" y="2283142"/>
              <a:ext cx="14020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JDBC Hibernate implementation</a:t>
              </a:r>
              <a:endParaRPr lang="ru-R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39437" y="2537910"/>
              <a:ext cx="10352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HTML, SCSS (CSS), JS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96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645" y="891988"/>
            <a:ext cx="1618710" cy="52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2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45776"/>
            <a:ext cx="7289091" cy="50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87506"/>
            <a:ext cx="5227812" cy="53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200150"/>
            <a:ext cx="7353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4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36488"/>
            <a:ext cx="2743200" cy="55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72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7546</TotalTime>
  <Words>755</Words>
  <Application>Microsoft Office PowerPoint</Application>
  <PresentationFormat>On-screen Show (4:3)</PresentationFormat>
  <Paragraphs>196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Lucida Sans Unicode</vt:lpstr>
      <vt:lpstr>Times New Roman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Описание проекта (Project CHARTER)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Организационная структура</vt:lpstr>
      <vt:lpstr>Коммуникационная модель</vt:lpstr>
      <vt:lpstr>Основные достижения (отчетного периода)</vt:lpstr>
      <vt:lpstr>Выполнение графика</vt:lpstr>
      <vt:lpstr>Персональные результаты Веденин Андрей</vt:lpstr>
      <vt:lpstr>Персональные результаты Веретенников Леонид</vt:lpstr>
      <vt:lpstr>Персональные результаты Кучинский Константин</vt:lpstr>
      <vt:lpstr>Персональные результаты Табаков Андрей</vt:lpstr>
      <vt:lpstr>Планы (на следующий отчетный период)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Риски и проблемы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Andrey Tabakov</cp:lastModifiedBy>
  <cp:revision>566</cp:revision>
  <cp:lastPrinted>1601-01-01T00:00:00Z</cp:lastPrinted>
  <dcterms:created xsi:type="dcterms:W3CDTF">1601-01-01T00:00:00Z</dcterms:created>
  <dcterms:modified xsi:type="dcterms:W3CDTF">2019-03-03T14:50:51Z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