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8" r:id="rId2"/>
  </p:sldMasterIdLst>
  <p:notesMasterIdLst>
    <p:notesMasterId r:id="rId17"/>
  </p:notesMasterIdLst>
  <p:sldIdLst>
    <p:sldId id="256" r:id="rId3"/>
    <p:sldId id="385" r:id="rId4"/>
    <p:sldId id="388" r:id="rId5"/>
    <p:sldId id="398" r:id="rId6"/>
    <p:sldId id="399" r:id="rId7"/>
    <p:sldId id="406" r:id="rId8"/>
    <p:sldId id="400" r:id="rId9"/>
    <p:sldId id="413" r:id="rId10"/>
    <p:sldId id="414" r:id="rId11"/>
    <p:sldId id="415" r:id="rId12"/>
    <p:sldId id="416" r:id="rId13"/>
    <p:sldId id="417" r:id="rId14"/>
    <p:sldId id="412" r:id="rId15"/>
    <p:sldId id="397" r:id="rId16"/>
  </p:sldIdLst>
  <p:sldSz cx="9144000" cy="6858000" type="screen4x3"/>
  <p:notesSz cx="6645275" cy="9777413"/>
  <p:defaultTextStyle>
    <a:defPPr>
      <a:defRPr lang="ru-RU"/>
    </a:defPPr>
    <a:lvl1pPr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CC3300"/>
    <a:srgbClr val="FFFF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88" autoAdjust="0"/>
    <p:restoredTop sz="88344" autoAdjust="0"/>
  </p:normalViewPr>
  <p:slideViewPr>
    <p:cSldViewPr>
      <p:cViewPr varScale="1">
        <p:scale>
          <a:sx n="162" d="100"/>
          <a:sy n="162" d="100"/>
        </p:scale>
        <p:origin x="5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Resources, hours</a:t>
            </a:r>
          </a:p>
        </c:rich>
      </c:tx>
      <c:layout>
        <c:manualLayout>
          <c:xMode val="edge"/>
          <c:yMode val="edge"/>
          <c:x val="0.37488863777595005"/>
          <c:y val="0.1220637981292704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46917947448288E-2"/>
          <c:y val="0.21486826628440012"/>
          <c:w val="0.55572124076928209"/>
          <c:h val="0.63644617438085538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RawData!$B$12</c:f>
              <c:strCache>
                <c:ptCount val="1"/>
                <c:pt idx="0">
                  <c:v>Actual BA in ST, hours</c:v>
                </c:pt>
              </c:strCache>
            </c:strRef>
          </c:tx>
          <c:invertIfNegative val="0"/>
          <c:cat>
            <c:numRef>
              <c:f>RawData!$C$4:$P$4</c:f>
              <c:numCache>
                <c:formatCode>[$-419]\d\ \m\m\m\ \y\y;@</c:formatCode>
                <c:ptCount val="14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</c:numCache>
            </c:numRef>
          </c:cat>
          <c:val>
            <c:numRef>
              <c:f>RawData!$C$12:$P$12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2-405D-AEB2-06F85F9E0E5C}"/>
            </c:ext>
          </c:extLst>
        </c:ser>
        <c:ser>
          <c:idx val="2"/>
          <c:order val="2"/>
          <c:tx>
            <c:strRef>
              <c:f>RawData!$B$13</c:f>
              <c:strCache>
                <c:ptCount val="1"/>
                <c:pt idx="0">
                  <c:v>Actual DEV in ST  hours</c:v>
                </c:pt>
              </c:strCache>
            </c:strRef>
          </c:tx>
          <c:invertIfNegative val="0"/>
          <c:cat>
            <c:numRef>
              <c:f>RawData!$C$4:$P$4</c:f>
              <c:numCache>
                <c:formatCode>[$-419]\d\ \m\m\m\ \y\y;@</c:formatCode>
                <c:ptCount val="14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</c:numCache>
            </c:numRef>
          </c:cat>
          <c:val>
            <c:numRef>
              <c:f>RawData!$C$13:$P$13</c:f>
              <c:numCache>
                <c:formatCode>General</c:formatCode>
                <c:ptCount val="14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19</c:v>
                </c:pt>
                <c:pt idx="4">
                  <c:v>5</c:v>
                </c:pt>
                <c:pt idx="5">
                  <c:v>12</c:v>
                </c:pt>
                <c:pt idx="6">
                  <c:v>12</c:v>
                </c:pt>
                <c:pt idx="7">
                  <c:v>15</c:v>
                </c:pt>
                <c:pt idx="8">
                  <c:v>5</c:v>
                </c:pt>
                <c:pt idx="9">
                  <c:v>7</c:v>
                </c:pt>
                <c:pt idx="10">
                  <c:v>0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2-405D-AEB2-06F85F9E0E5C}"/>
            </c:ext>
          </c:extLst>
        </c:ser>
        <c:ser>
          <c:idx val="3"/>
          <c:order val="3"/>
          <c:tx>
            <c:strRef>
              <c:f>RawData!$B$14</c:f>
              <c:strCache>
                <c:ptCount val="1"/>
                <c:pt idx="0">
                  <c:v>Actual QA in ST, hours</c:v>
                </c:pt>
              </c:strCache>
            </c:strRef>
          </c:tx>
          <c:invertIfNegative val="0"/>
          <c:cat>
            <c:numRef>
              <c:f>RawData!$C$4:$P$4</c:f>
              <c:numCache>
                <c:formatCode>[$-419]\d\ \m\m\m\ \y\y;@</c:formatCode>
                <c:ptCount val="14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</c:numCache>
            </c:numRef>
          </c:cat>
          <c:val>
            <c:numRef>
              <c:f>RawData!$C$14:$P$14</c:f>
              <c:numCache>
                <c:formatCode>General</c:formatCode>
                <c:ptCount val="14"/>
                <c:pt idx="0">
                  <c:v>0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0</c:v>
                </c:pt>
                <c:pt idx="5">
                  <c:v>7</c:v>
                </c:pt>
                <c:pt idx="6">
                  <c:v>2</c:v>
                </c:pt>
                <c:pt idx="7">
                  <c:v>12</c:v>
                </c:pt>
                <c:pt idx="8">
                  <c:v>15</c:v>
                </c:pt>
                <c:pt idx="9">
                  <c:v>16</c:v>
                </c:pt>
                <c:pt idx="10">
                  <c:v>0</c:v>
                </c:pt>
                <c:pt idx="11">
                  <c:v>30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52-405D-AEB2-06F85F9E0E5C}"/>
            </c:ext>
          </c:extLst>
        </c:ser>
        <c:ser>
          <c:idx val="4"/>
          <c:order val="4"/>
          <c:tx>
            <c:strRef>
              <c:f>RawData!$B$15</c:f>
              <c:strCache>
                <c:ptCount val="1"/>
                <c:pt idx="0">
                  <c:v>Actual Others in ST, hours</c:v>
                </c:pt>
              </c:strCache>
            </c:strRef>
          </c:tx>
          <c:invertIfNegative val="0"/>
          <c:cat>
            <c:numRef>
              <c:f>RawData!$C$4:$P$4</c:f>
              <c:numCache>
                <c:formatCode>[$-419]\d\ \m\m\m\ \y\y;@</c:formatCode>
                <c:ptCount val="14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</c:numCache>
            </c:numRef>
          </c:cat>
          <c:val>
            <c:numRef>
              <c:f>RawData!$C$15:$P$15</c:f>
              <c:numCache>
                <c:formatCode>General</c:formatCode>
                <c:ptCount val="14"/>
                <c:pt idx="0">
                  <c:v>7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1</c:v>
                </c:pt>
                <c:pt idx="5">
                  <c:v>6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363813488"/>
        <c:axId val="-363810224"/>
      </c:barChart>
      <c:lineChart>
        <c:grouping val="standard"/>
        <c:varyColors val="0"/>
        <c:ser>
          <c:idx val="0"/>
          <c:order val="0"/>
          <c:tx>
            <c:strRef>
              <c:f>RawData!$B$8</c:f>
              <c:strCache>
                <c:ptCount val="1"/>
                <c:pt idx="0">
                  <c:v>Planned Team effort, hours</c:v>
                </c:pt>
              </c:strCache>
            </c:strRef>
          </c:tx>
          <c:marker>
            <c:symbol val="none"/>
          </c:marker>
          <c:dLbls>
            <c:dLbl>
              <c:idx val="9"/>
              <c:layout>
                <c:manualLayout>
                  <c:x val="0.16524216524216523"/>
                  <c:y val="4.38056107054014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Dir val="y"/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</c:errBars>
          <c:cat>
            <c:numRef>
              <c:f>RawData!$C$4:$P$4</c:f>
              <c:numCache>
                <c:formatCode>[$-419]\d\ \m\m\m\ \y\y;@</c:formatCode>
                <c:ptCount val="14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</c:numCache>
            </c:numRef>
          </c:cat>
          <c:val>
            <c:numRef>
              <c:f>RawData!$C$8:$P$8</c:f>
              <c:numCache>
                <c:formatCode>General</c:formatCode>
                <c:ptCount val="1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252-405D-AEB2-06F85F9E0E5C}"/>
            </c:ext>
          </c:extLst>
        </c:ser>
        <c:ser>
          <c:idx val="5"/>
          <c:order val="5"/>
          <c:tx>
            <c:strRef>
              <c:f>RawData!$B$9</c:f>
              <c:strCache>
                <c:ptCount val="1"/>
                <c:pt idx="0">
                  <c:v>Understaff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layout>
                <c:manualLayout>
                  <c:x val="0.1652421652421652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RawData!$C$4:$P$4</c:f>
              <c:numCache>
                <c:formatCode>[$-419]\d\ \m\m\m\ \y\y;@</c:formatCode>
                <c:ptCount val="14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</c:numCache>
            </c:numRef>
          </c:cat>
          <c:val>
            <c:numRef>
              <c:f>RawData!$C$9:$P$9</c:f>
              <c:numCache>
                <c:formatCode>General</c:formatCode>
                <c:ptCount val="14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252-405D-AEB2-06F85F9E0E5C}"/>
            </c:ext>
          </c:extLst>
        </c:ser>
        <c:ser>
          <c:idx val="6"/>
          <c:order val="6"/>
          <c:tx>
            <c:strRef>
              <c:f>RawData!$B$10</c:f>
              <c:strCache>
                <c:ptCount val="1"/>
                <c:pt idx="0">
                  <c:v>Overstaff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layout>
                <c:manualLayout>
                  <c:x val="0.16524216524216523"/>
                  <c:y val="2.19028053527007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RawData!$C$4:$P$4</c:f>
              <c:numCache>
                <c:formatCode>[$-419]\d\ \m\m\m\ \y\y;@</c:formatCode>
                <c:ptCount val="14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</c:numCache>
            </c:numRef>
          </c:cat>
          <c:val>
            <c:numRef>
              <c:f>RawData!$C$10:$P$10</c:f>
              <c:numCache>
                <c:formatCode>General</c:formatCode>
                <c:ptCount val="14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35</c:v>
                </c:pt>
                <c:pt idx="4">
                  <c:v>35</c:v>
                </c:pt>
                <c:pt idx="5">
                  <c:v>35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63813488"/>
        <c:axId val="-363810224"/>
      </c:lineChart>
      <c:dateAx>
        <c:axId val="-363813488"/>
        <c:scaling>
          <c:orientation val="minMax"/>
          <c:max val="43612"/>
        </c:scaling>
        <c:delete val="0"/>
        <c:axPos val="b"/>
        <c:majorGridlines/>
        <c:numFmt formatCode="[$-419]d\ mmm;@" sourceLinked="0"/>
        <c:majorTickMark val="none"/>
        <c:minorTickMark val="none"/>
        <c:tickLblPos val="nextTo"/>
        <c:txPr>
          <a:bodyPr/>
          <a:lstStyle/>
          <a:p>
            <a:pPr>
              <a:defRPr sz="1050"/>
            </a:pPr>
            <a:endParaRPr lang="ru-RU"/>
          </a:p>
        </c:txPr>
        <c:crossAx val="-363810224"/>
        <c:crosses val="autoZero"/>
        <c:auto val="0"/>
        <c:lblOffset val="100"/>
        <c:baseTimeUnit val="days"/>
      </c:dateAx>
      <c:valAx>
        <c:axId val="-363810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3638134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ru-RU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Лист1!$A$2:$A$7</c:f>
              <c:strCache>
                <c:ptCount val="6"/>
                <c:pt idx="0">
                  <c:v>15.04.2019</c:v>
                </c:pt>
                <c:pt idx="1">
                  <c:v>22.04.2019</c:v>
                </c:pt>
                <c:pt idx="2">
                  <c:v>29.04.2019</c:v>
                </c:pt>
                <c:pt idx="3">
                  <c:v>06.05.2019</c:v>
                </c:pt>
                <c:pt idx="4">
                  <c:v>13.05.2019</c:v>
                </c:pt>
                <c:pt idx="5">
                  <c:v>20.05.2019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43</c:v>
                </c:pt>
                <c:pt idx="3">
                  <c:v>43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02-D24B-AB63-28CF251D50D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Лист1!$A$2:$A$7</c:f>
              <c:strCache>
                <c:ptCount val="6"/>
                <c:pt idx="0">
                  <c:v>15.04.2019</c:v>
                </c:pt>
                <c:pt idx="1">
                  <c:v>22.04.2019</c:v>
                </c:pt>
                <c:pt idx="2">
                  <c:v>29.04.2019</c:v>
                </c:pt>
                <c:pt idx="3">
                  <c:v>06.05.2019</c:v>
                </c:pt>
                <c:pt idx="4">
                  <c:v>13.05.2019</c:v>
                </c:pt>
                <c:pt idx="5">
                  <c:v>20.05.2019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20</c:v>
                </c:pt>
                <c:pt idx="1">
                  <c:v>25</c:v>
                </c:pt>
                <c:pt idx="2">
                  <c:v>40</c:v>
                </c:pt>
                <c:pt idx="3">
                  <c:v>40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02-D24B-AB63-28CF251D50D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Лист1!$A$2:$A$7</c:f>
              <c:strCache>
                <c:ptCount val="6"/>
                <c:pt idx="0">
                  <c:v>15.04.2019</c:v>
                </c:pt>
                <c:pt idx="1">
                  <c:v>22.04.2019</c:v>
                </c:pt>
                <c:pt idx="2">
                  <c:v>29.04.2019</c:v>
                </c:pt>
                <c:pt idx="3">
                  <c:v>06.05.2019</c:v>
                </c:pt>
                <c:pt idx="4">
                  <c:v>13.05.2019</c:v>
                </c:pt>
                <c:pt idx="5">
                  <c:v>20.05.2019</c:v>
                </c:pt>
              </c:strCache>
            </c:strRef>
          </c:cat>
          <c:val>
            <c:numRef>
              <c:f>Лист1!$D$2:$D$7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02-D24B-AB63-28CF251D50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8451167"/>
        <c:axId val="1218452847"/>
      </c:lineChart>
      <c:catAx>
        <c:axId val="121845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8452847"/>
        <c:crosses val="autoZero"/>
        <c:auto val="1"/>
        <c:lblAlgn val="ctr"/>
        <c:lblOffset val="100"/>
        <c:noMultiLvlLbl val="0"/>
      </c:catAx>
      <c:valAx>
        <c:axId val="1218452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8451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A482B6C-AFFB-4993-B4D9-EDAACC978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107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EA2A0-06F2-427E-87C6-DD04FC86F447}" type="slidenum">
              <a:rPr lang="ru-RU" altLang="en-US" sz="1200" smtClean="0"/>
              <a:pPr/>
              <a:t>1</a:t>
            </a:fld>
            <a:endParaRPr lang="ru-RU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820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482B6C-AFFB-4993-B4D9-EDAACC97898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155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Provide milestone tracking data in your own form used in project.</a:t>
            </a:r>
          </a:p>
          <a:p>
            <a:r>
              <a:rPr lang="en-US" baseline="0" dirty="0"/>
              <a:t>Use proposed table in case you have no special form for milestone tracking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063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3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46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32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3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410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2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8025"/>
            <a:ext cx="1524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7" descr="process manageme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5105400"/>
            <a:ext cx="20129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44700" y="1447800"/>
            <a:ext cx="5486400" cy="1168400"/>
          </a:xfrm>
          <a:effectLst/>
        </p:spPr>
        <p:txBody>
          <a:bodyPr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600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63777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67614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71500" y="1206500"/>
            <a:ext cx="8343900" cy="4546600"/>
          </a:xfr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8442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41661" y="1219200"/>
            <a:ext cx="8299938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27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562708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37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646007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888036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12417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45205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7880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775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040679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180374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6367463"/>
            <a:ext cx="12192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process management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91200"/>
            <a:ext cx="13779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4" r:id="rId14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ru-RU"/>
              <a:t>1/22/2014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762000"/>
            <a:ext cx="6781800" cy="1854200"/>
          </a:xfrm>
        </p:spPr>
        <p:txBody>
          <a:bodyPr/>
          <a:lstStyle/>
          <a:p>
            <a:pPr>
              <a:defRPr/>
            </a:pPr>
            <a:r>
              <a:rPr lang="ru-RU" sz="3200" dirty="0">
                <a:solidFill>
                  <a:srgbClr val="0F245F"/>
                </a:solidFill>
                <a:sym typeface="Arial" charset="0"/>
              </a:rPr>
              <a:t>Технологии разработки ПО (</a:t>
            </a:r>
            <a:r>
              <a:rPr lang="en-US" sz="3200" dirty="0">
                <a:solidFill>
                  <a:srgbClr val="0F245F"/>
                </a:solidFill>
                <a:sym typeface="Arial" charset="0"/>
              </a:rPr>
              <a:t>Software Engineering)</a:t>
            </a:r>
            <a:endParaRPr lang="ru-RU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073400"/>
            <a:ext cx="7086600" cy="16510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b="1" dirty="0"/>
              <a:t>Отчет по проекту </a:t>
            </a:r>
            <a:r>
              <a:rPr lang="en-US" altLang="en-US" b="1" dirty="0" err="1"/>
              <a:t>OfficeBooking</a:t>
            </a:r>
            <a:endParaRPr lang="ru-RU" altLang="en-US" b="1" dirty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altLang="en-US" sz="2400" dirty="0"/>
              <a:t>13.05.2019</a:t>
            </a:r>
            <a:endParaRPr lang="ru-RU" altLang="en-US" sz="2400" dirty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057400" y="2692400"/>
            <a:ext cx="5575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(Additions/Deletions)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10</a:t>
            </a:fld>
            <a:endParaRPr lang="en-US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F94A4E-F96E-4046-AC86-893837320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166576"/>
            <a:ext cx="6324600" cy="45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9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(Commits)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11</a:t>
            </a:fld>
            <a:endParaRPr lang="en-US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9DABC8-3AB4-B642-A262-F82F40A4B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5403"/>
            <a:ext cx="9144000" cy="470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0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Тестирование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12</a:t>
            </a:fld>
            <a:endParaRPr lang="en-US" sz="1400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E3D9BE54-E937-E74C-9637-8937722D0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369909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246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/>
              <a:t>Подготовка отчёта курсового проекта</a:t>
            </a:r>
          </a:p>
          <a:p>
            <a:r>
              <a:rPr lang="ru-RU" dirty="0"/>
              <a:t>Подготовка к демонстрации полнофункциональной версии продукта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Планы (на следующий отчетный период)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57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6506" y="2906515"/>
            <a:ext cx="8229600" cy="583144"/>
          </a:xfrm>
        </p:spPr>
        <p:txBody>
          <a:bodyPr lIns="80147" tIns="40074" rIns="80147" bIns="40074">
            <a:normAutofit/>
          </a:bodyPr>
          <a:lstStyle/>
          <a:p>
            <a:pPr algn="ctr"/>
            <a:r>
              <a:rPr lang="ru-RU" sz="3200" dirty="0"/>
              <a:t>Спасибо</a:t>
            </a:r>
            <a:endParaRPr lang="ru-RU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311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dirty="0"/>
              <a:t>Документация:</a:t>
            </a:r>
          </a:p>
          <a:p>
            <a:pPr lvl="1"/>
            <a:r>
              <a:rPr lang="ru-RU" dirty="0"/>
              <a:t>Недельный отчёт</a:t>
            </a:r>
          </a:p>
          <a:p>
            <a:pPr lvl="1"/>
            <a:r>
              <a:rPr lang="ru-RU" dirty="0"/>
              <a:t>Отчёт по тестированию</a:t>
            </a:r>
            <a:endParaRPr lang="en-US" dirty="0"/>
          </a:p>
          <a:p>
            <a:r>
              <a:rPr lang="ru-RU" dirty="0"/>
              <a:t>Реализация проекта:</a:t>
            </a:r>
          </a:p>
          <a:p>
            <a:pPr lvl="1"/>
            <a:r>
              <a:rPr lang="ru-RU" dirty="0"/>
              <a:t>Реализация окон в помещении</a:t>
            </a:r>
            <a:endParaRPr lang="en-US" dirty="0"/>
          </a:p>
          <a:p>
            <a:r>
              <a:rPr lang="ru-RU" dirty="0"/>
              <a:t>Тестирование:</a:t>
            </a:r>
          </a:p>
          <a:p>
            <a:pPr lvl="1"/>
            <a:r>
              <a:rPr lang="en-US" dirty="0" err="1"/>
              <a:t>SmokeTesting</a:t>
            </a:r>
            <a:endParaRPr lang="en-US" dirty="0"/>
          </a:p>
          <a:p>
            <a:pPr lvl="1"/>
            <a:r>
              <a:rPr lang="ru-RU" dirty="0"/>
              <a:t>Тестовые кейсы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Основные достижения (отчетного периода)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949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Выполнение графика</a:t>
            </a:r>
            <a:endParaRPr lang="ru-RU" sz="5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41100"/>
              </p:ext>
            </p:extLst>
          </p:nvPr>
        </p:nvGraphicFramePr>
        <p:xfrm>
          <a:off x="522706" y="838200"/>
          <a:ext cx="8229600" cy="3627120"/>
        </p:xfrm>
        <a:graphic>
          <a:graphicData uri="http://schemas.openxmlformats.org/drawingml/2006/table">
            <a:tbl>
              <a:tblPr/>
              <a:tblGrid>
                <a:gridCol w="4320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Past Accomplishments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  <a:latin typeface="Arial Narrow"/>
                        </a:rPr>
                        <a:t>Actual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52"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SOW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19.02.201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20.02.201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079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первой версии продукта в</a:t>
                      </a:r>
                      <a:endParaRPr kumimoji="0"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соответствии поставленным </a:t>
                      </a:r>
                      <a:endParaRPr kumimoji="0"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требованиям</a:t>
                      </a:r>
                      <a:endParaRPr lang="ru-RU" sz="16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2.03.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6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.03.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143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Разработка не</a:t>
                      </a:r>
                      <a:r>
                        <a:rPr lang="ru-RU" sz="1600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полнофункциональной</a:t>
                      </a: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версии продукта, реализация функционала, внесение изменений по требованию заказчиков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15.04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.04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913818"/>
                  </a:ext>
                </a:extLst>
              </a:tr>
              <a:tr h="10414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Разработка </a:t>
                      </a:r>
                      <a:r>
                        <a:rPr kumimoji="0" lang="ru-RU" sz="16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полнофункциональной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версии продукта, т</a:t>
                      </a: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естирование, внесение изменений, оформление отчёта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73472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61881"/>
              </p:ext>
            </p:extLst>
          </p:nvPr>
        </p:nvGraphicFramePr>
        <p:xfrm>
          <a:off x="522706" y="4674632"/>
          <a:ext cx="8229600" cy="762000"/>
        </p:xfrm>
        <a:graphic>
          <a:graphicData uri="http://schemas.openxmlformats.org/drawingml/2006/table">
            <a:tbl>
              <a:tblPr/>
              <a:tblGrid>
                <a:gridCol w="3653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0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2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effectLst/>
                          <a:latin typeface="Arial Narrow"/>
                        </a:rPr>
                        <a:t>Future Milestones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i="0" u="none" strike="noStrike" dirty="0">
                          <a:effectLst/>
                          <a:latin typeface="Arial Narrow"/>
                        </a:rPr>
                        <a:t>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effectLst/>
                          <a:latin typeface="Arial Narrow"/>
                        </a:rPr>
                        <a:t>Forecast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курсового проекта к защите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100%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407944"/>
            <a:ext cx="4024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09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4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/>
              <a:t>Веденин</a:t>
            </a:r>
            <a:r>
              <a:rPr lang="ru-RU" dirty="0"/>
              <a:t> Андрей</a:t>
            </a:r>
            <a:r>
              <a:rPr lang="en-US" dirty="0"/>
              <a:t> - Backend</a:t>
            </a:r>
          </a:p>
        </p:txBody>
      </p:sp>
    </p:spTree>
    <p:extLst>
      <p:ext uri="{BB962C8B-B14F-4D97-AF65-F5344CB8AC3E}">
        <p14:creationId xmlns:p14="http://schemas.microsoft.com/office/powerpoint/2010/main" val="39028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отображения окон в помещении</a:t>
            </a:r>
          </a:p>
          <a:p>
            <a:r>
              <a:rPr lang="ru-RU" dirty="0"/>
              <a:t>Тестирование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5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Веретенников Леонид</a:t>
            </a:r>
            <a:r>
              <a:rPr lang="en-US" dirty="0"/>
              <a:t> - Frontend</a:t>
            </a:r>
          </a:p>
        </p:txBody>
      </p:sp>
    </p:spTree>
    <p:extLst>
      <p:ext uri="{BB962C8B-B14F-4D97-AF65-F5344CB8AC3E}">
        <p14:creationId xmlns:p14="http://schemas.microsoft.com/office/powerpoint/2010/main" val="210274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Тестирование продукта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6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/>
              <a:t>Кучинский</a:t>
            </a:r>
            <a:r>
              <a:rPr lang="ru-RU" dirty="0"/>
              <a:t> Константин</a:t>
            </a:r>
            <a:r>
              <a:rPr lang="en-US" dirty="0"/>
              <a:t> - QA</a:t>
            </a:r>
          </a:p>
        </p:txBody>
      </p:sp>
    </p:spTree>
    <p:extLst>
      <p:ext uri="{BB962C8B-B14F-4D97-AF65-F5344CB8AC3E}">
        <p14:creationId xmlns:p14="http://schemas.microsoft.com/office/powerpoint/2010/main" val="265114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</a:t>
            </a:r>
            <a:endParaRPr lang="ru-RU" dirty="0"/>
          </a:p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7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Табаков Андрей</a:t>
            </a:r>
            <a:r>
              <a:rPr lang="en-US" dirty="0"/>
              <a:t> - </a:t>
            </a:r>
            <a:r>
              <a:rPr lang="en-US" dirty="0" err="1"/>
              <a:t>TeamLead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4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Проектная команда </a:t>
            </a:r>
            <a:r>
              <a:rPr lang="en-US" sz="2800" dirty="0"/>
              <a:t>(resources)</a:t>
            </a:r>
            <a:endParaRPr lang="ru-RU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398352"/>
              </p:ext>
            </p:extLst>
          </p:nvPr>
        </p:nvGraphicFramePr>
        <p:xfrm>
          <a:off x="0" y="609600"/>
          <a:ext cx="8915400" cy="5798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424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dirty="0"/>
              <a:t>LOC)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9</a:t>
            </a:fld>
            <a:endParaRPr lang="en-US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94EB62-8FCA-6D4E-A521-BCA24B86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066800"/>
            <a:ext cx="5859497" cy="50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8267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EmersonRMT_Template10-23-02">
  <a:themeElements>
    <a:clrScheme name="2_EmersonRMT_Template10-23-02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2_EmersonRMT_Template10-23-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mersonRMT_Template10-23-02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17019</TotalTime>
  <Words>207</Words>
  <Application>Microsoft Macintosh PowerPoint</Application>
  <PresentationFormat>Экран (4:3)</PresentationFormat>
  <Paragraphs>86</Paragraphs>
  <Slides>14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Lucida Sans Unicode</vt:lpstr>
      <vt:lpstr>Verdana</vt:lpstr>
      <vt:lpstr>Wingdings</vt:lpstr>
      <vt:lpstr>Wingdings 2</vt:lpstr>
      <vt:lpstr>Wingdings 3</vt:lpstr>
      <vt:lpstr>2_EmersonRMT_Template10-23-02</vt:lpstr>
      <vt:lpstr>Concourse</vt:lpstr>
      <vt:lpstr>Технологии разработки ПО (Software Engineering)</vt:lpstr>
      <vt:lpstr>Основные достижения (отчетного периода)</vt:lpstr>
      <vt:lpstr>Выполнение графика</vt:lpstr>
      <vt:lpstr>Персональные результаты Веденин Андрей - Backend</vt:lpstr>
      <vt:lpstr>Персональные результаты Веретенников Леонид - Frontend</vt:lpstr>
      <vt:lpstr>Персональные результаты Кучинский Константин - QA</vt:lpstr>
      <vt:lpstr>Персональные результаты Табаков Андрей - TeamLead</vt:lpstr>
      <vt:lpstr>Проектная команда (resources)</vt:lpstr>
      <vt:lpstr>Разработка (LOC)</vt:lpstr>
      <vt:lpstr>Разработка (Additions/Deletions)</vt:lpstr>
      <vt:lpstr>Разработка (Commits)</vt:lpstr>
      <vt:lpstr>Тестирование</vt:lpstr>
      <vt:lpstr>Планы (на следующий отчетный период)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Philippov</dc:creator>
  <cp:lastModifiedBy>Microsoft Office User</cp:lastModifiedBy>
  <cp:revision>648</cp:revision>
  <cp:lastPrinted>1601-01-01T00:00:00Z</cp:lastPrinted>
  <dcterms:created xsi:type="dcterms:W3CDTF">1601-01-01T00:00:00Z</dcterms:created>
  <dcterms:modified xsi:type="dcterms:W3CDTF">2019-05-13T04:36:29Z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