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Lobster"/>
      <p:regular r:id="rId70"/>
    </p:embeddedFont>
    <p:embeddedFont>
      <p:font typeface="Source Code Pro"/>
      <p:regular r:id="rId71"/>
      <p:bold r:id="rId72"/>
      <p:italic r:id="rId73"/>
      <p:boldItalic r:id="rId74"/>
    </p:embeddedFont>
    <p:embeddedFont>
      <p:font typeface="Pacifico"/>
      <p:regular r:id="rId75"/>
    </p:embeddedFont>
    <p:embeddedFont>
      <p:font typeface="Oswald"/>
      <p:regular r:id="rId76"/>
      <p:bold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8" roundtripDataSignature="AMtx7mjzaZP5pJPMLXqGg/X2+26ZlG9k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CB7DA0-A0C6-467F-9412-DD423D0D8FF5}">
  <a:tblStyle styleId="{62CB7DA0-A0C6-467F-9412-DD423D0D8FF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SourceCodePro-italic.fntdata"/><Relationship Id="rId72" Type="http://schemas.openxmlformats.org/officeDocument/2006/relationships/font" Target="fonts/SourceCodePro-bold.fntdata"/><Relationship Id="rId31" Type="http://schemas.openxmlformats.org/officeDocument/2006/relationships/slide" Target="slides/slide25.xml"/><Relationship Id="rId75" Type="http://schemas.openxmlformats.org/officeDocument/2006/relationships/font" Target="fonts/Pacifico-regular.fntdata"/><Relationship Id="rId30" Type="http://schemas.openxmlformats.org/officeDocument/2006/relationships/slide" Target="slides/slide24.xml"/><Relationship Id="rId74" Type="http://schemas.openxmlformats.org/officeDocument/2006/relationships/font" Target="fonts/SourceCodePro-boldItalic.fntdata"/><Relationship Id="rId33" Type="http://schemas.openxmlformats.org/officeDocument/2006/relationships/slide" Target="slides/slide27.xml"/><Relationship Id="rId77" Type="http://schemas.openxmlformats.org/officeDocument/2006/relationships/font" Target="fonts/Oswald-bold.fntdata"/><Relationship Id="rId32" Type="http://schemas.openxmlformats.org/officeDocument/2006/relationships/slide" Target="slides/slide26.xml"/><Relationship Id="rId76" Type="http://schemas.openxmlformats.org/officeDocument/2006/relationships/font" Target="fonts/Oswald-regular.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font" Target="fonts/SourceCodePro-regular.fntdata"/><Relationship Id="rId70" Type="http://schemas.openxmlformats.org/officeDocument/2006/relationships/font" Target="fonts/Lobster-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ca6b4b45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3ca6b4b458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ca6b4b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3ca6b4b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ca6b4b4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3ca6b4b45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ca6b4b45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3ca6b4b45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ca6b4b45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3ca6b4b458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2e3b153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42e3b1532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ca6b4b45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3ca6b4b458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ca6b4b4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3ca6b4b45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fa015e1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3fa015e1e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2e3b153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42e3b1532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42e3b153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142e3b1532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42e3b153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142e3b1532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43a139e9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43a139e9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43a139e9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43a139e9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43a139e9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43a139e9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43a139e9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43a139e9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0"/>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0"/>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50"/>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59"/>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5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4" name="Google Shape;54;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cxnSp>
        <p:nvCxnSpPr>
          <p:cNvPr id="16" name="Google Shape;16;p51"/>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17" name="Google Shape;17;p5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5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2"/>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2"/>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3" name="Google Shape;2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3"/>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53"/>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3"/>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55"/>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5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5"/>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56"/>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40" name="Google Shape;4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57"/>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57"/>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57"/>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p:txBody>
      </p:sp>
      <p:sp>
        <p:nvSpPr>
          <p:cNvPr id="45" name="Google Shape;45;p57"/>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5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49"/>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lucid.app/lucidchart/f850379a-fd97-489b-9c09-7951c4d09764/edit?viewport_loc=685%2C577%2C2426%2C1103%2C0_0&amp;invitationId=inv_01be1154-fef0-4c75-8302-5187c924d06b#"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lucid.app/lucidchart/e5916271-645b-405f-96c5-63cac6c69c16/edit?viewport_loc=-264%2C-99%2C2592%2C1036%2C0_0&amp;invitationId=inv_377f6882-b728-4995-a925-539a5a516a6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lucid.app/lucidchart/3aa32270-56ea-419a-832a-53b693600c06/edit?viewport_loc=-662%2C-7%2C2758%2C1102%2C0_0&amp;invitationId=inv_3dd7f229-0f50-4ca2-a805-f09edc21e32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lucid.app/lucidchart/38eae65a-8c9e-4993-aa1f-a71688b93b00/edit?viewport_loc=-576%2C55%2C1865%2C848%2C0_0&amp;invitationId=inv_0b7b1d60-0989-472a-a9eb-052e7a39a8a7#" TargetMode="Externa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lucid.app/lucidchart/cf41fa83-cd6c-427a-b749-df313971921b/edit?viewport_loc=-240%2C-90%2C2742%2C1246%2C0_0&amp;invitationId=inv_a65e8d81-5484-4f14-99ed-10a13756606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5.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6.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
          <p:cNvPicPr preferRelativeResize="0"/>
          <p:nvPr/>
        </p:nvPicPr>
        <p:blipFill rotWithShape="1">
          <a:blip r:embed="rId3">
            <a:alphaModFix/>
          </a:blip>
          <a:srcRect b="0" l="0" r="0" t="0"/>
          <a:stretch/>
        </p:blipFill>
        <p:spPr>
          <a:xfrm rot="-211852">
            <a:off x="572006" y="494502"/>
            <a:ext cx="4162288" cy="3890671"/>
          </a:xfrm>
          <a:prstGeom prst="rect">
            <a:avLst/>
          </a:prstGeom>
          <a:noFill/>
          <a:ln>
            <a:noFill/>
          </a:ln>
        </p:spPr>
      </p:pic>
      <p:sp>
        <p:nvSpPr>
          <p:cNvPr id="63" name="Google Shape;63;p1"/>
          <p:cNvSpPr txBox="1"/>
          <p:nvPr/>
        </p:nvSpPr>
        <p:spPr>
          <a:xfrm rot="-312735">
            <a:off x="5310550" y="3323579"/>
            <a:ext cx="2707897" cy="1539307"/>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s" sz="4400" u="none" cap="none" strike="noStrike">
                <a:solidFill>
                  <a:srgbClr val="000000"/>
                </a:solidFill>
                <a:latin typeface="Lobster"/>
                <a:ea typeface="Lobster"/>
                <a:cs typeface="Lobster"/>
                <a:sym typeface="Lobster"/>
              </a:rPr>
              <a:t>chachacha Inventory</a:t>
            </a:r>
            <a:endParaRPr b="0" i="0" sz="4400" u="none" cap="none" strike="noStrike">
              <a:solidFill>
                <a:srgbClr val="000000"/>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600">
                <a:solidFill>
                  <a:srgbClr val="E951BA"/>
                </a:solidFill>
                <a:latin typeface="Pacifico"/>
                <a:ea typeface="Pacifico"/>
                <a:cs typeface="Pacifico"/>
                <a:sym typeface="Pacifico"/>
              </a:rPr>
              <a:t>OBJETIVOS ESPECÍFICOS </a:t>
            </a:r>
            <a:endParaRPr sz="3600">
              <a:solidFill>
                <a:srgbClr val="E951BA"/>
              </a:solidFill>
              <a:latin typeface="Pacifico"/>
              <a:ea typeface="Pacifico"/>
              <a:cs typeface="Pacifico"/>
              <a:sym typeface="Pacifico"/>
            </a:endParaRPr>
          </a:p>
        </p:txBody>
      </p:sp>
      <p:sp>
        <p:nvSpPr>
          <p:cNvPr id="123" name="Google Shape;123;p9"/>
          <p:cNvSpPr txBox="1"/>
          <p:nvPr>
            <p:ph idx="1" type="body"/>
          </p:nvPr>
        </p:nvSpPr>
        <p:spPr>
          <a:xfrm>
            <a:off x="3711000" y="1252325"/>
            <a:ext cx="5121300" cy="3674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53203"/>
              <a:buNone/>
            </a:pPr>
            <a:r>
              <a:rPr lang="es" sz="1516">
                <a:solidFill>
                  <a:srgbClr val="000000"/>
                </a:solidFill>
                <a:latin typeface="Arial"/>
                <a:ea typeface="Arial"/>
                <a:cs typeface="Arial"/>
                <a:sym typeface="Arial"/>
              </a:rPr>
              <a:t>✓ </a:t>
            </a:r>
            <a:r>
              <a:rPr lang="es" sz="2216">
                <a:solidFill>
                  <a:srgbClr val="000000"/>
                </a:solidFill>
                <a:latin typeface="Comic Sans MS"/>
                <a:ea typeface="Comic Sans MS"/>
                <a:cs typeface="Comic Sans MS"/>
                <a:sym typeface="Comic Sans MS"/>
              </a:rPr>
              <a:t>Automatizar la forma en la que se registra la entrada y salida de mercancía de la empresa.</a:t>
            </a:r>
            <a:endParaRPr sz="2216">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53203"/>
              <a:buNone/>
            </a:pPr>
            <a:r>
              <a:rPr lang="es" sz="1516">
                <a:solidFill>
                  <a:srgbClr val="000000"/>
                </a:solidFill>
                <a:latin typeface="Arial"/>
                <a:ea typeface="Arial"/>
                <a:cs typeface="Arial"/>
                <a:sym typeface="Arial"/>
              </a:rPr>
              <a:t>✓ </a:t>
            </a:r>
            <a:r>
              <a:rPr lang="es" sz="2216">
                <a:solidFill>
                  <a:srgbClr val="000000"/>
                </a:solidFill>
                <a:latin typeface="Comic Sans MS"/>
                <a:ea typeface="Comic Sans MS"/>
                <a:cs typeface="Comic Sans MS"/>
                <a:sym typeface="Comic Sans MS"/>
              </a:rPr>
              <a:t>Mantener un control en el inventario que facilite el trabajo del Administrador  a la hora de tomar decisiones.</a:t>
            </a:r>
            <a:endParaRPr sz="2216">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53203"/>
              <a:buNone/>
            </a:pPr>
            <a:r>
              <a:rPr lang="es" sz="1516">
                <a:solidFill>
                  <a:srgbClr val="000000"/>
                </a:solidFill>
                <a:latin typeface="Arial"/>
                <a:ea typeface="Arial"/>
                <a:cs typeface="Arial"/>
                <a:sym typeface="Arial"/>
              </a:rPr>
              <a:t>✓ </a:t>
            </a:r>
            <a:r>
              <a:rPr lang="es" sz="2216">
                <a:solidFill>
                  <a:srgbClr val="000000"/>
                </a:solidFill>
                <a:latin typeface="Comic Sans MS"/>
                <a:ea typeface="Comic Sans MS"/>
                <a:cs typeface="Comic Sans MS"/>
                <a:sym typeface="Comic Sans MS"/>
              </a:rPr>
              <a:t>Disminuir el tiempo generado por el proceso de registro de los productos ingresados a la empresa.</a:t>
            </a:r>
            <a:endParaRPr sz="2216">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4809"/>
              <a:buNone/>
            </a:pPr>
            <a:r>
              <a:t/>
            </a:r>
            <a:endParaRPr sz="2216">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53203"/>
              <a:buNone/>
            </a:pPr>
            <a:r>
              <a:rPr lang="es" sz="1516">
                <a:solidFill>
                  <a:srgbClr val="000000"/>
                </a:solidFill>
                <a:latin typeface="Arial"/>
                <a:ea typeface="Arial"/>
                <a:cs typeface="Arial"/>
                <a:sym typeface="Arial"/>
              </a:rPr>
              <a:t>✓ </a:t>
            </a:r>
            <a:r>
              <a:rPr lang="es" sz="2216">
                <a:solidFill>
                  <a:srgbClr val="000000"/>
                </a:solidFill>
                <a:latin typeface="Comic Sans MS"/>
                <a:ea typeface="Comic Sans MS"/>
                <a:cs typeface="Comic Sans MS"/>
                <a:sym typeface="Comic Sans MS"/>
              </a:rPr>
              <a:t>Diseñar</a:t>
            </a:r>
            <a:r>
              <a:rPr lang="es" sz="2216">
                <a:solidFill>
                  <a:srgbClr val="000000"/>
                </a:solidFill>
                <a:latin typeface="Comic Sans MS"/>
                <a:ea typeface="Comic Sans MS"/>
                <a:cs typeface="Comic Sans MS"/>
                <a:sym typeface="Comic Sans MS"/>
              </a:rPr>
              <a:t> un </a:t>
            </a:r>
            <a:r>
              <a:rPr lang="es" sz="2216">
                <a:solidFill>
                  <a:srgbClr val="000000"/>
                </a:solidFill>
                <a:latin typeface="Comic Sans MS"/>
                <a:ea typeface="Comic Sans MS"/>
                <a:cs typeface="Comic Sans MS"/>
                <a:sym typeface="Comic Sans MS"/>
              </a:rPr>
              <a:t>menú</a:t>
            </a:r>
            <a:r>
              <a:rPr lang="es" sz="2216">
                <a:solidFill>
                  <a:srgbClr val="000000"/>
                </a:solidFill>
                <a:latin typeface="Comic Sans MS"/>
                <a:ea typeface="Comic Sans MS"/>
                <a:cs typeface="Comic Sans MS"/>
                <a:sym typeface="Comic Sans MS"/>
              </a:rPr>
              <a:t> interactivo muy atractivo para los clientes de </a:t>
            </a:r>
            <a:r>
              <a:rPr lang="es" sz="2216">
                <a:solidFill>
                  <a:srgbClr val="000000"/>
                </a:solidFill>
                <a:latin typeface="Comic Sans MS"/>
                <a:ea typeface="Comic Sans MS"/>
                <a:cs typeface="Comic Sans MS"/>
                <a:sym typeface="Comic Sans MS"/>
              </a:rPr>
              <a:t>chachachá</a:t>
            </a:r>
            <a:r>
              <a:rPr lang="es" sz="2216">
                <a:solidFill>
                  <a:srgbClr val="000000"/>
                </a:solidFill>
                <a:latin typeface="Comic Sans MS"/>
                <a:ea typeface="Comic Sans MS"/>
                <a:cs typeface="Comic Sans MS"/>
                <a:sym typeface="Comic Sans MS"/>
              </a:rPr>
              <a:t> sabor.</a:t>
            </a:r>
            <a:endParaRPr sz="2216">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4809"/>
              <a:buNone/>
            </a:pPr>
            <a:r>
              <a:t/>
            </a:r>
            <a:endParaRPr sz="2216">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1200"/>
              </a:spcAft>
              <a:buSzPct val="129031"/>
              <a:buNone/>
            </a:pPr>
            <a:r>
              <a:t/>
            </a:r>
            <a:endParaRPr>
              <a:solidFill>
                <a:srgbClr val="000000"/>
              </a:solidFill>
            </a:endParaRPr>
          </a:p>
        </p:txBody>
      </p:sp>
      <p:pic>
        <p:nvPicPr>
          <p:cNvPr id="124" name="Google Shape;124;p9"/>
          <p:cNvPicPr preferRelativeResize="0"/>
          <p:nvPr/>
        </p:nvPicPr>
        <p:blipFill rotWithShape="1">
          <a:blip r:embed="rId3">
            <a:alphaModFix/>
          </a:blip>
          <a:srcRect b="0" l="0" r="0" t="0"/>
          <a:stretch/>
        </p:blipFill>
        <p:spPr>
          <a:xfrm>
            <a:off x="408750" y="1651000"/>
            <a:ext cx="2877350" cy="287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sz="4000">
                <a:solidFill>
                  <a:srgbClr val="E951BA"/>
                </a:solidFill>
                <a:latin typeface="Pacifico"/>
                <a:ea typeface="Pacifico"/>
                <a:cs typeface="Pacifico"/>
                <a:sym typeface="Pacifico"/>
              </a:rPr>
              <a:t>     ALCANCE </a:t>
            </a:r>
            <a:endParaRPr sz="4000">
              <a:solidFill>
                <a:srgbClr val="E951BA"/>
              </a:solidFill>
              <a:latin typeface="Pacifico"/>
              <a:ea typeface="Pacifico"/>
              <a:cs typeface="Pacifico"/>
              <a:sym typeface="Pacifico"/>
            </a:endParaRPr>
          </a:p>
        </p:txBody>
      </p:sp>
      <p:sp>
        <p:nvSpPr>
          <p:cNvPr id="130" name="Google Shape;130;p10"/>
          <p:cNvSpPr txBox="1"/>
          <p:nvPr>
            <p:ph idx="1" type="body"/>
          </p:nvPr>
        </p:nvSpPr>
        <p:spPr>
          <a:xfrm>
            <a:off x="3849000" y="1911650"/>
            <a:ext cx="49833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solidFill>
                  <a:srgbClr val="000000"/>
                </a:solidFill>
                <a:latin typeface="Comic Sans MS"/>
                <a:ea typeface="Comic Sans MS"/>
                <a:cs typeface="Comic Sans MS"/>
                <a:sym typeface="Comic Sans MS"/>
              </a:rPr>
              <a:t>Optimizar la administración del inventario de la empresa por medio de un sistema de gestión de entradas y salidas, utilizando como base principal las funciones CRUD</a:t>
            </a:r>
            <a:endParaRPr>
              <a:solidFill>
                <a:srgbClr val="000000"/>
              </a:solidFill>
              <a:latin typeface="Comic Sans MS"/>
              <a:ea typeface="Comic Sans MS"/>
              <a:cs typeface="Comic Sans MS"/>
              <a:sym typeface="Comic Sans MS"/>
            </a:endParaRPr>
          </a:p>
        </p:txBody>
      </p:sp>
      <p:pic>
        <p:nvPicPr>
          <p:cNvPr id="131" name="Google Shape;131;p10"/>
          <p:cNvPicPr preferRelativeResize="0"/>
          <p:nvPr/>
        </p:nvPicPr>
        <p:blipFill rotWithShape="1">
          <a:blip r:embed="rId3">
            <a:alphaModFix/>
          </a:blip>
          <a:srcRect b="0" l="0" r="0" t="0"/>
          <a:stretch/>
        </p:blipFill>
        <p:spPr>
          <a:xfrm>
            <a:off x="510050" y="1664412"/>
            <a:ext cx="2861125" cy="286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300">
                <a:solidFill>
                  <a:srgbClr val="E951BA"/>
                </a:solidFill>
                <a:latin typeface="Pacifico"/>
                <a:ea typeface="Pacifico"/>
                <a:cs typeface="Pacifico"/>
                <a:sym typeface="Pacifico"/>
              </a:rPr>
              <a:t>DELIMITACIÓN</a:t>
            </a:r>
            <a:endParaRPr sz="3300">
              <a:solidFill>
                <a:srgbClr val="E951BA"/>
              </a:solidFill>
              <a:latin typeface="Pacifico"/>
              <a:ea typeface="Pacifico"/>
              <a:cs typeface="Pacifico"/>
              <a:sym typeface="Pacifico"/>
            </a:endParaRPr>
          </a:p>
        </p:txBody>
      </p:sp>
      <p:sp>
        <p:nvSpPr>
          <p:cNvPr id="137" name="Google Shape;137;p11"/>
          <p:cNvSpPr txBox="1"/>
          <p:nvPr>
            <p:ph idx="1" type="body"/>
          </p:nvPr>
        </p:nvSpPr>
        <p:spPr>
          <a:xfrm>
            <a:off x="209500" y="1434750"/>
            <a:ext cx="4882800" cy="3099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600"/>
              </a:spcBef>
              <a:spcAft>
                <a:spcPts val="0"/>
              </a:spcAft>
              <a:buSzPts val="1800"/>
              <a:buNone/>
            </a:pPr>
            <a:r>
              <a:rPr lang="es" sz="2300">
                <a:solidFill>
                  <a:srgbClr val="000000"/>
                </a:solidFill>
                <a:latin typeface="Comic Sans MS"/>
                <a:ea typeface="Comic Sans MS"/>
                <a:cs typeface="Comic Sans MS"/>
                <a:sym typeface="Comic Sans MS"/>
              </a:rPr>
              <a:t>El proyecto se desarrollará dentro del IDE Visual Studio Code y se utilizará el lenguaje de programación Python, además se realizará por medio de Github y tomará alrededor de 5 trimestres su elaboración.</a:t>
            </a:r>
            <a:r>
              <a:rPr lang="es" sz="1900">
                <a:solidFill>
                  <a:srgbClr val="000000"/>
                </a:solidFill>
                <a:latin typeface="Arial"/>
                <a:ea typeface="Arial"/>
                <a:cs typeface="Arial"/>
                <a:sym typeface="Arial"/>
              </a:rPr>
              <a:t> </a:t>
            </a:r>
            <a:endParaRPr sz="19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a:p>
        </p:txBody>
      </p:sp>
      <p:pic>
        <p:nvPicPr>
          <p:cNvPr id="138" name="Google Shape;138;p11"/>
          <p:cNvPicPr preferRelativeResize="0"/>
          <p:nvPr/>
        </p:nvPicPr>
        <p:blipFill rotWithShape="1">
          <a:blip r:embed="rId3">
            <a:alphaModFix/>
          </a:blip>
          <a:srcRect b="0" l="0" r="0" t="0"/>
          <a:stretch/>
        </p:blipFill>
        <p:spPr>
          <a:xfrm>
            <a:off x="5824775" y="1519088"/>
            <a:ext cx="2931226" cy="2931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226525" y="610950"/>
            <a:ext cx="8520600" cy="733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83333"/>
              <a:buNone/>
            </a:pPr>
            <a:r>
              <a:rPr lang="es" sz="4000">
                <a:solidFill>
                  <a:srgbClr val="E951BA"/>
                </a:solidFill>
                <a:latin typeface="Pacifico"/>
                <a:ea typeface="Pacifico"/>
                <a:cs typeface="Pacifico"/>
                <a:sym typeface="Pacifico"/>
              </a:rPr>
              <a:t>TÉCNICAS E INSTRUMENTOS DE RECOLECCIÓN DE DATOS</a:t>
            </a:r>
            <a:endParaRPr>
              <a:solidFill>
                <a:srgbClr val="E951BA"/>
              </a:solidFill>
              <a:latin typeface="Pacifico"/>
              <a:ea typeface="Pacifico"/>
              <a:cs typeface="Pacifico"/>
              <a:sym typeface="Pacifico"/>
            </a:endParaRPr>
          </a:p>
        </p:txBody>
      </p:sp>
      <p:sp>
        <p:nvSpPr>
          <p:cNvPr id="144" name="Google Shape;144;p12"/>
          <p:cNvSpPr txBox="1"/>
          <p:nvPr>
            <p:ph idx="1" type="body"/>
          </p:nvPr>
        </p:nvSpPr>
        <p:spPr>
          <a:xfrm>
            <a:off x="4572000" y="1468825"/>
            <a:ext cx="43380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100">
                <a:solidFill>
                  <a:srgbClr val="000000"/>
                </a:solidFill>
                <a:latin typeface="Comic Sans MS"/>
                <a:ea typeface="Comic Sans MS"/>
                <a:cs typeface="Comic Sans MS"/>
                <a:sym typeface="Comic Sans MS"/>
              </a:rPr>
              <a:t>Iniciando el ciclo de vida del software se hizo un levantamiento de información utilizando como técnica de recolección la entrevista, aplicada a los distintos roles de la empresa</a:t>
            </a:r>
            <a:endParaRPr sz="2200">
              <a:solidFill>
                <a:srgbClr val="000000"/>
              </a:solidFill>
              <a:latin typeface="Comic Sans MS"/>
              <a:ea typeface="Comic Sans MS"/>
              <a:cs typeface="Comic Sans MS"/>
              <a:sym typeface="Comic Sans MS"/>
            </a:endParaRPr>
          </a:p>
        </p:txBody>
      </p:sp>
      <p:pic>
        <p:nvPicPr>
          <p:cNvPr id="145" name="Google Shape;145;p12"/>
          <p:cNvPicPr preferRelativeResize="0"/>
          <p:nvPr/>
        </p:nvPicPr>
        <p:blipFill rotWithShape="1">
          <a:blip r:embed="rId3">
            <a:alphaModFix/>
          </a:blip>
          <a:srcRect b="0" l="0" r="0" t="0"/>
          <a:stretch/>
        </p:blipFill>
        <p:spPr>
          <a:xfrm>
            <a:off x="340625" y="1685075"/>
            <a:ext cx="3306025" cy="330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200">
                <a:solidFill>
                  <a:srgbClr val="E951BA"/>
                </a:solidFill>
                <a:latin typeface="Pacifico"/>
                <a:ea typeface="Pacifico"/>
                <a:cs typeface="Pacifico"/>
                <a:sym typeface="Pacifico"/>
              </a:rPr>
              <a:t>PREGUNTAS ROL ADMINISTRADOR </a:t>
            </a:r>
            <a:endParaRPr sz="3200">
              <a:solidFill>
                <a:srgbClr val="E951BA"/>
              </a:solidFill>
              <a:latin typeface="Pacifico"/>
              <a:ea typeface="Pacifico"/>
              <a:cs typeface="Pacifico"/>
              <a:sym typeface="Pacifico"/>
            </a:endParaRPr>
          </a:p>
        </p:txBody>
      </p:sp>
      <p:sp>
        <p:nvSpPr>
          <p:cNvPr id="151" name="Google Shape;151;p13"/>
          <p:cNvSpPr txBox="1"/>
          <p:nvPr>
            <p:ph idx="1" type="body"/>
          </p:nvPr>
        </p:nvSpPr>
        <p:spPr>
          <a:xfrm>
            <a:off x="311700" y="1468825"/>
            <a:ext cx="5921700" cy="3099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2417"/>
              <a:buNone/>
            </a:pPr>
            <a:r>
              <a:rPr lang="es" sz="1900">
                <a:solidFill>
                  <a:srgbClr val="000000"/>
                </a:solidFill>
                <a:latin typeface="Comic Sans MS"/>
                <a:ea typeface="Comic Sans MS"/>
                <a:cs typeface="Comic Sans MS"/>
                <a:sym typeface="Comic Sans MS"/>
              </a:rPr>
              <a:t>1.¿Cómo se administra la materia prima?</a:t>
            </a:r>
            <a:endParaRPr sz="19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2417"/>
              <a:buNone/>
            </a:pPr>
            <a:r>
              <a:rPr lang="es" sz="1900">
                <a:solidFill>
                  <a:srgbClr val="000000"/>
                </a:solidFill>
                <a:latin typeface="Comic Sans MS"/>
                <a:ea typeface="Comic Sans MS"/>
                <a:cs typeface="Comic Sans MS"/>
                <a:sym typeface="Comic Sans MS"/>
              </a:rPr>
              <a:t>2.¿Mantiene el control y organización de sus productos?</a:t>
            </a:r>
            <a:endParaRPr sz="19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2417"/>
              <a:buNone/>
            </a:pPr>
            <a:r>
              <a:rPr lang="es" sz="1900">
                <a:solidFill>
                  <a:srgbClr val="000000"/>
                </a:solidFill>
                <a:latin typeface="Comic Sans MS"/>
                <a:ea typeface="Comic Sans MS"/>
                <a:cs typeface="Comic Sans MS"/>
                <a:sym typeface="Comic Sans MS"/>
              </a:rPr>
              <a:t>3.¿Registra la llegada y salida de los productos de manera oportuna?</a:t>
            </a:r>
            <a:endParaRPr sz="19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2417"/>
              <a:buNone/>
            </a:pPr>
            <a:r>
              <a:rPr lang="es" sz="1900">
                <a:solidFill>
                  <a:srgbClr val="000000"/>
                </a:solidFill>
                <a:latin typeface="Comic Sans MS"/>
                <a:ea typeface="Comic Sans MS"/>
                <a:cs typeface="Comic Sans MS"/>
                <a:sym typeface="Comic Sans MS"/>
              </a:rPr>
              <a:t>4.¿Documenta cada uno de los productos de la empresa?</a:t>
            </a:r>
            <a:endParaRPr sz="19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2417"/>
              <a:buNone/>
            </a:pPr>
            <a:r>
              <a:rPr lang="es" sz="1900">
                <a:solidFill>
                  <a:srgbClr val="000000"/>
                </a:solidFill>
                <a:latin typeface="Comic Sans MS"/>
                <a:ea typeface="Comic Sans MS"/>
                <a:cs typeface="Comic Sans MS"/>
                <a:sym typeface="Comic Sans MS"/>
              </a:rPr>
              <a:t>5.En caso de pérdida de un producto, ¿Con qué soporte cuenta?</a:t>
            </a:r>
            <a:endParaRPr sz="19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2417"/>
              <a:buNone/>
            </a:pPr>
            <a:r>
              <a:rPr lang="es" sz="1900">
                <a:solidFill>
                  <a:srgbClr val="000000"/>
                </a:solidFill>
                <a:latin typeface="Comic Sans MS"/>
                <a:ea typeface="Comic Sans MS"/>
                <a:cs typeface="Comic Sans MS"/>
                <a:sym typeface="Comic Sans MS"/>
              </a:rPr>
              <a:t>6.¿Cómo registra sus ventas pagadas virtualmente?</a:t>
            </a:r>
            <a:endParaRPr sz="19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SzPct val="102417"/>
              <a:buNone/>
            </a:pPr>
            <a:r>
              <a:rPr lang="es" sz="1900">
                <a:solidFill>
                  <a:srgbClr val="000000"/>
                </a:solidFill>
                <a:latin typeface="Comic Sans MS"/>
                <a:ea typeface="Comic Sans MS"/>
                <a:cs typeface="Comic Sans MS"/>
                <a:sym typeface="Comic Sans MS"/>
              </a:rPr>
              <a:t>7.¿</a:t>
            </a:r>
            <a:r>
              <a:rPr lang="es" sz="1900">
                <a:solidFill>
                  <a:srgbClr val="000000"/>
                </a:solidFill>
                <a:latin typeface="Comic Sans MS"/>
                <a:ea typeface="Comic Sans MS"/>
                <a:cs typeface="Comic Sans MS"/>
                <a:sym typeface="Comic Sans MS"/>
              </a:rPr>
              <a:t>Qué</a:t>
            </a:r>
            <a:r>
              <a:rPr lang="es" sz="1900">
                <a:solidFill>
                  <a:srgbClr val="000000"/>
                </a:solidFill>
                <a:latin typeface="Comic Sans MS"/>
                <a:ea typeface="Comic Sans MS"/>
                <a:cs typeface="Comic Sans MS"/>
                <a:sym typeface="Comic Sans MS"/>
              </a:rPr>
              <a:t> clase de </a:t>
            </a:r>
            <a:r>
              <a:rPr lang="es" sz="1900">
                <a:solidFill>
                  <a:srgbClr val="000000"/>
                </a:solidFill>
                <a:latin typeface="Comic Sans MS"/>
                <a:ea typeface="Comic Sans MS"/>
                <a:cs typeface="Comic Sans MS"/>
                <a:sym typeface="Comic Sans MS"/>
              </a:rPr>
              <a:t>menú</a:t>
            </a:r>
            <a:r>
              <a:rPr lang="es" sz="1900">
                <a:solidFill>
                  <a:srgbClr val="000000"/>
                </a:solidFill>
                <a:latin typeface="Comic Sans MS"/>
                <a:ea typeface="Comic Sans MS"/>
                <a:cs typeface="Comic Sans MS"/>
                <a:sym typeface="Comic Sans MS"/>
              </a:rPr>
              <a:t> maneja la </a:t>
            </a:r>
            <a:r>
              <a:rPr lang="es" sz="1900">
                <a:solidFill>
                  <a:srgbClr val="000000"/>
                </a:solidFill>
                <a:latin typeface="Comic Sans MS"/>
                <a:ea typeface="Comic Sans MS"/>
                <a:cs typeface="Comic Sans MS"/>
                <a:sym typeface="Comic Sans MS"/>
              </a:rPr>
              <a:t>postrería</a:t>
            </a:r>
            <a:r>
              <a:rPr lang="es" sz="1900">
                <a:solidFill>
                  <a:srgbClr val="000000"/>
                </a:solidFill>
                <a:latin typeface="Comic Sans MS"/>
                <a:ea typeface="Comic Sans MS"/>
                <a:cs typeface="Comic Sans MS"/>
                <a:sym typeface="Comic Sans MS"/>
              </a:rPr>
              <a:t>?</a:t>
            </a:r>
            <a:endParaRPr sz="1900">
              <a:solidFill>
                <a:srgbClr val="000000"/>
              </a:solidFill>
              <a:latin typeface="Comic Sans MS"/>
              <a:ea typeface="Comic Sans MS"/>
              <a:cs typeface="Comic Sans MS"/>
              <a:sym typeface="Comic Sans MS"/>
            </a:endParaRPr>
          </a:p>
        </p:txBody>
      </p:sp>
      <p:pic>
        <p:nvPicPr>
          <p:cNvPr id="152" name="Google Shape;152;p13"/>
          <p:cNvPicPr preferRelativeResize="0"/>
          <p:nvPr/>
        </p:nvPicPr>
        <p:blipFill rotWithShape="1">
          <a:blip r:embed="rId3">
            <a:alphaModFix/>
          </a:blip>
          <a:srcRect b="0" l="0" r="0" t="0"/>
          <a:stretch/>
        </p:blipFill>
        <p:spPr>
          <a:xfrm>
            <a:off x="6147375" y="1468825"/>
            <a:ext cx="2605800" cy="260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600">
                <a:solidFill>
                  <a:srgbClr val="E951BA"/>
                </a:solidFill>
                <a:latin typeface="Pacifico"/>
                <a:ea typeface="Pacifico"/>
                <a:cs typeface="Pacifico"/>
                <a:sym typeface="Pacifico"/>
              </a:rPr>
              <a:t>MAPAS DE PROCESOS-BPMN</a:t>
            </a:r>
            <a:endParaRPr>
              <a:solidFill>
                <a:srgbClr val="E951BA"/>
              </a:solidFill>
              <a:latin typeface="Pacifico"/>
              <a:ea typeface="Pacifico"/>
              <a:cs typeface="Pacifico"/>
              <a:sym typeface="Pacifico"/>
            </a:endParaRPr>
          </a:p>
        </p:txBody>
      </p:sp>
      <p:sp>
        <p:nvSpPr>
          <p:cNvPr id="158" name="Google Shape;158;p14"/>
          <p:cNvSpPr txBox="1"/>
          <p:nvPr>
            <p:ph idx="1" type="body"/>
          </p:nvPr>
        </p:nvSpPr>
        <p:spPr>
          <a:xfrm>
            <a:off x="3377375" y="1417725"/>
            <a:ext cx="5649300" cy="347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900">
                <a:solidFill>
                  <a:srgbClr val="000000"/>
                </a:solidFill>
                <a:latin typeface="Comic Sans MS"/>
                <a:ea typeface="Comic Sans MS"/>
                <a:cs typeface="Comic Sans MS"/>
                <a:sym typeface="Comic Sans MS"/>
              </a:rPr>
              <a:t>El BPMN permite modelar los procesos que se llevan a cabo en una empresa para facilitar su comprensión. A continuación presentamos dos BPMN, el primero está orientado a la situación actual de la empresa Chachacha sabor y el segundo explica la propuesta de un sistema de gestión de inventario.</a:t>
            </a:r>
            <a:endParaRPr sz="19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a:p>
        </p:txBody>
      </p:sp>
      <p:pic>
        <p:nvPicPr>
          <p:cNvPr id="159" name="Google Shape;159;p14"/>
          <p:cNvPicPr preferRelativeResize="0"/>
          <p:nvPr/>
        </p:nvPicPr>
        <p:blipFill rotWithShape="1">
          <a:blip r:embed="rId3">
            <a:alphaModFix/>
          </a:blip>
          <a:srcRect b="0" l="0" r="0" t="0"/>
          <a:stretch/>
        </p:blipFill>
        <p:spPr>
          <a:xfrm>
            <a:off x="458950" y="1652050"/>
            <a:ext cx="2440475" cy="244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solidFill>
                  <a:srgbClr val="E951BA"/>
                </a:solidFill>
                <a:latin typeface="Pacifico"/>
                <a:ea typeface="Pacifico"/>
                <a:cs typeface="Pacifico"/>
                <a:sym typeface="Pacifico"/>
              </a:rPr>
              <a:t>BPMN-SITUACIÓN ACTUAL DE LA EMPRESA</a:t>
            </a:r>
            <a:endParaRPr>
              <a:solidFill>
                <a:srgbClr val="E951BA"/>
              </a:solidFill>
              <a:latin typeface="Pacifico"/>
              <a:ea typeface="Pacifico"/>
              <a:cs typeface="Pacifico"/>
              <a:sym typeface="Pacific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BPMN-SISTEMA PROPUESTO</a:t>
            </a:r>
            <a:endParaRPr>
              <a:solidFill>
                <a:srgbClr val="E951BA"/>
              </a:solidFill>
              <a:latin typeface="Pacifico"/>
              <a:ea typeface="Pacifico"/>
              <a:cs typeface="Pacifico"/>
              <a:sym typeface="Pacifico"/>
            </a:endParaRPr>
          </a:p>
        </p:txBody>
      </p:sp>
      <p:sp>
        <p:nvSpPr>
          <p:cNvPr id="170" name="Google Shape;170;p16"/>
          <p:cNvSpPr txBox="1"/>
          <p:nvPr>
            <p:ph idx="1" type="body"/>
          </p:nvPr>
        </p:nvSpPr>
        <p:spPr>
          <a:xfrm>
            <a:off x="0" y="4527425"/>
            <a:ext cx="8588700" cy="485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71428"/>
              <a:buNone/>
            </a:pPr>
            <a:r>
              <a:rPr lang="es" sz="4200" u="sng">
                <a:solidFill>
                  <a:srgbClr val="E951BA"/>
                </a:solidFill>
                <a:hlinkClick r:id="rId3">
                  <a:extLst>
                    <a:ext uri="{A12FA001-AC4F-418D-AE19-62706E023703}">
                      <ahyp:hlinkClr val="tx"/>
                    </a:ext>
                  </a:extLst>
                </a:hlinkClick>
              </a:rPr>
              <a:t>https://lucid.app/lucidchart/f850379a-fd97-489b-9c09-7951c4d09764/edit?viewport_loc=685%2C577%2C2426%2C1103%2C0_0&amp;invitationId=inv_01be1154-fef0-4c75-8302-5187c924d06b#</a:t>
            </a:r>
            <a:endParaRPr sz="4200">
              <a:solidFill>
                <a:srgbClr val="E951BA"/>
              </a:solidFill>
            </a:endParaRPr>
          </a:p>
          <a:p>
            <a:pPr indent="0" lvl="0" marL="0" rtl="0" algn="l">
              <a:lnSpc>
                <a:spcPct val="115000"/>
              </a:lnSpc>
              <a:spcBef>
                <a:spcPts val="1200"/>
              </a:spcBef>
              <a:spcAft>
                <a:spcPts val="1200"/>
              </a:spcAft>
              <a:buSzPts val="1800"/>
              <a:buNone/>
            </a:pPr>
            <a:r>
              <a:t/>
            </a:r>
            <a:endParaRPr/>
          </a:p>
        </p:txBody>
      </p:sp>
      <p:pic>
        <p:nvPicPr>
          <p:cNvPr id="171" name="Google Shape;171;p16"/>
          <p:cNvPicPr preferRelativeResize="0"/>
          <p:nvPr/>
        </p:nvPicPr>
        <p:blipFill>
          <a:blip r:embed="rId4">
            <a:alphaModFix/>
          </a:blip>
          <a:stretch>
            <a:fillRect/>
          </a:stretch>
        </p:blipFill>
        <p:spPr>
          <a:xfrm>
            <a:off x="819500" y="1160550"/>
            <a:ext cx="7505008" cy="3116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CONTROL DE VERSIONES GITHUB</a:t>
            </a:r>
            <a:endParaRPr>
              <a:solidFill>
                <a:srgbClr val="E951BA"/>
              </a:solidFill>
              <a:latin typeface="Pacifico"/>
              <a:ea typeface="Pacifico"/>
              <a:cs typeface="Pacifico"/>
              <a:sym typeface="Pacific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500">
                <a:solidFill>
                  <a:srgbClr val="E951BA"/>
                </a:solidFill>
                <a:latin typeface="Pacifico"/>
                <a:ea typeface="Pacifico"/>
                <a:cs typeface="Pacifico"/>
                <a:sym typeface="Pacifico"/>
              </a:rPr>
              <a:t>REQUISITOS DE SOFTWARE</a:t>
            </a:r>
            <a:endParaRPr sz="3500">
              <a:solidFill>
                <a:srgbClr val="E951BA"/>
              </a:solidFill>
              <a:latin typeface="Pacifico"/>
              <a:ea typeface="Pacifico"/>
              <a:cs typeface="Pacifico"/>
              <a:sym typeface="Pacifico"/>
            </a:endParaRPr>
          </a:p>
        </p:txBody>
      </p:sp>
      <p:sp>
        <p:nvSpPr>
          <p:cNvPr id="182" name="Google Shape;182;p18"/>
          <p:cNvSpPr txBox="1"/>
          <p:nvPr>
            <p:ph idx="1" type="body"/>
          </p:nvPr>
        </p:nvSpPr>
        <p:spPr>
          <a:xfrm>
            <a:off x="3866125" y="1468825"/>
            <a:ext cx="5119500" cy="347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000">
                <a:solidFill>
                  <a:srgbClr val="000000"/>
                </a:solidFill>
                <a:latin typeface="Comic Sans MS"/>
                <a:ea typeface="Comic Sans MS"/>
                <a:cs typeface="Comic Sans MS"/>
                <a:sym typeface="Comic Sans MS"/>
              </a:rPr>
              <a:t>Mantener el control y organización del sistema en desarrollo modelando cada uno de los procesos e identificando los RF y los RNF relacionados permitiendo un mayor entendimiento del sistema que se llevará a cabo en la empresa. </a:t>
            </a:r>
            <a:endParaRPr sz="20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sz="2100">
              <a:solidFill>
                <a:srgbClr val="000000"/>
              </a:solidFill>
              <a:latin typeface="Comic Sans MS"/>
              <a:ea typeface="Comic Sans MS"/>
              <a:cs typeface="Comic Sans MS"/>
              <a:sym typeface="Comic Sans MS"/>
            </a:endParaRPr>
          </a:p>
        </p:txBody>
      </p:sp>
      <p:pic>
        <p:nvPicPr>
          <p:cNvPr id="183" name="Google Shape;183;p18"/>
          <p:cNvPicPr preferRelativeResize="0"/>
          <p:nvPr/>
        </p:nvPicPr>
        <p:blipFill rotWithShape="1">
          <a:blip r:embed="rId3">
            <a:alphaModFix/>
          </a:blip>
          <a:srcRect b="0" l="0" r="0" t="0"/>
          <a:stretch/>
        </p:blipFill>
        <p:spPr>
          <a:xfrm>
            <a:off x="578200" y="1468825"/>
            <a:ext cx="3048451" cy="3048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51BA"/>
        </a:solidFill>
      </p:bgPr>
    </p:bg>
    <p:spTree>
      <p:nvGrpSpPr>
        <p:cNvPr id="67" name="Shape 67"/>
        <p:cNvGrpSpPr/>
        <p:nvPr/>
      </p:nvGrpSpPr>
      <p:grpSpPr>
        <a:xfrm>
          <a:off x="0" y="0"/>
          <a:ext cx="0" cy="0"/>
          <a:chOff x="0" y="0"/>
          <a:chExt cx="0" cy="0"/>
        </a:xfrm>
      </p:grpSpPr>
      <p:sp>
        <p:nvSpPr>
          <p:cNvPr id="68" name="Google Shape;68;p2"/>
          <p:cNvSpPr txBox="1"/>
          <p:nvPr>
            <p:ph type="title"/>
          </p:nvPr>
        </p:nvSpPr>
        <p:spPr>
          <a:xfrm>
            <a:off x="311700" y="2223300"/>
            <a:ext cx="8520600" cy="69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solidFill>
                  <a:schemeClr val="lt1"/>
                </a:solidFill>
                <a:latin typeface="Pacifico"/>
                <a:ea typeface="Pacifico"/>
                <a:cs typeface="Pacifico"/>
                <a:sym typeface="Pacifico"/>
              </a:rPr>
              <a:t>TRIMESTRE I</a:t>
            </a:r>
            <a:endParaRPr>
              <a:solidFill>
                <a:schemeClr val="lt1"/>
              </a:solidFill>
              <a:latin typeface="Pacifico"/>
              <a:ea typeface="Pacifico"/>
              <a:cs typeface="Pacifico"/>
              <a:sym typeface="Pacific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189" name="Google Shape;189;p19"/>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RF01</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Registrar usuario.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administrador deberá ingresar sus datos para </a:t>
                      </a:r>
                      <a:r>
                        <a:rPr lang="es" sz="1200">
                          <a:latin typeface="Times New Roman"/>
                          <a:ea typeface="Times New Roman"/>
                          <a:cs typeface="Times New Roman"/>
                          <a:sym typeface="Times New Roman"/>
                        </a:rPr>
                        <a:t>registrarse</a:t>
                      </a:r>
                      <a:r>
                        <a:rPr lang="es" sz="1200" u="none" cap="none" strike="noStrike">
                          <a:latin typeface="Times New Roman"/>
                          <a:ea typeface="Times New Roman"/>
                          <a:cs typeface="Times New Roman"/>
                          <a:sym typeface="Times New Roman"/>
                        </a:rPr>
                        <a:t> al sistema.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permitirá que el administrador se registre y haga un</a:t>
                      </a:r>
                      <a:r>
                        <a:rPr lang="es" sz="1200" u="none" cap="none" strike="noStrike">
                          <a:latin typeface="Times New Roman"/>
                          <a:ea typeface="Times New Roman"/>
                          <a:cs typeface="Times New Roman"/>
                          <a:sym typeface="Times New Roman"/>
                        </a:rPr>
                        <a:t> registro de los usuarios a sus empleados.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195" name="Google Shape;195;p20"/>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RF02</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Iniciar sesión.</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Una vez el usuario ingrese sus datos tendrá acceso al sistema.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le permite al usuario iniciar sesión ingresando su nombre de usuario y contraseña.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01" name="Google Shape;201;p21"/>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RF03</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Recuperar contraseña.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usuario podrá recuperar la contraseña de su cuenta que ha sido previamente registrada.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le dará la posibilidad al usuario de restablecer la contraseña de su cuenta que está registrada por medio de un correo de recuperación que le brindará una contraseña temporal.</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3ca6b4b458_1_1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07" name="Google Shape;207;g13ca6b4b458_1_10"/>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RF04</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Editar tabla </a:t>
                      </a:r>
                      <a:r>
                        <a:rPr lang="es" sz="1200">
                          <a:latin typeface="Times New Roman"/>
                          <a:ea typeface="Times New Roman"/>
                          <a:cs typeface="Times New Roman"/>
                          <a:sym typeface="Times New Roman"/>
                        </a:rPr>
                        <a:t>Usuarios</a:t>
                      </a:r>
                      <a:r>
                        <a:rPr lang="e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este apartado se mostrará y editará la tabla de los empleados registrados.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esta tabla el administrador podrá editar los datos de los empleados antes registrados y eliminar sus registros en caso de retiro.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3ca6b4b458_0_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13" name="Google Shape;213;g13ca6b4b458_0_0"/>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RF05</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Registrar insumos.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este apartado se registran los insumos a utilizar dependiendo su categoría.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Para este registro se tendrá en cuenta: La cantidad del producto, fecha y hora de ingreso, categoría (orgánicos e inorgánicos).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3ca6b4b458_0_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19" name="Google Shape;219;g13ca6b4b458_0_5"/>
          <p:cNvGraphicFramePr/>
          <p:nvPr/>
        </p:nvGraphicFramePr>
        <p:xfrm>
          <a:off x="952500" y="16834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RF06</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Editar tabla de insumos.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este apartado se mostrará y editará la tabla de los insumos registrados.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esta tabla se podrán eliminar la cantidad de productos ya vendidos por la empresa cada día.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3ca6b4b458_1_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25" name="Google Shape;225;g13ca6b4b458_1_5"/>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RF07</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Registrar </a:t>
                      </a:r>
                      <a:r>
                        <a:rPr lang="es" sz="1200">
                          <a:latin typeface="Times New Roman"/>
                          <a:ea typeface="Times New Roman"/>
                          <a:cs typeface="Times New Roman"/>
                          <a:sym typeface="Times New Roman"/>
                        </a:rPr>
                        <a:t>menú</a:t>
                      </a:r>
                      <a:r>
                        <a:rPr lang="es" sz="1200">
                          <a:latin typeface="Times New Roman"/>
                          <a:ea typeface="Times New Roman"/>
                          <a:cs typeface="Times New Roman"/>
                          <a:sym typeface="Times New Roman"/>
                        </a:rPr>
                        <a:t> </a:t>
                      </a:r>
                      <a:r>
                        <a:rPr lang="es" sz="1200" u="none" cap="none" strike="noStrike">
                          <a:latin typeface="Times New Roman"/>
                          <a:ea typeface="Times New Roman"/>
                          <a:cs typeface="Times New Roman"/>
                          <a:sym typeface="Times New Roman"/>
                        </a:rPr>
                        <a:t>del día.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este apartado </a:t>
                      </a:r>
                      <a:r>
                        <a:rPr lang="es" sz="1200">
                          <a:latin typeface="Times New Roman"/>
                          <a:ea typeface="Times New Roman"/>
                          <a:cs typeface="Times New Roman"/>
                          <a:sym typeface="Times New Roman"/>
                        </a:rPr>
                        <a:t>el administrador </a:t>
                      </a:r>
                      <a:r>
                        <a:rPr lang="es" sz="1200" u="none" cap="none" strike="noStrike">
                          <a:latin typeface="Times New Roman"/>
                          <a:ea typeface="Times New Roman"/>
                          <a:cs typeface="Times New Roman"/>
                          <a:sym typeface="Times New Roman"/>
                        </a:rPr>
                        <a:t> </a:t>
                      </a:r>
                      <a:r>
                        <a:rPr lang="es" sz="1200">
                          <a:latin typeface="Times New Roman"/>
                          <a:ea typeface="Times New Roman"/>
                          <a:cs typeface="Times New Roman"/>
                          <a:sym typeface="Times New Roman"/>
                        </a:rPr>
                        <a:t>podrá</a:t>
                      </a:r>
                      <a:r>
                        <a:rPr lang="es" sz="1200" u="none" cap="none" strike="noStrike">
                          <a:latin typeface="Times New Roman"/>
                          <a:ea typeface="Times New Roman"/>
                          <a:cs typeface="Times New Roman"/>
                          <a:sym typeface="Times New Roman"/>
                        </a:rPr>
                        <a:t> registrar </a:t>
                      </a:r>
                      <a:r>
                        <a:rPr lang="es" sz="1200">
                          <a:latin typeface="Times New Roman"/>
                          <a:ea typeface="Times New Roman"/>
                          <a:cs typeface="Times New Roman"/>
                          <a:sym typeface="Times New Roman"/>
                        </a:rPr>
                        <a:t>el </a:t>
                      </a:r>
                      <a:r>
                        <a:rPr lang="es" sz="1200">
                          <a:latin typeface="Times New Roman"/>
                          <a:ea typeface="Times New Roman"/>
                          <a:cs typeface="Times New Roman"/>
                          <a:sym typeface="Times New Roman"/>
                        </a:rPr>
                        <a:t>menú</a:t>
                      </a:r>
                      <a:r>
                        <a:rPr lang="es" sz="1200">
                          <a:latin typeface="Times New Roman"/>
                          <a:ea typeface="Times New Roman"/>
                          <a:cs typeface="Times New Roman"/>
                          <a:sym typeface="Times New Roman"/>
                        </a:rPr>
                        <a:t> d</a:t>
                      </a:r>
                      <a:r>
                        <a:rPr lang="es" sz="1200" u="none" cap="none" strike="noStrike">
                          <a:latin typeface="Times New Roman"/>
                          <a:ea typeface="Times New Roman"/>
                          <a:cs typeface="Times New Roman"/>
                          <a:sym typeface="Times New Roman"/>
                        </a:rPr>
                        <a:t>el día.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a:t>
                      </a:r>
                      <a:r>
                        <a:rPr lang="es" sz="1200">
                          <a:latin typeface="Times New Roman"/>
                          <a:ea typeface="Times New Roman"/>
                          <a:cs typeface="Times New Roman"/>
                          <a:sym typeface="Times New Roman"/>
                        </a:rPr>
                        <a:t>e apartado el administrador </a:t>
                      </a:r>
                      <a:r>
                        <a:rPr lang="es" sz="1200">
                          <a:latin typeface="Times New Roman"/>
                          <a:ea typeface="Times New Roman"/>
                          <a:cs typeface="Times New Roman"/>
                          <a:sym typeface="Times New Roman"/>
                        </a:rPr>
                        <a:t>podrá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publicar el menú del día, para ser visualizados por el cliente.</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3ca6b4b458_1_1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31" name="Google Shape;231;g13ca6b4b458_1_15"/>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RF0</a:t>
                      </a:r>
                      <a:r>
                        <a:rPr lang="es" sz="1200">
                          <a:latin typeface="Times New Roman"/>
                          <a:ea typeface="Times New Roman"/>
                          <a:cs typeface="Times New Roman"/>
                          <a:sym typeface="Times New Roman"/>
                        </a:rPr>
                        <a:t>9</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Editar </a:t>
                      </a:r>
                      <a:r>
                        <a:rPr lang="es" sz="1200">
                          <a:latin typeface="Times New Roman"/>
                          <a:ea typeface="Times New Roman"/>
                          <a:cs typeface="Times New Roman"/>
                          <a:sym typeface="Times New Roman"/>
                        </a:rPr>
                        <a:t>menú</a:t>
                      </a:r>
                      <a:r>
                        <a:rPr lang="es" sz="1200" u="none" cap="none" strike="noStrike">
                          <a:latin typeface="Times New Roman"/>
                          <a:ea typeface="Times New Roman"/>
                          <a:cs typeface="Times New Roman"/>
                          <a:sym typeface="Times New Roman"/>
                        </a:rPr>
                        <a:t> del día.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este apartado se </a:t>
                      </a:r>
                      <a:r>
                        <a:rPr lang="es" sz="1200">
                          <a:latin typeface="Times New Roman"/>
                          <a:ea typeface="Times New Roman"/>
                          <a:cs typeface="Times New Roman"/>
                          <a:sym typeface="Times New Roman"/>
                        </a:rPr>
                        <a:t>podrá</a:t>
                      </a:r>
                      <a:r>
                        <a:rPr lang="es" sz="1200" u="none" cap="none" strike="noStrike">
                          <a:latin typeface="Times New Roman"/>
                          <a:ea typeface="Times New Roman"/>
                          <a:cs typeface="Times New Roman"/>
                          <a:sym typeface="Times New Roman"/>
                        </a:rPr>
                        <a:t> editar el </a:t>
                      </a:r>
                      <a:r>
                        <a:rPr lang="es" sz="1200">
                          <a:latin typeface="Times New Roman"/>
                          <a:ea typeface="Times New Roman"/>
                          <a:cs typeface="Times New Roman"/>
                          <a:sym typeface="Times New Roman"/>
                        </a:rPr>
                        <a:t>menú</a:t>
                      </a:r>
                      <a:r>
                        <a:rPr lang="es" sz="1200" u="none" cap="none" strike="noStrike">
                          <a:latin typeface="Times New Roman"/>
                          <a:ea typeface="Times New Roman"/>
                          <a:cs typeface="Times New Roman"/>
                          <a:sym typeface="Times New Roman"/>
                        </a:rPr>
                        <a:t> del día.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Se podrán eliminar </a:t>
                      </a:r>
                      <a:r>
                        <a:rPr lang="es" sz="1200">
                          <a:latin typeface="Times New Roman"/>
                          <a:ea typeface="Times New Roman"/>
                          <a:cs typeface="Times New Roman"/>
                          <a:sym typeface="Times New Roman"/>
                        </a:rPr>
                        <a:t>o modificar el </a:t>
                      </a:r>
                      <a:r>
                        <a:rPr lang="es" sz="1200">
                          <a:latin typeface="Times New Roman"/>
                          <a:ea typeface="Times New Roman"/>
                          <a:cs typeface="Times New Roman"/>
                          <a:sym typeface="Times New Roman"/>
                        </a:rPr>
                        <a:t>menú</a:t>
                      </a:r>
                      <a:r>
                        <a:rPr lang="es" sz="1200">
                          <a:latin typeface="Times New Roman"/>
                          <a:ea typeface="Times New Roman"/>
                          <a:cs typeface="Times New Roman"/>
                          <a:sym typeface="Times New Roman"/>
                        </a:rPr>
                        <a:t> dependiendo de lo que se necesite.</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42e3b15322_0_3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37" name="Google Shape;237;g142e3b15322_0_37"/>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a:t>
                      </a:r>
                      <a:r>
                        <a:rPr lang="es" sz="1200">
                          <a:latin typeface="Times New Roman"/>
                          <a:ea typeface="Times New Roman"/>
                          <a:cs typeface="Times New Roman"/>
                          <a:sym typeface="Times New Roman"/>
                        </a:rPr>
                        <a:t>10</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a:latin typeface="Times New Roman"/>
                          <a:ea typeface="Times New Roman"/>
                          <a:cs typeface="Times New Roman"/>
                          <a:sym typeface="Times New Roman"/>
                        </a:rPr>
                        <a:t>Visualiz</a:t>
                      </a:r>
                      <a:r>
                        <a:rPr lang="es" sz="1200" u="none" cap="none" strike="noStrike">
                          <a:latin typeface="Times New Roman"/>
                          <a:ea typeface="Times New Roman"/>
                          <a:cs typeface="Times New Roman"/>
                          <a:sym typeface="Times New Roman"/>
                        </a:rPr>
                        <a:t>ar </a:t>
                      </a:r>
                      <a:r>
                        <a:rPr lang="es" sz="1200">
                          <a:latin typeface="Times New Roman"/>
                          <a:ea typeface="Times New Roman"/>
                          <a:cs typeface="Times New Roman"/>
                          <a:sym typeface="Times New Roman"/>
                        </a:rPr>
                        <a:t>menú</a:t>
                      </a:r>
                      <a:r>
                        <a:rPr lang="es" sz="1200" u="none" cap="none" strike="noStrike">
                          <a:latin typeface="Times New Roman"/>
                          <a:ea typeface="Times New Roman"/>
                          <a:cs typeface="Times New Roman"/>
                          <a:sym typeface="Times New Roman"/>
                        </a:rPr>
                        <a:t> del día.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este apartado se </a:t>
                      </a:r>
                      <a:r>
                        <a:rPr lang="es" sz="1200">
                          <a:latin typeface="Times New Roman"/>
                          <a:ea typeface="Times New Roman"/>
                          <a:cs typeface="Times New Roman"/>
                          <a:sym typeface="Times New Roman"/>
                        </a:rPr>
                        <a:t>podrá</a:t>
                      </a:r>
                      <a:r>
                        <a:rPr lang="es" sz="1200" u="none" cap="none" strike="noStrike">
                          <a:latin typeface="Times New Roman"/>
                          <a:ea typeface="Times New Roman"/>
                          <a:cs typeface="Times New Roman"/>
                          <a:sym typeface="Times New Roman"/>
                        </a:rPr>
                        <a:t> </a:t>
                      </a:r>
                      <a:r>
                        <a:rPr lang="es" sz="1200">
                          <a:latin typeface="Times New Roman"/>
                          <a:ea typeface="Times New Roman"/>
                          <a:cs typeface="Times New Roman"/>
                          <a:sym typeface="Times New Roman"/>
                        </a:rPr>
                        <a:t>visualizar</a:t>
                      </a:r>
                      <a:r>
                        <a:rPr lang="es" sz="1200" u="none" cap="none" strike="noStrike">
                          <a:latin typeface="Times New Roman"/>
                          <a:ea typeface="Times New Roman"/>
                          <a:cs typeface="Times New Roman"/>
                          <a:sym typeface="Times New Roman"/>
                        </a:rPr>
                        <a:t> el </a:t>
                      </a:r>
                      <a:r>
                        <a:rPr lang="es" sz="1200">
                          <a:latin typeface="Times New Roman"/>
                          <a:ea typeface="Times New Roman"/>
                          <a:cs typeface="Times New Roman"/>
                          <a:sym typeface="Times New Roman"/>
                        </a:rPr>
                        <a:t>menú</a:t>
                      </a:r>
                      <a:r>
                        <a:rPr lang="es" sz="1200" u="none" cap="none" strike="noStrike">
                          <a:latin typeface="Times New Roman"/>
                          <a:ea typeface="Times New Roman"/>
                          <a:cs typeface="Times New Roman"/>
                          <a:sym typeface="Times New Roman"/>
                        </a:rPr>
                        <a:t> del día.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Se </a:t>
                      </a:r>
                      <a:r>
                        <a:rPr lang="es" sz="1200">
                          <a:latin typeface="Times New Roman"/>
                          <a:ea typeface="Times New Roman"/>
                          <a:cs typeface="Times New Roman"/>
                          <a:sym typeface="Times New Roman"/>
                        </a:rPr>
                        <a:t>podrá</a:t>
                      </a:r>
                      <a:r>
                        <a:rPr lang="es" sz="1200" u="none" cap="none" strike="noStrike">
                          <a:latin typeface="Times New Roman"/>
                          <a:ea typeface="Times New Roman"/>
                          <a:cs typeface="Times New Roman"/>
                          <a:sym typeface="Times New Roman"/>
                        </a:rPr>
                        <a:t> </a:t>
                      </a:r>
                      <a:r>
                        <a:rPr lang="es" sz="1200">
                          <a:latin typeface="Times New Roman"/>
                          <a:ea typeface="Times New Roman"/>
                          <a:cs typeface="Times New Roman"/>
                          <a:sym typeface="Times New Roman"/>
                        </a:rPr>
                        <a:t>visualizar  por el cliente </a:t>
                      </a:r>
                      <a:r>
                        <a:rPr lang="es" sz="1200">
                          <a:latin typeface="Times New Roman"/>
                          <a:ea typeface="Times New Roman"/>
                          <a:cs typeface="Times New Roman"/>
                          <a:sym typeface="Times New Roman"/>
                        </a:rPr>
                        <a:t>el menú del </a:t>
                      </a:r>
                      <a:r>
                        <a:rPr lang="es" sz="1200">
                          <a:latin typeface="Times New Roman"/>
                          <a:ea typeface="Times New Roman"/>
                          <a:cs typeface="Times New Roman"/>
                          <a:sym typeface="Times New Roman"/>
                        </a:rPr>
                        <a:t>día generado por el administrador</a:t>
                      </a:r>
                      <a:r>
                        <a:rPr lang="es" sz="1200">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3ca6b4b458_1_2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43" name="Google Shape;243;g13ca6b4b458_1_25"/>
          <p:cNvGraphicFramePr/>
          <p:nvPr/>
        </p:nvGraphicFramePr>
        <p:xfrm>
          <a:off x="952500" y="155610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RF1</a:t>
                      </a:r>
                      <a:r>
                        <a:rPr lang="es" sz="1200">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Reportar insumos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En este apartado el administrador podrá visualizar el reporte de insumos.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administrador podrá visualizar el reporte de insumos registrados dependiendo su categoría podrá solicitar su respectivo reporte en un lapso de tiempo determinado.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idx="1" type="body"/>
          </p:nvPr>
        </p:nvSpPr>
        <p:spPr>
          <a:xfrm>
            <a:off x="311700" y="1468825"/>
            <a:ext cx="56154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solidFill>
                  <a:srgbClr val="000000"/>
                </a:solidFill>
                <a:latin typeface="Comic Sans MS"/>
                <a:ea typeface="Comic Sans MS"/>
                <a:cs typeface="Comic Sans MS"/>
                <a:sym typeface="Comic Sans MS"/>
              </a:rPr>
              <a:t>La empresa se identifica con el Nombre Chachacha sabor ubicado en la localidad de Kennedy, Bogota en la calle 18 Sur #69A - 25  se especializa en hacer merengones, en general todo lo relacionado a Reposteria.</a:t>
            </a:r>
            <a:endParaRPr sz="2000">
              <a:solidFill>
                <a:srgbClr val="000000"/>
              </a:solidFill>
              <a:latin typeface="Comic Sans MS"/>
              <a:ea typeface="Comic Sans MS"/>
              <a:cs typeface="Comic Sans MS"/>
              <a:sym typeface="Comic Sans MS"/>
            </a:endParaRPr>
          </a:p>
        </p:txBody>
      </p:sp>
      <p:sp>
        <p:nvSpPr>
          <p:cNvPr id="74" name="Google Shape;74;p3"/>
          <p:cNvSpPr txBox="1"/>
          <p:nvPr/>
        </p:nvSpPr>
        <p:spPr>
          <a:xfrm>
            <a:off x="444150" y="186250"/>
            <a:ext cx="8388300" cy="161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3000"/>
              <a:buFont typeface="Arial"/>
              <a:buNone/>
            </a:pPr>
            <a:r>
              <a:rPr b="0" i="0" lang="es" sz="3000" u="none" cap="none" strike="noStrike">
                <a:solidFill>
                  <a:srgbClr val="E951BA"/>
                </a:solidFill>
                <a:latin typeface="Pacifico"/>
                <a:ea typeface="Pacifico"/>
                <a:cs typeface="Pacifico"/>
                <a:sym typeface="Pacifico"/>
              </a:rPr>
              <a:t>INFORMACIÓN GENERAL DE LA EMPRESA</a:t>
            </a:r>
            <a:endParaRPr b="0" i="0" sz="3000" u="none" cap="none" strike="noStrike">
              <a:solidFill>
                <a:srgbClr val="E951BA"/>
              </a:solidFill>
              <a:latin typeface="Pacifico"/>
              <a:ea typeface="Pacifico"/>
              <a:cs typeface="Pacifico"/>
              <a:sym typeface="Pacifico"/>
            </a:endParaRPr>
          </a:p>
          <a:p>
            <a:pPr indent="0" lvl="0" marL="0" marR="0" rtl="0" algn="l">
              <a:lnSpc>
                <a:spcPct val="100000"/>
              </a:lnSpc>
              <a:spcBef>
                <a:spcPts val="1200"/>
              </a:spcBef>
              <a:spcAft>
                <a:spcPts val="0"/>
              </a:spcAft>
              <a:buClr>
                <a:srgbClr val="000000"/>
              </a:buClr>
              <a:buSzPts val="1400"/>
              <a:buFont typeface="Arial"/>
              <a:buNone/>
            </a:pPr>
            <a:r>
              <a:rPr b="0" i="0" lang="es" sz="1400" u="none" cap="none" strike="noStrike">
                <a:solidFill>
                  <a:srgbClr val="000000"/>
                </a:solidFill>
                <a:latin typeface="Source Code Pro"/>
                <a:ea typeface="Source Code Pro"/>
                <a:cs typeface="Source Code Pro"/>
                <a:sym typeface="Source Code Pro"/>
              </a:rPr>
              <a:t> </a:t>
            </a:r>
            <a:endParaRPr b="0" i="0" sz="1400" u="none" cap="none" strike="noStrike">
              <a:solidFill>
                <a:srgbClr val="000000"/>
              </a:solidFill>
              <a:latin typeface="Source Code Pro"/>
              <a:ea typeface="Source Code Pro"/>
              <a:cs typeface="Source Code Pro"/>
              <a:sym typeface="Source Code Pro"/>
            </a:endParaRPr>
          </a:p>
        </p:txBody>
      </p:sp>
      <p:pic>
        <p:nvPicPr>
          <p:cNvPr id="75" name="Google Shape;75;p3"/>
          <p:cNvPicPr preferRelativeResize="0"/>
          <p:nvPr/>
        </p:nvPicPr>
        <p:blipFill rotWithShape="1">
          <a:blip r:embed="rId3">
            <a:alphaModFix/>
          </a:blip>
          <a:srcRect b="0" l="0" r="0" t="0"/>
          <a:stretch/>
        </p:blipFill>
        <p:spPr>
          <a:xfrm>
            <a:off x="6577275" y="1941575"/>
            <a:ext cx="2414324" cy="24143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3ca6b4b458_1_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FUNCIONALES </a:t>
            </a:r>
            <a:endParaRPr>
              <a:solidFill>
                <a:srgbClr val="E951BA"/>
              </a:solidFill>
              <a:latin typeface="Pacifico"/>
              <a:ea typeface="Pacifico"/>
              <a:cs typeface="Pacifico"/>
              <a:sym typeface="Pacifico"/>
            </a:endParaRPr>
          </a:p>
        </p:txBody>
      </p:sp>
      <p:graphicFrame>
        <p:nvGraphicFramePr>
          <p:cNvPr id="249" name="Google Shape;249;g13ca6b4b458_1_0"/>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RF1</a:t>
                      </a:r>
                      <a:r>
                        <a:rPr lang="es" sz="1200">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Cerrar sesión.</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usuario podrá cerrar su sesión en el sistema.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usuario podrá cerrar sesión presionando un botón que lo devuelva a la interfaz de inicio.</a:t>
                      </a:r>
                      <a:endParaRPr b="1"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55" name="Google Shape;255;p23"/>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RNF01</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Interfaz del sistema según rol de usuario.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contará con distintas interfaces según el rol del usuario que poseerán un diseño que permita su fácil manejo y comprensión.</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diseño será intuitivo y minimalista.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61" name="Google Shape;261;p24"/>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RNF02</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Ayuda al usuario.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La interfaz del usuario deberá presentar un sistema de ayuda para que a los mismos usuarios se les facilite el trabajo en cuanto al manejo del sistema.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La interfaz debe complementarse con un buen sistema de ayuda, este recaerá especialmente en el personal que cuenta con poca familiarización en aplicaciones informáticas.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67" name="Google Shape;267;p25"/>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RNF03</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Seguridad.</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garantizará a los usuarios una seguridad en cuanto a la información que se almacena en el sistema.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Garantizar la seguridad del sistema con respecto a la información y datos que se manejan, tales como información personal y contraseñas.</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73" name="Google Shape;273;p26"/>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RNF04</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Desempeño.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garantizará a los usuarios un desempeño en cuanto a los datos almacenados en el sistema ofreciéndole una confiabilidad a esta misma.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just">
                        <a:lnSpc>
                          <a:spcPct val="100000"/>
                        </a:lnSpc>
                        <a:spcBef>
                          <a:spcPts val="0"/>
                        </a:spcBef>
                        <a:spcAft>
                          <a:spcPts val="0"/>
                        </a:spcAft>
                        <a:buClr>
                          <a:srgbClr val="000000"/>
                        </a:buClr>
                        <a:buSzPts val="3000"/>
                        <a:buFont typeface="Arial"/>
                        <a:buNone/>
                      </a:pPr>
                      <a:r>
                        <a:rPr lang="es" sz="1200" u="none" cap="none" strike="noStrike">
                          <a:latin typeface="Times New Roman"/>
                          <a:ea typeface="Times New Roman"/>
                          <a:cs typeface="Times New Roman"/>
                          <a:sym typeface="Times New Roman"/>
                        </a:rPr>
                        <a:t>Garantizar el desempeño del sistema de información a los diferentes usuarios. La información almacenada o registros realizados podrán ser consultados y actualizados permanente y simultáneamente, sin que se afecte el tiempo de respuesta.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79" name="Google Shape;279;p27"/>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RNF05</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Tiempo de respuesta.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contará con un tiempo mínimo de respuesta.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contará con un tiempo de respuesta de mínimo dos segundos para que de esta forma sea más rápido y eficaz a la hora de ejecutar un proceso asignado.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85" name="Google Shape;285;p28"/>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RNF06</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Mantenimiento.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Se le realizará un mantenimiento constante al sistema.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tendrá un mantenimiento constante con el fin de garantizar su eficacia y velocidad.</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91" name="Google Shape;291;p29"/>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RNF07</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Accesibilidad.</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Se podrá acceder al sistema desde cualquier dispositivo.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Se podrá acceder desde cualquier dispositivo siempre y cuando se tenga una cuenta autorizada.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297" name="Google Shape;297;p30"/>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RNF08</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Disponibilidad.</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funcionara 24/7</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La página debe estar disponible en todo momento.</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303" name="Google Shape;303;p31"/>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RNF09</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Integridad.</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La información manejada por el sistema será objeto de cuidadosa protección.</a:t>
                      </a:r>
                      <a:endParaRPr b="1"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debe mantener seguridad en los datos que se ingresen.</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idx="1" type="body"/>
          </p:nvPr>
        </p:nvSpPr>
        <p:spPr>
          <a:xfrm>
            <a:off x="311700" y="1761425"/>
            <a:ext cx="56154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solidFill>
                  <a:srgbClr val="000000"/>
                </a:solidFill>
                <a:latin typeface="Comic Sans MS"/>
                <a:ea typeface="Comic Sans MS"/>
                <a:cs typeface="Comic Sans MS"/>
                <a:sym typeface="Comic Sans MS"/>
              </a:rPr>
              <a:t>Se inició con un automóvil en el cual tenía su establecimiento. Apenas se estableció un puesto específico la empresa logró crecer.</a:t>
            </a:r>
            <a:endParaRPr sz="2000">
              <a:solidFill>
                <a:srgbClr val="000000"/>
              </a:solidFill>
              <a:latin typeface="Comic Sans MS"/>
              <a:ea typeface="Comic Sans MS"/>
              <a:cs typeface="Comic Sans MS"/>
              <a:sym typeface="Comic Sans MS"/>
            </a:endParaRPr>
          </a:p>
        </p:txBody>
      </p:sp>
      <p:sp>
        <p:nvSpPr>
          <p:cNvPr id="81" name="Google Shape;81;p4"/>
          <p:cNvSpPr txBox="1"/>
          <p:nvPr/>
        </p:nvSpPr>
        <p:spPr>
          <a:xfrm>
            <a:off x="377850" y="145325"/>
            <a:ext cx="8388300" cy="161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3000"/>
              <a:buFont typeface="Arial"/>
              <a:buNone/>
            </a:pPr>
            <a:r>
              <a:rPr b="0" i="0" lang="es" sz="3000" u="none" cap="none" strike="noStrike">
                <a:solidFill>
                  <a:srgbClr val="E951BA"/>
                </a:solidFill>
                <a:latin typeface="Pacifico"/>
                <a:ea typeface="Pacifico"/>
                <a:cs typeface="Pacifico"/>
                <a:sym typeface="Pacifico"/>
              </a:rPr>
              <a:t>INFORMACIÓN GENERAL DE LA EMPRESA</a:t>
            </a:r>
            <a:endParaRPr b="0" i="0" sz="3000" u="none" cap="none" strike="noStrike">
              <a:solidFill>
                <a:srgbClr val="E951BA"/>
              </a:solidFill>
              <a:latin typeface="Pacifico"/>
              <a:ea typeface="Pacifico"/>
              <a:cs typeface="Pacifico"/>
              <a:sym typeface="Pacifico"/>
            </a:endParaRPr>
          </a:p>
          <a:p>
            <a:pPr indent="0" lvl="0" marL="0" marR="0" rtl="0" algn="l">
              <a:lnSpc>
                <a:spcPct val="100000"/>
              </a:lnSpc>
              <a:spcBef>
                <a:spcPts val="1200"/>
              </a:spcBef>
              <a:spcAft>
                <a:spcPts val="0"/>
              </a:spcAft>
              <a:buClr>
                <a:srgbClr val="000000"/>
              </a:buClr>
              <a:buSzPts val="1400"/>
              <a:buFont typeface="Arial"/>
              <a:buNone/>
            </a:pPr>
            <a:r>
              <a:rPr b="0" i="0" lang="es" sz="1400" u="none" cap="none" strike="noStrike">
                <a:solidFill>
                  <a:srgbClr val="000000"/>
                </a:solidFill>
                <a:latin typeface="Source Code Pro"/>
                <a:ea typeface="Source Code Pro"/>
                <a:cs typeface="Source Code Pro"/>
                <a:sym typeface="Source Code Pro"/>
              </a:rPr>
              <a:t> </a:t>
            </a:r>
            <a:endParaRPr b="0" i="0" sz="1400" u="none" cap="none" strike="noStrike">
              <a:solidFill>
                <a:srgbClr val="000000"/>
              </a:solidFill>
              <a:latin typeface="Source Code Pro"/>
              <a:ea typeface="Source Code Pro"/>
              <a:cs typeface="Source Code Pro"/>
              <a:sym typeface="Source Code Pro"/>
            </a:endParaRPr>
          </a:p>
        </p:txBody>
      </p:sp>
      <p:pic>
        <p:nvPicPr>
          <p:cNvPr id="82" name="Google Shape;82;p4"/>
          <p:cNvPicPr preferRelativeResize="0"/>
          <p:nvPr/>
        </p:nvPicPr>
        <p:blipFill rotWithShape="1">
          <a:blip r:embed="rId3">
            <a:alphaModFix/>
          </a:blip>
          <a:srcRect b="0" l="0" r="0" t="0"/>
          <a:stretch/>
        </p:blipFill>
        <p:spPr>
          <a:xfrm>
            <a:off x="6577275" y="1941575"/>
            <a:ext cx="2414324" cy="24143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REQUERIMIENTOS NO FUNCIONALES</a:t>
            </a:r>
            <a:endParaRPr>
              <a:solidFill>
                <a:srgbClr val="E951BA"/>
              </a:solidFill>
              <a:latin typeface="Pacifico"/>
              <a:ea typeface="Pacifico"/>
              <a:cs typeface="Pacifico"/>
              <a:sym typeface="Pacifico"/>
            </a:endParaRPr>
          </a:p>
        </p:txBody>
      </p:sp>
      <p:graphicFrame>
        <p:nvGraphicFramePr>
          <p:cNvPr id="309" name="Google Shape;309;p32"/>
          <p:cNvGraphicFramePr/>
          <p:nvPr/>
        </p:nvGraphicFramePr>
        <p:xfrm>
          <a:off x="1117675" y="1428750"/>
          <a:ext cx="3000000" cy="3000000"/>
        </p:xfrm>
        <a:graphic>
          <a:graphicData uri="http://schemas.openxmlformats.org/drawingml/2006/table">
            <a:tbl>
              <a:tblPr>
                <a:noFill/>
                <a:tableStyleId>{62CB7DA0-A0C6-467F-9412-DD423D0D8FF5}</a:tableStyleId>
              </a:tblPr>
              <a:tblGrid>
                <a:gridCol w="1450225"/>
                <a:gridCol w="5788775"/>
              </a:tblGrid>
              <a:tr h="381000">
                <a:tc>
                  <a:txBody>
                    <a:bodyPr/>
                    <a:lstStyle/>
                    <a:p>
                      <a:pPr indent="0" lvl="0" marL="0" marR="192735"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Identificación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RNF10</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Nombre del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Adaptabilidad.</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Características: </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No habrá limitaciones con respecto al manejo de navegadores.</a:t>
                      </a:r>
                      <a:endParaRPr b="1"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Descripción del  requerimiento:</a:t>
                      </a:r>
                      <a:endParaRPr b="1" sz="1200" u="none" cap="none" strike="noStrike">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El sistema podrá ser manejado en cualquier tipo de navegadores, ya sea: opera, firefox mozilla, brave, microsoft edge, google chrome.</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r h="381000">
                <a:tc>
                  <a:txBody>
                    <a:bodyPr/>
                    <a:lstStyle/>
                    <a:p>
                      <a:pPr indent="0" lvl="0" marL="0" marR="22199" rtl="0" algn="l">
                        <a:lnSpc>
                          <a:spcPct val="95794"/>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Requerimientos  no funcionales:</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Prioridad de  </a:t>
                      </a:r>
                      <a:endParaRPr b="1"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Times New Roman"/>
                          <a:ea typeface="Times New Roman"/>
                          <a:cs typeface="Times New Roman"/>
                          <a:sym typeface="Times New Roman"/>
                        </a:rPr>
                        <a:t>requerimiento:</a:t>
                      </a:r>
                      <a:endParaRPr b="1"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951BA"/>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Times New Roman"/>
                          <a:ea typeface="Times New Roman"/>
                          <a:cs typeface="Times New Roman"/>
                          <a:sym typeface="Times New Roman"/>
                        </a:rPr>
                        <a:t>Alta</a:t>
                      </a:r>
                      <a:endParaRPr sz="1200" u="none" cap="none" strike="noStrike">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E951B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200">
                <a:solidFill>
                  <a:srgbClr val="E951BA"/>
                </a:solidFill>
                <a:latin typeface="Pacifico"/>
                <a:ea typeface="Pacifico"/>
                <a:cs typeface="Pacifico"/>
                <a:sym typeface="Pacifico"/>
              </a:rPr>
              <a:t>STAKEHOLDERS INTERNOS</a:t>
            </a:r>
            <a:endParaRPr sz="3200">
              <a:solidFill>
                <a:srgbClr val="E951BA"/>
              </a:solidFill>
              <a:latin typeface="Pacifico"/>
              <a:ea typeface="Pacifico"/>
              <a:cs typeface="Pacifico"/>
              <a:sym typeface="Pacific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400">
                <a:solidFill>
                  <a:srgbClr val="E951BA"/>
                </a:solidFill>
                <a:latin typeface="Pacifico"/>
                <a:ea typeface="Pacifico"/>
                <a:cs typeface="Pacifico"/>
                <a:sym typeface="Pacifico"/>
              </a:rPr>
              <a:t>STAKEHOLDERS EXTERNOS </a:t>
            </a:r>
            <a:endParaRPr sz="3400">
              <a:solidFill>
                <a:srgbClr val="E951BA"/>
              </a:solidFill>
              <a:latin typeface="Pacifico"/>
              <a:ea typeface="Pacifico"/>
              <a:cs typeface="Pacifico"/>
              <a:sym typeface="Pacifico"/>
            </a:endParaRPr>
          </a:p>
        </p:txBody>
      </p:sp>
      <p:pic>
        <p:nvPicPr>
          <p:cNvPr id="320" name="Google Shape;320;p34"/>
          <p:cNvPicPr preferRelativeResize="0"/>
          <p:nvPr/>
        </p:nvPicPr>
        <p:blipFill rotWithShape="1">
          <a:blip r:embed="rId3">
            <a:alphaModFix/>
          </a:blip>
          <a:srcRect b="0" l="0" r="0" t="0"/>
          <a:stretch/>
        </p:blipFill>
        <p:spPr>
          <a:xfrm>
            <a:off x="311700" y="1400350"/>
            <a:ext cx="8832301" cy="3232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500">
                <a:solidFill>
                  <a:srgbClr val="E951BA"/>
                </a:solidFill>
                <a:latin typeface="Pacifico"/>
                <a:ea typeface="Pacifico"/>
                <a:cs typeface="Pacifico"/>
                <a:sym typeface="Pacifico"/>
              </a:rPr>
              <a:t>UML CASOS DE USO</a:t>
            </a:r>
            <a:endParaRPr sz="3500">
              <a:solidFill>
                <a:srgbClr val="E951BA"/>
              </a:solidFill>
              <a:latin typeface="Pacifico"/>
              <a:ea typeface="Pacifico"/>
              <a:cs typeface="Pacifico"/>
              <a:sym typeface="Pacifico"/>
            </a:endParaRPr>
          </a:p>
        </p:txBody>
      </p:sp>
      <p:sp>
        <p:nvSpPr>
          <p:cNvPr id="326" name="Google Shape;326;p35"/>
          <p:cNvSpPr txBox="1"/>
          <p:nvPr>
            <p:ph idx="1" type="body"/>
          </p:nvPr>
        </p:nvSpPr>
        <p:spPr>
          <a:xfrm>
            <a:off x="311700" y="1468825"/>
            <a:ext cx="48606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100">
                <a:solidFill>
                  <a:srgbClr val="000000"/>
                </a:solidFill>
                <a:latin typeface="Comic Sans MS"/>
                <a:ea typeface="Comic Sans MS"/>
                <a:cs typeface="Comic Sans MS"/>
                <a:sym typeface="Comic Sans MS"/>
              </a:rPr>
              <a:t>Se utilizó la herramienta Lucidchart para modelar los requerimientos funcionales del sistema que se diseñará y su interacción con los distintos actores de la empresa Chachacha Sabores</a:t>
            </a:r>
            <a:endParaRPr sz="21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a:p>
        </p:txBody>
      </p:sp>
      <p:pic>
        <p:nvPicPr>
          <p:cNvPr id="327" name="Google Shape;327;p35"/>
          <p:cNvPicPr preferRelativeResize="0"/>
          <p:nvPr/>
        </p:nvPicPr>
        <p:blipFill rotWithShape="1">
          <a:blip r:embed="rId3">
            <a:alphaModFix/>
          </a:blip>
          <a:srcRect b="0" l="0" r="0" t="0"/>
          <a:stretch/>
        </p:blipFill>
        <p:spPr>
          <a:xfrm>
            <a:off x="5052200" y="1185325"/>
            <a:ext cx="3666900" cy="3666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311700" y="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sz="3800">
                <a:solidFill>
                  <a:srgbClr val="E951BA"/>
                </a:solidFill>
                <a:latin typeface="Pacifico"/>
                <a:ea typeface="Pacifico"/>
                <a:cs typeface="Pacifico"/>
                <a:sym typeface="Pacifico"/>
              </a:rPr>
              <a:t>DIAGRAMA DE CASOS DE USO</a:t>
            </a:r>
            <a:endParaRPr sz="3800">
              <a:solidFill>
                <a:srgbClr val="E951BA"/>
              </a:solidFill>
              <a:latin typeface="Pacifico"/>
              <a:ea typeface="Pacifico"/>
              <a:cs typeface="Pacifico"/>
              <a:sym typeface="Pacifico"/>
            </a:endParaRPr>
          </a:p>
        </p:txBody>
      </p:sp>
      <p:sp>
        <p:nvSpPr>
          <p:cNvPr id="333" name="Google Shape;333;p36"/>
          <p:cNvSpPr txBox="1"/>
          <p:nvPr>
            <p:ph idx="1" type="body"/>
          </p:nvPr>
        </p:nvSpPr>
        <p:spPr>
          <a:xfrm flipH="1">
            <a:off x="124325" y="4670900"/>
            <a:ext cx="8520600" cy="642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79327"/>
              <a:buNone/>
            </a:pPr>
            <a:r>
              <a:rPr lang="es" sz="4015">
                <a:solidFill>
                  <a:srgbClr val="E951BA"/>
                </a:solidFill>
              </a:rPr>
              <a:t>https://lucid.app/lucidchart/6ce8e1ac-b3ae-458a-b17a-e7a733bfa5fd/view?page=0_0&amp;invitationId=inv_f5831787-12e2-4985-8e29-989b3013d413#</a:t>
            </a:r>
            <a:endParaRPr sz="4015">
              <a:solidFill>
                <a:srgbClr val="E951BA"/>
              </a:solidFill>
            </a:endParaRPr>
          </a:p>
          <a:p>
            <a:pPr indent="0" lvl="0" marL="0" rtl="0" algn="l">
              <a:lnSpc>
                <a:spcPct val="115000"/>
              </a:lnSpc>
              <a:spcBef>
                <a:spcPts val="1200"/>
              </a:spcBef>
              <a:spcAft>
                <a:spcPts val="1200"/>
              </a:spcAft>
              <a:buSzPts val="1800"/>
              <a:buNone/>
            </a:pPr>
            <a:r>
              <a:t/>
            </a:r>
            <a:endParaRPr/>
          </a:p>
        </p:txBody>
      </p:sp>
      <p:pic>
        <p:nvPicPr>
          <p:cNvPr id="334" name="Google Shape;334;p36"/>
          <p:cNvPicPr preferRelativeResize="0"/>
          <p:nvPr/>
        </p:nvPicPr>
        <p:blipFill>
          <a:blip r:embed="rId3">
            <a:alphaModFix/>
          </a:blip>
          <a:stretch>
            <a:fillRect/>
          </a:stretch>
        </p:blipFill>
        <p:spPr>
          <a:xfrm>
            <a:off x="2273150" y="755450"/>
            <a:ext cx="4058333" cy="36326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311700" y="169800"/>
            <a:ext cx="8520600" cy="976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FORMATO DE CASO DE USO EXTENDIDO</a:t>
            </a:r>
            <a:endParaRPr>
              <a:solidFill>
                <a:srgbClr val="E951BA"/>
              </a:solidFill>
              <a:latin typeface="Pacifico"/>
              <a:ea typeface="Pacifico"/>
              <a:cs typeface="Pacifico"/>
              <a:sym typeface="Pacifico"/>
            </a:endParaRPr>
          </a:p>
        </p:txBody>
      </p:sp>
      <p:sp>
        <p:nvSpPr>
          <p:cNvPr id="340" name="Google Shape;340;p37"/>
          <p:cNvSpPr txBox="1"/>
          <p:nvPr>
            <p:ph idx="1" type="body"/>
          </p:nvPr>
        </p:nvSpPr>
        <p:spPr>
          <a:xfrm flipH="1">
            <a:off x="124325" y="4670900"/>
            <a:ext cx="8520600" cy="642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79327"/>
              <a:buNone/>
            </a:pPr>
            <a:r>
              <a:rPr lang="es" sz="4015" u="sng">
                <a:solidFill>
                  <a:srgbClr val="E951BA"/>
                </a:solidFill>
                <a:hlinkClick r:id="rId3">
                  <a:extLst>
                    <a:ext uri="{A12FA001-AC4F-418D-AE19-62706E023703}">
                      <ahyp:hlinkClr val="tx"/>
                    </a:ext>
                  </a:extLst>
                </a:hlinkClick>
              </a:rPr>
              <a:t>https://lucid.app/lucidchart/e5916271-645b-405f-96c5-63cac6c69c16/edit?viewport_loc=-264%2C-99%2C2592%2C1036%2C0_0&amp;invitationId=inv_377f6882-b728-4995-a925-539a5a516a6e#</a:t>
            </a:r>
            <a:endParaRPr sz="4015">
              <a:solidFill>
                <a:srgbClr val="E951BA"/>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51BA"/>
        </a:solidFill>
      </p:bgPr>
    </p:bg>
    <p:spTree>
      <p:nvGrpSpPr>
        <p:cNvPr id="344" name="Shape 344"/>
        <p:cNvGrpSpPr/>
        <p:nvPr/>
      </p:nvGrpSpPr>
      <p:grpSpPr>
        <a:xfrm>
          <a:off x="0" y="0"/>
          <a:ext cx="0" cy="0"/>
          <a:chOff x="0" y="0"/>
          <a:chExt cx="0" cy="0"/>
        </a:xfrm>
      </p:grpSpPr>
      <p:sp>
        <p:nvSpPr>
          <p:cNvPr id="345" name="Google Shape;345;p38"/>
          <p:cNvSpPr txBox="1"/>
          <p:nvPr>
            <p:ph type="title"/>
          </p:nvPr>
        </p:nvSpPr>
        <p:spPr>
          <a:xfrm>
            <a:off x="311700" y="2223300"/>
            <a:ext cx="8520600" cy="69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solidFill>
                  <a:schemeClr val="lt1"/>
                </a:solidFill>
                <a:latin typeface="Pacifico"/>
                <a:ea typeface="Pacifico"/>
                <a:cs typeface="Pacifico"/>
                <a:sym typeface="Pacifico"/>
              </a:rPr>
              <a:t>TRIMESTRE II</a:t>
            </a:r>
            <a:endParaRPr>
              <a:solidFill>
                <a:schemeClr val="lt1"/>
              </a:solidFill>
              <a:latin typeface="Pacifico"/>
              <a:ea typeface="Pacifico"/>
              <a:cs typeface="Pacifico"/>
              <a:sym typeface="Pacific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175450" y="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MODELO ENTIDAD RELACIÓN</a:t>
            </a:r>
            <a:endParaRPr>
              <a:solidFill>
                <a:srgbClr val="E951BA"/>
              </a:solidFill>
              <a:latin typeface="Pacifico"/>
              <a:ea typeface="Pacifico"/>
              <a:cs typeface="Pacifico"/>
              <a:sym typeface="Pacifico"/>
            </a:endParaRPr>
          </a:p>
        </p:txBody>
      </p:sp>
      <p:sp>
        <p:nvSpPr>
          <p:cNvPr id="351" name="Google Shape;351;p39"/>
          <p:cNvSpPr txBox="1"/>
          <p:nvPr>
            <p:ph idx="1" type="body"/>
          </p:nvPr>
        </p:nvSpPr>
        <p:spPr>
          <a:xfrm>
            <a:off x="175450" y="4482425"/>
            <a:ext cx="8520600" cy="733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44722"/>
              <a:buNone/>
            </a:pPr>
            <a:r>
              <a:rPr lang="es" sz="4975" u="sng">
                <a:solidFill>
                  <a:srgbClr val="E951BA"/>
                </a:solidFill>
                <a:hlinkClick r:id="rId3">
                  <a:extLst>
                    <a:ext uri="{A12FA001-AC4F-418D-AE19-62706E023703}">
                      <ahyp:hlinkClr val="tx"/>
                    </a:ext>
                  </a:extLst>
                </a:hlinkClick>
              </a:rPr>
              <a:t>https://lucid.app/lucidchart/3aa32270-56ea-419a-832a-53b693600c06/edit?viewport_loc=-662%2C-7%2C2758%2C1102%2C0_0&amp;invitationId=inv_3dd7f229-0f50-4ca2-a805-f09edc21e32e#</a:t>
            </a:r>
            <a:endParaRPr sz="4975">
              <a:solidFill>
                <a:srgbClr val="E951BA"/>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217000" y="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200">
                <a:solidFill>
                  <a:srgbClr val="E951BA"/>
                </a:solidFill>
                <a:latin typeface="Pacifico"/>
                <a:ea typeface="Pacifico"/>
                <a:cs typeface="Pacifico"/>
                <a:sym typeface="Pacifico"/>
              </a:rPr>
              <a:t>MODELO RELACIONAL</a:t>
            </a:r>
            <a:endParaRPr sz="3200">
              <a:solidFill>
                <a:srgbClr val="E951BA"/>
              </a:solidFill>
              <a:latin typeface="Pacifico"/>
              <a:ea typeface="Pacifico"/>
              <a:cs typeface="Pacifico"/>
              <a:sym typeface="Pacifico"/>
            </a:endParaRPr>
          </a:p>
        </p:txBody>
      </p:sp>
      <p:pic>
        <p:nvPicPr>
          <p:cNvPr id="357" name="Google Shape;357;p40"/>
          <p:cNvPicPr preferRelativeResize="0"/>
          <p:nvPr/>
        </p:nvPicPr>
        <p:blipFill>
          <a:blip r:embed="rId3">
            <a:alphaModFix/>
          </a:blip>
          <a:stretch>
            <a:fillRect/>
          </a:stretch>
        </p:blipFill>
        <p:spPr>
          <a:xfrm>
            <a:off x="2169350" y="603875"/>
            <a:ext cx="4521805" cy="4105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DICCIONARIO DE DATOS</a:t>
            </a:r>
            <a:endParaRPr>
              <a:solidFill>
                <a:srgbClr val="E951BA"/>
              </a:solidFill>
              <a:latin typeface="Pacifico"/>
              <a:ea typeface="Pacifico"/>
              <a:cs typeface="Pacifico"/>
              <a:sym typeface="Pacifico"/>
            </a:endParaRPr>
          </a:p>
        </p:txBody>
      </p:sp>
      <p:sp>
        <p:nvSpPr>
          <p:cNvPr id="363" name="Google Shape;363;p4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64" name="Google Shape;364;p41"/>
          <p:cNvPicPr preferRelativeResize="0"/>
          <p:nvPr/>
        </p:nvPicPr>
        <p:blipFill>
          <a:blip r:embed="rId3">
            <a:alphaModFix/>
          </a:blip>
          <a:stretch>
            <a:fillRect/>
          </a:stretch>
        </p:blipFill>
        <p:spPr>
          <a:xfrm>
            <a:off x="280950" y="1416075"/>
            <a:ext cx="8520602" cy="290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3fa015e1e9_1_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300">
                <a:solidFill>
                  <a:srgbClr val="E951BA"/>
                </a:solidFill>
                <a:latin typeface="Pacifico"/>
                <a:ea typeface="Pacifico"/>
                <a:cs typeface="Pacifico"/>
                <a:sym typeface="Pacifico"/>
              </a:rPr>
              <a:t>PROBLEMÁTICA</a:t>
            </a:r>
            <a:endParaRPr sz="3300">
              <a:solidFill>
                <a:srgbClr val="E951BA"/>
              </a:solidFill>
              <a:latin typeface="Pacifico"/>
              <a:ea typeface="Pacifico"/>
              <a:cs typeface="Pacifico"/>
              <a:sym typeface="Pacifico"/>
            </a:endParaRPr>
          </a:p>
        </p:txBody>
      </p:sp>
      <p:sp>
        <p:nvSpPr>
          <p:cNvPr id="88" name="Google Shape;88;g13fa015e1e9_1_0"/>
          <p:cNvSpPr txBox="1"/>
          <p:nvPr>
            <p:ph idx="1" type="body"/>
          </p:nvPr>
        </p:nvSpPr>
        <p:spPr>
          <a:xfrm>
            <a:off x="3625800" y="1106000"/>
            <a:ext cx="52065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118"/>
              <a:buNone/>
            </a:pPr>
            <a:r>
              <a:rPr lang="es" sz="2500">
                <a:latin typeface="Comic Sans MS"/>
                <a:ea typeface="Comic Sans MS"/>
                <a:cs typeface="Comic Sans MS"/>
                <a:sym typeface="Comic Sans MS"/>
              </a:rPr>
              <a:t>La Empresa maneja un sistema de registro en stock de insumos en una forma muy anticuada y poco confiable.</a:t>
            </a:r>
            <a:endParaRPr sz="2500">
              <a:latin typeface="Comic Sans MS"/>
              <a:ea typeface="Comic Sans MS"/>
              <a:cs typeface="Comic Sans MS"/>
              <a:sym typeface="Comic Sans MS"/>
            </a:endParaRPr>
          </a:p>
        </p:txBody>
      </p:sp>
      <p:pic>
        <p:nvPicPr>
          <p:cNvPr id="89" name="Google Shape;89;g13fa015e1e9_1_0"/>
          <p:cNvPicPr preferRelativeResize="0"/>
          <p:nvPr/>
        </p:nvPicPr>
        <p:blipFill rotWithShape="1">
          <a:blip r:embed="rId3">
            <a:alphaModFix/>
          </a:blip>
          <a:srcRect b="0" l="0" r="0" t="0"/>
          <a:stretch/>
        </p:blipFill>
        <p:spPr>
          <a:xfrm>
            <a:off x="235013" y="1583950"/>
            <a:ext cx="2757025" cy="27570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DICCIONARIO DE DATOS</a:t>
            </a:r>
            <a:endParaRPr>
              <a:solidFill>
                <a:srgbClr val="E951BA"/>
              </a:solidFill>
              <a:latin typeface="Pacifico"/>
              <a:ea typeface="Pacifico"/>
              <a:cs typeface="Pacifico"/>
              <a:sym typeface="Pacifico"/>
            </a:endParaRPr>
          </a:p>
        </p:txBody>
      </p:sp>
      <p:sp>
        <p:nvSpPr>
          <p:cNvPr id="370" name="Google Shape;370;p4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71" name="Google Shape;371;p42"/>
          <p:cNvPicPr preferRelativeResize="0"/>
          <p:nvPr/>
        </p:nvPicPr>
        <p:blipFill>
          <a:blip r:embed="rId3">
            <a:alphaModFix/>
          </a:blip>
          <a:stretch>
            <a:fillRect/>
          </a:stretch>
        </p:blipFill>
        <p:spPr>
          <a:xfrm>
            <a:off x="311700" y="1468825"/>
            <a:ext cx="8759402" cy="34954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sz="3800">
                <a:solidFill>
                  <a:srgbClr val="E951BA"/>
                </a:solidFill>
                <a:latin typeface="Pacifico"/>
                <a:ea typeface="Pacifico"/>
                <a:cs typeface="Pacifico"/>
                <a:sym typeface="Pacifico"/>
              </a:rPr>
              <a:t>PROJECT</a:t>
            </a:r>
            <a:endParaRPr sz="3800">
              <a:solidFill>
                <a:srgbClr val="E951BA"/>
              </a:solidFill>
              <a:latin typeface="Pacifico"/>
              <a:ea typeface="Pacifico"/>
              <a:cs typeface="Pacifico"/>
              <a:sym typeface="Pacifico"/>
            </a:endParaRPr>
          </a:p>
        </p:txBody>
      </p:sp>
      <p:pic>
        <p:nvPicPr>
          <p:cNvPr id="377" name="Google Shape;377;p43"/>
          <p:cNvPicPr preferRelativeResize="0"/>
          <p:nvPr/>
        </p:nvPicPr>
        <p:blipFill rotWithShape="1">
          <a:blip r:embed="rId3">
            <a:alphaModFix/>
          </a:blip>
          <a:srcRect b="0" l="0" r="0" t="0"/>
          <a:stretch/>
        </p:blipFill>
        <p:spPr>
          <a:xfrm>
            <a:off x="1509950" y="1106000"/>
            <a:ext cx="6124099" cy="3732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311713" y="1000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DIAGRAMA DE DESPLIEGUE</a:t>
            </a:r>
            <a:endParaRPr>
              <a:solidFill>
                <a:srgbClr val="E951BA"/>
              </a:solidFill>
              <a:latin typeface="Pacifico"/>
              <a:ea typeface="Pacifico"/>
              <a:cs typeface="Pacifico"/>
              <a:sym typeface="Pacifico"/>
            </a:endParaRPr>
          </a:p>
        </p:txBody>
      </p:sp>
      <p:sp>
        <p:nvSpPr>
          <p:cNvPr id="383" name="Google Shape;383;p44"/>
          <p:cNvSpPr txBox="1"/>
          <p:nvPr>
            <p:ph idx="1" type="body"/>
          </p:nvPr>
        </p:nvSpPr>
        <p:spPr>
          <a:xfrm>
            <a:off x="311700" y="4610925"/>
            <a:ext cx="8520600" cy="451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71428"/>
              <a:buNone/>
            </a:pPr>
            <a:r>
              <a:rPr lang="es" sz="4200" u="sng">
                <a:solidFill>
                  <a:srgbClr val="E951BA"/>
                </a:solidFill>
                <a:hlinkClick r:id="rId3">
                  <a:extLst>
                    <a:ext uri="{A12FA001-AC4F-418D-AE19-62706E023703}">
                      <ahyp:hlinkClr val="tx"/>
                    </a:ext>
                  </a:extLst>
                </a:hlinkClick>
              </a:rPr>
              <a:t>https://lucid.app/lucidchart/38eae65a-8c9e-4993-aa1f-a71688b93b00/edit?viewport_loc=-576%2C55%2C1865%2C848%2C0_0&amp;invitationId=inv_0b7b1d60-0989-472a-a9eb-052e7a39a8a7#</a:t>
            </a:r>
            <a:endParaRPr sz="4200">
              <a:solidFill>
                <a:srgbClr val="E951BA"/>
              </a:solidFill>
            </a:endParaRPr>
          </a:p>
          <a:p>
            <a:pPr indent="0" lvl="0" marL="0" rtl="0" algn="l">
              <a:lnSpc>
                <a:spcPct val="115000"/>
              </a:lnSpc>
              <a:spcBef>
                <a:spcPts val="1200"/>
              </a:spcBef>
              <a:spcAft>
                <a:spcPts val="1200"/>
              </a:spcAft>
              <a:buSzPts val="1800"/>
              <a:buNone/>
            </a:pPr>
            <a:r>
              <a:t/>
            </a:r>
            <a:endParaRPr/>
          </a:p>
        </p:txBody>
      </p:sp>
      <p:pic>
        <p:nvPicPr>
          <p:cNvPr id="384" name="Google Shape;384;p44"/>
          <p:cNvPicPr preferRelativeResize="0"/>
          <p:nvPr/>
        </p:nvPicPr>
        <p:blipFill rotWithShape="1">
          <a:blip r:embed="rId4">
            <a:alphaModFix/>
          </a:blip>
          <a:srcRect b="0" l="0" r="0" t="0"/>
          <a:stretch/>
        </p:blipFill>
        <p:spPr>
          <a:xfrm>
            <a:off x="1319952" y="1028676"/>
            <a:ext cx="7080378" cy="33870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96775" y="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DIAGRAMA DE CLASES</a:t>
            </a:r>
            <a:endParaRPr>
              <a:solidFill>
                <a:srgbClr val="E951BA"/>
              </a:solidFill>
              <a:latin typeface="Pacifico"/>
              <a:ea typeface="Pacifico"/>
              <a:cs typeface="Pacifico"/>
              <a:sym typeface="Pacifico"/>
            </a:endParaRPr>
          </a:p>
        </p:txBody>
      </p:sp>
      <p:sp>
        <p:nvSpPr>
          <p:cNvPr id="390" name="Google Shape;390;p45"/>
          <p:cNvSpPr txBox="1"/>
          <p:nvPr>
            <p:ph idx="1" type="body"/>
          </p:nvPr>
        </p:nvSpPr>
        <p:spPr>
          <a:xfrm>
            <a:off x="311700" y="4643700"/>
            <a:ext cx="8520600" cy="499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71428"/>
              <a:buNone/>
            </a:pPr>
            <a:r>
              <a:rPr lang="es" sz="4200" u="sng">
                <a:solidFill>
                  <a:srgbClr val="E951BA"/>
                </a:solidFill>
                <a:hlinkClick r:id="rId3">
                  <a:extLst>
                    <a:ext uri="{A12FA001-AC4F-418D-AE19-62706E023703}">
                      <ahyp:hlinkClr val="tx"/>
                    </a:ext>
                  </a:extLst>
                </a:hlinkClick>
              </a:rPr>
              <a:t>https://lucid.app/lucidchart/cf41fa83-cd6c-427a-b749-df313971921b/edit?viewport_loc=-240%2C-90%2C2742%2C1246%2C0_0&amp;invitationId=inv_a65e8d81-5484-4f14-99ed-10a13756606e#</a:t>
            </a:r>
            <a:endParaRPr sz="4200">
              <a:solidFill>
                <a:srgbClr val="E951BA"/>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type="title"/>
          </p:nvPr>
        </p:nvSpPr>
        <p:spPr>
          <a:xfrm>
            <a:off x="158425" y="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200">
                <a:solidFill>
                  <a:srgbClr val="E951BA"/>
                </a:solidFill>
                <a:latin typeface="Pacifico"/>
                <a:ea typeface="Pacifico"/>
                <a:cs typeface="Pacifico"/>
                <a:sym typeface="Pacifico"/>
              </a:rPr>
              <a:t>MOCKUPS</a:t>
            </a:r>
            <a:endParaRPr sz="3200">
              <a:solidFill>
                <a:srgbClr val="E951BA"/>
              </a:solidFill>
              <a:latin typeface="Pacifico"/>
              <a:ea typeface="Pacifico"/>
              <a:cs typeface="Pacifico"/>
              <a:sym typeface="Pacifico"/>
            </a:endParaRPr>
          </a:p>
        </p:txBody>
      </p:sp>
      <p:sp>
        <p:nvSpPr>
          <p:cNvPr id="396" name="Google Shape;396;p46"/>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97" name="Google Shape;397;p46"/>
          <p:cNvPicPr preferRelativeResize="0"/>
          <p:nvPr/>
        </p:nvPicPr>
        <p:blipFill rotWithShape="1">
          <a:blip r:embed="rId3">
            <a:alphaModFix/>
          </a:blip>
          <a:srcRect b="0" l="0" r="0" t="0"/>
          <a:stretch/>
        </p:blipFill>
        <p:spPr>
          <a:xfrm>
            <a:off x="5727100" y="1041025"/>
            <a:ext cx="2598175" cy="3751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NORMALIZACIÓN/ TABLA BASE</a:t>
            </a:r>
            <a:endParaRPr>
              <a:solidFill>
                <a:srgbClr val="E951BA"/>
              </a:solidFill>
              <a:latin typeface="Pacifico"/>
              <a:ea typeface="Pacifico"/>
              <a:cs typeface="Pacifico"/>
              <a:sym typeface="Pacifico"/>
            </a:endParaRPr>
          </a:p>
        </p:txBody>
      </p:sp>
      <p:pic>
        <p:nvPicPr>
          <p:cNvPr id="403" name="Google Shape;403;p47"/>
          <p:cNvPicPr preferRelativeResize="0"/>
          <p:nvPr/>
        </p:nvPicPr>
        <p:blipFill>
          <a:blip r:embed="rId3">
            <a:alphaModFix/>
          </a:blip>
          <a:stretch>
            <a:fillRect/>
          </a:stretch>
        </p:blipFill>
        <p:spPr>
          <a:xfrm>
            <a:off x="152400" y="1258400"/>
            <a:ext cx="8839203" cy="753006"/>
          </a:xfrm>
          <a:prstGeom prst="rect">
            <a:avLst/>
          </a:prstGeom>
          <a:noFill/>
          <a:ln>
            <a:noFill/>
          </a:ln>
        </p:spPr>
      </p:pic>
      <p:pic>
        <p:nvPicPr>
          <p:cNvPr id="404" name="Google Shape;404;p47"/>
          <p:cNvPicPr preferRelativeResize="0"/>
          <p:nvPr/>
        </p:nvPicPr>
        <p:blipFill>
          <a:blip r:embed="rId4">
            <a:alphaModFix/>
          </a:blip>
          <a:stretch>
            <a:fillRect/>
          </a:stretch>
        </p:blipFill>
        <p:spPr>
          <a:xfrm>
            <a:off x="152400" y="2084550"/>
            <a:ext cx="5708075" cy="896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42e3b15322_0_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solidFill>
                  <a:srgbClr val="E951BA"/>
                </a:solidFill>
                <a:latin typeface="Pacifico"/>
                <a:ea typeface="Pacifico"/>
                <a:cs typeface="Pacifico"/>
                <a:sym typeface="Pacifico"/>
              </a:rPr>
              <a:t>NORMALIZACIÓN/ PRIMERA FORMA NORMAL</a:t>
            </a:r>
            <a:endParaRPr>
              <a:solidFill>
                <a:srgbClr val="E951BA"/>
              </a:solidFill>
              <a:latin typeface="Pacifico"/>
              <a:ea typeface="Pacifico"/>
              <a:cs typeface="Pacifico"/>
              <a:sym typeface="Pacifico"/>
            </a:endParaRPr>
          </a:p>
        </p:txBody>
      </p:sp>
      <p:pic>
        <p:nvPicPr>
          <p:cNvPr id="410" name="Google Shape;410;g142e3b15322_0_4"/>
          <p:cNvPicPr preferRelativeResize="0"/>
          <p:nvPr/>
        </p:nvPicPr>
        <p:blipFill>
          <a:blip r:embed="rId3">
            <a:alphaModFix/>
          </a:blip>
          <a:stretch>
            <a:fillRect/>
          </a:stretch>
        </p:blipFill>
        <p:spPr>
          <a:xfrm>
            <a:off x="152400" y="3004525"/>
            <a:ext cx="8839198" cy="870442"/>
          </a:xfrm>
          <a:prstGeom prst="rect">
            <a:avLst/>
          </a:prstGeom>
          <a:noFill/>
          <a:ln>
            <a:noFill/>
          </a:ln>
        </p:spPr>
      </p:pic>
      <p:pic>
        <p:nvPicPr>
          <p:cNvPr id="411" name="Google Shape;411;g142e3b15322_0_4"/>
          <p:cNvPicPr preferRelativeResize="0"/>
          <p:nvPr/>
        </p:nvPicPr>
        <p:blipFill>
          <a:blip r:embed="rId4">
            <a:alphaModFix/>
          </a:blip>
          <a:stretch>
            <a:fillRect/>
          </a:stretch>
        </p:blipFill>
        <p:spPr>
          <a:xfrm>
            <a:off x="152400" y="1998625"/>
            <a:ext cx="8839200" cy="81248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42e3b15322_0_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solidFill>
                  <a:srgbClr val="E951BA"/>
                </a:solidFill>
                <a:latin typeface="Pacifico"/>
                <a:ea typeface="Pacifico"/>
                <a:cs typeface="Pacifico"/>
                <a:sym typeface="Pacifico"/>
              </a:rPr>
              <a:t>NORMALIZACIÓN/ SEGUNDA FORMA NORMAL</a:t>
            </a:r>
            <a:endParaRPr>
              <a:solidFill>
                <a:srgbClr val="E951BA"/>
              </a:solidFill>
              <a:latin typeface="Pacifico"/>
              <a:ea typeface="Pacifico"/>
              <a:cs typeface="Pacifico"/>
              <a:sym typeface="Pacifico"/>
            </a:endParaRPr>
          </a:p>
        </p:txBody>
      </p:sp>
      <p:pic>
        <p:nvPicPr>
          <p:cNvPr id="417" name="Google Shape;417;g142e3b15322_0_13"/>
          <p:cNvPicPr preferRelativeResize="0"/>
          <p:nvPr/>
        </p:nvPicPr>
        <p:blipFill>
          <a:blip r:embed="rId3">
            <a:alphaModFix/>
          </a:blip>
          <a:stretch>
            <a:fillRect/>
          </a:stretch>
        </p:blipFill>
        <p:spPr>
          <a:xfrm>
            <a:off x="152400" y="3382475"/>
            <a:ext cx="4491950" cy="1608625"/>
          </a:xfrm>
          <a:prstGeom prst="rect">
            <a:avLst/>
          </a:prstGeom>
          <a:noFill/>
          <a:ln>
            <a:noFill/>
          </a:ln>
        </p:spPr>
      </p:pic>
      <p:pic>
        <p:nvPicPr>
          <p:cNvPr id="418" name="Google Shape;418;g142e3b15322_0_13"/>
          <p:cNvPicPr preferRelativeResize="0"/>
          <p:nvPr/>
        </p:nvPicPr>
        <p:blipFill>
          <a:blip r:embed="rId4">
            <a:alphaModFix/>
          </a:blip>
          <a:stretch>
            <a:fillRect/>
          </a:stretch>
        </p:blipFill>
        <p:spPr>
          <a:xfrm>
            <a:off x="5140637" y="2866300"/>
            <a:ext cx="3238500" cy="2000250"/>
          </a:xfrm>
          <a:prstGeom prst="rect">
            <a:avLst/>
          </a:prstGeom>
          <a:noFill/>
          <a:ln>
            <a:noFill/>
          </a:ln>
        </p:spPr>
      </p:pic>
      <p:pic>
        <p:nvPicPr>
          <p:cNvPr id="419" name="Google Shape;419;g142e3b15322_0_13"/>
          <p:cNvPicPr preferRelativeResize="0"/>
          <p:nvPr/>
        </p:nvPicPr>
        <p:blipFill>
          <a:blip r:embed="rId5">
            <a:alphaModFix/>
          </a:blip>
          <a:stretch>
            <a:fillRect/>
          </a:stretch>
        </p:blipFill>
        <p:spPr>
          <a:xfrm>
            <a:off x="152400" y="1258400"/>
            <a:ext cx="4547845" cy="1971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42e3b15322_0_2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solidFill>
                  <a:srgbClr val="E951BA"/>
                </a:solidFill>
                <a:latin typeface="Pacifico"/>
                <a:ea typeface="Pacifico"/>
                <a:cs typeface="Pacifico"/>
                <a:sym typeface="Pacifico"/>
              </a:rPr>
              <a:t>NORMALIZACIÓN/ SEGUNDA FORMA NORMAL</a:t>
            </a:r>
            <a:endParaRPr>
              <a:solidFill>
                <a:srgbClr val="E951BA"/>
              </a:solidFill>
              <a:latin typeface="Pacifico"/>
              <a:ea typeface="Pacifico"/>
              <a:cs typeface="Pacifico"/>
              <a:sym typeface="Pacifico"/>
            </a:endParaRPr>
          </a:p>
        </p:txBody>
      </p:sp>
      <p:pic>
        <p:nvPicPr>
          <p:cNvPr id="425" name="Google Shape;425;g142e3b15322_0_23"/>
          <p:cNvPicPr preferRelativeResize="0"/>
          <p:nvPr/>
        </p:nvPicPr>
        <p:blipFill>
          <a:blip r:embed="rId3">
            <a:alphaModFix/>
          </a:blip>
          <a:stretch>
            <a:fillRect/>
          </a:stretch>
        </p:blipFill>
        <p:spPr>
          <a:xfrm>
            <a:off x="4041000" y="1283175"/>
            <a:ext cx="4987249" cy="1436150"/>
          </a:xfrm>
          <a:prstGeom prst="rect">
            <a:avLst/>
          </a:prstGeom>
          <a:noFill/>
          <a:ln>
            <a:noFill/>
          </a:ln>
        </p:spPr>
      </p:pic>
      <p:pic>
        <p:nvPicPr>
          <p:cNvPr id="426" name="Google Shape;426;g142e3b15322_0_23"/>
          <p:cNvPicPr preferRelativeResize="0"/>
          <p:nvPr/>
        </p:nvPicPr>
        <p:blipFill>
          <a:blip r:embed="rId4">
            <a:alphaModFix/>
          </a:blip>
          <a:stretch>
            <a:fillRect/>
          </a:stretch>
        </p:blipFill>
        <p:spPr>
          <a:xfrm>
            <a:off x="4197275" y="2767075"/>
            <a:ext cx="4830975" cy="1475775"/>
          </a:xfrm>
          <a:prstGeom prst="rect">
            <a:avLst/>
          </a:prstGeom>
          <a:noFill/>
          <a:ln>
            <a:noFill/>
          </a:ln>
        </p:spPr>
      </p:pic>
      <p:pic>
        <p:nvPicPr>
          <p:cNvPr id="427" name="Google Shape;427;g142e3b15322_0_23"/>
          <p:cNvPicPr preferRelativeResize="0"/>
          <p:nvPr/>
        </p:nvPicPr>
        <p:blipFill>
          <a:blip r:embed="rId5">
            <a:alphaModFix/>
          </a:blip>
          <a:stretch>
            <a:fillRect/>
          </a:stretch>
        </p:blipFill>
        <p:spPr>
          <a:xfrm>
            <a:off x="342975" y="1369350"/>
            <a:ext cx="3663824" cy="1807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51BA"/>
        </a:solidFill>
      </p:bgPr>
    </p:bg>
    <p:spTree>
      <p:nvGrpSpPr>
        <p:cNvPr id="431" name="Shape 431"/>
        <p:cNvGrpSpPr/>
        <p:nvPr/>
      </p:nvGrpSpPr>
      <p:grpSpPr>
        <a:xfrm>
          <a:off x="0" y="0"/>
          <a:ext cx="0" cy="0"/>
          <a:chOff x="0" y="0"/>
          <a:chExt cx="0" cy="0"/>
        </a:xfrm>
      </p:grpSpPr>
      <p:sp>
        <p:nvSpPr>
          <p:cNvPr id="432" name="Google Shape;432;p48"/>
          <p:cNvSpPr txBox="1"/>
          <p:nvPr>
            <p:ph type="title"/>
          </p:nvPr>
        </p:nvSpPr>
        <p:spPr>
          <a:xfrm>
            <a:off x="311700" y="2223300"/>
            <a:ext cx="8520600" cy="69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solidFill>
                  <a:schemeClr val="lt1"/>
                </a:solidFill>
                <a:latin typeface="Pacifico"/>
                <a:ea typeface="Pacifico"/>
                <a:cs typeface="Pacifico"/>
                <a:sym typeface="Pacifico"/>
              </a:rPr>
              <a:t>TRIMESTRE III</a:t>
            </a:r>
            <a:endParaRPr>
              <a:solidFill>
                <a:schemeClr val="lt1"/>
              </a:solidFill>
              <a:latin typeface="Pacifico"/>
              <a:ea typeface="Pacifico"/>
              <a:cs typeface="Pacifico"/>
              <a:sym typeface="Pacific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300">
                <a:solidFill>
                  <a:srgbClr val="E951BA"/>
                </a:solidFill>
                <a:latin typeface="Pacifico"/>
                <a:ea typeface="Pacifico"/>
                <a:cs typeface="Pacifico"/>
                <a:sym typeface="Pacifico"/>
              </a:rPr>
              <a:t>PROBLEMÁTICA</a:t>
            </a:r>
            <a:endParaRPr sz="3300">
              <a:solidFill>
                <a:srgbClr val="E951BA"/>
              </a:solidFill>
              <a:latin typeface="Pacifico"/>
              <a:ea typeface="Pacifico"/>
              <a:cs typeface="Pacifico"/>
              <a:sym typeface="Pacifico"/>
            </a:endParaRPr>
          </a:p>
        </p:txBody>
      </p:sp>
      <p:sp>
        <p:nvSpPr>
          <p:cNvPr id="95" name="Google Shape;95;p5"/>
          <p:cNvSpPr txBox="1"/>
          <p:nvPr>
            <p:ph idx="1" type="body"/>
          </p:nvPr>
        </p:nvSpPr>
        <p:spPr>
          <a:xfrm>
            <a:off x="3625800" y="1412513"/>
            <a:ext cx="5206500" cy="3099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2118"/>
              <a:buNone/>
            </a:pPr>
            <a:r>
              <a:rPr lang="es" sz="2500">
                <a:latin typeface="Comic Sans MS"/>
                <a:ea typeface="Comic Sans MS"/>
                <a:cs typeface="Comic Sans MS"/>
                <a:sym typeface="Comic Sans MS"/>
              </a:rPr>
              <a:t>Continuando, la empresa necesita una forma </a:t>
            </a:r>
            <a:r>
              <a:rPr lang="es" sz="2500">
                <a:latin typeface="Comic Sans MS"/>
                <a:ea typeface="Comic Sans MS"/>
                <a:cs typeface="Comic Sans MS"/>
                <a:sym typeface="Comic Sans MS"/>
              </a:rPr>
              <a:t>más</a:t>
            </a:r>
            <a:r>
              <a:rPr lang="es" sz="2500">
                <a:latin typeface="Comic Sans MS"/>
                <a:ea typeface="Comic Sans MS"/>
                <a:cs typeface="Comic Sans MS"/>
                <a:sym typeface="Comic Sans MS"/>
              </a:rPr>
              <a:t> moderna de presentar sus productos al </a:t>
            </a:r>
            <a:r>
              <a:rPr lang="es" sz="2500">
                <a:latin typeface="Comic Sans MS"/>
                <a:ea typeface="Comic Sans MS"/>
                <a:cs typeface="Comic Sans MS"/>
                <a:sym typeface="Comic Sans MS"/>
              </a:rPr>
              <a:t>público</a:t>
            </a:r>
            <a:r>
              <a:rPr lang="es" sz="2500">
                <a:latin typeface="Comic Sans MS"/>
                <a:ea typeface="Comic Sans MS"/>
                <a:cs typeface="Comic Sans MS"/>
                <a:sym typeface="Comic Sans MS"/>
              </a:rPr>
              <a:t>, </a:t>
            </a:r>
            <a:r>
              <a:rPr lang="es" sz="2500">
                <a:latin typeface="Comic Sans MS"/>
                <a:ea typeface="Comic Sans MS"/>
                <a:cs typeface="Comic Sans MS"/>
                <a:sym typeface="Comic Sans MS"/>
              </a:rPr>
              <a:t>la empresa presenta problemas entre los datos de inventario ocasionando una pérdida de dinero.</a:t>
            </a:r>
            <a:endParaRPr sz="2500">
              <a:latin typeface="Comic Sans MS"/>
              <a:ea typeface="Comic Sans MS"/>
              <a:cs typeface="Comic Sans MS"/>
              <a:sym typeface="Comic Sans MS"/>
            </a:endParaRPr>
          </a:p>
        </p:txBody>
      </p:sp>
      <p:pic>
        <p:nvPicPr>
          <p:cNvPr id="96" name="Google Shape;96;p5"/>
          <p:cNvPicPr preferRelativeResize="0"/>
          <p:nvPr/>
        </p:nvPicPr>
        <p:blipFill rotWithShape="1">
          <a:blip r:embed="rId3">
            <a:alphaModFix/>
          </a:blip>
          <a:srcRect b="0" l="0" r="0" t="0"/>
          <a:stretch/>
        </p:blipFill>
        <p:spPr>
          <a:xfrm>
            <a:off x="235013" y="1583950"/>
            <a:ext cx="2757025" cy="27570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43a139e9b4_0_1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2700">
                <a:solidFill>
                  <a:srgbClr val="E951BA"/>
                </a:solidFill>
                <a:latin typeface="Pacifico"/>
                <a:ea typeface="Pacifico"/>
                <a:cs typeface="Pacifico"/>
                <a:sym typeface="Pacifico"/>
              </a:rPr>
              <a:t> Prototipo no funcional usando css a partir de un mockup/Registro </a:t>
            </a:r>
            <a:endParaRPr sz="2700">
              <a:solidFill>
                <a:srgbClr val="E951BA"/>
              </a:solidFill>
              <a:latin typeface="Pacifico"/>
              <a:ea typeface="Pacifico"/>
              <a:cs typeface="Pacifico"/>
              <a:sym typeface="Pacifico"/>
            </a:endParaRPr>
          </a:p>
        </p:txBody>
      </p:sp>
      <p:pic>
        <p:nvPicPr>
          <p:cNvPr id="438" name="Google Shape;438;g143a139e9b4_0_18"/>
          <p:cNvPicPr preferRelativeResize="0"/>
          <p:nvPr/>
        </p:nvPicPr>
        <p:blipFill>
          <a:blip r:embed="rId3">
            <a:alphaModFix/>
          </a:blip>
          <a:stretch>
            <a:fillRect/>
          </a:stretch>
        </p:blipFill>
        <p:spPr>
          <a:xfrm>
            <a:off x="3185900" y="1038225"/>
            <a:ext cx="2584176" cy="37326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43a139e9b4_0_24"/>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2700">
                <a:solidFill>
                  <a:srgbClr val="E951BA"/>
                </a:solidFill>
                <a:latin typeface="Pacifico"/>
                <a:ea typeface="Pacifico"/>
                <a:cs typeface="Pacifico"/>
                <a:sym typeface="Pacifico"/>
              </a:rPr>
              <a:t> Prototipo no funcional usando css a partir de un mockup/Registro </a:t>
            </a:r>
            <a:endParaRPr sz="2700">
              <a:solidFill>
                <a:srgbClr val="E951BA"/>
              </a:solidFill>
              <a:latin typeface="Pacifico"/>
              <a:ea typeface="Pacifico"/>
              <a:cs typeface="Pacifico"/>
              <a:sym typeface="Pacifico"/>
            </a:endParaRPr>
          </a:p>
        </p:txBody>
      </p:sp>
      <p:pic>
        <p:nvPicPr>
          <p:cNvPr id="444" name="Google Shape;444;g143a139e9b4_0_24"/>
          <p:cNvPicPr preferRelativeResize="0"/>
          <p:nvPr/>
        </p:nvPicPr>
        <p:blipFill>
          <a:blip r:embed="rId3">
            <a:alphaModFix/>
          </a:blip>
          <a:stretch>
            <a:fillRect/>
          </a:stretch>
        </p:blipFill>
        <p:spPr>
          <a:xfrm>
            <a:off x="2726625" y="1050475"/>
            <a:ext cx="3690759" cy="37327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43a139e9b4_0_12"/>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2700">
                <a:solidFill>
                  <a:srgbClr val="E951BA"/>
                </a:solidFill>
                <a:latin typeface="Pacifico"/>
                <a:ea typeface="Pacifico"/>
                <a:cs typeface="Pacifico"/>
                <a:sym typeface="Pacifico"/>
              </a:rPr>
              <a:t> Prototipo no funcional usando css a partir de un mockup/Registro de insumos</a:t>
            </a:r>
            <a:endParaRPr sz="2700">
              <a:solidFill>
                <a:srgbClr val="E951BA"/>
              </a:solidFill>
              <a:latin typeface="Pacifico"/>
              <a:ea typeface="Pacifico"/>
              <a:cs typeface="Pacifico"/>
              <a:sym typeface="Pacifico"/>
            </a:endParaRPr>
          </a:p>
        </p:txBody>
      </p:sp>
      <p:pic>
        <p:nvPicPr>
          <p:cNvPr id="450" name="Google Shape;450;g143a139e9b4_0_12"/>
          <p:cNvPicPr preferRelativeResize="0"/>
          <p:nvPr/>
        </p:nvPicPr>
        <p:blipFill rotWithShape="1">
          <a:blip r:embed="rId3">
            <a:alphaModFix/>
          </a:blip>
          <a:srcRect b="21722" l="34183" r="34453" t="27272"/>
          <a:stretch/>
        </p:blipFill>
        <p:spPr>
          <a:xfrm>
            <a:off x="1972976" y="1436151"/>
            <a:ext cx="4214602" cy="30164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43a139e9b4_0_30"/>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2700">
                <a:solidFill>
                  <a:srgbClr val="E951BA"/>
                </a:solidFill>
                <a:latin typeface="Pacifico"/>
                <a:ea typeface="Pacifico"/>
                <a:cs typeface="Pacifico"/>
                <a:sym typeface="Pacifico"/>
              </a:rPr>
              <a:t> Prototipo no funcional usando css a partir de un mockup/Registro de insumos</a:t>
            </a:r>
            <a:endParaRPr sz="2700">
              <a:solidFill>
                <a:srgbClr val="E951BA"/>
              </a:solidFill>
              <a:latin typeface="Pacifico"/>
              <a:ea typeface="Pacifico"/>
              <a:cs typeface="Pacifico"/>
              <a:sym typeface="Pacifico"/>
            </a:endParaRPr>
          </a:p>
        </p:txBody>
      </p:sp>
      <p:pic>
        <p:nvPicPr>
          <p:cNvPr id="456" name="Google Shape;456;g143a139e9b4_0_30"/>
          <p:cNvPicPr preferRelativeResize="0"/>
          <p:nvPr/>
        </p:nvPicPr>
        <p:blipFill>
          <a:blip r:embed="rId3">
            <a:alphaModFix/>
          </a:blip>
          <a:stretch>
            <a:fillRect/>
          </a:stretch>
        </p:blipFill>
        <p:spPr>
          <a:xfrm>
            <a:off x="800675" y="1050450"/>
            <a:ext cx="7461485" cy="3732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solidFill>
                  <a:srgbClr val="E951BA"/>
                </a:solidFill>
                <a:latin typeface="Pacifico"/>
                <a:ea typeface="Pacifico"/>
                <a:cs typeface="Pacifico"/>
                <a:sym typeface="Pacifico"/>
              </a:rPr>
              <a:t>PREGUNTA PROBLEMA </a:t>
            </a:r>
            <a:endParaRPr>
              <a:solidFill>
                <a:srgbClr val="E951BA"/>
              </a:solidFill>
              <a:latin typeface="Pacifico"/>
              <a:ea typeface="Pacifico"/>
              <a:cs typeface="Pacifico"/>
              <a:sym typeface="Pacifico"/>
            </a:endParaRPr>
          </a:p>
        </p:txBody>
      </p:sp>
      <p:sp>
        <p:nvSpPr>
          <p:cNvPr id="102" name="Google Shape;102;p6"/>
          <p:cNvSpPr txBox="1"/>
          <p:nvPr>
            <p:ph idx="1" type="body"/>
          </p:nvPr>
        </p:nvSpPr>
        <p:spPr>
          <a:xfrm>
            <a:off x="527975" y="1618000"/>
            <a:ext cx="4302000" cy="3134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s" sz="2500">
                <a:latin typeface="Comic Sans MS"/>
                <a:ea typeface="Comic Sans MS"/>
                <a:cs typeface="Comic Sans MS"/>
                <a:sym typeface="Comic Sans MS"/>
              </a:rPr>
              <a:t>¿De qué forma se puede generar el proceso de ingreso de insumos de una manera más confiable para la empresa,respetando la entrada y salida de materiales?</a:t>
            </a:r>
            <a:endParaRPr sz="2500">
              <a:latin typeface="Comic Sans MS"/>
              <a:ea typeface="Comic Sans MS"/>
              <a:cs typeface="Comic Sans MS"/>
              <a:sym typeface="Comic Sans MS"/>
            </a:endParaRPr>
          </a:p>
        </p:txBody>
      </p:sp>
      <p:pic>
        <p:nvPicPr>
          <p:cNvPr id="103" name="Google Shape;103;p6"/>
          <p:cNvPicPr preferRelativeResize="0"/>
          <p:nvPr/>
        </p:nvPicPr>
        <p:blipFill rotWithShape="1">
          <a:blip r:embed="rId3">
            <a:alphaModFix/>
          </a:blip>
          <a:srcRect b="0" l="0" r="0" t="0"/>
          <a:stretch/>
        </p:blipFill>
        <p:spPr>
          <a:xfrm>
            <a:off x="5664450" y="1822375"/>
            <a:ext cx="3167850"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sz="4300">
                <a:solidFill>
                  <a:srgbClr val="E951BA"/>
                </a:solidFill>
                <a:latin typeface="Pacifico"/>
                <a:ea typeface="Pacifico"/>
                <a:cs typeface="Pacifico"/>
                <a:sym typeface="Pacifico"/>
              </a:rPr>
              <a:t>JUSTIFICACIÓN </a:t>
            </a:r>
            <a:endParaRPr sz="4300">
              <a:solidFill>
                <a:srgbClr val="E951BA"/>
              </a:solidFill>
              <a:latin typeface="Pacifico"/>
              <a:ea typeface="Pacifico"/>
              <a:cs typeface="Pacifico"/>
              <a:sym typeface="Pacifico"/>
            </a:endParaRPr>
          </a:p>
        </p:txBody>
      </p:sp>
      <p:sp>
        <p:nvSpPr>
          <p:cNvPr id="109" name="Google Shape;109;p7"/>
          <p:cNvSpPr txBox="1"/>
          <p:nvPr>
            <p:ph idx="1" type="body"/>
          </p:nvPr>
        </p:nvSpPr>
        <p:spPr>
          <a:xfrm>
            <a:off x="3303900" y="1272500"/>
            <a:ext cx="5840100" cy="3572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SzPts val="1800"/>
              <a:buNone/>
            </a:pPr>
            <a:r>
              <a:rPr lang="es" sz="2000">
                <a:solidFill>
                  <a:srgbClr val="000000"/>
                </a:solidFill>
                <a:latin typeface="Comic Sans MS"/>
                <a:ea typeface="Comic Sans MS"/>
                <a:cs typeface="Comic Sans MS"/>
                <a:sym typeface="Comic Sans MS"/>
              </a:rPr>
              <a:t>La empresa registra la entrada y salida de sus insumos de forma manual ocasionando un desbalance en su organización. Se brindará un sistema de inventario que gestione el registro de los productos que ingresen en la empresa  teniendo una visión amplia de este, mejorando así la toma de decisiones y a su vez reduciendo los costos, con un apartado para la </a:t>
            </a:r>
            <a:r>
              <a:rPr lang="es" sz="2000">
                <a:solidFill>
                  <a:srgbClr val="000000"/>
                </a:solidFill>
                <a:latin typeface="Comic Sans MS"/>
                <a:ea typeface="Comic Sans MS"/>
                <a:cs typeface="Comic Sans MS"/>
                <a:sym typeface="Comic Sans MS"/>
              </a:rPr>
              <a:t>creación</a:t>
            </a:r>
            <a:r>
              <a:rPr lang="es" sz="2000">
                <a:solidFill>
                  <a:srgbClr val="000000"/>
                </a:solidFill>
                <a:latin typeface="Comic Sans MS"/>
                <a:ea typeface="Comic Sans MS"/>
                <a:cs typeface="Comic Sans MS"/>
                <a:sym typeface="Comic Sans MS"/>
              </a:rPr>
              <a:t> de un </a:t>
            </a:r>
            <a:r>
              <a:rPr lang="es" sz="2000">
                <a:solidFill>
                  <a:srgbClr val="000000"/>
                </a:solidFill>
                <a:latin typeface="Comic Sans MS"/>
                <a:ea typeface="Comic Sans MS"/>
                <a:cs typeface="Comic Sans MS"/>
                <a:sym typeface="Comic Sans MS"/>
              </a:rPr>
              <a:t>menú</a:t>
            </a:r>
            <a:r>
              <a:rPr lang="es" sz="2000">
                <a:solidFill>
                  <a:srgbClr val="000000"/>
                </a:solidFill>
                <a:latin typeface="Comic Sans MS"/>
                <a:ea typeface="Comic Sans MS"/>
                <a:cs typeface="Comic Sans MS"/>
                <a:sym typeface="Comic Sans MS"/>
              </a:rPr>
              <a:t> interactivo para los clientes. </a:t>
            </a:r>
            <a:endParaRPr/>
          </a:p>
        </p:txBody>
      </p:sp>
      <p:pic>
        <p:nvPicPr>
          <p:cNvPr id="110" name="Google Shape;110;p7"/>
          <p:cNvPicPr preferRelativeResize="0"/>
          <p:nvPr/>
        </p:nvPicPr>
        <p:blipFill rotWithShape="1">
          <a:blip r:embed="rId3">
            <a:alphaModFix/>
          </a:blip>
          <a:srcRect b="0" l="0" r="0" t="0"/>
          <a:stretch/>
        </p:blipFill>
        <p:spPr>
          <a:xfrm>
            <a:off x="682300" y="1856425"/>
            <a:ext cx="2404550" cy="240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sz="3600">
                <a:solidFill>
                  <a:srgbClr val="E951BA"/>
                </a:solidFill>
                <a:latin typeface="Pacifico"/>
                <a:ea typeface="Pacifico"/>
                <a:cs typeface="Pacifico"/>
                <a:sym typeface="Pacifico"/>
              </a:rPr>
              <a:t>OBJETIVO GENERAL</a:t>
            </a:r>
            <a:endParaRPr sz="3600">
              <a:solidFill>
                <a:srgbClr val="E951BA"/>
              </a:solidFill>
              <a:latin typeface="Pacifico"/>
              <a:ea typeface="Pacifico"/>
              <a:cs typeface="Pacifico"/>
              <a:sym typeface="Pacifico"/>
            </a:endParaRPr>
          </a:p>
        </p:txBody>
      </p:sp>
      <p:sp>
        <p:nvSpPr>
          <p:cNvPr id="116" name="Google Shape;116;p8"/>
          <p:cNvSpPr txBox="1"/>
          <p:nvPr>
            <p:ph idx="1" type="body"/>
          </p:nvPr>
        </p:nvSpPr>
        <p:spPr>
          <a:xfrm>
            <a:off x="311700" y="1468825"/>
            <a:ext cx="54450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300">
                <a:solidFill>
                  <a:srgbClr val="000000"/>
                </a:solidFill>
                <a:latin typeface="Comic Sans MS"/>
                <a:ea typeface="Comic Sans MS"/>
                <a:cs typeface="Comic Sans MS"/>
                <a:sym typeface="Comic Sans MS"/>
              </a:rPr>
              <a:t>Diseñar y desarrollar un sistema de inventario para mantener un control sobre la entrada y salida de los productos de la empresa proporcionando un control sobre ella y visualizar un </a:t>
            </a:r>
            <a:r>
              <a:rPr lang="es" sz="2300">
                <a:solidFill>
                  <a:srgbClr val="000000"/>
                </a:solidFill>
                <a:latin typeface="Comic Sans MS"/>
                <a:ea typeface="Comic Sans MS"/>
                <a:cs typeface="Comic Sans MS"/>
                <a:sym typeface="Comic Sans MS"/>
              </a:rPr>
              <a:t>menú</a:t>
            </a:r>
            <a:r>
              <a:rPr lang="es" sz="2300">
                <a:solidFill>
                  <a:srgbClr val="000000"/>
                </a:solidFill>
                <a:latin typeface="Comic Sans MS"/>
                <a:ea typeface="Comic Sans MS"/>
                <a:cs typeface="Comic Sans MS"/>
                <a:sym typeface="Comic Sans MS"/>
              </a:rPr>
              <a:t> interactivo para los clientes.</a:t>
            </a:r>
            <a:endParaRPr sz="2300">
              <a:solidFill>
                <a:srgbClr val="000000"/>
              </a:solidFill>
              <a:latin typeface="Comic Sans MS"/>
              <a:ea typeface="Comic Sans MS"/>
              <a:cs typeface="Comic Sans MS"/>
              <a:sym typeface="Comic Sans MS"/>
            </a:endParaRPr>
          </a:p>
        </p:txBody>
      </p:sp>
      <p:pic>
        <p:nvPicPr>
          <p:cNvPr id="117" name="Google Shape;117;p8"/>
          <p:cNvPicPr preferRelativeResize="0"/>
          <p:nvPr/>
        </p:nvPicPr>
        <p:blipFill rotWithShape="1">
          <a:blip r:embed="rId3">
            <a:alphaModFix/>
          </a:blip>
          <a:srcRect b="0" l="0" r="0" t="0"/>
          <a:stretch/>
        </p:blipFill>
        <p:spPr>
          <a:xfrm>
            <a:off x="6193425" y="1699337"/>
            <a:ext cx="2638875" cy="263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