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iPuSUb+fz0UizxlMYGnVqgBN9y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B243D2-2318-41D0-8B7D-29D175F99231}">
  <a:tblStyle styleId="{82B243D2-2318-41D0-8B7D-29D175F992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avenPro-bold.fntdata"/><Relationship Id="rId47" Type="http://schemas.openxmlformats.org/officeDocument/2006/relationships/font" Target="fonts/MavenPro-regular.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7b1f768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7b1f768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7b1f768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7b1f768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7b1f7684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17b1f7684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7b1f7684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7b1f76841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7b1f76841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7b1f76841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7b1f76841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7b1f76841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7b1f76841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7b1f76841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17b1f76841_5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17b1f76841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7b1f76841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7b1f76841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7b1f76841_5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17b1f76841_5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7b1f76841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7b1f76841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68373be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168373be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168373be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168373be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7b1f76841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7b1f76841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17b1f76841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17b1f76841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7b1f76841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17b1f76841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7b1f76841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7b1f76841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17b1f76841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17b1f76841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17b1f76841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17b1f76841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7b1f76841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7b1f76841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168373be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168373be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168373beb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168373beb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68f655d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68f655d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5"/>
          <p:cNvGrpSpPr/>
          <p:nvPr/>
        </p:nvGrpSpPr>
        <p:grpSpPr>
          <a:xfrm>
            <a:off x="7343003" y="3409675"/>
            <a:ext cx="1691422" cy="1732548"/>
            <a:chOff x="7343003" y="3409675"/>
            <a:chExt cx="1691422" cy="1732548"/>
          </a:xfrm>
        </p:grpSpPr>
        <p:grpSp>
          <p:nvGrpSpPr>
            <p:cNvPr id="11" name="Google Shape;11;p15"/>
            <p:cNvGrpSpPr/>
            <p:nvPr/>
          </p:nvGrpSpPr>
          <p:grpSpPr>
            <a:xfrm>
              <a:off x="7343003" y="4453711"/>
              <a:ext cx="316800" cy="688512"/>
              <a:chOff x="7343003" y="4453711"/>
              <a:chExt cx="316800" cy="688512"/>
            </a:xfrm>
          </p:grpSpPr>
          <p:sp>
            <p:nvSpPr>
              <p:cNvPr id="12" name="Google Shape;12;p15"/>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5"/>
            <p:cNvGrpSpPr/>
            <p:nvPr/>
          </p:nvGrpSpPr>
          <p:grpSpPr>
            <a:xfrm>
              <a:off x="7801210" y="4105700"/>
              <a:ext cx="316800" cy="1036523"/>
              <a:chOff x="7801210" y="4105700"/>
              <a:chExt cx="316800" cy="1036523"/>
            </a:xfrm>
          </p:grpSpPr>
          <p:sp>
            <p:nvSpPr>
              <p:cNvPr id="15" name="Google Shape;15;p15"/>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5"/>
            <p:cNvGrpSpPr/>
            <p:nvPr/>
          </p:nvGrpSpPr>
          <p:grpSpPr>
            <a:xfrm>
              <a:off x="8259418" y="3757688"/>
              <a:ext cx="316800" cy="1384535"/>
              <a:chOff x="8259418" y="3757688"/>
              <a:chExt cx="316800" cy="1384535"/>
            </a:xfrm>
          </p:grpSpPr>
          <p:sp>
            <p:nvSpPr>
              <p:cNvPr id="19" name="Google Shape;19;p15"/>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5"/>
            <p:cNvGrpSpPr/>
            <p:nvPr/>
          </p:nvGrpSpPr>
          <p:grpSpPr>
            <a:xfrm>
              <a:off x="8717625" y="3409675"/>
              <a:ext cx="316800" cy="1732548"/>
              <a:chOff x="8717625" y="3409675"/>
              <a:chExt cx="316800" cy="1732548"/>
            </a:xfrm>
          </p:grpSpPr>
          <p:sp>
            <p:nvSpPr>
              <p:cNvPr id="24" name="Google Shape;24;p15"/>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5"/>
          <p:cNvGrpSpPr/>
          <p:nvPr/>
        </p:nvGrpSpPr>
        <p:grpSpPr>
          <a:xfrm>
            <a:off x="5043503" y="0"/>
            <a:ext cx="3814072" cy="3839101"/>
            <a:chOff x="5043503" y="0"/>
            <a:chExt cx="3814072" cy="3839101"/>
          </a:xfrm>
        </p:grpSpPr>
        <p:sp>
          <p:nvSpPr>
            <p:cNvPr id="30" name="Google Shape;30;p15"/>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rot="-9830444">
              <a:off x="6469759" y="3480727"/>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5"/>
            <p:cNvGrpSpPr/>
            <p:nvPr/>
          </p:nvGrpSpPr>
          <p:grpSpPr>
            <a:xfrm>
              <a:off x="7647815" y="2704283"/>
              <a:ext cx="635220" cy="635219"/>
              <a:chOff x="6725724" y="2701260"/>
              <a:chExt cx="1208101" cy="1208100"/>
            </a:xfrm>
          </p:grpSpPr>
          <p:sp>
            <p:nvSpPr>
              <p:cNvPr id="33" name="Google Shape;33;p15"/>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5"/>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5"/>
            <p:cNvGrpSpPr/>
            <p:nvPr/>
          </p:nvGrpSpPr>
          <p:grpSpPr>
            <a:xfrm>
              <a:off x="7952718" y="179238"/>
              <a:ext cx="873165" cy="873002"/>
              <a:chOff x="7754428" y="208725"/>
              <a:chExt cx="541800" cy="541800"/>
            </a:xfrm>
          </p:grpSpPr>
          <p:sp>
            <p:nvSpPr>
              <p:cNvPr id="38" name="Google Shape;38;p15"/>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5"/>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rot="-9830444">
              <a:off x="6469759" y="3480726"/>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4"/>
          <p:cNvGrpSpPr/>
          <p:nvPr/>
        </p:nvGrpSpPr>
        <p:grpSpPr>
          <a:xfrm>
            <a:off x="49" y="4099200"/>
            <a:ext cx="9144039" cy="1044300"/>
            <a:chOff x="49" y="4099200"/>
            <a:chExt cx="9144039" cy="1044300"/>
          </a:xfrm>
        </p:grpSpPr>
        <p:grpSp>
          <p:nvGrpSpPr>
            <p:cNvPr id="143" name="Google Shape;143;p24"/>
            <p:cNvGrpSpPr/>
            <p:nvPr/>
          </p:nvGrpSpPr>
          <p:grpSpPr>
            <a:xfrm>
              <a:off x="49" y="4309200"/>
              <a:ext cx="231622" cy="834300"/>
              <a:chOff x="2688737" y="4301380"/>
              <a:chExt cx="231900" cy="834300"/>
            </a:xfrm>
          </p:grpSpPr>
          <p:sp>
            <p:nvSpPr>
              <p:cNvPr id="144" name="Google Shape;144;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4"/>
            <p:cNvGrpSpPr/>
            <p:nvPr/>
          </p:nvGrpSpPr>
          <p:grpSpPr>
            <a:xfrm>
              <a:off x="371403" y="4099200"/>
              <a:ext cx="231622" cy="1044300"/>
              <a:chOff x="2688737" y="4091380"/>
              <a:chExt cx="231900" cy="1044300"/>
            </a:xfrm>
          </p:grpSpPr>
          <p:sp>
            <p:nvSpPr>
              <p:cNvPr id="149" name="Google Shape;149;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4"/>
            <p:cNvGrpSpPr/>
            <p:nvPr/>
          </p:nvGrpSpPr>
          <p:grpSpPr>
            <a:xfrm>
              <a:off x="742758" y="4309200"/>
              <a:ext cx="231622" cy="834300"/>
              <a:chOff x="2688737" y="4301380"/>
              <a:chExt cx="231900" cy="834300"/>
            </a:xfrm>
          </p:grpSpPr>
          <p:sp>
            <p:nvSpPr>
              <p:cNvPr id="155" name="Google Shape;155;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4"/>
            <p:cNvGrpSpPr/>
            <p:nvPr/>
          </p:nvGrpSpPr>
          <p:grpSpPr>
            <a:xfrm>
              <a:off x="1114112" y="4518900"/>
              <a:ext cx="231622" cy="624600"/>
              <a:chOff x="2688737" y="4511080"/>
              <a:chExt cx="231900" cy="624600"/>
            </a:xfrm>
          </p:grpSpPr>
          <p:sp>
            <p:nvSpPr>
              <p:cNvPr id="160" name="Google Shape;160;p2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4"/>
            <p:cNvGrpSpPr/>
            <p:nvPr/>
          </p:nvGrpSpPr>
          <p:grpSpPr>
            <a:xfrm>
              <a:off x="1856753" y="4099200"/>
              <a:ext cx="231600" cy="1044300"/>
              <a:chOff x="1856753" y="4099200"/>
              <a:chExt cx="231600" cy="1044300"/>
            </a:xfrm>
          </p:grpSpPr>
          <p:sp>
            <p:nvSpPr>
              <p:cNvPr id="164" name="Google Shape;164;p24"/>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4"/>
            <p:cNvGrpSpPr/>
            <p:nvPr/>
          </p:nvGrpSpPr>
          <p:grpSpPr>
            <a:xfrm>
              <a:off x="2228107" y="4309200"/>
              <a:ext cx="231600" cy="834300"/>
              <a:chOff x="2228107" y="4309200"/>
              <a:chExt cx="231600" cy="834300"/>
            </a:xfrm>
          </p:grpSpPr>
          <p:sp>
            <p:nvSpPr>
              <p:cNvPr id="170" name="Google Shape;170;p24"/>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4"/>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4"/>
            <p:cNvGrpSpPr/>
            <p:nvPr/>
          </p:nvGrpSpPr>
          <p:grpSpPr>
            <a:xfrm>
              <a:off x="2599462" y="4518900"/>
              <a:ext cx="231600" cy="624600"/>
              <a:chOff x="2599462" y="4518900"/>
              <a:chExt cx="231600" cy="624600"/>
            </a:xfrm>
          </p:grpSpPr>
          <p:sp>
            <p:nvSpPr>
              <p:cNvPr id="175" name="Google Shape;175;p24"/>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4"/>
            <p:cNvGrpSpPr/>
            <p:nvPr/>
          </p:nvGrpSpPr>
          <p:grpSpPr>
            <a:xfrm>
              <a:off x="3342171" y="4099200"/>
              <a:ext cx="231600" cy="1044300"/>
              <a:chOff x="3342171" y="4099200"/>
              <a:chExt cx="231600" cy="1044300"/>
            </a:xfrm>
          </p:grpSpPr>
          <p:sp>
            <p:nvSpPr>
              <p:cNvPr id="179" name="Google Shape;179;p24"/>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4"/>
            <p:cNvGrpSpPr/>
            <p:nvPr/>
          </p:nvGrpSpPr>
          <p:grpSpPr>
            <a:xfrm>
              <a:off x="3713525" y="4309200"/>
              <a:ext cx="231600" cy="834300"/>
              <a:chOff x="3713525" y="4309200"/>
              <a:chExt cx="231600" cy="834300"/>
            </a:xfrm>
          </p:grpSpPr>
          <p:sp>
            <p:nvSpPr>
              <p:cNvPr id="185" name="Google Shape;185;p24"/>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4"/>
            <p:cNvGrpSpPr/>
            <p:nvPr/>
          </p:nvGrpSpPr>
          <p:grpSpPr>
            <a:xfrm>
              <a:off x="1485398" y="4309200"/>
              <a:ext cx="231600" cy="834300"/>
              <a:chOff x="1485398" y="4309200"/>
              <a:chExt cx="231600" cy="834300"/>
            </a:xfrm>
          </p:grpSpPr>
          <p:sp>
            <p:nvSpPr>
              <p:cNvPr id="190" name="Google Shape;190;p24"/>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4"/>
            <p:cNvGrpSpPr/>
            <p:nvPr/>
          </p:nvGrpSpPr>
          <p:grpSpPr>
            <a:xfrm>
              <a:off x="4084879" y="4518900"/>
              <a:ext cx="231600" cy="624600"/>
              <a:chOff x="4084879" y="4518900"/>
              <a:chExt cx="231600" cy="624600"/>
            </a:xfrm>
          </p:grpSpPr>
          <p:sp>
            <p:nvSpPr>
              <p:cNvPr id="195" name="Google Shape;195;p24"/>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4"/>
            <p:cNvGrpSpPr/>
            <p:nvPr/>
          </p:nvGrpSpPr>
          <p:grpSpPr>
            <a:xfrm>
              <a:off x="2970816" y="4309200"/>
              <a:ext cx="231600" cy="834300"/>
              <a:chOff x="2970816" y="4309200"/>
              <a:chExt cx="231600" cy="834300"/>
            </a:xfrm>
          </p:grpSpPr>
          <p:sp>
            <p:nvSpPr>
              <p:cNvPr id="199" name="Google Shape;199;p24"/>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4"/>
            <p:cNvGrpSpPr/>
            <p:nvPr/>
          </p:nvGrpSpPr>
          <p:grpSpPr>
            <a:xfrm>
              <a:off x="4456234" y="4309200"/>
              <a:ext cx="231600" cy="834300"/>
              <a:chOff x="4456234" y="4309200"/>
              <a:chExt cx="231600" cy="834300"/>
            </a:xfrm>
          </p:grpSpPr>
          <p:sp>
            <p:nvSpPr>
              <p:cNvPr id="204" name="Google Shape;204;p24"/>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4"/>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4"/>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4"/>
            <p:cNvGrpSpPr/>
            <p:nvPr/>
          </p:nvGrpSpPr>
          <p:grpSpPr>
            <a:xfrm>
              <a:off x="4827588" y="4099200"/>
              <a:ext cx="231600" cy="1044300"/>
              <a:chOff x="4827588" y="4099200"/>
              <a:chExt cx="231600" cy="1044300"/>
            </a:xfrm>
          </p:grpSpPr>
          <p:sp>
            <p:nvSpPr>
              <p:cNvPr id="209" name="Google Shape;209;p24"/>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4"/>
            <p:cNvGrpSpPr/>
            <p:nvPr/>
          </p:nvGrpSpPr>
          <p:grpSpPr>
            <a:xfrm>
              <a:off x="5198943" y="4309200"/>
              <a:ext cx="231600" cy="834300"/>
              <a:chOff x="5198943" y="4309200"/>
              <a:chExt cx="231600" cy="834300"/>
            </a:xfrm>
          </p:grpSpPr>
          <p:sp>
            <p:nvSpPr>
              <p:cNvPr id="215" name="Google Shape;215;p24"/>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4"/>
            <p:cNvGrpSpPr/>
            <p:nvPr/>
          </p:nvGrpSpPr>
          <p:grpSpPr>
            <a:xfrm>
              <a:off x="5570297" y="4518900"/>
              <a:ext cx="231600" cy="624600"/>
              <a:chOff x="5570297" y="4518900"/>
              <a:chExt cx="231600" cy="624600"/>
            </a:xfrm>
          </p:grpSpPr>
          <p:sp>
            <p:nvSpPr>
              <p:cNvPr id="220" name="Google Shape;220;p24"/>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4"/>
            <p:cNvGrpSpPr/>
            <p:nvPr/>
          </p:nvGrpSpPr>
          <p:grpSpPr>
            <a:xfrm>
              <a:off x="5941652" y="4309200"/>
              <a:ext cx="231600" cy="834300"/>
              <a:chOff x="5941652" y="4309200"/>
              <a:chExt cx="231600" cy="834300"/>
            </a:xfrm>
          </p:grpSpPr>
          <p:sp>
            <p:nvSpPr>
              <p:cNvPr id="224" name="Google Shape;224;p24"/>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4"/>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4"/>
            <p:cNvGrpSpPr/>
            <p:nvPr/>
          </p:nvGrpSpPr>
          <p:grpSpPr>
            <a:xfrm>
              <a:off x="6313006" y="4099200"/>
              <a:ext cx="231600" cy="1044300"/>
              <a:chOff x="6313006" y="4099200"/>
              <a:chExt cx="231600" cy="1044300"/>
            </a:xfrm>
          </p:grpSpPr>
          <p:sp>
            <p:nvSpPr>
              <p:cNvPr id="229" name="Google Shape;229;p24"/>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4"/>
            <p:cNvGrpSpPr/>
            <p:nvPr/>
          </p:nvGrpSpPr>
          <p:grpSpPr>
            <a:xfrm>
              <a:off x="6684361" y="4309200"/>
              <a:ext cx="231600" cy="834300"/>
              <a:chOff x="6684361" y="4309200"/>
              <a:chExt cx="231600" cy="834300"/>
            </a:xfrm>
          </p:grpSpPr>
          <p:sp>
            <p:nvSpPr>
              <p:cNvPr id="235" name="Google Shape;235;p24"/>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4"/>
            <p:cNvGrpSpPr/>
            <p:nvPr/>
          </p:nvGrpSpPr>
          <p:grpSpPr>
            <a:xfrm>
              <a:off x="7055715" y="4518900"/>
              <a:ext cx="231600" cy="624600"/>
              <a:chOff x="7055715" y="4518900"/>
              <a:chExt cx="231600" cy="624600"/>
            </a:xfrm>
          </p:grpSpPr>
          <p:sp>
            <p:nvSpPr>
              <p:cNvPr id="240" name="Google Shape;240;p24"/>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4"/>
            <p:cNvGrpSpPr/>
            <p:nvPr/>
          </p:nvGrpSpPr>
          <p:grpSpPr>
            <a:xfrm>
              <a:off x="7798424" y="4099200"/>
              <a:ext cx="231600" cy="1044300"/>
              <a:chOff x="7798424" y="4099200"/>
              <a:chExt cx="231600" cy="1044300"/>
            </a:xfrm>
          </p:grpSpPr>
          <p:sp>
            <p:nvSpPr>
              <p:cNvPr id="244" name="Google Shape;244;p24"/>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4"/>
            <p:cNvGrpSpPr/>
            <p:nvPr/>
          </p:nvGrpSpPr>
          <p:grpSpPr>
            <a:xfrm>
              <a:off x="8169779" y="4309200"/>
              <a:ext cx="231600" cy="834300"/>
              <a:chOff x="8169779" y="4309200"/>
              <a:chExt cx="231600" cy="834300"/>
            </a:xfrm>
          </p:grpSpPr>
          <p:sp>
            <p:nvSpPr>
              <p:cNvPr id="250" name="Google Shape;250;p24"/>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4"/>
            <p:cNvGrpSpPr/>
            <p:nvPr/>
          </p:nvGrpSpPr>
          <p:grpSpPr>
            <a:xfrm>
              <a:off x="7427070" y="4309200"/>
              <a:ext cx="231600" cy="834300"/>
              <a:chOff x="7427070" y="4309200"/>
              <a:chExt cx="231600" cy="834300"/>
            </a:xfrm>
          </p:grpSpPr>
          <p:sp>
            <p:nvSpPr>
              <p:cNvPr id="255" name="Google Shape;255;p24"/>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4"/>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4"/>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4"/>
            <p:cNvGrpSpPr/>
            <p:nvPr/>
          </p:nvGrpSpPr>
          <p:grpSpPr>
            <a:xfrm>
              <a:off x="8541133" y="4518900"/>
              <a:ext cx="231600" cy="624600"/>
              <a:chOff x="8541133" y="4518900"/>
              <a:chExt cx="231600" cy="624600"/>
            </a:xfrm>
          </p:grpSpPr>
          <p:sp>
            <p:nvSpPr>
              <p:cNvPr id="260" name="Google Shape;260;p24"/>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4"/>
            <p:cNvGrpSpPr/>
            <p:nvPr/>
          </p:nvGrpSpPr>
          <p:grpSpPr>
            <a:xfrm>
              <a:off x="8912488" y="4309200"/>
              <a:ext cx="231600" cy="834300"/>
              <a:chOff x="8912488" y="4309200"/>
              <a:chExt cx="231600" cy="834300"/>
            </a:xfrm>
          </p:grpSpPr>
          <p:sp>
            <p:nvSpPr>
              <p:cNvPr id="264" name="Google Shape;264;p24"/>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4"/>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4"/>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4"/>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4"/>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6"/>
          <p:cNvGrpSpPr/>
          <p:nvPr/>
        </p:nvGrpSpPr>
        <p:grpSpPr>
          <a:xfrm>
            <a:off x="625966" y="299376"/>
            <a:ext cx="999312" cy="999312"/>
            <a:chOff x="348199" y="179450"/>
            <a:chExt cx="1116300" cy="1116300"/>
          </a:xfrm>
        </p:grpSpPr>
        <p:sp>
          <p:nvSpPr>
            <p:cNvPr id="51" name="Google Shape;51;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7"/>
          <p:cNvGrpSpPr/>
          <p:nvPr/>
        </p:nvGrpSpPr>
        <p:grpSpPr>
          <a:xfrm>
            <a:off x="146769" y="3406"/>
            <a:ext cx="1233214" cy="1384535"/>
            <a:chOff x="146769" y="3406"/>
            <a:chExt cx="1233214" cy="1384535"/>
          </a:xfrm>
        </p:grpSpPr>
        <p:grpSp>
          <p:nvGrpSpPr>
            <p:cNvPr id="58" name="Google Shape;58;p17"/>
            <p:cNvGrpSpPr/>
            <p:nvPr/>
          </p:nvGrpSpPr>
          <p:grpSpPr>
            <a:xfrm>
              <a:off x="1063183" y="3406"/>
              <a:ext cx="316800" cy="688513"/>
              <a:chOff x="1063183" y="3406"/>
              <a:chExt cx="316800" cy="688513"/>
            </a:xfrm>
          </p:grpSpPr>
          <p:sp>
            <p:nvSpPr>
              <p:cNvPr id="59" name="Google Shape;59;p17"/>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7"/>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7"/>
            <p:cNvGrpSpPr/>
            <p:nvPr/>
          </p:nvGrpSpPr>
          <p:grpSpPr>
            <a:xfrm>
              <a:off x="604976" y="3406"/>
              <a:ext cx="316800" cy="1036524"/>
              <a:chOff x="604976" y="3406"/>
              <a:chExt cx="316800" cy="1036524"/>
            </a:xfrm>
          </p:grpSpPr>
          <p:sp>
            <p:nvSpPr>
              <p:cNvPr id="62" name="Google Shape;62;p17"/>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7"/>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7"/>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7"/>
            <p:cNvGrpSpPr/>
            <p:nvPr/>
          </p:nvGrpSpPr>
          <p:grpSpPr>
            <a:xfrm>
              <a:off x="146769" y="3406"/>
              <a:ext cx="316800" cy="1384535"/>
              <a:chOff x="146769" y="3406"/>
              <a:chExt cx="316800" cy="1384535"/>
            </a:xfrm>
          </p:grpSpPr>
          <p:sp>
            <p:nvSpPr>
              <p:cNvPr id="66" name="Google Shape;66;p17"/>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7"/>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7"/>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7"/>
          <p:cNvGrpSpPr/>
          <p:nvPr/>
        </p:nvGrpSpPr>
        <p:grpSpPr>
          <a:xfrm>
            <a:off x="6775084" y="2904008"/>
            <a:ext cx="2186147" cy="2239500"/>
            <a:chOff x="6775084" y="2904008"/>
            <a:chExt cx="2186147" cy="2239500"/>
          </a:xfrm>
        </p:grpSpPr>
        <p:grpSp>
          <p:nvGrpSpPr>
            <p:cNvPr id="71" name="Google Shape;71;p17"/>
            <p:cNvGrpSpPr/>
            <p:nvPr/>
          </p:nvGrpSpPr>
          <p:grpSpPr>
            <a:xfrm>
              <a:off x="6775084" y="4253708"/>
              <a:ext cx="409500" cy="889800"/>
              <a:chOff x="6775084" y="4253708"/>
              <a:chExt cx="409500" cy="889800"/>
            </a:xfrm>
          </p:grpSpPr>
          <p:sp>
            <p:nvSpPr>
              <p:cNvPr id="72" name="Google Shape;72;p17"/>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7"/>
            <p:cNvGrpSpPr/>
            <p:nvPr/>
          </p:nvGrpSpPr>
          <p:grpSpPr>
            <a:xfrm>
              <a:off x="7367299" y="3804008"/>
              <a:ext cx="409500" cy="1339500"/>
              <a:chOff x="7367299" y="3804008"/>
              <a:chExt cx="409500" cy="1339500"/>
            </a:xfrm>
          </p:grpSpPr>
          <p:sp>
            <p:nvSpPr>
              <p:cNvPr id="75" name="Google Shape;75;p17"/>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7"/>
            <p:cNvGrpSpPr/>
            <p:nvPr/>
          </p:nvGrpSpPr>
          <p:grpSpPr>
            <a:xfrm>
              <a:off x="7959516" y="3354008"/>
              <a:ext cx="409500" cy="1789500"/>
              <a:chOff x="7959516" y="3354008"/>
              <a:chExt cx="409500" cy="1789500"/>
            </a:xfrm>
          </p:grpSpPr>
          <p:sp>
            <p:nvSpPr>
              <p:cNvPr id="79" name="Google Shape;79;p17"/>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7"/>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7"/>
            <p:cNvGrpSpPr/>
            <p:nvPr/>
          </p:nvGrpSpPr>
          <p:grpSpPr>
            <a:xfrm>
              <a:off x="8551731" y="2904008"/>
              <a:ext cx="409500" cy="2239500"/>
              <a:chOff x="8551731" y="2904008"/>
              <a:chExt cx="409500" cy="2239500"/>
            </a:xfrm>
          </p:grpSpPr>
          <p:sp>
            <p:nvSpPr>
              <p:cNvPr id="84" name="Google Shape;84;p17"/>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7"/>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8"/>
          <p:cNvGrpSpPr/>
          <p:nvPr/>
        </p:nvGrpSpPr>
        <p:grpSpPr>
          <a:xfrm>
            <a:off x="625966" y="299376"/>
            <a:ext cx="999312" cy="999312"/>
            <a:chOff x="348199" y="179450"/>
            <a:chExt cx="1116300" cy="1116300"/>
          </a:xfrm>
        </p:grpSpPr>
        <p:sp>
          <p:nvSpPr>
            <p:cNvPr id="93" name="Google Shape;93;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8"/>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8"/>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9"/>
          <p:cNvGrpSpPr/>
          <p:nvPr/>
        </p:nvGrpSpPr>
        <p:grpSpPr>
          <a:xfrm>
            <a:off x="625966" y="299376"/>
            <a:ext cx="999312" cy="999312"/>
            <a:chOff x="348199" y="179450"/>
            <a:chExt cx="1116300" cy="1116300"/>
          </a:xfrm>
        </p:grpSpPr>
        <p:sp>
          <p:nvSpPr>
            <p:cNvPr id="101" name="Google Shape;101;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20"/>
          <p:cNvGrpSpPr/>
          <p:nvPr/>
        </p:nvGrpSpPr>
        <p:grpSpPr>
          <a:xfrm>
            <a:off x="625966" y="299376"/>
            <a:ext cx="999312" cy="999312"/>
            <a:chOff x="348199" y="179450"/>
            <a:chExt cx="1116300" cy="1116300"/>
          </a:xfrm>
        </p:grpSpPr>
        <p:sp>
          <p:nvSpPr>
            <p:cNvPr id="107" name="Google Shape;107;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20"/>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20"/>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21"/>
          <p:cNvGrpSpPr/>
          <p:nvPr/>
        </p:nvGrpSpPr>
        <p:grpSpPr>
          <a:xfrm>
            <a:off x="6866714" y="1307"/>
            <a:ext cx="2267451" cy="2601689"/>
            <a:chOff x="6790514" y="1307"/>
            <a:chExt cx="2267451" cy="2601689"/>
          </a:xfrm>
        </p:grpSpPr>
        <p:grpSp>
          <p:nvGrpSpPr>
            <p:cNvPr id="114" name="Google Shape;114;p21"/>
            <p:cNvGrpSpPr/>
            <p:nvPr/>
          </p:nvGrpSpPr>
          <p:grpSpPr>
            <a:xfrm>
              <a:off x="7067607" y="1307"/>
              <a:ext cx="1990358" cy="1990303"/>
              <a:chOff x="7067607" y="1307"/>
              <a:chExt cx="1990358" cy="1990303"/>
            </a:xfrm>
          </p:grpSpPr>
          <p:sp>
            <p:nvSpPr>
              <p:cNvPr id="115" name="Google Shape;115;p21"/>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rot="-8649154">
                <a:off x="7349962" y="283757"/>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1"/>
            <p:cNvGrpSpPr/>
            <p:nvPr/>
          </p:nvGrpSpPr>
          <p:grpSpPr>
            <a:xfrm>
              <a:off x="8207126" y="1807997"/>
              <a:ext cx="795000" cy="795000"/>
              <a:chOff x="8207126" y="1807997"/>
              <a:chExt cx="795000" cy="795000"/>
            </a:xfrm>
          </p:grpSpPr>
          <p:sp>
            <p:nvSpPr>
              <p:cNvPr id="119" name="Google Shape;119;p21"/>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1"/>
            <p:cNvGrpSpPr/>
            <p:nvPr/>
          </p:nvGrpSpPr>
          <p:grpSpPr>
            <a:xfrm>
              <a:off x="6790514" y="118857"/>
              <a:ext cx="548700" cy="548700"/>
              <a:chOff x="6790514" y="118857"/>
              <a:chExt cx="548700" cy="548700"/>
            </a:xfrm>
          </p:grpSpPr>
          <p:sp>
            <p:nvSpPr>
              <p:cNvPr id="123" name="Google Shape;123;p21"/>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2"/>
          <p:cNvGrpSpPr/>
          <p:nvPr/>
        </p:nvGrpSpPr>
        <p:grpSpPr>
          <a:xfrm>
            <a:off x="625966" y="299376"/>
            <a:ext cx="999312" cy="999312"/>
            <a:chOff x="348199" y="179450"/>
            <a:chExt cx="1116300" cy="1116300"/>
          </a:xfrm>
        </p:grpSpPr>
        <p:sp>
          <p:nvSpPr>
            <p:cNvPr id="129" name="Google Shape;129;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3"/>
          <p:cNvGrpSpPr/>
          <p:nvPr/>
        </p:nvGrpSpPr>
        <p:grpSpPr>
          <a:xfrm>
            <a:off x="713373" y="3847119"/>
            <a:ext cx="825392" cy="825392"/>
            <a:chOff x="348199" y="179450"/>
            <a:chExt cx="1116300" cy="1116300"/>
          </a:xfrm>
        </p:grpSpPr>
        <p:sp>
          <p:nvSpPr>
            <p:cNvPr id="137" name="Google Shape;137;p2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3"/>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oferta.senasofiaplus.edu.co/sofia-ofer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canva.com/design/DAE5IEVzDQE/u1ceYi_xx74R1QJHzJz3Cw/view?utm_content=DAE5IEVzDQE&amp;utm_campaign=designshare&amp;utm_medium=link&amp;utm_source=sharebutton"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58300" y="1221588"/>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000"/>
              <a:buNone/>
            </a:pPr>
            <a:r>
              <a:rPr lang="es" sz="1200">
                <a:latin typeface="Times New Roman"/>
                <a:ea typeface="Times New Roman"/>
                <a:cs typeface="Times New Roman"/>
                <a:sym typeface="Times New Roman"/>
              </a:rPr>
              <a:t>Investigación de proceso y estructura de proyectos.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4000"/>
              <a:buNone/>
            </a:pPr>
            <a:r>
              <a:t/>
            </a:r>
            <a:endParaRPr sz="1200">
              <a:latin typeface="Times New Roman"/>
              <a:ea typeface="Times New Roman"/>
              <a:cs typeface="Times New Roman"/>
              <a:sym typeface="Times New Roman"/>
            </a:endParaRPr>
          </a:p>
        </p:txBody>
      </p:sp>
      <p:sp>
        <p:nvSpPr>
          <p:cNvPr id="278" name="Google Shape;278;p1"/>
          <p:cNvSpPr txBox="1"/>
          <p:nvPr>
            <p:ph idx="1" type="subTitle"/>
          </p:nvPr>
        </p:nvSpPr>
        <p:spPr>
          <a:xfrm>
            <a:off x="658300" y="2665750"/>
            <a:ext cx="4255500" cy="12744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Laura Valentina Mosquera Rodriguez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Ana Sofia Aldana Diaz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Mariana Leon Niño</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Leonardo Gutierrez Martinez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Gabriel Alejandro Garzón Aponte</a:t>
            </a:r>
            <a:endParaRPr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Objetivo General</a:t>
            </a:r>
            <a:endParaRPr>
              <a:latin typeface="Times New Roman"/>
              <a:ea typeface="Times New Roman"/>
              <a:cs typeface="Times New Roman"/>
              <a:sym typeface="Times New Roman"/>
            </a:endParaRPr>
          </a:p>
        </p:txBody>
      </p:sp>
      <p:sp>
        <p:nvSpPr>
          <p:cNvPr id="343" name="Google Shape;343;p9"/>
          <p:cNvSpPr txBox="1"/>
          <p:nvPr>
            <p:ph idx="1" type="body"/>
          </p:nvPr>
        </p:nvSpPr>
        <p:spPr>
          <a:xfrm>
            <a:off x="601650" y="1544100"/>
            <a:ext cx="3970500" cy="25416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1200"/>
              </a:spcBef>
              <a:spcAft>
                <a:spcPts val="1200"/>
              </a:spcAft>
              <a:buSzPct val="100000"/>
              <a:buNone/>
            </a:pPr>
            <a:r>
              <a:rPr lang="es">
                <a:latin typeface="Times New Roman"/>
                <a:ea typeface="Times New Roman"/>
                <a:cs typeface="Times New Roman"/>
                <a:sym typeface="Times New Roman"/>
              </a:rPr>
              <a:t>Implementar</a:t>
            </a:r>
            <a:r>
              <a:rPr lang="es">
                <a:latin typeface="Times New Roman"/>
                <a:ea typeface="Times New Roman"/>
                <a:cs typeface="Times New Roman"/>
                <a:sym typeface="Times New Roman"/>
              </a:rPr>
              <a:t> un sistema de información el cual permita brindar el acceso a los inventarios de manufactura con el fin de llevar un orden de entrada de repuestos e ingreso de </a:t>
            </a:r>
            <a:r>
              <a:rPr lang="es">
                <a:latin typeface="Times New Roman"/>
                <a:ea typeface="Times New Roman"/>
                <a:cs typeface="Times New Roman"/>
                <a:sym typeface="Times New Roman"/>
              </a:rPr>
              <a:t>automóviles, así como el</a:t>
            </a:r>
            <a:r>
              <a:rPr lang="es">
                <a:latin typeface="Times New Roman"/>
                <a:ea typeface="Times New Roman"/>
                <a:cs typeface="Times New Roman"/>
                <a:sym typeface="Times New Roman"/>
              </a:rPr>
              <a:t> resultado final del proceso al cual fue sometido,</a:t>
            </a:r>
            <a:r>
              <a:rPr lang="es">
                <a:latin typeface="Times New Roman"/>
                <a:ea typeface="Times New Roman"/>
                <a:cs typeface="Times New Roman"/>
                <a:sym typeface="Times New Roman"/>
              </a:rPr>
              <a:t> junto con la maquinaria y herramienta que se implementó. </a:t>
            </a:r>
            <a:r>
              <a:rPr lang="es">
                <a:latin typeface="Times New Roman"/>
                <a:ea typeface="Times New Roman"/>
                <a:cs typeface="Times New Roman"/>
                <a:sym typeface="Times New Roman"/>
              </a:rPr>
              <a:t>Contaremos con otro tipo de inventario, que es por </a:t>
            </a:r>
            <a:r>
              <a:rPr lang="es">
                <a:latin typeface="Times New Roman"/>
                <a:ea typeface="Times New Roman"/>
                <a:cs typeface="Times New Roman"/>
                <a:sym typeface="Times New Roman"/>
              </a:rPr>
              <a:t>cíclico</a:t>
            </a:r>
            <a:r>
              <a:rPr lang="es">
                <a:latin typeface="Times New Roman"/>
                <a:ea typeface="Times New Roman"/>
                <a:cs typeface="Times New Roman"/>
                <a:sym typeface="Times New Roman"/>
              </a:rPr>
              <a:t> o relativo que consta de un periodo de tiempo regular de 3 meses y por ultima instancia </a:t>
            </a:r>
            <a:r>
              <a:rPr lang="es">
                <a:latin typeface="Times New Roman"/>
                <a:ea typeface="Times New Roman"/>
                <a:cs typeface="Times New Roman"/>
                <a:sym typeface="Times New Roman"/>
              </a:rPr>
              <a:t>requerimos de un tipo de inventario permanente el cual detalla las características del producto, dicho inventario incluirá los dos inventarios anteriores, ya que el sistema será integrado con el fin de organizar los servicios.</a:t>
            </a:r>
            <a:endParaRPr>
              <a:latin typeface="Times New Roman"/>
              <a:ea typeface="Times New Roman"/>
              <a:cs typeface="Times New Roman"/>
              <a:sym typeface="Times New Roman"/>
            </a:endParaRPr>
          </a:p>
        </p:txBody>
      </p:sp>
      <p:pic>
        <p:nvPicPr>
          <p:cNvPr id="344" name="Google Shape;344;p9"/>
          <p:cNvPicPr preferRelativeResize="0"/>
          <p:nvPr/>
        </p:nvPicPr>
        <p:blipFill rotWithShape="1">
          <a:blip r:embed="rId3">
            <a:alphaModFix/>
          </a:blip>
          <a:srcRect b="0" l="0" r="0" t="0"/>
          <a:stretch/>
        </p:blipFill>
        <p:spPr>
          <a:xfrm>
            <a:off x="4853925" y="1923900"/>
            <a:ext cx="3563400" cy="1782000"/>
          </a:xfrm>
          <a:prstGeom prst="roundRect">
            <a:avLst>
              <a:gd fmla="val 16667" name="adj"/>
            </a:avLst>
          </a:prstGeom>
          <a:noFill/>
          <a:ln>
            <a:noFill/>
          </a:ln>
        </p:spPr>
      </p:pic>
      <p:sp>
        <p:nvSpPr>
          <p:cNvPr id="345" name="Google Shape;345;p9"/>
          <p:cNvSpPr txBox="1"/>
          <p:nvPr/>
        </p:nvSpPr>
        <p:spPr>
          <a:xfrm>
            <a:off x="4898575" y="1250925"/>
            <a:ext cx="2742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3</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Objetivo general</a:t>
            </a:r>
            <a:endParaRPr b="0" i="1" sz="1200" u="none" cap="none" strike="noStrike">
              <a:solidFill>
                <a:srgbClr val="000000"/>
              </a:solidFill>
              <a:latin typeface="Times New Roman"/>
              <a:ea typeface="Times New Roman"/>
              <a:cs typeface="Times New Roman"/>
              <a:sym typeface="Times New Roman"/>
            </a:endParaRPr>
          </a:p>
        </p:txBody>
      </p:sp>
      <p:sp>
        <p:nvSpPr>
          <p:cNvPr id="346" name="Google Shape;346;p9"/>
          <p:cNvSpPr txBox="1"/>
          <p:nvPr/>
        </p:nvSpPr>
        <p:spPr>
          <a:xfrm>
            <a:off x="5026300" y="3824775"/>
            <a:ext cx="2314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Nota.este gráfico demuestra, la puntualidad de los objetivos.concepto. </a:t>
            </a:r>
            <a:r>
              <a:rPr b="0" i="0" lang="es" sz="900" u="none" cap="none" strike="noStrike">
                <a:solidFill>
                  <a:schemeClr val="dk2"/>
                </a:solidFill>
                <a:latin typeface="Times New Roman"/>
                <a:ea typeface="Times New Roman"/>
                <a:cs typeface="Times New Roman"/>
                <a:sym typeface="Times New Roman"/>
              </a:rPr>
              <a:t>Etece(2021)</a:t>
            </a:r>
            <a:endParaRPr b="0" i="0" sz="9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0"/>
          <p:cNvSpPr txBox="1"/>
          <p:nvPr>
            <p:ph type="title"/>
          </p:nvPr>
        </p:nvSpPr>
        <p:spPr>
          <a:xfrm>
            <a:off x="1168300" y="604838"/>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Objetivos Específicos</a:t>
            </a:r>
            <a:endParaRPr>
              <a:latin typeface="Times New Roman"/>
              <a:ea typeface="Times New Roman"/>
              <a:cs typeface="Times New Roman"/>
              <a:sym typeface="Times New Roman"/>
            </a:endParaRPr>
          </a:p>
        </p:txBody>
      </p:sp>
      <p:sp>
        <p:nvSpPr>
          <p:cNvPr id="352" name="Google Shape;352;p10"/>
          <p:cNvSpPr txBox="1"/>
          <p:nvPr>
            <p:ph idx="1" type="body"/>
          </p:nvPr>
        </p:nvSpPr>
        <p:spPr>
          <a:xfrm>
            <a:off x="668275" y="1761300"/>
            <a:ext cx="4023600" cy="32010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1200"/>
              </a:spcBef>
              <a:spcAft>
                <a:spcPts val="0"/>
              </a:spcAft>
              <a:buSzPct val="92691"/>
              <a:buNone/>
            </a:pPr>
            <a:r>
              <a:t/>
            </a:r>
            <a:endParaRPr sz="1650">
              <a:latin typeface="Times New Roman"/>
              <a:ea typeface="Times New Roman"/>
              <a:cs typeface="Times New Roman"/>
              <a:sym typeface="Times New Roman"/>
            </a:endParaRPr>
          </a:p>
          <a:p>
            <a:pPr indent="-313640" lvl="0" marL="457200" rtl="0" algn="l">
              <a:spcBef>
                <a:spcPts val="1200"/>
              </a:spcBef>
              <a:spcAft>
                <a:spcPts val="0"/>
              </a:spcAft>
              <a:buSzPct val="100000"/>
              <a:buFont typeface="Times New Roman"/>
              <a:buChar char="●"/>
            </a:pPr>
            <a:r>
              <a:rPr lang="es" sz="2142">
                <a:latin typeface="Times New Roman"/>
                <a:ea typeface="Times New Roman"/>
                <a:cs typeface="Times New Roman"/>
                <a:sym typeface="Times New Roman"/>
              </a:rPr>
              <a:t>Gestionar el sistema de información para controlar el inventario de entrada y salida de mercancía. </a:t>
            </a:r>
            <a:endParaRPr sz="2142">
              <a:latin typeface="Times New Roman"/>
              <a:ea typeface="Times New Roman"/>
              <a:cs typeface="Times New Roman"/>
              <a:sym typeface="Times New Roman"/>
            </a:endParaRPr>
          </a:p>
          <a:p>
            <a:pPr indent="-313640" lvl="0" marL="457200" rtl="0" algn="l">
              <a:lnSpc>
                <a:spcPct val="115000"/>
              </a:lnSpc>
              <a:spcBef>
                <a:spcPts val="0"/>
              </a:spcBef>
              <a:spcAft>
                <a:spcPts val="0"/>
              </a:spcAft>
              <a:buSzPct val="100000"/>
              <a:buFont typeface="Times New Roman"/>
              <a:buChar char="●"/>
            </a:pPr>
            <a:r>
              <a:rPr lang="es" sz="2142">
                <a:latin typeface="Times New Roman"/>
                <a:ea typeface="Times New Roman"/>
                <a:cs typeface="Times New Roman"/>
                <a:sym typeface="Times New Roman"/>
              </a:rPr>
              <a:t>Gestionar un check in del ingreso de </a:t>
            </a:r>
            <a:r>
              <a:rPr lang="es" sz="2142">
                <a:latin typeface="Times New Roman"/>
                <a:ea typeface="Times New Roman"/>
                <a:cs typeface="Times New Roman"/>
                <a:sym typeface="Times New Roman"/>
              </a:rPr>
              <a:t>mercancía</a:t>
            </a:r>
            <a:r>
              <a:rPr lang="es" sz="2142">
                <a:latin typeface="Times New Roman"/>
                <a:ea typeface="Times New Roman"/>
                <a:cs typeface="Times New Roman"/>
                <a:sym typeface="Times New Roman"/>
              </a:rPr>
              <a:t>, y un check up del</a:t>
            </a:r>
            <a:r>
              <a:rPr lang="es" sz="2142">
                <a:latin typeface="Times New Roman"/>
                <a:ea typeface="Times New Roman"/>
                <a:cs typeface="Times New Roman"/>
                <a:sym typeface="Times New Roman"/>
              </a:rPr>
              <a:t> estado del: automóvil, herramientas, maquinaria y repuestos.</a:t>
            </a:r>
            <a:endParaRPr sz="2142">
              <a:latin typeface="Times New Roman"/>
              <a:ea typeface="Times New Roman"/>
              <a:cs typeface="Times New Roman"/>
              <a:sym typeface="Times New Roman"/>
            </a:endParaRPr>
          </a:p>
          <a:p>
            <a:pPr indent="-313640" lvl="0" marL="457200" rtl="0" algn="l">
              <a:lnSpc>
                <a:spcPct val="115000"/>
              </a:lnSpc>
              <a:spcBef>
                <a:spcPts val="0"/>
              </a:spcBef>
              <a:spcAft>
                <a:spcPts val="0"/>
              </a:spcAft>
              <a:buSzPct val="100000"/>
              <a:buFont typeface="Times New Roman"/>
              <a:buChar char="●"/>
            </a:pPr>
            <a:r>
              <a:rPr lang="es" sz="2142">
                <a:latin typeface="Times New Roman"/>
                <a:ea typeface="Times New Roman"/>
                <a:cs typeface="Times New Roman"/>
                <a:sym typeface="Times New Roman"/>
              </a:rPr>
              <a:t>Realizar un presupuesto de costos, gastos e ingresos.</a:t>
            </a:r>
            <a:endParaRPr sz="2142">
              <a:latin typeface="Times New Roman"/>
              <a:ea typeface="Times New Roman"/>
              <a:cs typeface="Times New Roman"/>
              <a:sym typeface="Times New Roman"/>
            </a:endParaRPr>
          </a:p>
          <a:p>
            <a:pPr indent="-313640" lvl="0" marL="457200" rtl="0" algn="l">
              <a:spcBef>
                <a:spcPts val="0"/>
              </a:spcBef>
              <a:spcAft>
                <a:spcPts val="0"/>
              </a:spcAft>
              <a:buSzPct val="100000"/>
              <a:buFont typeface="Times New Roman"/>
              <a:buChar char="●"/>
            </a:pPr>
            <a:r>
              <a:rPr lang="es" sz="2142">
                <a:latin typeface="Times New Roman"/>
                <a:ea typeface="Times New Roman"/>
                <a:cs typeface="Times New Roman"/>
                <a:sym typeface="Times New Roman"/>
              </a:rPr>
              <a:t>Generar un costo de ventas, con el fin de fijar el precio de servicio.</a:t>
            </a:r>
            <a:endParaRPr sz="2142">
              <a:latin typeface="Times New Roman"/>
              <a:ea typeface="Times New Roman"/>
              <a:cs typeface="Times New Roman"/>
              <a:sym typeface="Times New Roman"/>
            </a:endParaRPr>
          </a:p>
          <a:p>
            <a:pPr indent="0" lvl="0" marL="457200" rtl="0" algn="l">
              <a:spcBef>
                <a:spcPts val="1200"/>
              </a:spcBef>
              <a:spcAft>
                <a:spcPts val="0"/>
              </a:spcAft>
              <a:buNone/>
            </a:pPr>
            <a:r>
              <a:t/>
            </a:r>
            <a:endParaRPr sz="2142">
              <a:latin typeface="Times New Roman"/>
              <a:ea typeface="Times New Roman"/>
              <a:cs typeface="Times New Roman"/>
              <a:sym typeface="Times New Roman"/>
            </a:endParaRPr>
          </a:p>
          <a:p>
            <a:pPr indent="0" lvl="0" marL="457200" rtl="0" algn="l">
              <a:spcBef>
                <a:spcPts val="1200"/>
              </a:spcBef>
              <a:spcAft>
                <a:spcPts val="0"/>
              </a:spcAft>
              <a:buNone/>
            </a:pPr>
            <a:r>
              <a:t/>
            </a:r>
            <a:endParaRPr sz="2142">
              <a:latin typeface="Times New Roman"/>
              <a:ea typeface="Times New Roman"/>
              <a:cs typeface="Times New Roman"/>
              <a:sym typeface="Times New Roman"/>
            </a:endParaRPr>
          </a:p>
        </p:txBody>
      </p:sp>
      <p:pic>
        <p:nvPicPr>
          <p:cNvPr id="353" name="Google Shape;353;p10"/>
          <p:cNvPicPr preferRelativeResize="0"/>
          <p:nvPr/>
        </p:nvPicPr>
        <p:blipFill rotWithShape="1">
          <a:blip r:embed="rId3">
            <a:alphaModFix/>
          </a:blip>
          <a:srcRect b="0" l="0" r="0" t="0"/>
          <a:stretch/>
        </p:blipFill>
        <p:spPr>
          <a:xfrm>
            <a:off x="5528425" y="1237550"/>
            <a:ext cx="1521425" cy="1521425"/>
          </a:xfrm>
          <a:prstGeom prst="rect">
            <a:avLst/>
          </a:prstGeom>
          <a:noFill/>
          <a:ln>
            <a:noFill/>
          </a:ln>
        </p:spPr>
      </p:pic>
      <p:sp>
        <p:nvSpPr>
          <p:cNvPr id="354" name="Google Shape;354;p10"/>
          <p:cNvSpPr txBox="1"/>
          <p:nvPr/>
        </p:nvSpPr>
        <p:spPr>
          <a:xfrm>
            <a:off x="5228325" y="376925"/>
            <a:ext cx="2483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4</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Objetivos específicos</a:t>
            </a:r>
            <a:endParaRPr b="0" i="1" sz="1200" u="none" cap="none" strike="noStrike">
              <a:solidFill>
                <a:srgbClr val="000000"/>
              </a:solidFill>
              <a:latin typeface="Times New Roman"/>
              <a:ea typeface="Times New Roman"/>
              <a:cs typeface="Times New Roman"/>
              <a:sym typeface="Times New Roman"/>
            </a:endParaRPr>
          </a:p>
        </p:txBody>
      </p:sp>
      <p:sp>
        <p:nvSpPr>
          <p:cNvPr id="355" name="Google Shape;355;p10"/>
          <p:cNvSpPr txBox="1"/>
          <p:nvPr/>
        </p:nvSpPr>
        <p:spPr>
          <a:xfrm>
            <a:off x="5478021" y="3007150"/>
            <a:ext cx="2346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 Esta imagen puede demostrara lo anterior visto en el texto. zamora(2014).</a:t>
            </a:r>
            <a:endParaRPr b="0" i="0" sz="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Justificación:</a:t>
            </a:r>
            <a:endParaRPr>
              <a:latin typeface="Times New Roman"/>
              <a:ea typeface="Times New Roman"/>
              <a:cs typeface="Times New Roman"/>
              <a:sym typeface="Times New Roman"/>
            </a:endParaRPr>
          </a:p>
        </p:txBody>
      </p:sp>
      <p:sp>
        <p:nvSpPr>
          <p:cNvPr id="361" name="Google Shape;361;p11"/>
          <p:cNvSpPr txBox="1"/>
          <p:nvPr>
            <p:ph idx="1" type="body"/>
          </p:nvPr>
        </p:nvSpPr>
        <p:spPr>
          <a:xfrm>
            <a:off x="1228650" y="1700125"/>
            <a:ext cx="4003500" cy="2748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5"/>
              <a:buNone/>
            </a:pPr>
            <a:r>
              <a:rPr lang="es" sz="1220">
                <a:latin typeface="Times New Roman"/>
                <a:ea typeface="Times New Roman"/>
                <a:cs typeface="Times New Roman"/>
                <a:sym typeface="Times New Roman"/>
              </a:rPr>
              <a:t>Con el fin de elaborar un correcto control de inventario, optamos por obtener este sistema de información con fines evolutivos a la empresa, lo que queremos solucionar con este sistema es la documentación de cada producto, para poder ser analizado y evaluado, para ello se implementa una nueva estrategia que es pertinente para la correcta recolección de datos.</a:t>
            </a:r>
            <a:endParaRPr sz="1220">
              <a:latin typeface="Times New Roman"/>
              <a:ea typeface="Times New Roman"/>
              <a:cs typeface="Times New Roman"/>
              <a:sym typeface="Times New Roman"/>
            </a:endParaRPr>
          </a:p>
          <a:p>
            <a:pPr indent="0" lvl="0" marL="0" rtl="0" algn="l">
              <a:lnSpc>
                <a:spcPct val="95000"/>
              </a:lnSpc>
              <a:spcBef>
                <a:spcPts val="1200"/>
              </a:spcBef>
              <a:spcAft>
                <a:spcPts val="0"/>
              </a:spcAft>
              <a:buSzPts val="1105"/>
              <a:buNone/>
            </a:pPr>
            <a:r>
              <a:rPr lang="es" sz="1220">
                <a:latin typeface="Times New Roman"/>
                <a:ea typeface="Times New Roman"/>
                <a:cs typeface="Times New Roman"/>
                <a:sym typeface="Times New Roman"/>
              </a:rPr>
              <a:t>El valor agregado de este inventario es:</a:t>
            </a:r>
            <a:endParaRPr sz="1220">
              <a:latin typeface="Times New Roman"/>
              <a:ea typeface="Times New Roman"/>
              <a:cs typeface="Times New Roman"/>
              <a:sym typeface="Times New Roman"/>
            </a:endParaRPr>
          </a:p>
          <a:p>
            <a:pPr indent="-306070" lvl="0" marL="457200" rtl="0" algn="l">
              <a:lnSpc>
                <a:spcPct val="95000"/>
              </a:lnSpc>
              <a:spcBef>
                <a:spcPts val="1200"/>
              </a:spcBef>
              <a:spcAft>
                <a:spcPts val="0"/>
              </a:spcAft>
              <a:buSzPts val="1220"/>
              <a:buFont typeface="Times New Roman"/>
              <a:buChar char="●"/>
            </a:pPr>
            <a:r>
              <a:rPr lang="es" sz="1220">
                <a:latin typeface="Times New Roman"/>
                <a:ea typeface="Times New Roman"/>
                <a:cs typeface="Times New Roman"/>
                <a:sym typeface="Times New Roman"/>
              </a:rPr>
              <a:t>Que genere un sistema de alerta cuando el stock llegue a su monto </a:t>
            </a:r>
            <a:r>
              <a:rPr lang="es" sz="1220">
                <a:latin typeface="Times New Roman"/>
                <a:ea typeface="Times New Roman"/>
                <a:cs typeface="Times New Roman"/>
                <a:sym typeface="Times New Roman"/>
              </a:rPr>
              <a:t>mínimo</a:t>
            </a:r>
            <a:r>
              <a:rPr lang="es" sz="1220">
                <a:latin typeface="Times New Roman"/>
                <a:ea typeface="Times New Roman"/>
                <a:cs typeface="Times New Roman"/>
                <a:sym typeface="Times New Roman"/>
              </a:rPr>
              <a:t>.</a:t>
            </a:r>
            <a:endParaRPr sz="1220">
              <a:latin typeface="Times New Roman"/>
              <a:ea typeface="Times New Roman"/>
              <a:cs typeface="Times New Roman"/>
              <a:sym typeface="Times New Roman"/>
            </a:endParaRPr>
          </a:p>
          <a:p>
            <a:pPr indent="-306070" lvl="0" marL="457200" rtl="0" algn="l">
              <a:lnSpc>
                <a:spcPct val="95000"/>
              </a:lnSpc>
              <a:spcBef>
                <a:spcPts val="0"/>
              </a:spcBef>
              <a:spcAft>
                <a:spcPts val="0"/>
              </a:spcAft>
              <a:buSzPts val="1220"/>
              <a:buFont typeface="Times New Roman"/>
              <a:buChar char="●"/>
            </a:pPr>
            <a:r>
              <a:rPr lang="es" sz="1220">
                <a:latin typeface="Times New Roman"/>
                <a:ea typeface="Times New Roman"/>
                <a:cs typeface="Times New Roman"/>
                <a:sym typeface="Times New Roman"/>
              </a:rPr>
              <a:t>Control de </a:t>
            </a:r>
            <a:r>
              <a:rPr lang="es" sz="1220">
                <a:latin typeface="Times New Roman"/>
                <a:ea typeface="Times New Roman"/>
                <a:cs typeface="Times New Roman"/>
                <a:sym typeface="Times New Roman"/>
              </a:rPr>
              <a:t>rotación</a:t>
            </a:r>
            <a:r>
              <a:rPr lang="es" sz="1220">
                <a:latin typeface="Times New Roman"/>
                <a:ea typeface="Times New Roman"/>
                <a:cs typeface="Times New Roman"/>
                <a:sym typeface="Times New Roman"/>
              </a:rPr>
              <a:t> la cual saca a la venta los productos </a:t>
            </a:r>
            <a:r>
              <a:rPr lang="es" sz="1220">
                <a:latin typeface="Times New Roman"/>
                <a:ea typeface="Times New Roman"/>
                <a:cs typeface="Times New Roman"/>
                <a:sym typeface="Times New Roman"/>
              </a:rPr>
              <a:t>más</a:t>
            </a:r>
            <a:r>
              <a:rPr lang="es" sz="1220">
                <a:latin typeface="Times New Roman"/>
                <a:ea typeface="Times New Roman"/>
                <a:cs typeface="Times New Roman"/>
                <a:sym typeface="Times New Roman"/>
              </a:rPr>
              <a:t> antiguos incrementando su valor.</a:t>
            </a:r>
            <a:endParaRPr sz="1220">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020">
              <a:latin typeface="Times New Roman"/>
              <a:ea typeface="Times New Roman"/>
              <a:cs typeface="Times New Roman"/>
              <a:sym typeface="Times New Roman"/>
            </a:endParaRPr>
          </a:p>
        </p:txBody>
      </p:sp>
      <p:sp>
        <p:nvSpPr>
          <p:cNvPr id="362" name="Google Shape;362;p11"/>
          <p:cNvSpPr txBox="1"/>
          <p:nvPr/>
        </p:nvSpPr>
        <p:spPr>
          <a:xfrm>
            <a:off x="5763325" y="1043775"/>
            <a:ext cx="2005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5</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Introducción</a:t>
            </a:r>
            <a:endParaRPr b="0" i="1" sz="1200" u="none" cap="none" strike="noStrike">
              <a:solidFill>
                <a:srgbClr val="000000"/>
              </a:solidFill>
              <a:latin typeface="Times New Roman"/>
              <a:ea typeface="Times New Roman"/>
              <a:cs typeface="Times New Roman"/>
              <a:sym typeface="Times New Roman"/>
            </a:endParaRPr>
          </a:p>
        </p:txBody>
      </p:sp>
      <p:sp>
        <p:nvSpPr>
          <p:cNvPr id="363" name="Google Shape;363;p11"/>
          <p:cNvSpPr txBox="1"/>
          <p:nvPr/>
        </p:nvSpPr>
        <p:spPr>
          <a:xfrm>
            <a:off x="5738750" y="3611325"/>
            <a:ext cx="3138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 En la siguiente imagen podemos identificar un símbolo directo de justificación.Lopez( 2021).</a:t>
            </a:r>
            <a:endParaRPr b="0" i="0" sz="900" u="none" cap="none" strike="noStrike">
              <a:solidFill>
                <a:srgbClr val="000000"/>
              </a:solidFill>
              <a:latin typeface="Times New Roman"/>
              <a:ea typeface="Times New Roman"/>
              <a:cs typeface="Times New Roman"/>
              <a:sym typeface="Times New Roman"/>
            </a:endParaRPr>
          </a:p>
        </p:txBody>
      </p:sp>
      <p:pic>
        <p:nvPicPr>
          <p:cNvPr id="364" name="Google Shape;364;p11"/>
          <p:cNvPicPr preferRelativeResize="0"/>
          <p:nvPr/>
        </p:nvPicPr>
        <p:blipFill rotWithShape="1">
          <a:blip r:embed="rId3">
            <a:alphaModFix/>
          </a:blip>
          <a:srcRect b="0" l="0" r="0" t="0"/>
          <a:stretch/>
        </p:blipFill>
        <p:spPr>
          <a:xfrm>
            <a:off x="5777175" y="1582850"/>
            <a:ext cx="1977800" cy="197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2"/>
          <p:cNvSpPr/>
          <p:nvPr/>
        </p:nvSpPr>
        <p:spPr>
          <a:xfrm>
            <a:off x="1096575" y="1183650"/>
            <a:ext cx="2573100" cy="18423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Arial"/>
              <a:ea typeface="Arial"/>
              <a:cs typeface="Arial"/>
              <a:sym typeface="Arial"/>
            </a:endParaRPr>
          </a:p>
        </p:txBody>
      </p:sp>
      <p:sp>
        <p:nvSpPr>
          <p:cNvPr id="370" name="Google Shape;370;p12"/>
          <p:cNvSpPr txBox="1"/>
          <p:nvPr>
            <p:ph type="title"/>
          </p:nvPr>
        </p:nvSpPr>
        <p:spPr>
          <a:xfrm>
            <a:off x="1056750" y="345425"/>
            <a:ext cx="7030500" cy="63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Alcance y delimitación</a:t>
            </a:r>
            <a:endParaRPr>
              <a:latin typeface="Times New Roman"/>
              <a:ea typeface="Times New Roman"/>
              <a:cs typeface="Times New Roman"/>
              <a:sym typeface="Times New Roman"/>
            </a:endParaRPr>
          </a:p>
        </p:txBody>
      </p:sp>
      <p:sp>
        <p:nvSpPr>
          <p:cNvPr id="371" name="Google Shape;371;p12"/>
          <p:cNvSpPr txBox="1"/>
          <p:nvPr>
            <p:ph idx="1" type="body"/>
          </p:nvPr>
        </p:nvSpPr>
        <p:spPr>
          <a:xfrm>
            <a:off x="1171650" y="1319800"/>
            <a:ext cx="2253300" cy="1438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25"/>
              <a:buNone/>
            </a:pPr>
            <a:r>
              <a:rPr lang="es" sz="1293">
                <a:latin typeface="Times New Roman"/>
                <a:ea typeface="Times New Roman"/>
                <a:cs typeface="Times New Roman"/>
                <a:sym typeface="Times New Roman"/>
              </a:rPr>
              <a:t>Desarrollaremos un sistema de información para la empresa motors company (empresa automotriz),buscamos que con el  correcto uso  podamos cumplir con los objetivos planteados.</a:t>
            </a:r>
            <a:endParaRPr sz="1293">
              <a:latin typeface="Times New Roman"/>
              <a:ea typeface="Times New Roman"/>
              <a:cs typeface="Times New Roman"/>
              <a:sym typeface="Times New Roman"/>
            </a:endParaRPr>
          </a:p>
          <a:p>
            <a:pPr indent="0" lvl="0" marL="0" rtl="0" algn="l">
              <a:lnSpc>
                <a:spcPct val="95000"/>
              </a:lnSpc>
              <a:spcBef>
                <a:spcPts val="1200"/>
              </a:spcBef>
              <a:spcAft>
                <a:spcPts val="0"/>
              </a:spcAft>
              <a:buSzPts val="325"/>
              <a:buNone/>
            </a:pPr>
            <a:r>
              <a:rPr lang="es" sz="725">
                <a:latin typeface="Times New Roman"/>
                <a:ea typeface="Times New Roman"/>
                <a:cs typeface="Times New Roman"/>
                <a:sym typeface="Times New Roman"/>
              </a:rPr>
              <a:t> </a:t>
            </a:r>
            <a:endParaRPr sz="725">
              <a:latin typeface="Times New Roman"/>
              <a:ea typeface="Times New Roman"/>
              <a:cs typeface="Times New Roman"/>
              <a:sym typeface="Times New Roman"/>
            </a:endParaRPr>
          </a:p>
          <a:p>
            <a:pPr indent="0" lvl="0" marL="0" rtl="0" algn="l">
              <a:lnSpc>
                <a:spcPct val="95000"/>
              </a:lnSpc>
              <a:spcBef>
                <a:spcPts val="1200"/>
              </a:spcBef>
              <a:spcAft>
                <a:spcPts val="1200"/>
              </a:spcAft>
              <a:buSzPts val="325"/>
              <a:buNone/>
            </a:pPr>
            <a:r>
              <a:t/>
            </a:r>
            <a:endParaRPr sz="625">
              <a:latin typeface="Times New Roman"/>
              <a:ea typeface="Times New Roman"/>
              <a:cs typeface="Times New Roman"/>
              <a:sym typeface="Times New Roman"/>
            </a:endParaRPr>
          </a:p>
        </p:txBody>
      </p:sp>
      <p:pic>
        <p:nvPicPr>
          <p:cNvPr id="372" name="Google Shape;372;p12"/>
          <p:cNvPicPr preferRelativeResize="0"/>
          <p:nvPr/>
        </p:nvPicPr>
        <p:blipFill rotWithShape="1">
          <a:blip r:embed="rId3">
            <a:alphaModFix/>
          </a:blip>
          <a:srcRect b="0" l="0" r="0" t="0"/>
          <a:stretch/>
        </p:blipFill>
        <p:spPr>
          <a:xfrm>
            <a:off x="6878924" y="1911663"/>
            <a:ext cx="1695899" cy="1406312"/>
          </a:xfrm>
          <a:prstGeom prst="rect">
            <a:avLst/>
          </a:prstGeom>
          <a:noFill/>
          <a:ln>
            <a:noFill/>
          </a:ln>
        </p:spPr>
      </p:pic>
      <p:sp>
        <p:nvSpPr>
          <p:cNvPr id="373" name="Google Shape;373;p12"/>
          <p:cNvSpPr txBox="1"/>
          <p:nvPr/>
        </p:nvSpPr>
        <p:spPr>
          <a:xfrm>
            <a:off x="7319850" y="1020625"/>
            <a:ext cx="169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6</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Times New Roman"/>
                <a:ea typeface="Times New Roman"/>
                <a:cs typeface="Times New Roman"/>
                <a:sym typeface="Times New Roman"/>
              </a:rPr>
              <a:t>Alcance</a:t>
            </a:r>
            <a:endParaRPr b="0" i="0" sz="1200" u="none" cap="none" strike="noStrike">
              <a:solidFill>
                <a:srgbClr val="000000"/>
              </a:solidFill>
              <a:latin typeface="Times New Roman"/>
              <a:ea typeface="Times New Roman"/>
              <a:cs typeface="Times New Roman"/>
              <a:sym typeface="Times New Roman"/>
            </a:endParaRPr>
          </a:p>
        </p:txBody>
      </p:sp>
      <p:sp>
        <p:nvSpPr>
          <p:cNvPr id="374" name="Google Shape;374;p12"/>
          <p:cNvSpPr txBox="1"/>
          <p:nvPr/>
        </p:nvSpPr>
        <p:spPr>
          <a:xfrm>
            <a:off x="7175975" y="3931100"/>
            <a:ext cx="15927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 Cumplir con las metas </a:t>
            </a:r>
            <a:endParaRPr b="0" i="0" sz="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planteadas.Juárez(2017).</a:t>
            </a:r>
            <a:endParaRPr b="0" i="0" sz="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Nunito"/>
              <a:ea typeface="Nunito"/>
              <a:cs typeface="Nunito"/>
              <a:sym typeface="Nunito"/>
            </a:endParaRPr>
          </a:p>
        </p:txBody>
      </p:sp>
      <p:sp>
        <p:nvSpPr>
          <p:cNvPr id="375" name="Google Shape;375;p12"/>
          <p:cNvSpPr/>
          <p:nvPr/>
        </p:nvSpPr>
        <p:spPr>
          <a:xfrm>
            <a:off x="3897625" y="1504900"/>
            <a:ext cx="2134800" cy="117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Arial"/>
              <a:ea typeface="Arial"/>
              <a:cs typeface="Arial"/>
              <a:sym typeface="Arial"/>
            </a:endParaRPr>
          </a:p>
        </p:txBody>
      </p:sp>
      <p:sp>
        <p:nvSpPr>
          <p:cNvPr id="376" name="Google Shape;376;p12"/>
          <p:cNvSpPr txBox="1"/>
          <p:nvPr/>
        </p:nvSpPr>
        <p:spPr>
          <a:xfrm>
            <a:off x="3959725" y="1574725"/>
            <a:ext cx="20244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50"/>
              <a:buFont typeface="Arial"/>
              <a:buNone/>
            </a:pPr>
            <a:r>
              <a:rPr b="0" i="0" lang="es" sz="1250" u="none" cap="none" strike="noStrike">
                <a:solidFill>
                  <a:srgbClr val="000000"/>
                </a:solidFill>
                <a:latin typeface="Times New Roman"/>
                <a:ea typeface="Times New Roman"/>
                <a:cs typeface="Times New Roman"/>
                <a:sym typeface="Times New Roman"/>
              </a:rPr>
              <a:t>El tiempo estipulado para el desarrollo </a:t>
            </a:r>
            <a:endParaRPr b="0" i="0" sz="125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50"/>
              <a:buFont typeface="Arial"/>
              <a:buNone/>
            </a:pPr>
            <a:r>
              <a:rPr b="0" i="0" lang="es" sz="1250" u="none" cap="none" strike="noStrike">
                <a:solidFill>
                  <a:srgbClr val="000000"/>
                </a:solidFill>
                <a:latin typeface="Times New Roman"/>
                <a:ea typeface="Times New Roman"/>
                <a:cs typeface="Times New Roman"/>
                <a:sym typeface="Times New Roman"/>
              </a:rPr>
              <a:t>de proyecto es de:</a:t>
            </a:r>
            <a:endParaRPr b="0" i="0" sz="125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50"/>
              <a:buFont typeface="Arial"/>
              <a:buNone/>
            </a:pPr>
            <a:r>
              <a:rPr b="0" i="0" lang="es" sz="1250" u="none" cap="none" strike="noStrike">
                <a:solidFill>
                  <a:srgbClr val="000000"/>
                </a:solidFill>
                <a:latin typeface="Times New Roman"/>
                <a:ea typeface="Times New Roman"/>
                <a:cs typeface="Times New Roman"/>
                <a:sym typeface="Times New Roman"/>
              </a:rPr>
              <a:t>6 meses</a:t>
            </a:r>
            <a:endParaRPr b="0" i="0" sz="1250" u="none" cap="none" strike="noStrike">
              <a:solidFill>
                <a:srgbClr val="000000"/>
              </a:solidFill>
              <a:latin typeface="Times New Roman"/>
              <a:ea typeface="Times New Roman"/>
              <a:cs typeface="Times New Roman"/>
              <a:sym typeface="Times New Roman"/>
            </a:endParaRPr>
          </a:p>
        </p:txBody>
      </p:sp>
      <p:sp>
        <p:nvSpPr>
          <p:cNvPr id="377" name="Google Shape;377;p12"/>
          <p:cNvSpPr/>
          <p:nvPr/>
        </p:nvSpPr>
        <p:spPr>
          <a:xfrm>
            <a:off x="4416075" y="3317975"/>
            <a:ext cx="1799700" cy="12321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650"/>
              <a:buFont typeface="Arial"/>
              <a:buNone/>
            </a:pPr>
            <a:r>
              <a:rPr b="0" i="0" lang="es" sz="1250" u="none" cap="none" strike="noStrike">
                <a:solidFill>
                  <a:srgbClr val="000000"/>
                </a:solidFill>
                <a:latin typeface="Times New Roman"/>
                <a:ea typeface="Times New Roman"/>
                <a:cs typeface="Times New Roman"/>
                <a:sym typeface="Times New Roman"/>
              </a:rPr>
              <a:t>Funciones:</a:t>
            </a:r>
            <a:endParaRPr b="0" i="0" sz="1250" u="none" cap="none" strike="noStrike">
              <a:solidFill>
                <a:srgbClr val="000000"/>
              </a:solidFill>
              <a:latin typeface="Times New Roman"/>
              <a:ea typeface="Times New Roman"/>
              <a:cs typeface="Times New Roman"/>
              <a:sym typeface="Times New Roman"/>
            </a:endParaRPr>
          </a:p>
          <a:p>
            <a:pPr indent="-307975" lvl="0" marL="457200" marR="0" rtl="0" algn="l">
              <a:lnSpc>
                <a:spcPct val="100000"/>
              </a:lnSpc>
              <a:spcBef>
                <a:spcPts val="0"/>
              </a:spcBef>
              <a:spcAft>
                <a:spcPts val="0"/>
              </a:spcAft>
              <a:buClr>
                <a:srgbClr val="000000"/>
              </a:buClr>
              <a:buSzPts val="1250"/>
              <a:buFont typeface="Times New Roman"/>
              <a:buChar char="●"/>
            </a:pPr>
            <a:r>
              <a:rPr b="0" i="0" lang="es" sz="1250" u="none" cap="none" strike="noStrike">
                <a:solidFill>
                  <a:srgbClr val="000000"/>
                </a:solidFill>
                <a:latin typeface="Times New Roman"/>
                <a:ea typeface="Times New Roman"/>
                <a:cs typeface="Times New Roman"/>
                <a:sym typeface="Times New Roman"/>
              </a:rPr>
              <a:t>Inventario.</a:t>
            </a:r>
            <a:endParaRPr b="0" i="0" sz="1250" u="none" cap="none" strike="noStrike">
              <a:solidFill>
                <a:srgbClr val="000000"/>
              </a:solidFill>
              <a:latin typeface="Times New Roman"/>
              <a:ea typeface="Times New Roman"/>
              <a:cs typeface="Times New Roman"/>
              <a:sym typeface="Times New Roman"/>
            </a:endParaRPr>
          </a:p>
          <a:p>
            <a:pPr indent="-307975" lvl="0" marL="457200" marR="0" rtl="0" algn="l">
              <a:lnSpc>
                <a:spcPct val="100000"/>
              </a:lnSpc>
              <a:spcBef>
                <a:spcPts val="0"/>
              </a:spcBef>
              <a:spcAft>
                <a:spcPts val="0"/>
              </a:spcAft>
              <a:buClr>
                <a:srgbClr val="000000"/>
              </a:buClr>
              <a:buSzPts val="1250"/>
              <a:buFont typeface="Times New Roman"/>
              <a:buChar char="●"/>
            </a:pPr>
            <a:r>
              <a:rPr b="0" i="0" lang="es" sz="1250" u="none" cap="none" strike="noStrike">
                <a:solidFill>
                  <a:srgbClr val="000000"/>
                </a:solidFill>
                <a:latin typeface="Times New Roman"/>
                <a:ea typeface="Times New Roman"/>
                <a:cs typeface="Times New Roman"/>
                <a:sym typeface="Times New Roman"/>
              </a:rPr>
              <a:t>Facturación.</a:t>
            </a:r>
            <a:endParaRPr b="0" i="0" sz="1250" u="none" cap="none" strike="noStrike">
              <a:solidFill>
                <a:srgbClr val="000000"/>
              </a:solidFill>
              <a:latin typeface="Times New Roman"/>
              <a:ea typeface="Times New Roman"/>
              <a:cs typeface="Times New Roman"/>
              <a:sym typeface="Times New Roman"/>
            </a:endParaRPr>
          </a:p>
          <a:p>
            <a:pPr indent="-307975" lvl="0" marL="457200" marR="0" rtl="0" algn="l">
              <a:lnSpc>
                <a:spcPct val="100000"/>
              </a:lnSpc>
              <a:spcBef>
                <a:spcPts val="0"/>
              </a:spcBef>
              <a:spcAft>
                <a:spcPts val="0"/>
              </a:spcAft>
              <a:buClr>
                <a:srgbClr val="000000"/>
              </a:buClr>
              <a:buSzPts val="1250"/>
              <a:buFont typeface="Times New Roman"/>
              <a:buChar char="●"/>
            </a:pPr>
            <a:r>
              <a:rPr b="0" i="0" lang="es" sz="1250" u="none" cap="none" strike="noStrike">
                <a:solidFill>
                  <a:srgbClr val="000000"/>
                </a:solidFill>
                <a:latin typeface="Times New Roman"/>
                <a:ea typeface="Times New Roman"/>
                <a:cs typeface="Times New Roman"/>
                <a:sym typeface="Times New Roman"/>
              </a:rPr>
              <a:t>Reporte.</a:t>
            </a:r>
            <a:endParaRPr b="0" i="0" sz="1250" u="none" cap="none" strike="noStrike">
              <a:solidFill>
                <a:srgbClr val="000000"/>
              </a:solidFill>
              <a:latin typeface="Times New Roman"/>
              <a:ea typeface="Times New Roman"/>
              <a:cs typeface="Times New Roman"/>
              <a:sym typeface="Times New Roman"/>
            </a:endParaRPr>
          </a:p>
        </p:txBody>
      </p:sp>
      <p:sp>
        <p:nvSpPr>
          <p:cNvPr id="378" name="Google Shape;378;p12"/>
          <p:cNvSpPr/>
          <p:nvPr/>
        </p:nvSpPr>
        <p:spPr>
          <a:xfrm>
            <a:off x="1171650" y="3232975"/>
            <a:ext cx="2573100" cy="15690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150">
                <a:latin typeface="Times New Roman"/>
                <a:ea typeface="Times New Roman"/>
                <a:cs typeface="Times New Roman"/>
                <a:sym typeface="Times New Roman"/>
              </a:rPr>
              <a:t>Los procesos que apoyaran:</a:t>
            </a:r>
            <a:endParaRPr sz="1150">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s" sz="1150">
                <a:latin typeface="Times New Roman"/>
                <a:ea typeface="Times New Roman"/>
                <a:cs typeface="Times New Roman"/>
                <a:sym typeface="Times New Roman"/>
              </a:rPr>
              <a:t>Orden, control  y evolución empresarial.</a:t>
            </a:r>
            <a:endParaRPr sz="1150">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s" sz="1150">
                <a:latin typeface="Times New Roman"/>
                <a:ea typeface="Times New Roman"/>
                <a:cs typeface="Times New Roman"/>
                <a:sym typeface="Times New Roman"/>
              </a:rPr>
              <a:t>Area de facturacion.</a:t>
            </a:r>
            <a:endParaRPr sz="1150">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s" sz="1150">
                <a:latin typeface="Times New Roman"/>
                <a:ea typeface="Times New Roman"/>
                <a:cs typeface="Times New Roman"/>
                <a:sym typeface="Times New Roman"/>
              </a:rPr>
              <a:t> Indicadores.</a:t>
            </a:r>
            <a:endParaRPr sz="1150">
              <a:latin typeface="Times New Roman"/>
              <a:ea typeface="Times New Roman"/>
              <a:cs typeface="Times New Roman"/>
              <a:sym typeface="Times New Roman"/>
            </a:endParaRPr>
          </a:p>
          <a:p>
            <a:pPr indent="0" lvl="0" marL="0" rtl="0" algn="l">
              <a:spcBef>
                <a:spcPts val="0"/>
              </a:spcBef>
              <a:spcAft>
                <a:spcPts val="0"/>
              </a:spcAft>
              <a:buNone/>
            </a:pPr>
            <a:r>
              <a:rPr lang="es" sz="1150">
                <a:latin typeface="Times New Roman"/>
                <a:ea typeface="Times New Roman"/>
                <a:cs typeface="Times New Roman"/>
                <a:sym typeface="Times New Roman"/>
              </a:rPr>
              <a:t>Áreas que no se apoyan:</a:t>
            </a:r>
            <a:endParaRPr sz="1150">
              <a:latin typeface="Times New Roman"/>
              <a:ea typeface="Times New Roman"/>
              <a:cs typeface="Times New Roman"/>
              <a:sym typeface="Times New Roman"/>
            </a:endParaRPr>
          </a:p>
          <a:p>
            <a:pPr indent="-301625" lvl="0" marL="457200" rtl="0" algn="l">
              <a:spcBef>
                <a:spcPts val="0"/>
              </a:spcBef>
              <a:spcAft>
                <a:spcPts val="0"/>
              </a:spcAft>
              <a:buSzPts val="1150"/>
              <a:buFont typeface="Times New Roman"/>
              <a:buChar char="●"/>
            </a:pPr>
            <a:r>
              <a:rPr lang="es" sz="1150">
                <a:latin typeface="Times New Roman"/>
                <a:ea typeface="Times New Roman"/>
                <a:cs typeface="Times New Roman"/>
                <a:sym typeface="Times New Roman"/>
              </a:rPr>
              <a:t>Publicidad.</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17b1f76841_0_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Times New Roman"/>
                <a:ea typeface="Times New Roman"/>
                <a:cs typeface="Times New Roman"/>
                <a:sym typeface="Times New Roman"/>
              </a:rPr>
              <a:t>Técnicas</a:t>
            </a:r>
            <a:r>
              <a:rPr lang="es">
                <a:latin typeface="Times New Roman"/>
                <a:ea typeface="Times New Roman"/>
                <a:cs typeface="Times New Roman"/>
                <a:sym typeface="Times New Roman"/>
              </a:rPr>
              <a:t> e instrumentos de </a:t>
            </a:r>
            <a:r>
              <a:rPr lang="es">
                <a:latin typeface="Times New Roman"/>
                <a:ea typeface="Times New Roman"/>
                <a:cs typeface="Times New Roman"/>
                <a:sym typeface="Times New Roman"/>
              </a:rPr>
              <a:t>recolección</a:t>
            </a:r>
            <a:r>
              <a:rPr lang="es"/>
              <a:t> </a:t>
            </a:r>
            <a:endParaRPr/>
          </a:p>
        </p:txBody>
      </p:sp>
      <p:sp>
        <p:nvSpPr>
          <p:cNvPr id="384" name="Google Shape;384;g117b1f76841_0_0"/>
          <p:cNvSpPr txBox="1"/>
          <p:nvPr>
            <p:ph idx="1" type="body"/>
          </p:nvPr>
        </p:nvSpPr>
        <p:spPr>
          <a:xfrm>
            <a:off x="1239050" y="1444725"/>
            <a:ext cx="4546200" cy="33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Times New Roman"/>
                <a:ea typeface="Times New Roman"/>
                <a:cs typeface="Times New Roman"/>
                <a:sym typeface="Times New Roman"/>
              </a:rPr>
              <a:t>Definimos la </a:t>
            </a:r>
            <a:r>
              <a:rPr lang="es">
                <a:latin typeface="Times New Roman"/>
                <a:ea typeface="Times New Roman"/>
                <a:cs typeface="Times New Roman"/>
                <a:sym typeface="Times New Roman"/>
              </a:rPr>
              <a:t>técnica</a:t>
            </a:r>
            <a:r>
              <a:rPr lang="es">
                <a:latin typeface="Times New Roman"/>
                <a:ea typeface="Times New Roman"/>
                <a:cs typeface="Times New Roman"/>
                <a:sym typeface="Times New Roman"/>
              </a:rPr>
              <a:t> de entrevista esta se basa en un </a:t>
            </a:r>
            <a:r>
              <a:rPr lang="es">
                <a:latin typeface="Times New Roman"/>
                <a:ea typeface="Times New Roman"/>
                <a:cs typeface="Times New Roman"/>
                <a:sym typeface="Times New Roman"/>
              </a:rPr>
              <a:t>diálogo cara a cara entre el entrevistador acerca de un tema previamente determinado </a:t>
            </a:r>
            <a:r>
              <a:rPr lang="es">
                <a:latin typeface="Times New Roman"/>
                <a:ea typeface="Times New Roman"/>
                <a:cs typeface="Times New Roman"/>
                <a:sym typeface="Times New Roman"/>
              </a:rPr>
              <a:t> </a:t>
            </a:r>
            <a:endParaRPr/>
          </a:p>
          <a:p>
            <a:pPr indent="0" lvl="0" marL="0" rtl="0" algn="l">
              <a:spcBef>
                <a:spcPts val="0"/>
              </a:spcBef>
              <a:spcAft>
                <a:spcPts val="0"/>
              </a:spcAft>
              <a:buNone/>
            </a:pPr>
            <a:r>
              <a:rPr lang="es">
                <a:latin typeface="Times New Roman"/>
                <a:ea typeface="Times New Roman"/>
                <a:cs typeface="Times New Roman"/>
                <a:sym typeface="Times New Roman"/>
              </a:rPr>
              <a:t>Los roles a los cuales le realizamos este levantamiento de </a:t>
            </a:r>
            <a:r>
              <a:rPr lang="es">
                <a:latin typeface="Times New Roman"/>
                <a:ea typeface="Times New Roman"/>
                <a:cs typeface="Times New Roman"/>
                <a:sym typeface="Times New Roman"/>
              </a:rPr>
              <a:t>información</a:t>
            </a:r>
            <a:r>
              <a:rPr lang="es">
                <a:latin typeface="Times New Roman"/>
                <a:ea typeface="Times New Roman"/>
                <a:cs typeface="Times New Roman"/>
                <a:sym typeface="Times New Roman"/>
              </a:rPr>
              <a:t> son:</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s">
                <a:latin typeface="Times New Roman"/>
                <a:ea typeface="Times New Roman"/>
                <a:cs typeface="Times New Roman"/>
                <a:sym typeface="Times New Roman"/>
              </a:rPr>
              <a:t>Administrador</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s">
                <a:latin typeface="Times New Roman"/>
                <a:ea typeface="Times New Roman"/>
                <a:cs typeface="Times New Roman"/>
                <a:sym typeface="Times New Roman"/>
              </a:rPr>
              <a:t>Empleado</a:t>
            </a:r>
            <a:endParaRPr>
              <a:latin typeface="Times New Roman"/>
              <a:ea typeface="Times New Roman"/>
              <a:cs typeface="Times New Roman"/>
              <a:sym typeface="Times New Roman"/>
            </a:endParaRPr>
          </a:p>
          <a:p>
            <a:pPr indent="0" lvl="0" marL="0" rtl="0" algn="l">
              <a:spcBef>
                <a:spcPts val="0"/>
              </a:spcBef>
              <a:spcAft>
                <a:spcPts val="0"/>
              </a:spcAft>
              <a:buNone/>
            </a:pPr>
            <a:r>
              <a:rPr lang="es">
                <a:latin typeface="Times New Roman"/>
                <a:ea typeface="Times New Roman"/>
                <a:cs typeface="Times New Roman"/>
                <a:sym typeface="Times New Roman"/>
              </a:rPr>
              <a:t>Los instrumentos que utilizamos cuestionario permite obtener la </a:t>
            </a:r>
            <a:r>
              <a:rPr lang="es">
                <a:latin typeface="Times New Roman"/>
                <a:ea typeface="Times New Roman"/>
                <a:cs typeface="Times New Roman"/>
                <a:sym typeface="Times New Roman"/>
              </a:rPr>
              <a:t>información</a:t>
            </a:r>
            <a:r>
              <a:rPr lang="es">
                <a:latin typeface="Times New Roman"/>
                <a:ea typeface="Times New Roman"/>
                <a:cs typeface="Times New Roman"/>
                <a:sym typeface="Times New Roman"/>
              </a:rPr>
              <a:t> de una manera clara y </a:t>
            </a:r>
            <a:r>
              <a:rPr lang="es">
                <a:latin typeface="Times New Roman"/>
                <a:ea typeface="Times New Roman"/>
                <a:cs typeface="Times New Roman"/>
                <a:sym typeface="Times New Roman"/>
              </a:rPr>
              <a:t>concisa a través de una forma impresa que incluye </a:t>
            </a:r>
            <a:r>
              <a:rPr lang="es">
                <a:latin typeface="Times New Roman"/>
                <a:ea typeface="Times New Roman"/>
                <a:cs typeface="Times New Roman"/>
                <a:sym typeface="Times New Roman"/>
              </a:rPr>
              <a:t> una serie de preguntas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85" name="Google Shape;385;g117b1f76841_0_0"/>
          <p:cNvSpPr txBox="1"/>
          <p:nvPr/>
        </p:nvSpPr>
        <p:spPr>
          <a:xfrm>
            <a:off x="6283750" y="1586425"/>
            <a:ext cx="713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latin typeface="Times New Roman"/>
                <a:ea typeface="Times New Roman"/>
                <a:cs typeface="Times New Roman"/>
                <a:sym typeface="Times New Roman"/>
              </a:rPr>
              <a:t>Figura 8</a:t>
            </a:r>
            <a:endParaRPr b="1" sz="1200">
              <a:latin typeface="Times New Roman"/>
              <a:ea typeface="Times New Roman"/>
              <a:cs typeface="Times New Roman"/>
              <a:sym typeface="Times New Roman"/>
            </a:endParaRPr>
          </a:p>
          <a:p>
            <a:pPr indent="0" lvl="0" marL="0" rtl="0" algn="l">
              <a:spcBef>
                <a:spcPts val="0"/>
              </a:spcBef>
              <a:spcAft>
                <a:spcPts val="0"/>
              </a:spcAft>
              <a:buNone/>
            </a:pPr>
            <a:r>
              <a:rPr i="1" lang="es" sz="1200">
                <a:latin typeface="Times New Roman"/>
                <a:ea typeface="Times New Roman"/>
                <a:cs typeface="Times New Roman"/>
                <a:sym typeface="Times New Roman"/>
              </a:rPr>
              <a:t>Encuesta</a:t>
            </a:r>
            <a:endParaRPr i="1" sz="1200">
              <a:latin typeface="Times New Roman"/>
              <a:ea typeface="Times New Roman"/>
              <a:cs typeface="Times New Roman"/>
              <a:sym typeface="Times New Roman"/>
            </a:endParaRPr>
          </a:p>
        </p:txBody>
      </p:sp>
      <p:pic>
        <p:nvPicPr>
          <p:cNvPr id="386" name="Google Shape;386;g117b1f76841_0_0"/>
          <p:cNvPicPr preferRelativeResize="0"/>
          <p:nvPr/>
        </p:nvPicPr>
        <p:blipFill>
          <a:blip r:embed="rId3">
            <a:alphaModFix/>
          </a:blip>
          <a:stretch>
            <a:fillRect/>
          </a:stretch>
        </p:blipFill>
        <p:spPr>
          <a:xfrm>
            <a:off x="6531625" y="2383700"/>
            <a:ext cx="2211676" cy="1486250"/>
          </a:xfrm>
          <a:prstGeom prst="rect">
            <a:avLst/>
          </a:prstGeom>
          <a:noFill/>
          <a:ln>
            <a:noFill/>
          </a:ln>
        </p:spPr>
      </p:pic>
      <p:sp>
        <p:nvSpPr>
          <p:cNvPr id="387" name="Google Shape;387;g117b1f76841_0_0"/>
          <p:cNvSpPr txBox="1"/>
          <p:nvPr/>
        </p:nvSpPr>
        <p:spPr>
          <a:xfrm>
            <a:off x="6172200" y="4113125"/>
            <a:ext cx="713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Times New Roman"/>
                <a:ea typeface="Times New Roman"/>
                <a:cs typeface="Times New Roman"/>
                <a:sym typeface="Times New Roman"/>
              </a:rPr>
              <a:t>Nota.Instrumento encuesta.</a:t>
            </a:r>
            <a:r>
              <a:rPr lang="es" sz="1100">
                <a:latin typeface="Times New Roman"/>
                <a:ea typeface="Times New Roman"/>
                <a:cs typeface="Times New Roman"/>
                <a:sym typeface="Times New Roman"/>
              </a:rPr>
              <a:t>Moreno(2018).</a:t>
            </a:r>
            <a:endParaRPr i="1"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17b1f76841_0_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Times New Roman"/>
                <a:ea typeface="Times New Roman"/>
                <a:cs typeface="Times New Roman"/>
                <a:sym typeface="Times New Roman"/>
              </a:rPr>
              <a:t>Técnicas e instrumentos de recolección</a:t>
            </a:r>
            <a:endParaRPr>
              <a:latin typeface="Times New Roman"/>
              <a:ea typeface="Times New Roman"/>
              <a:cs typeface="Times New Roman"/>
              <a:sym typeface="Times New Roman"/>
            </a:endParaRPr>
          </a:p>
          <a:p>
            <a:pPr indent="0" lvl="0" marL="0" rtl="0" algn="l">
              <a:spcBef>
                <a:spcPts val="0"/>
              </a:spcBef>
              <a:spcAft>
                <a:spcPts val="0"/>
              </a:spcAft>
              <a:buNone/>
            </a:pPr>
            <a:r>
              <a:rPr lang="es" sz="1300">
                <a:latin typeface="Times New Roman"/>
                <a:ea typeface="Times New Roman"/>
                <a:cs typeface="Times New Roman"/>
                <a:sym typeface="Times New Roman"/>
              </a:rPr>
              <a:t>Rol Administrador </a:t>
            </a:r>
            <a:r>
              <a:rPr lang="e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p:txBody>
      </p:sp>
      <p:sp>
        <p:nvSpPr>
          <p:cNvPr id="393" name="Google Shape;393;g117b1f76841_0_6"/>
          <p:cNvSpPr txBox="1"/>
          <p:nvPr>
            <p:ph idx="1" type="body"/>
          </p:nvPr>
        </p:nvSpPr>
        <p:spPr>
          <a:xfrm>
            <a:off x="1093075" y="1866125"/>
            <a:ext cx="6492000" cy="2075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1.¿</a:t>
            </a:r>
            <a:r>
              <a:rPr lang="es" sz="1800">
                <a:solidFill>
                  <a:srgbClr val="000000"/>
                </a:solidFill>
                <a:latin typeface="Times New Roman"/>
                <a:ea typeface="Times New Roman"/>
                <a:cs typeface="Times New Roman"/>
                <a:sym typeface="Times New Roman"/>
              </a:rPr>
              <a:t>Qué</a:t>
            </a:r>
            <a:r>
              <a:rPr lang="es" sz="1800">
                <a:solidFill>
                  <a:srgbClr val="000000"/>
                </a:solidFill>
                <a:latin typeface="Times New Roman"/>
                <a:ea typeface="Times New Roman"/>
                <a:cs typeface="Times New Roman"/>
                <a:sym typeface="Times New Roman"/>
              </a:rPr>
              <a:t> </a:t>
            </a:r>
            <a:r>
              <a:rPr lang="es" sz="1800">
                <a:solidFill>
                  <a:srgbClr val="000000"/>
                </a:solidFill>
                <a:latin typeface="Times New Roman"/>
                <a:ea typeface="Times New Roman"/>
                <a:cs typeface="Times New Roman"/>
                <a:sym typeface="Times New Roman"/>
              </a:rPr>
              <a:t>ingresos </a:t>
            </a:r>
            <a:r>
              <a:rPr lang="es" sz="1800">
                <a:solidFill>
                  <a:srgbClr val="000000"/>
                </a:solidFill>
                <a:latin typeface="Times New Roman"/>
                <a:ea typeface="Times New Roman"/>
                <a:cs typeface="Times New Roman"/>
                <a:sym typeface="Times New Roman"/>
              </a:rPr>
              <a:t> tiene la empresa?</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2.¿Cuantos carros reciben semanalmente?</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3.¿La empresa maneja algun sistema de facturacion?</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4.¿Selecciona los productos exportados?</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s" sz="1800">
                <a:solidFill>
                  <a:srgbClr val="000000"/>
                </a:solidFill>
                <a:latin typeface="Times New Roman"/>
                <a:ea typeface="Times New Roman"/>
                <a:cs typeface="Times New Roman"/>
                <a:sym typeface="Times New Roman"/>
              </a:rPr>
              <a:t>5.¿</a:t>
            </a:r>
            <a:r>
              <a:rPr lang="es" sz="1800">
                <a:solidFill>
                  <a:srgbClr val="000000"/>
                </a:solidFill>
                <a:latin typeface="Times New Roman"/>
                <a:ea typeface="Times New Roman"/>
                <a:cs typeface="Times New Roman"/>
                <a:sym typeface="Times New Roman"/>
              </a:rPr>
              <a:t>Cuántos</a:t>
            </a:r>
            <a:r>
              <a:rPr lang="es" sz="1800">
                <a:solidFill>
                  <a:srgbClr val="000000"/>
                </a:solidFill>
                <a:latin typeface="Times New Roman"/>
                <a:ea typeface="Times New Roman"/>
                <a:cs typeface="Times New Roman"/>
                <a:sym typeface="Times New Roman"/>
              </a:rPr>
              <a:t> proveedores tiene para la compra de repuestos?</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17b1f76841_5_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399" name="Google Shape;399;g117b1f76841_5_0"/>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RF01</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Loguear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sistema permitirá identificar la cuenta del administrador</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administrador deberá ingresar su nombre y password para ingresar al sistema de información.</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17b1f76841_6_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05" name="Google Shape;405;g117b1f76841_6_5"/>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RF02</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Registro</a:t>
                      </a:r>
                      <a:r>
                        <a:rPr lang="e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usuario deberá ingresar su nombre y password para ingresar al sistema de información.</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empleado agregue y elimine productos o herramientas.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117b1f76841_6_1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11" name="Google Shape;411;g117b1f76841_6_15"/>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RF03</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Actualización</a:t>
                      </a:r>
                      <a:r>
                        <a:rPr lang="es" sz="1200">
                          <a:latin typeface="Times New Roman"/>
                          <a:ea typeface="Times New Roman"/>
                          <a:cs typeface="Times New Roman"/>
                          <a:sym typeface="Times New Roman"/>
                        </a:rPr>
                        <a:t> de datos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administrador </a:t>
                      </a:r>
                      <a:r>
                        <a:rPr lang="es" sz="1200">
                          <a:latin typeface="Times New Roman"/>
                          <a:ea typeface="Times New Roman"/>
                          <a:cs typeface="Times New Roman"/>
                          <a:sym typeface="Times New Roman"/>
                        </a:rPr>
                        <a:t>podrá</a:t>
                      </a:r>
                      <a:r>
                        <a:rPr lang="es" sz="1200">
                          <a:latin typeface="Times New Roman"/>
                          <a:ea typeface="Times New Roman"/>
                          <a:cs typeface="Times New Roman"/>
                          <a:sym typeface="Times New Roman"/>
                        </a:rPr>
                        <a:t> actualizar los datos de los usuarios.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administrador  pueda actualizar los datos de un usuario  siempre y cuando </a:t>
                      </a:r>
                      <a:r>
                        <a:rPr lang="es" sz="1200">
                          <a:latin typeface="Times New Roman"/>
                          <a:ea typeface="Times New Roman"/>
                          <a:cs typeface="Times New Roman"/>
                          <a:sym typeface="Times New Roman"/>
                        </a:rPr>
                        <a:t>esté</a:t>
                      </a:r>
                      <a:r>
                        <a:rPr lang="es" sz="1200">
                          <a:latin typeface="Times New Roman"/>
                          <a:ea typeface="Times New Roman"/>
                          <a:cs typeface="Times New Roman"/>
                          <a:sym typeface="Times New Roman"/>
                        </a:rPr>
                        <a:t> logueado y registrado con su debido concentimiento.</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17b1f76841_6_2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17" name="Google Shape;417;g117b1f76841_6_20"/>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RF04</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I</a:t>
                      </a:r>
                      <a:r>
                        <a:rPr lang="es" sz="1200">
                          <a:latin typeface="Times New Roman"/>
                          <a:ea typeface="Times New Roman"/>
                          <a:cs typeface="Times New Roman"/>
                          <a:sym typeface="Times New Roman"/>
                        </a:rPr>
                        <a:t>nhabilitación</a:t>
                      </a:r>
                      <a:r>
                        <a:rPr lang="es" sz="1200">
                          <a:latin typeface="Times New Roman"/>
                          <a:ea typeface="Times New Roman"/>
                          <a:cs typeface="Times New Roman"/>
                          <a:sym typeface="Times New Roman"/>
                        </a:rPr>
                        <a:t> de usuarios.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empleado deberá loguearse para poder actualizar los datos.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administrador </a:t>
                      </a:r>
                      <a:r>
                        <a:rPr lang="es" sz="1200">
                          <a:latin typeface="Times New Roman"/>
                          <a:ea typeface="Times New Roman"/>
                          <a:cs typeface="Times New Roman"/>
                          <a:sym typeface="Times New Roman"/>
                        </a:rPr>
                        <a:t>podrá</a:t>
                      </a:r>
                      <a:r>
                        <a:rPr lang="es" sz="1200">
                          <a:latin typeface="Times New Roman"/>
                          <a:ea typeface="Times New Roman"/>
                          <a:cs typeface="Times New Roman"/>
                          <a:sym typeface="Times New Roman"/>
                        </a:rPr>
                        <a:t> inhabilitar el usuario de </a:t>
                      </a:r>
                      <a:r>
                        <a:rPr lang="es" sz="1200">
                          <a:latin typeface="Times New Roman"/>
                          <a:ea typeface="Times New Roman"/>
                          <a:cs typeface="Times New Roman"/>
                          <a:sym typeface="Times New Roman"/>
                        </a:rPr>
                        <a:t>algún</a:t>
                      </a:r>
                      <a:r>
                        <a:rPr lang="es" sz="1200">
                          <a:latin typeface="Times New Roman"/>
                          <a:ea typeface="Times New Roman"/>
                          <a:cs typeface="Times New Roman"/>
                          <a:sym typeface="Times New Roman"/>
                        </a:rPr>
                        <a:t>  empleado siempre y cuando el </a:t>
                      </a:r>
                      <a:r>
                        <a:rPr lang="es" sz="1200">
                          <a:latin typeface="Times New Roman"/>
                          <a:ea typeface="Times New Roman"/>
                          <a:cs typeface="Times New Roman"/>
                          <a:sym typeface="Times New Roman"/>
                        </a:rPr>
                        <a:t>empleado </a:t>
                      </a:r>
                      <a:r>
                        <a:rPr lang="es" sz="1200">
                          <a:latin typeface="Times New Roman"/>
                          <a:ea typeface="Times New Roman"/>
                          <a:cs typeface="Times New Roman"/>
                          <a:sym typeface="Times New Roman"/>
                        </a:rPr>
                        <a:t> esté logueado y r</a:t>
                      </a:r>
                      <a:r>
                        <a:rPr lang="es" sz="1200">
                          <a:latin typeface="Times New Roman"/>
                          <a:ea typeface="Times New Roman"/>
                          <a:cs typeface="Times New Roman"/>
                          <a:sym typeface="Times New Roman"/>
                        </a:rPr>
                        <a:t>egistrado, en dicho caso de que el usuario se haya retirado de la empresa o regresado.</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056750" y="529525"/>
            <a:ext cx="70305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s">
                <a:latin typeface="Times New Roman"/>
                <a:ea typeface="Times New Roman"/>
                <a:cs typeface="Times New Roman"/>
                <a:sym typeface="Times New Roman"/>
              </a:rPr>
              <a:t>Investigación científica</a:t>
            </a:r>
            <a:r>
              <a:rPr lang="es"/>
              <a:t> </a:t>
            </a:r>
            <a:endParaRPr/>
          </a:p>
        </p:txBody>
      </p:sp>
      <p:sp>
        <p:nvSpPr>
          <p:cNvPr id="284" name="Google Shape;284;p2"/>
          <p:cNvSpPr txBox="1"/>
          <p:nvPr>
            <p:ph idx="1" type="body"/>
          </p:nvPr>
        </p:nvSpPr>
        <p:spPr>
          <a:xfrm>
            <a:off x="1303800" y="1425300"/>
            <a:ext cx="7384500" cy="32226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b="1" lang="es" sz="1500">
                <a:latin typeface="Times New Roman"/>
                <a:ea typeface="Times New Roman"/>
                <a:cs typeface="Times New Roman"/>
                <a:sym typeface="Times New Roman"/>
              </a:rPr>
              <a:t>Planteamiento del problema:</a:t>
            </a:r>
            <a:r>
              <a:rPr lang="es" sz="1500">
                <a:latin typeface="Times New Roman"/>
                <a:ea typeface="Times New Roman"/>
                <a:cs typeface="Times New Roman"/>
                <a:sym typeface="Times New Roman"/>
              </a:rPr>
              <a:t> Para el planteamiento del problema se debe identificar y determinar el problema de investigación, para ello se debe ubicar y conocer el problema para saber de qué se va a investigar, para conocer el problema de investigación se debe describir sus características, determinar sus requisitos y condiciones, delimitarlo adecuadamente e identificar las fuente de información.</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s" sz="1500">
                <a:latin typeface="Times New Roman"/>
                <a:ea typeface="Times New Roman"/>
                <a:cs typeface="Times New Roman"/>
                <a:sym typeface="Times New Roman"/>
              </a:rPr>
              <a:t>Objetivo General:</a:t>
            </a:r>
            <a:r>
              <a:rPr lang="es" sz="1500">
                <a:latin typeface="Times New Roman"/>
                <a:ea typeface="Times New Roman"/>
                <a:cs typeface="Times New Roman"/>
                <a:sym typeface="Times New Roman"/>
              </a:rPr>
              <a:t> Son los que expresan los propósitos generales y globales del trabajo de investigación.</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Ejemplo: Analizar y caracterizar la gestión educativa en la Facultad de Ciencias de la comunicación de la universidad “Los santos”.(Calizaya, 2015)</a:t>
            </a:r>
            <a:endParaRPr sz="1500">
              <a:latin typeface="Times New Roman"/>
              <a:ea typeface="Times New Roman"/>
              <a:cs typeface="Times New Roman"/>
              <a:sym typeface="Times New Roman"/>
            </a:endParaRPr>
          </a:p>
          <a:p>
            <a:pPr indent="0" lvl="0" marL="457200" rtl="0" algn="l">
              <a:lnSpc>
                <a:spcPct val="115000"/>
              </a:lnSpc>
              <a:spcBef>
                <a:spcPts val="0"/>
              </a:spcBef>
              <a:spcAft>
                <a:spcPts val="0"/>
              </a:spcAft>
              <a:buSzPts val="1300"/>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17b1f76841_6_1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23" name="Google Shape;423;g117b1f76841_6_10"/>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RF05</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Agregar Productos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Registro en el que el administrador ingresa los productos o repuestos.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t>
                      </a:r>
                      <a:r>
                        <a:rPr lang="es" sz="1200">
                          <a:latin typeface="Times New Roman"/>
                          <a:ea typeface="Times New Roman"/>
                          <a:cs typeface="Times New Roman"/>
                          <a:sym typeface="Times New Roman"/>
                        </a:rPr>
                        <a:t>Administrador</a:t>
                      </a:r>
                      <a:r>
                        <a:rPr lang="es" sz="1200">
                          <a:latin typeface="Times New Roman"/>
                          <a:ea typeface="Times New Roman"/>
                          <a:cs typeface="Times New Roman"/>
                          <a:sym typeface="Times New Roman"/>
                        </a:rPr>
                        <a:t> agregue productos o repuestos a utilizar para que empleado pueda hacer un reporte de los repuestos que requiere.</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17b1f76841_5_48"/>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29" name="Google Shape;429;g117b1f76841_5_48"/>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RF06</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Registro de ventas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El empleado </a:t>
                      </a:r>
                      <a:r>
                        <a:rPr lang="es" sz="1200">
                          <a:latin typeface="Times New Roman"/>
                          <a:ea typeface="Times New Roman"/>
                          <a:cs typeface="Times New Roman"/>
                          <a:sym typeface="Times New Roman"/>
                        </a:rPr>
                        <a:t>tendrá</a:t>
                      </a:r>
                      <a:r>
                        <a:rPr lang="es" sz="1200">
                          <a:latin typeface="Times New Roman"/>
                          <a:ea typeface="Times New Roman"/>
                          <a:cs typeface="Times New Roman"/>
                          <a:sym typeface="Times New Roman"/>
                        </a:rPr>
                        <a:t> la posibilidad de registrar las ventas diarias..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t>
                      </a:r>
                      <a:r>
                        <a:rPr lang="es" sz="1200">
                          <a:latin typeface="Times New Roman"/>
                          <a:ea typeface="Times New Roman"/>
                          <a:cs typeface="Times New Roman"/>
                          <a:sym typeface="Times New Roman"/>
                        </a:rPr>
                        <a:t>empleador registre</a:t>
                      </a:r>
                      <a:r>
                        <a:rPr lang="es" sz="1200">
                          <a:latin typeface="Times New Roman"/>
                          <a:ea typeface="Times New Roman"/>
                          <a:cs typeface="Times New Roman"/>
                          <a:sym typeface="Times New Roman"/>
                        </a:rPr>
                        <a:t> las ventas mediante a el id del producto o repuesto para eliminarse de la tabla de inventario y </a:t>
                      </a:r>
                      <a:r>
                        <a:rPr lang="es" sz="1200">
                          <a:latin typeface="Times New Roman"/>
                          <a:ea typeface="Times New Roman"/>
                          <a:cs typeface="Times New Roman"/>
                          <a:sym typeface="Times New Roman"/>
                        </a:rPr>
                        <a:t>agregar</a:t>
                      </a:r>
                      <a:r>
                        <a:rPr lang="es" sz="1200">
                          <a:latin typeface="Times New Roman"/>
                          <a:ea typeface="Times New Roman"/>
                          <a:cs typeface="Times New Roman"/>
                          <a:sym typeface="Times New Roman"/>
                        </a:rPr>
                        <a:t> dicho producto a la tabla de reporte de ventas y facturacion.Se justara con con los datos del carro y el nombre del que hizo el servicio.</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17b1f76841_5_53"/>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35" name="Google Shape;435;g117b1f76841_5_53"/>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RF07</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Reporte de ventas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Mediante a que el empleado haga haga las ventas del dia.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el administrador </a:t>
                      </a:r>
                      <a:r>
                        <a:rPr lang="es" sz="1200">
                          <a:latin typeface="Times New Roman"/>
                          <a:ea typeface="Times New Roman"/>
                          <a:cs typeface="Times New Roman"/>
                          <a:sym typeface="Times New Roman"/>
                        </a:rPr>
                        <a:t>visualiza</a:t>
                      </a:r>
                      <a:r>
                        <a:rPr lang="es" sz="1200">
                          <a:latin typeface="Times New Roman"/>
                          <a:ea typeface="Times New Roman"/>
                          <a:cs typeface="Times New Roman"/>
                          <a:sym typeface="Times New Roman"/>
                        </a:rPr>
                        <a:t> todas las ventas </a:t>
                      </a:r>
                      <a:r>
                        <a:rPr lang="es" sz="1200">
                          <a:latin typeface="Times New Roman"/>
                          <a:ea typeface="Times New Roman"/>
                          <a:cs typeface="Times New Roman"/>
                          <a:sym typeface="Times New Roman"/>
                        </a:rPr>
                        <a:t>hechas por</a:t>
                      </a:r>
                      <a:r>
                        <a:rPr lang="es" sz="1200">
                          <a:latin typeface="Times New Roman"/>
                          <a:ea typeface="Times New Roman"/>
                          <a:cs typeface="Times New Roman"/>
                          <a:sym typeface="Times New Roman"/>
                        </a:rPr>
                        <a:t> los empleados  en una tabla.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17b1f76841_5_58"/>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41" name="Google Shape;441;g117b1f76841_5_58"/>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RF08</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Facturación</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Mediante al registro de ventas se </a:t>
                      </a:r>
                      <a:r>
                        <a:rPr lang="es" sz="1200">
                          <a:latin typeface="Times New Roman"/>
                          <a:ea typeface="Times New Roman"/>
                          <a:cs typeface="Times New Roman"/>
                          <a:sym typeface="Times New Roman"/>
                        </a:rPr>
                        <a:t>hará</a:t>
                      </a:r>
                      <a:r>
                        <a:rPr lang="es" sz="1200">
                          <a:latin typeface="Times New Roman"/>
                          <a:ea typeface="Times New Roman"/>
                          <a:cs typeface="Times New Roman"/>
                          <a:sym typeface="Times New Roman"/>
                        </a:rPr>
                        <a:t> una factura</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permitirá que se genere una factura mediante a los datos del registro de venta hecho por el empleado para que el cliente </a:t>
                      </a:r>
                      <a:r>
                        <a:rPr lang="es" sz="1200">
                          <a:latin typeface="Times New Roman"/>
                          <a:ea typeface="Times New Roman"/>
                          <a:cs typeface="Times New Roman"/>
                          <a:sym typeface="Times New Roman"/>
                        </a:rPr>
                        <a:t>visualice</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qué</a:t>
                      </a:r>
                      <a:r>
                        <a:rPr lang="es" sz="1200">
                          <a:latin typeface="Times New Roman"/>
                          <a:ea typeface="Times New Roman"/>
                          <a:cs typeface="Times New Roman"/>
                          <a:sym typeface="Times New Roman"/>
                        </a:rPr>
                        <a:t> servicios se le hicieron al </a:t>
                      </a:r>
                      <a:r>
                        <a:rPr lang="es" sz="1200">
                          <a:latin typeface="Times New Roman"/>
                          <a:ea typeface="Times New Roman"/>
                          <a:cs typeface="Times New Roman"/>
                          <a:sym typeface="Times New Roman"/>
                        </a:rPr>
                        <a:t>automóvil</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117b1f76841_5_63"/>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47" name="Google Shape;447;g117b1f76841_5_63"/>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RF09</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Registro de herramientas.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En esta tabla se </a:t>
                      </a:r>
                      <a:r>
                        <a:rPr lang="es" sz="1200">
                          <a:latin typeface="Times New Roman"/>
                          <a:ea typeface="Times New Roman"/>
                          <a:cs typeface="Times New Roman"/>
                          <a:sym typeface="Times New Roman"/>
                        </a:rPr>
                        <a:t>registraran</a:t>
                      </a:r>
                      <a:r>
                        <a:rPr lang="es" sz="1200">
                          <a:latin typeface="Times New Roman"/>
                          <a:ea typeface="Times New Roman"/>
                          <a:cs typeface="Times New Roman"/>
                          <a:sym typeface="Times New Roman"/>
                        </a:rPr>
                        <a:t> las herramientas en total.</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Se </a:t>
                      </a:r>
                      <a:r>
                        <a:rPr lang="es" sz="1200">
                          <a:latin typeface="Times New Roman"/>
                          <a:ea typeface="Times New Roman"/>
                          <a:cs typeface="Times New Roman"/>
                          <a:sym typeface="Times New Roman"/>
                        </a:rPr>
                        <a:t>hará</a:t>
                      </a:r>
                      <a:r>
                        <a:rPr lang="es" sz="1200">
                          <a:latin typeface="Times New Roman"/>
                          <a:ea typeface="Times New Roman"/>
                          <a:cs typeface="Times New Roman"/>
                          <a:sym typeface="Times New Roman"/>
                        </a:rPr>
                        <a:t> una tabla en la que se encuentren todas las herramientas en total por puesto de trabajo que se encuentra en el taller con el fin de evitar posibles </a:t>
                      </a:r>
                      <a:r>
                        <a:rPr lang="es" sz="1200">
                          <a:latin typeface="Times New Roman"/>
                          <a:ea typeface="Times New Roman"/>
                          <a:cs typeface="Times New Roman"/>
                          <a:sym typeface="Times New Roman"/>
                        </a:rPr>
                        <a:t>pérdidas</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1168373bebb_0_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53" name="Google Shape;453;g1168373bebb_0_0"/>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RF10</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Registro de pagos.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En esta tabla se </a:t>
                      </a:r>
                      <a:r>
                        <a:rPr lang="es" sz="1200">
                          <a:latin typeface="Times New Roman"/>
                          <a:ea typeface="Times New Roman"/>
                          <a:cs typeface="Times New Roman"/>
                          <a:sym typeface="Times New Roman"/>
                        </a:rPr>
                        <a:t>registraran</a:t>
                      </a:r>
                      <a:r>
                        <a:rPr lang="es" sz="1200">
                          <a:latin typeface="Times New Roman"/>
                          <a:ea typeface="Times New Roman"/>
                          <a:cs typeface="Times New Roman"/>
                          <a:sym typeface="Times New Roman"/>
                        </a:rPr>
                        <a:t> los pagos autorizados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Se hará una tabla en la que se encuentren todas los pagos autorizados a los </a:t>
                      </a:r>
                      <a:r>
                        <a:rPr lang="es" sz="1200">
                          <a:latin typeface="Times New Roman"/>
                          <a:ea typeface="Times New Roman"/>
                          <a:cs typeface="Times New Roman"/>
                          <a:sym typeface="Times New Roman"/>
                        </a:rPr>
                        <a:t>trabajadores con</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método</a:t>
                      </a:r>
                      <a:r>
                        <a:rPr lang="es" sz="1200">
                          <a:latin typeface="Times New Roman"/>
                          <a:ea typeface="Times New Roman"/>
                          <a:cs typeface="Times New Roman"/>
                          <a:sym typeface="Times New Roman"/>
                        </a:rPr>
                        <a:t> de pago para hacer un correcto control de pagos.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168373bebb_0_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Funcionales.</a:t>
            </a:r>
            <a:endParaRPr/>
          </a:p>
        </p:txBody>
      </p:sp>
      <p:graphicFrame>
        <p:nvGraphicFramePr>
          <p:cNvPr id="459" name="Google Shape;459;g1168373bebb_0_5"/>
          <p:cNvGraphicFramePr/>
          <p:nvPr/>
        </p:nvGraphicFramePr>
        <p:xfrm>
          <a:off x="1117675" y="142875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RF11</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Facturación</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de pagos.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222454" rtl="0" algn="l">
                        <a:lnSpc>
                          <a:spcPct val="95795"/>
                        </a:lnSpc>
                        <a:spcBef>
                          <a:spcPts val="0"/>
                        </a:spcBef>
                        <a:spcAft>
                          <a:spcPts val="0"/>
                        </a:spcAft>
                        <a:buNone/>
                      </a:pPr>
                      <a:r>
                        <a:rPr lang="es" sz="1200">
                          <a:latin typeface="Times New Roman"/>
                          <a:ea typeface="Times New Roman"/>
                          <a:cs typeface="Times New Roman"/>
                          <a:sym typeface="Times New Roman"/>
                        </a:rPr>
                        <a:t>En esta tabla se registraron los pagos autorizados</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Se hará una tabla en la que se encuentren todas los pagos autorizados a los trabajadores con </a:t>
                      </a:r>
                      <a:r>
                        <a:rPr lang="es" sz="1200">
                          <a:latin typeface="Times New Roman"/>
                          <a:ea typeface="Times New Roman"/>
                          <a:cs typeface="Times New Roman"/>
                          <a:sym typeface="Times New Roman"/>
                        </a:rPr>
                        <a:t>método de pago, fecha  y el monto seleccionado, con el fin de que el empleado visualiza el proceso de pago</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r h="381000">
                <a:tc>
                  <a:txBody>
                    <a:bodyPr/>
                    <a:lstStyle/>
                    <a:p>
                      <a:pPr indent="0" lvl="0" marL="0" marR="22199" rtl="0" algn="l">
                        <a:lnSpc>
                          <a:spcPct val="95794"/>
                        </a:lnSpc>
                        <a:spcBef>
                          <a:spcPts val="0"/>
                        </a:spcBef>
                        <a:spcAft>
                          <a:spcPts val="0"/>
                        </a:spcAft>
                        <a:buNone/>
                      </a:pPr>
                      <a:r>
                        <a:rPr b="1" lang="es" sz="1200">
                          <a:latin typeface="Times New Roman"/>
                          <a:ea typeface="Times New Roman"/>
                          <a:cs typeface="Times New Roman"/>
                          <a:sym typeface="Times New Roman"/>
                        </a:rPr>
                        <a:t>Requerimientos  no funcionales: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905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9050">
                      <a:solidFill>
                        <a:srgbClr val="202124"/>
                      </a:solidFill>
                      <a:prstDash val="solid"/>
                      <a:round/>
                      <a:headEnd len="sm" w="sm" type="none"/>
                      <a:tailEnd len="sm" w="sm" type="none"/>
                    </a:lnL>
                    <a:lnR cap="flat" cmpd="sng" w="19050">
                      <a:solidFill>
                        <a:srgbClr val="202124"/>
                      </a:solidFill>
                      <a:prstDash val="solid"/>
                      <a:round/>
                      <a:headEnd len="sm" w="sm" type="none"/>
                      <a:tailEnd len="sm" w="sm" type="none"/>
                    </a:lnR>
                    <a:lnT cap="flat" cmpd="sng" w="19050">
                      <a:solidFill>
                        <a:srgbClr val="202124"/>
                      </a:solidFill>
                      <a:prstDash val="solid"/>
                      <a:round/>
                      <a:headEnd len="sm" w="sm" type="none"/>
                      <a:tailEnd len="sm" w="sm" type="none"/>
                    </a:lnT>
                    <a:lnB cap="flat" cmpd="sng" w="19050">
                      <a:solidFill>
                        <a:srgbClr val="202124"/>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17b1f76841_5_38"/>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65" name="Google Shape;465;g117b1f76841_5_38"/>
          <p:cNvGraphicFramePr/>
          <p:nvPr/>
        </p:nvGraphicFramePr>
        <p:xfrm>
          <a:off x="1117675" y="161210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RNF01</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Accesibilidad</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87426" rtl="0" algn="l">
                        <a:lnSpc>
                          <a:spcPct val="95794"/>
                        </a:lnSpc>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será</a:t>
                      </a:r>
                      <a:r>
                        <a:rPr lang="es" sz="1200">
                          <a:latin typeface="Times New Roman"/>
                          <a:ea typeface="Times New Roman"/>
                          <a:cs typeface="Times New Roman"/>
                          <a:sym typeface="Times New Roman"/>
                        </a:rPr>
                        <a:t> accesible en todos los dispositivos</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tendrá</a:t>
                      </a:r>
                      <a:r>
                        <a:rPr lang="es" sz="1200">
                          <a:latin typeface="Times New Roman"/>
                          <a:ea typeface="Times New Roman"/>
                          <a:cs typeface="Times New Roman"/>
                          <a:sym typeface="Times New Roman"/>
                        </a:rPr>
                        <a:t> accesibilidad en todos los dispositivos para que </a:t>
                      </a:r>
                      <a:r>
                        <a:rPr lang="es" sz="1200">
                          <a:latin typeface="Times New Roman"/>
                          <a:ea typeface="Times New Roman"/>
                          <a:cs typeface="Times New Roman"/>
                          <a:sym typeface="Times New Roman"/>
                        </a:rPr>
                        <a:t>así</a:t>
                      </a:r>
                      <a:r>
                        <a:rPr lang="es" sz="1200">
                          <a:latin typeface="Times New Roman"/>
                          <a:ea typeface="Times New Roman"/>
                          <a:cs typeface="Times New Roman"/>
                          <a:sym typeface="Times New Roman"/>
                        </a:rPr>
                        <a:t> no haya </a:t>
                      </a:r>
                      <a:r>
                        <a:rPr lang="es" sz="1200">
                          <a:latin typeface="Times New Roman"/>
                          <a:ea typeface="Times New Roman"/>
                          <a:cs typeface="Times New Roman"/>
                          <a:sym typeface="Times New Roman"/>
                        </a:rPr>
                        <a:t>inconvenientes</a:t>
                      </a:r>
                      <a:r>
                        <a:rPr lang="es" sz="1200">
                          <a:latin typeface="Times New Roman"/>
                          <a:ea typeface="Times New Roman"/>
                          <a:cs typeface="Times New Roman"/>
                          <a:sym typeface="Times New Roman"/>
                        </a:rPr>
                        <a:t> al momento de utilizarlo.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17b1f76841_6_2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71" name="Google Shape;471;g117b1f76841_6_25"/>
          <p:cNvGraphicFramePr/>
          <p:nvPr/>
        </p:nvGraphicFramePr>
        <p:xfrm>
          <a:off x="1117675" y="161210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RNF02</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Diseño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87426" rtl="0" algn="l">
                        <a:lnSpc>
                          <a:spcPct val="95794"/>
                        </a:lnSpc>
                        <a:spcBef>
                          <a:spcPts val="0"/>
                        </a:spcBef>
                        <a:spcAft>
                          <a:spcPts val="0"/>
                        </a:spcAft>
                        <a:buNone/>
                      </a:pPr>
                      <a:r>
                        <a:rPr lang="es" sz="1200">
                          <a:latin typeface="Times New Roman"/>
                          <a:ea typeface="Times New Roman"/>
                          <a:cs typeface="Times New Roman"/>
                          <a:sym typeface="Times New Roman"/>
                        </a:rPr>
                        <a:t>La </a:t>
                      </a:r>
                      <a:r>
                        <a:rPr lang="es" sz="1200">
                          <a:latin typeface="Times New Roman"/>
                          <a:ea typeface="Times New Roman"/>
                          <a:cs typeface="Times New Roman"/>
                          <a:sym typeface="Times New Roman"/>
                        </a:rPr>
                        <a:t>página</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será</a:t>
                      </a:r>
                      <a:r>
                        <a:rPr lang="es" sz="1200">
                          <a:latin typeface="Times New Roman"/>
                          <a:ea typeface="Times New Roman"/>
                          <a:cs typeface="Times New Roman"/>
                          <a:sym typeface="Times New Roman"/>
                        </a:rPr>
                        <a:t> atractiva visualmente</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Clr>
                          <a:srgbClr val="000000"/>
                        </a:buClr>
                        <a:buSzPts val="3200"/>
                        <a:buFont typeface="Arial"/>
                        <a:buNone/>
                      </a:pPr>
                      <a:r>
                        <a:rPr lang="es" sz="1200">
                          <a:latin typeface="Times New Roman"/>
                          <a:ea typeface="Times New Roman"/>
                          <a:cs typeface="Times New Roman"/>
                          <a:sym typeface="Times New Roman"/>
                        </a:rPr>
                        <a:t>Se implementará el uso de paletas de colores combinadas teniendo en cuenta la temática de la página.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117b1f76841_6_3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77" name="Google Shape;477;g117b1f76841_6_30"/>
          <p:cNvGraphicFramePr/>
          <p:nvPr/>
        </p:nvGraphicFramePr>
        <p:xfrm>
          <a:off x="1117675" y="161210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RNF03</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Desempeño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 sz="1200">
                          <a:latin typeface="Times New Roman"/>
                          <a:ea typeface="Times New Roman"/>
                          <a:cs typeface="Times New Roman"/>
                          <a:sym typeface="Times New Roman"/>
                        </a:rPr>
                        <a:t>El sistema garantizará a los usuarios un desempeño en cuanto a los datos almacenados en el sistema ofreciéndole una confiabilidad a esta misma.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Clr>
                          <a:srgbClr val="000000"/>
                        </a:buClr>
                        <a:buSzPts val="3000"/>
                        <a:buFont typeface="Arial"/>
                        <a:buNone/>
                      </a:pPr>
                      <a:r>
                        <a:rPr lang="es" sz="1200">
                          <a:latin typeface="Times New Roman"/>
                          <a:ea typeface="Times New Roman"/>
                          <a:cs typeface="Times New Roman"/>
                          <a:sym typeface="Times New Roman"/>
                        </a:rPr>
                        <a:t>Garantizar el desempeño del sistema de </a:t>
                      </a:r>
                      <a:r>
                        <a:rPr lang="es" sz="1200">
                          <a:latin typeface="Times New Roman"/>
                          <a:ea typeface="Times New Roman"/>
                          <a:cs typeface="Times New Roman"/>
                          <a:sym typeface="Times New Roman"/>
                        </a:rPr>
                        <a:t>información</a:t>
                      </a:r>
                      <a:r>
                        <a:rPr lang="es" sz="1200">
                          <a:latin typeface="Times New Roman"/>
                          <a:ea typeface="Times New Roman"/>
                          <a:cs typeface="Times New Roman"/>
                          <a:sym typeface="Times New Roman"/>
                        </a:rPr>
                        <a:t> a los diferentes usuarios. La información almacenada o registros realizados podrán ser consultados y actualizados permanente y simultáneamente, sin que se afecte el tiempo de respuesta.</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2684600" y="52952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Investigación científica </a:t>
            </a:r>
            <a:endParaRPr>
              <a:latin typeface="Times New Roman"/>
              <a:ea typeface="Times New Roman"/>
              <a:cs typeface="Times New Roman"/>
              <a:sym typeface="Times New Roman"/>
            </a:endParaRPr>
          </a:p>
        </p:txBody>
      </p:sp>
      <p:sp>
        <p:nvSpPr>
          <p:cNvPr id="290" name="Google Shape;290;p3"/>
          <p:cNvSpPr txBox="1"/>
          <p:nvPr>
            <p:ph idx="1" type="body"/>
          </p:nvPr>
        </p:nvSpPr>
        <p:spPr>
          <a:xfrm>
            <a:off x="879750" y="1499500"/>
            <a:ext cx="7384500" cy="3222600"/>
          </a:xfrm>
          <a:prstGeom prst="rect">
            <a:avLst/>
          </a:prstGeom>
          <a:noFill/>
          <a:ln>
            <a:noFill/>
          </a:ln>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b="1" lang="es" sz="1500">
                <a:latin typeface="Times New Roman"/>
                <a:ea typeface="Times New Roman"/>
                <a:cs typeface="Times New Roman"/>
                <a:sym typeface="Times New Roman"/>
              </a:rPr>
              <a:t>Objetivos Específicos:</a:t>
            </a:r>
            <a:r>
              <a:rPr lang="es" sz="1500">
                <a:latin typeface="Times New Roman"/>
                <a:ea typeface="Times New Roman"/>
                <a:cs typeface="Times New Roman"/>
                <a:sym typeface="Times New Roman"/>
              </a:rPr>
              <a:t> Son los que deducen del objetivo general con fines metodológico y operativos que es para guiar actividades prácticas como  elaboración de instrumentos de investigación, recolección de datos, Análisis y procesamiento de la información y elaboración de conclusiones,</a:t>
            </a:r>
            <a:br>
              <a:rPr lang="es" sz="1500">
                <a:latin typeface="Times New Roman"/>
                <a:ea typeface="Times New Roman"/>
                <a:cs typeface="Times New Roman"/>
                <a:sym typeface="Times New Roman"/>
              </a:rPr>
            </a:br>
            <a:r>
              <a:rPr b="1" lang="es" sz="1500">
                <a:latin typeface="Times New Roman"/>
                <a:ea typeface="Times New Roman"/>
                <a:cs typeface="Times New Roman"/>
                <a:sym typeface="Times New Roman"/>
              </a:rPr>
              <a:t>Ejemplos:</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1. Determinar Las características de la institucional de la facultad de ciencias de la comunicación de la universidad “Los santos”.</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2. Identificar las características de la gestión curricular en la facultad de ciencias de la comunicación de la universidad “Los santos”.</a:t>
            </a:r>
            <a:br>
              <a:rPr lang="es" sz="1500">
                <a:latin typeface="Times New Roman"/>
                <a:ea typeface="Times New Roman"/>
                <a:cs typeface="Times New Roman"/>
                <a:sym typeface="Times New Roman"/>
              </a:rPr>
            </a:br>
            <a:r>
              <a:rPr lang="es" sz="1500">
                <a:latin typeface="Times New Roman"/>
                <a:ea typeface="Times New Roman"/>
                <a:cs typeface="Times New Roman"/>
                <a:sym typeface="Times New Roman"/>
              </a:rPr>
              <a:t>3. Precisar las características de la gestión administrativa en la  facultad de ciencias de la comunicación de la universidad “Los santos”.</a:t>
            </a:r>
            <a:endParaRPr sz="1500">
              <a:latin typeface="Times New Roman"/>
              <a:ea typeface="Times New Roman"/>
              <a:cs typeface="Times New Roman"/>
              <a:sym typeface="Times New Roman"/>
            </a:endParaRPr>
          </a:p>
          <a:p>
            <a:pPr indent="-323850" lvl="0" marL="457200" rtl="0" algn="l">
              <a:lnSpc>
                <a:spcPct val="95000"/>
              </a:lnSpc>
              <a:spcBef>
                <a:spcPts val="0"/>
              </a:spcBef>
              <a:spcAft>
                <a:spcPts val="0"/>
              </a:spcAft>
              <a:buSzPts val="1500"/>
              <a:buChar char="●"/>
            </a:pPr>
            <a:r>
              <a:rPr b="1" lang="es" sz="1500">
                <a:latin typeface="Times New Roman"/>
                <a:ea typeface="Times New Roman"/>
                <a:cs typeface="Times New Roman"/>
                <a:sym typeface="Times New Roman"/>
              </a:rPr>
              <a:t>Justificación:</a:t>
            </a:r>
            <a:r>
              <a:rPr lang="es" sz="1500">
                <a:latin typeface="Times New Roman"/>
                <a:ea typeface="Times New Roman"/>
                <a:cs typeface="Times New Roman"/>
                <a:sym typeface="Times New Roman"/>
              </a:rPr>
              <a:t> Explicar la utilidad de la investigación, precisar los beneficios e importancia que tendrá los resultados de la investigación, todos los proyectos de investigación requieren ser justificados.(Calizaya, 2015)</a:t>
            </a:r>
            <a:endParaRPr sz="1500">
              <a:latin typeface="Times New Roman"/>
              <a:ea typeface="Times New Roman"/>
              <a:cs typeface="Times New Roman"/>
              <a:sym typeface="Times New Roman"/>
            </a:endParaRPr>
          </a:p>
          <a:p>
            <a:pPr indent="0" lvl="0" marL="457200" rtl="0" algn="l">
              <a:lnSpc>
                <a:spcPct val="95000"/>
              </a:lnSpc>
              <a:spcBef>
                <a:spcPts val="0"/>
              </a:spcBef>
              <a:spcAft>
                <a:spcPts val="0"/>
              </a:spcAft>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117b1f76841_6_3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83" name="Google Shape;483;g117b1f76841_6_35"/>
          <p:cNvGraphicFramePr/>
          <p:nvPr/>
        </p:nvGraphicFramePr>
        <p:xfrm>
          <a:off x="1117675" y="161210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RNF04</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Tiempo de respuesta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contará</a:t>
                      </a:r>
                      <a:r>
                        <a:rPr lang="es" sz="1200">
                          <a:latin typeface="Times New Roman"/>
                          <a:ea typeface="Times New Roman"/>
                          <a:cs typeface="Times New Roman"/>
                          <a:sym typeface="Times New Roman"/>
                        </a:rPr>
                        <a:t> con un tiempo </a:t>
                      </a:r>
                      <a:r>
                        <a:rPr lang="es" sz="1200">
                          <a:latin typeface="Times New Roman"/>
                          <a:ea typeface="Times New Roman"/>
                          <a:cs typeface="Times New Roman"/>
                          <a:sym typeface="Times New Roman"/>
                        </a:rPr>
                        <a:t>mínimo</a:t>
                      </a:r>
                      <a:r>
                        <a:rPr lang="es" sz="1200">
                          <a:latin typeface="Times New Roman"/>
                          <a:ea typeface="Times New Roman"/>
                          <a:cs typeface="Times New Roman"/>
                          <a:sym typeface="Times New Roman"/>
                        </a:rPr>
                        <a:t> de respuesta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just">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contará</a:t>
                      </a:r>
                      <a:r>
                        <a:rPr lang="es" sz="1200">
                          <a:latin typeface="Times New Roman"/>
                          <a:ea typeface="Times New Roman"/>
                          <a:cs typeface="Times New Roman"/>
                          <a:sym typeface="Times New Roman"/>
                        </a:rPr>
                        <a:t> con un tiempo de respuesta de </a:t>
                      </a:r>
                      <a:r>
                        <a:rPr lang="es" sz="1200">
                          <a:latin typeface="Times New Roman"/>
                          <a:ea typeface="Times New Roman"/>
                          <a:cs typeface="Times New Roman"/>
                          <a:sym typeface="Times New Roman"/>
                        </a:rPr>
                        <a:t>mínimo</a:t>
                      </a:r>
                      <a:r>
                        <a:rPr lang="es" sz="1200">
                          <a:latin typeface="Times New Roman"/>
                          <a:ea typeface="Times New Roman"/>
                          <a:cs typeface="Times New Roman"/>
                          <a:sym typeface="Times New Roman"/>
                        </a:rPr>
                        <a:t> dos segundos para que de esta forma sea </a:t>
                      </a:r>
                      <a:r>
                        <a:rPr lang="es" sz="1200">
                          <a:latin typeface="Times New Roman"/>
                          <a:ea typeface="Times New Roman"/>
                          <a:cs typeface="Times New Roman"/>
                          <a:sym typeface="Times New Roman"/>
                        </a:rPr>
                        <a:t>más</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rápido</a:t>
                      </a:r>
                      <a:r>
                        <a:rPr lang="es" sz="1200">
                          <a:latin typeface="Times New Roman"/>
                          <a:ea typeface="Times New Roman"/>
                          <a:cs typeface="Times New Roman"/>
                          <a:sym typeface="Times New Roman"/>
                        </a:rPr>
                        <a:t> y eficaz a la hora de ejecutar un proceso asignado.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117b1f76841_6_4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89" name="Google Shape;489;g117b1f76841_6_40"/>
          <p:cNvGraphicFramePr/>
          <p:nvPr/>
        </p:nvGraphicFramePr>
        <p:xfrm>
          <a:off x="1117675" y="161210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RNF05</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Seguridad de la </a:t>
                      </a:r>
                      <a:r>
                        <a:rPr lang="es" sz="1200">
                          <a:latin typeface="Times New Roman"/>
                          <a:ea typeface="Times New Roman"/>
                          <a:cs typeface="Times New Roman"/>
                          <a:sym typeface="Times New Roman"/>
                        </a:rPr>
                        <a:t>información</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2800"/>
                        <a:buFont typeface="Arial"/>
                        <a:buNone/>
                      </a:pPr>
                      <a:r>
                        <a:rPr lang="es" sz="1200">
                          <a:latin typeface="Times New Roman"/>
                          <a:ea typeface="Times New Roman"/>
                          <a:cs typeface="Times New Roman"/>
                          <a:sym typeface="Times New Roman"/>
                        </a:rPr>
                        <a:t>El sistema garantizará a los usuarios una seguridad en cuanto a la información que se le proporciona al sistema. </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Garantizar la seguridad del sistema con respecto a la información y datos que se suministran tales sean documentos, archivos y contraseñas.</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117b1f76841_6_45"/>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495" name="Google Shape;495;g117b1f76841_6_45"/>
          <p:cNvGraphicFramePr/>
          <p:nvPr/>
        </p:nvGraphicFramePr>
        <p:xfrm>
          <a:off x="1117675" y="161210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RNF06</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Mantenimiento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Se le </a:t>
                      </a:r>
                      <a:r>
                        <a:rPr lang="es" sz="1200">
                          <a:latin typeface="Times New Roman"/>
                          <a:ea typeface="Times New Roman"/>
                          <a:cs typeface="Times New Roman"/>
                          <a:sym typeface="Times New Roman"/>
                        </a:rPr>
                        <a:t>realizará</a:t>
                      </a:r>
                      <a:r>
                        <a:rPr lang="es" sz="1200">
                          <a:latin typeface="Times New Roman"/>
                          <a:ea typeface="Times New Roman"/>
                          <a:cs typeface="Times New Roman"/>
                          <a:sym typeface="Times New Roman"/>
                        </a:rPr>
                        <a:t> un mantenimiento constante al sistema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a:t>
                      </a:r>
                      <a:r>
                        <a:rPr lang="es" sz="1200">
                          <a:latin typeface="Times New Roman"/>
                          <a:ea typeface="Times New Roman"/>
                          <a:cs typeface="Times New Roman"/>
                          <a:sym typeface="Times New Roman"/>
                        </a:rPr>
                        <a:t>tendrá</a:t>
                      </a:r>
                      <a:r>
                        <a:rPr lang="es" sz="1200">
                          <a:latin typeface="Times New Roman"/>
                          <a:ea typeface="Times New Roman"/>
                          <a:cs typeface="Times New Roman"/>
                          <a:sym typeface="Times New Roman"/>
                        </a:rPr>
                        <a:t> un mantenimiento constante con el fin de garantizar su </a:t>
                      </a:r>
                      <a:r>
                        <a:rPr lang="es" sz="1200">
                          <a:latin typeface="Times New Roman"/>
                          <a:ea typeface="Times New Roman"/>
                          <a:cs typeface="Times New Roman"/>
                          <a:sym typeface="Times New Roman"/>
                        </a:rPr>
                        <a:t>eficacia y</a:t>
                      </a:r>
                      <a:r>
                        <a:rPr lang="es" sz="1200">
                          <a:latin typeface="Times New Roman"/>
                          <a:ea typeface="Times New Roman"/>
                          <a:cs typeface="Times New Roman"/>
                          <a:sym typeface="Times New Roman"/>
                        </a:rPr>
                        <a:t> </a:t>
                      </a:r>
                      <a:r>
                        <a:rPr lang="es" sz="1200">
                          <a:latin typeface="Times New Roman"/>
                          <a:ea typeface="Times New Roman"/>
                          <a:cs typeface="Times New Roman"/>
                          <a:sym typeface="Times New Roman"/>
                        </a:rPr>
                        <a:t>velocidad</a:t>
                      </a:r>
                      <a:r>
                        <a:rPr lang="e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117b1f76841_6_50"/>
          <p:cNvSpPr txBox="1"/>
          <p:nvPr>
            <p:ph type="title"/>
          </p:nvPr>
        </p:nvSpPr>
        <p:spPr>
          <a:xfrm>
            <a:off x="1221925" y="429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Requerimientos:</a:t>
            </a:r>
            <a:endParaRPr/>
          </a:p>
          <a:p>
            <a:pPr indent="0" lvl="0" marL="0" rtl="0" algn="l">
              <a:spcBef>
                <a:spcPts val="0"/>
              </a:spcBef>
              <a:spcAft>
                <a:spcPts val="0"/>
              </a:spcAft>
              <a:buNone/>
            </a:pPr>
            <a:r>
              <a:rPr lang="es"/>
              <a:t>No Funcionales.</a:t>
            </a:r>
            <a:endParaRPr/>
          </a:p>
        </p:txBody>
      </p:sp>
      <p:graphicFrame>
        <p:nvGraphicFramePr>
          <p:cNvPr id="501" name="Google Shape;501;g117b1f76841_6_50"/>
          <p:cNvGraphicFramePr/>
          <p:nvPr/>
        </p:nvGraphicFramePr>
        <p:xfrm>
          <a:off x="1117675" y="1612100"/>
          <a:ext cx="3000000" cy="3000000"/>
        </p:xfrm>
        <a:graphic>
          <a:graphicData uri="http://schemas.openxmlformats.org/drawingml/2006/table">
            <a:tbl>
              <a:tblPr>
                <a:noFill/>
                <a:tableStyleId>{82B243D2-2318-41D0-8B7D-29D175F99231}</a:tableStyleId>
              </a:tblPr>
              <a:tblGrid>
                <a:gridCol w="1450225"/>
                <a:gridCol w="5788775"/>
              </a:tblGrid>
              <a:tr h="381000">
                <a:tc>
                  <a:txBody>
                    <a:bodyPr/>
                    <a:lstStyle/>
                    <a:p>
                      <a:pPr indent="0" lvl="0" marL="0" marR="192735" rtl="0" algn="l">
                        <a:lnSpc>
                          <a:spcPct val="95794"/>
                        </a:lnSpc>
                        <a:spcBef>
                          <a:spcPts val="0"/>
                        </a:spcBef>
                        <a:spcAft>
                          <a:spcPts val="0"/>
                        </a:spcAft>
                        <a:buNone/>
                      </a:pPr>
                      <a:r>
                        <a:rPr b="1" lang="es" sz="1200">
                          <a:latin typeface="Times New Roman"/>
                          <a:ea typeface="Times New Roman"/>
                          <a:cs typeface="Times New Roman"/>
                          <a:sym typeface="Times New Roman"/>
                        </a:rPr>
                        <a:t>Identificación  del  </a:t>
                      </a:r>
                      <a:endParaRPr b="1" sz="1200">
                        <a:latin typeface="Times New Roman"/>
                        <a:ea typeface="Times New Roman"/>
                        <a:cs typeface="Times New Roman"/>
                        <a:sym typeface="Times New Roman"/>
                      </a:endParaRPr>
                    </a:p>
                    <a:p>
                      <a:pPr indent="0" lvl="0" marL="0" rtl="0" algn="l">
                        <a:spcBef>
                          <a:spcPts val="3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RNF07</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Nombre del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Mantenimiento</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Características: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El sistema garantizará a los usuarios una seguridad en cuanto a la información que se le proporciona al sistema. </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Descripción del  requerimiento:</a:t>
                      </a:r>
                      <a:endParaRPr b="1" sz="1200">
                        <a:highlight>
                          <a:srgbClr val="EDEDED"/>
                        </a:highlight>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Garantizar la seguridad del sistema con respecto a la información y datos que se suministran tales sean documentos, archivos y contraseñas.</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solidFill>
                      <a:srgbClr val="CCCCCC"/>
                    </a:solidFill>
                  </a:tcPr>
                </a:tc>
              </a:tr>
              <a:tr h="381000">
                <a:tc>
                  <a:txBody>
                    <a:bodyPr/>
                    <a:lstStyle/>
                    <a:p>
                      <a:pPr indent="0" lvl="0" marL="0" rtl="0" algn="l">
                        <a:spcBef>
                          <a:spcPts val="0"/>
                        </a:spcBef>
                        <a:spcAft>
                          <a:spcPts val="0"/>
                        </a:spcAft>
                        <a:buNone/>
                      </a:pPr>
                      <a:r>
                        <a:rPr b="1" lang="es" sz="1200">
                          <a:latin typeface="Times New Roman"/>
                          <a:ea typeface="Times New Roman"/>
                          <a:cs typeface="Times New Roman"/>
                          <a:sym typeface="Times New Roman"/>
                        </a:rPr>
                        <a:t>Prioridad de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s" sz="1200">
                          <a:latin typeface="Times New Roman"/>
                          <a:ea typeface="Times New Roman"/>
                          <a:cs typeface="Times New Roman"/>
                          <a:sym typeface="Times New Roman"/>
                        </a:rPr>
                        <a:t>requerimiento:</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202124"/>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s" sz="1200">
                          <a:latin typeface="Times New Roman"/>
                          <a:ea typeface="Times New Roman"/>
                          <a:cs typeface="Times New Roman"/>
                          <a:sym typeface="Times New Roman"/>
                        </a:rPr>
                        <a:t>Alta</a:t>
                      </a:r>
                      <a:endParaRPr sz="1200">
                        <a:latin typeface="Times New Roman"/>
                        <a:ea typeface="Times New Roman"/>
                        <a:cs typeface="Times New Roman"/>
                        <a:sym typeface="Times New Roman"/>
                      </a:endParaRPr>
                    </a:p>
                  </a:txBody>
                  <a:tcPr marT="91425" marB="91425" marR="91425" marL="91425">
                    <a:lnL cap="flat" cmpd="sng" w="12700">
                      <a:solidFill>
                        <a:srgbClr val="202124"/>
                      </a:solidFill>
                      <a:prstDash val="solid"/>
                      <a:round/>
                      <a:headEnd len="sm" w="sm" type="none"/>
                      <a:tailEnd len="sm" w="sm" type="none"/>
                    </a:lnL>
                    <a:lnR cap="flat" cmpd="sng" w="9525">
                      <a:solidFill>
                        <a:srgbClr val="202124"/>
                      </a:solidFill>
                      <a:prstDash val="solid"/>
                      <a:round/>
                      <a:headEnd len="sm" w="sm" type="none"/>
                      <a:tailEnd len="sm" w="sm" type="none"/>
                    </a:lnR>
                    <a:lnT cap="flat" cmpd="sng" w="9525">
                      <a:solidFill>
                        <a:srgbClr val="202124"/>
                      </a:solidFill>
                      <a:prstDash val="solid"/>
                      <a:round/>
                      <a:headEnd len="sm" w="sm" type="none"/>
                      <a:tailEnd len="sm" w="sm" type="none"/>
                    </a:lnT>
                    <a:lnB cap="flat" cmpd="sng" w="9525">
                      <a:solidFill>
                        <a:srgbClr val="202124"/>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1168373bebb_0_1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07" name="Google Shape;507;g1168373bebb_0_1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1168373bebb_3_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13" name="Google Shape;513;g1168373bebb_3_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Referencias Bibliográficas</a:t>
            </a:r>
            <a:endParaRPr>
              <a:latin typeface="Times New Roman"/>
              <a:ea typeface="Times New Roman"/>
              <a:cs typeface="Times New Roman"/>
              <a:sym typeface="Times New Roman"/>
            </a:endParaRPr>
          </a:p>
        </p:txBody>
      </p:sp>
      <p:sp>
        <p:nvSpPr>
          <p:cNvPr id="519" name="Google Shape;519;p13"/>
          <p:cNvSpPr txBox="1"/>
          <p:nvPr>
            <p:ph idx="1" type="body"/>
          </p:nvPr>
        </p:nvSpPr>
        <p:spPr>
          <a:xfrm>
            <a:off x="1226200" y="1482050"/>
            <a:ext cx="7030500" cy="2541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27083"/>
              <a:buNone/>
            </a:pPr>
            <a:r>
              <a:t/>
            </a:r>
            <a:endParaRPr sz="4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7083"/>
              <a:buNone/>
            </a:pPr>
            <a:r>
              <a:rPr lang="es" sz="4800">
                <a:solidFill>
                  <a:srgbClr val="000000"/>
                </a:solidFill>
                <a:latin typeface="Times New Roman"/>
                <a:ea typeface="Times New Roman"/>
                <a:cs typeface="Times New Roman"/>
                <a:sym typeface="Times New Roman"/>
              </a:rPr>
              <a:t>Información acerca del funcionamiento del sistema de información:</a:t>
            </a:r>
            <a:endParaRPr sz="4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7083"/>
              <a:buNone/>
            </a:pPr>
            <a:r>
              <a:rPr lang="es" sz="4800">
                <a:solidFill>
                  <a:srgbClr val="000000"/>
                </a:solidFill>
                <a:latin typeface="Times New Roman"/>
                <a:ea typeface="Times New Roman"/>
                <a:cs typeface="Times New Roman"/>
                <a:sym typeface="Times New Roman"/>
              </a:rPr>
              <a:t>SENA SOFIA PLUS:</a:t>
            </a:r>
            <a:endParaRPr sz="4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27083"/>
              <a:buNone/>
            </a:pPr>
            <a:r>
              <a:rPr lang="es" sz="48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http://oferta.senasofiaplus.edu.co/sofia-oferta/</a:t>
            </a:r>
            <a:endParaRPr sz="4800">
              <a:solidFill>
                <a:srgbClr val="000000"/>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SzPct val="27083"/>
              <a:buNone/>
            </a:pPr>
            <a:r>
              <a:rPr lang="es" sz="4800">
                <a:solidFill>
                  <a:srgbClr val="000000"/>
                </a:solidFill>
                <a:latin typeface="Times New Roman"/>
                <a:ea typeface="Times New Roman"/>
                <a:cs typeface="Times New Roman"/>
                <a:sym typeface="Times New Roman"/>
              </a:rPr>
              <a:t>Coalla, M. (2017). </a:t>
            </a:r>
            <a:r>
              <a:rPr i="1" lang="es" sz="4800">
                <a:solidFill>
                  <a:srgbClr val="000000"/>
                </a:solidFill>
                <a:latin typeface="Times New Roman"/>
                <a:ea typeface="Times New Roman"/>
                <a:cs typeface="Times New Roman"/>
                <a:sym typeface="Times New Roman"/>
              </a:rPr>
              <a:t>Gestión de inventarios .</a:t>
            </a:r>
            <a:r>
              <a:rPr lang="es" sz="4800">
                <a:solidFill>
                  <a:srgbClr val="000000"/>
                </a:solidFill>
                <a:latin typeface="Times New Roman"/>
                <a:ea typeface="Times New Roman"/>
                <a:cs typeface="Times New Roman"/>
                <a:sym typeface="Times New Roman"/>
              </a:rPr>
              <a:t> Ediciones Paraninfo.</a:t>
            </a:r>
            <a:endParaRPr sz="4800">
              <a:solidFill>
                <a:srgbClr val="000000"/>
              </a:solidFill>
              <a:latin typeface="Times New Roman"/>
              <a:ea typeface="Times New Roman"/>
              <a:cs typeface="Times New Roman"/>
              <a:sym typeface="Times New Roman"/>
            </a:endParaRPr>
          </a:p>
          <a:p>
            <a:pPr indent="-457200" lvl="0" marL="457200" rtl="0" algn="l">
              <a:spcBef>
                <a:spcPts val="1200"/>
              </a:spcBef>
              <a:spcAft>
                <a:spcPts val="0"/>
              </a:spcAft>
              <a:buNone/>
            </a:pPr>
            <a:r>
              <a:rPr lang="es" sz="4800">
                <a:solidFill>
                  <a:srgbClr val="000000"/>
                </a:solidFill>
                <a:latin typeface="Times New Roman"/>
                <a:ea typeface="Times New Roman"/>
                <a:cs typeface="Times New Roman"/>
                <a:sym typeface="Times New Roman"/>
              </a:rPr>
              <a:t>Moreno, D. (25 de 10 de 2018). </a:t>
            </a:r>
            <a:r>
              <a:rPr i="1" lang="es" sz="4800">
                <a:solidFill>
                  <a:srgbClr val="000000"/>
                </a:solidFill>
                <a:latin typeface="Times New Roman"/>
                <a:ea typeface="Times New Roman"/>
                <a:cs typeface="Times New Roman"/>
                <a:sym typeface="Times New Roman"/>
              </a:rPr>
              <a:t>alumnos</a:t>
            </a:r>
            <a:r>
              <a:rPr lang="es" sz="4800">
                <a:solidFill>
                  <a:srgbClr val="000000"/>
                </a:solidFill>
                <a:latin typeface="Times New Roman"/>
                <a:ea typeface="Times New Roman"/>
                <a:cs typeface="Times New Roman"/>
                <a:sym typeface="Times New Roman"/>
              </a:rPr>
              <a:t>. Obtenido de alumnos: http://alumnos.unir.net/alfredopascualpuertolas/2019/01/23/ejemplos-de-encuestas/</a:t>
            </a:r>
            <a:endParaRPr sz="4800">
              <a:solidFill>
                <a:srgbClr val="000000"/>
              </a:solidFill>
              <a:latin typeface="Times New Roman"/>
              <a:ea typeface="Times New Roman"/>
              <a:cs typeface="Times New Roman"/>
              <a:sym typeface="Times New Roman"/>
            </a:endParaRPr>
          </a:p>
          <a:p>
            <a:pPr indent="-457200" lvl="0" marL="457200" rtl="0" algn="l">
              <a:spcBef>
                <a:spcPts val="1200"/>
              </a:spcBef>
              <a:spcAft>
                <a:spcPts val="0"/>
              </a:spcAft>
              <a:buNone/>
            </a:pPr>
            <a:r>
              <a:rPr lang="es" sz="4800">
                <a:solidFill>
                  <a:srgbClr val="000000"/>
                </a:solidFill>
                <a:latin typeface="Times New Roman"/>
                <a:ea typeface="Times New Roman"/>
                <a:cs typeface="Times New Roman"/>
                <a:sym typeface="Times New Roman"/>
              </a:rPr>
              <a:t>Team, M. (24 de 9 de 2019). </a:t>
            </a:r>
            <a:r>
              <a:rPr i="1" lang="es" sz="4800">
                <a:solidFill>
                  <a:srgbClr val="000000"/>
                </a:solidFill>
                <a:latin typeface="Times New Roman"/>
                <a:ea typeface="Times New Roman"/>
                <a:cs typeface="Times New Roman"/>
                <a:sym typeface="Times New Roman"/>
              </a:rPr>
              <a:t>microsoft</a:t>
            </a:r>
            <a:r>
              <a:rPr lang="es" sz="4800">
                <a:solidFill>
                  <a:srgbClr val="000000"/>
                </a:solidFill>
                <a:latin typeface="Times New Roman"/>
                <a:ea typeface="Times New Roman"/>
                <a:cs typeface="Times New Roman"/>
                <a:sym typeface="Times New Roman"/>
              </a:rPr>
              <a:t>. Obtenido de microsoft: https://www.microsoft.com/es-ar/microsoft-365/business-insights-ideas/resources/guide-to-uml-diagramming-and-database-modeling</a:t>
            </a:r>
            <a:endParaRPr sz="4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457200" lvl="0" marL="457200" rtl="0" algn="l">
              <a:lnSpc>
                <a:spcPct val="115000"/>
              </a:lnSpc>
              <a:spcBef>
                <a:spcPts val="1200"/>
              </a:spcBef>
              <a:spcAft>
                <a:spcPts val="0"/>
              </a:spcAft>
              <a:buSzPct val="118181"/>
              <a:buNone/>
            </a:pPr>
            <a:r>
              <a:t/>
            </a:r>
            <a:endParaRPr sz="11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18181"/>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ct val="108333"/>
              <a:buNone/>
            </a:pPr>
            <a:r>
              <a:t/>
            </a:r>
            <a:endParaRPr sz="1200">
              <a:solidFill>
                <a:srgbClr val="000000"/>
              </a:solidFill>
            </a:endParaRPr>
          </a:p>
          <a:p>
            <a:pPr indent="0" lvl="0" marL="0" rtl="0" algn="l">
              <a:lnSpc>
                <a:spcPct val="115000"/>
              </a:lnSpc>
              <a:spcBef>
                <a:spcPts val="0"/>
              </a:spcBef>
              <a:spcAft>
                <a:spcPts val="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3C4043"/>
              </a:buClr>
              <a:buSzPts val="1500"/>
              <a:buChar char="●"/>
            </a:pPr>
            <a:r>
              <a:rPr b="1" lang="es" sz="1500">
                <a:solidFill>
                  <a:srgbClr val="3C4043"/>
                </a:solidFill>
                <a:latin typeface="Times New Roman"/>
                <a:ea typeface="Times New Roman"/>
                <a:cs typeface="Times New Roman"/>
                <a:sym typeface="Times New Roman"/>
              </a:rPr>
              <a:t>Alcance: </a:t>
            </a:r>
            <a:r>
              <a:rPr lang="es" sz="1500">
                <a:solidFill>
                  <a:srgbClr val="202124"/>
                </a:solidFill>
                <a:highlight>
                  <a:srgbClr val="FFFFFF"/>
                </a:highlight>
                <a:latin typeface="Times New Roman"/>
                <a:ea typeface="Times New Roman"/>
                <a:cs typeface="Times New Roman"/>
                <a:sym typeface="Times New Roman"/>
              </a:rPr>
              <a:t>Permite establecer límites en tu proyecto y definir con precisión los objetivos, plazos y entregas del proyecto que deseas lograr. Al definir claramente el alcance de tu proyecto, puedes asegurarte de lograr las metas y objetivos de tu proyecto sin sufrir demoras ni sobrecarga de trabajo.</a:t>
            </a:r>
            <a:endParaRPr sz="1500">
              <a:solidFill>
                <a:srgbClr val="3C4043"/>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s" sz="1500">
                <a:solidFill>
                  <a:srgbClr val="3C4043"/>
                </a:solidFill>
                <a:latin typeface="Times New Roman"/>
                <a:ea typeface="Times New Roman"/>
                <a:cs typeface="Times New Roman"/>
                <a:sym typeface="Times New Roman"/>
              </a:rPr>
              <a:t>Delimitación:</a:t>
            </a:r>
            <a:r>
              <a:rPr lang="es" sz="1500">
                <a:solidFill>
                  <a:srgbClr val="3C4043"/>
                </a:solidFill>
                <a:latin typeface="Times New Roman"/>
                <a:ea typeface="Times New Roman"/>
                <a:cs typeface="Times New Roman"/>
                <a:sym typeface="Times New Roman"/>
              </a:rPr>
              <a:t> </a:t>
            </a:r>
            <a:r>
              <a:rPr lang="es" sz="1500">
                <a:solidFill>
                  <a:srgbClr val="202124"/>
                </a:solidFill>
                <a:highlight>
                  <a:srgbClr val="FFFFFF"/>
                </a:highlight>
                <a:latin typeface="Times New Roman"/>
                <a:ea typeface="Times New Roman"/>
                <a:cs typeface="Times New Roman"/>
                <a:sym typeface="Times New Roman"/>
              </a:rPr>
              <a:t>Consiste en poner una frontera al estudio, un hasta aquí llega la investigación, que sirva de guía y contención al investigador y que aclare y ponga medida a las expectativas del lector del proyecto o futuros investigadores, además de la imaginación de potenciales financistas del proyecto </a:t>
            </a:r>
            <a:r>
              <a:rPr lang="es" sz="1200">
                <a:solidFill>
                  <a:srgbClr val="000000"/>
                </a:solidFill>
                <a:latin typeface="Times New Roman"/>
                <a:ea typeface="Times New Roman"/>
                <a:cs typeface="Times New Roman"/>
                <a:sym typeface="Times New Roman"/>
              </a:rPr>
              <a:t>Calizaya César(2013)</a:t>
            </a:r>
            <a:r>
              <a:rPr lang="es" sz="1500">
                <a:solidFill>
                  <a:srgbClr val="202124"/>
                </a:solidFill>
                <a:highlight>
                  <a:srgbClr val="FFFFFF"/>
                </a:highlight>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296" name="Google Shape;296;p4"/>
          <p:cNvSpPr txBox="1"/>
          <p:nvPr>
            <p:ph type="title"/>
          </p:nvPr>
        </p:nvSpPr>
        <p:spPr>
          <a:xfrm>
            <a:off x="2684600" y="52952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Investigación científica </a:t>
            </a:r>
            <a:endParaRPr>
              <a:latin typeface="Times New Roman"/>
              <a:ea typeface="Times New Roman"/>
              <a:cs typeface="Times New Roman"/>
              <a:sym typeface="Times New Roman"/>
            </a:endParaRPr>
          </a:p>
        </p:txBody>
      </p:sp>
      <p:sp>
        <p:nvSpPr>
          <p:cNvPr id="297" name="Google Shape;297;p4"/>
          <p:cNvSpPr txBox="1"/>
          <p:nvPr/>
        </p:nvSpPr>
        <p:spPr>
          <a:xfrm>
            <a:off x="7411625" y="4722100"/>
            <a:ext cx="1648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298" name="Google Shape;298;p4"/>
          <p:cNvSpPr txBox="1"/>
          <p:nvPr/>
        </p:nvSpPr>
        <p:spPr>
          <a:xfrm>
            <a:off x="5785550" y="45316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
          <p:cNvSpPr txBox="1"/>
          <p:nvPr>
            <p:ph type="ctrTitle"/>
          </p:nvPr>
        </p:nvSpPr>
        <p:spPr>
          <a:xfrm>
            <a:off x="658300" y="1240888"/>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000"/>
              <a:buNone/>
            </a:pPr>
            <a:r>
              <a:rPr lang="es" sz="1200">
                <a:latin typeface="Times New Roman"/>
                <a:ea typeface="Times New Roman"/>
                <a:cs typeface="Times New Roman"/>
                <a:sym typeface="Times New Roman"/>
              </a:rPr>
              <a:t>CARFOX</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4000"/>
              <a:buNone/>
            </a:pPr>
            <a:r>
              <a:t/>
            </a:r>
            <a:endParaRPr sz="1200">
              <a:latin typeface="Times New Roman"/>
              <a:ea typeface="Times New Roman"/>
              <a:cs typeface="Times New Roman"/>
              <a:sym typeface="Times New Roman"/>
            </a:endParaRPr>
          </a:p>
        </p:txBody>
      </p:sp>
      <p:sp>
        <p:nvSpPr>
          <p:cNvPr id="304" name="Google Shape;304;p5"/>
          <p:cNvSpPr txBox="1"/>
          <p:nvPr>
            <p:ph idx="1" type="subTitle"/>
          </p:nvPr>
        </p:nvSpPr>
        <p:spPr>
          <a:xfrm>
            <a:off x="658300" y="2665750"/>
            <a:ext cx="4255500" cy="12744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Laura Valentina Mosquera Rodriguez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Ana Sofia Aldana Diaz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Mariana Leon Niño</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Leonardo Gutierrez Martinez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s" sz="1200">
                <a:latin typeface="Times New Roman"/>
                <a:ea typeface="Times New Roman"/>
                <a:cs typeface="Times New Roman"/>
                <a:sym typeface="Times New Roman"/>
              </a:rPr>
              <a:t>Gabriel Alejandro Garzón Aponte</a:t>
            </a:r>
            <a:endParaRPr sz="1200">
              <a:latin typeface="Times New Roman"/>
              <a:ea typeface="Times New Roman"/>
              <a:cs typeface="Times New Roman"/>
              <a:sym typeface="Times New Roman"/>
            </a:endParaRPr>
          </a:p>
        </p:txBody>
      </p:sp>
      <p:pic>
        <p:nvPicPr>
          <p:cNvPr id="305" name="Google Shape;305;p5"/>
          <p:cNvPicPr preferRelativeResize="0"/>
          <p:nvPr/>
        </p:nvPicPr>
        <p:blipFill rotWithShape="1">
          <a:blip r:embed="rId3">
            <a:alphaModFix/>
          </a:blip>
          <a:srcRect b="0" l="0" r="0" t="0"/>
          <a:stretch/>
        </p:blipFill>
        <p:spPr>
          <a:xfrm>
            <a:off x="5709675" y="834850"/>
            <a:ext cx="1924200" cy="21015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
          <p:cNvSpPr txBox="1"/>
          <p:nvPr>
            <p:ph type="title"/>
          </p:nvPr>
        </p:nvSpPr>
        <p:spPr>
          <a:xfrm>
            <a:off x="3290850" y="28750"/>
            <a:ext cx="2562300" cy="9993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s">
                <a:latin typeface="Times New Roman"/>
                <a:ea typeface="Times New Roman"/>
                <a:cs typeface="Times New Roman"/>
                <a:sym typeface="Times New Roman"/>
              </a:rPr>
              <a:t>Logo </a:t>
            </a:r>
            <a:endParaRPr>
              <a:latin typeface="Times New Roman"/>
              <a:ea typeface="Times New Roman"/>
              <a:cs typeface="Times New Roman"/>
              <a:sym typeface="Times New Roman"/>
            </a:endParaRPr>
          </a:p>
        </p:txBody>
      </p:sp>
      <p:sp>
        <p:nvSpPr>
          <p:cNvPr id="311" name="Google Shape;311;p6"/>
          <p:cNvSpPr txBox="1"/>
          <p:nvPr/>
        </p:nvSpPr>
        <p:spPr>
          <a:xfrm>
            <a:off x="1132375" y="777675"/>
            <a:ext cx="1571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1</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Logo de CARFOX</a:t>
            </a:r>
            <a:endParaRPr b="0" i="1" sz="1200" u="none" cap="none" strike="noStrike">
              <a:solidFill>
                <a:srgbClr val="000000"/>
              </a:solidFill>
              <a:latin typeface="Times New Roman"/>
              <a:ea typeface="Times New Roman"/>
              <a:cs typeface="Times New Roman"/>
              <a:sym typeface="Times New Roman"/>
            </a:endParaRPr>
          </a:p>
        </p:txBody>
      </p:sp>
      <p:sp>
        <p:nvSpPr>
          <p:cNvPr id="312" name="Google Shape;312;p6"/>
          <p:cNvSpPr txBox="1"/>
          <p:nvPr/>
        </p:nvSpPr>
        <p:spPr>
          <a:xfrm>
            <a:off x="6465900" y="3476050"/>
            <a:ext cx="2251200" cy="115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Nota.representación logo de la empresa.Mosquera laura.2022.</a:t>
            </a:r>
            <a:endParaRPr b="0" i="0" sz="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Times New Roman"/>
                <a:ea typeface="Times New Roman"/>
                <a:cs typeface="Times New Roman"/>
                <a:sym typeface="Times New Roman"/>
                <a:hlinkClick r:id="rId3"/>
              </a:rPr>
              <a:t>https://www.canva.com/design/DAE5IEVzDQE/u1ceYi_xx74R1QJHzJz3Cw/view?utm_content=DAE5IEVzDQE&amp;utm_campaign=designshare&amp;utm_medium=link&amp;utm_source=sharebutton</a:t>
            </a:r>
            <a:endParaRPr b="0" i="0" sz="900" u="none" cap="none" strike="noStrike">
              <a:solidFill>
                <a:srgbClr val="000000"/>
              </a:solidFill>
              <a:latin typeface="Times New Roman"/>
              <a:ea typeface="Times New Roman"/>
              <a:cs typeface="Times New Roman"/>
              <a:sym typeface="Times New Roman"/>
            </a:endParaRPr>
          </a:p>
        </p:txBody>
      </p:sp>
      <p:pic>
        <p:nvPicPr>
          <p:cNvPr id="313" name="Google Shape;313;p6"/>
          <p:cNvPicPr preferRelativeResize="0"/>
          <p:nvPr/>
        </p:nvPicPr>
        <p:blipFill rotWithShape="1">
          <a:blip r:embed="rId4">
            <a:alphaModFix/>
          </a:blip>
          <a:srcRect b="0" l="0" r="0" t="0"/>
          <a:stretch/>
        </p:blipFill>
        <p:spPr>
          <a:xfrm>
            <a:off x="2923350" y="627575"/>
            <a:ext cx="3297300" cy="3302400"/>
          </a:xfrm>
          <a:prstGeom prst="ellipse">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Planteamiento del Problema</a:t>
            </a:r>
            <a:endParaRPr>
              <a:latin typeface="Times New Roman"/>
              <a:ea typeface="Times New Roman"/>
              <a:cs typeface="Times New Roman"/>
              <a:sym typeface="Times New Roman"/>
            </a:endParaRPr>
          </a:p>
        </p:txBody>
      </p:sp>
      <p:sp>
        <p:nvSpPr>
          <p:cNvPr id="319" name="Google Shape;319;p8"/>
          <p:cNvSpPr txBox="1"/>
          <p:nvPr>
            <p:ph idx="1" type="body"/>
          </p:nvPr>
        </p:nvSpPr>
        <p:spPr>
          <a:xfrm>
            <a:off x="1303800" y="1597875"/>
            <a:ext cx="4358100" cy="335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500">
                <a:latin typeface="Times New Roman"/>
                <a:ea typeface="Times New Roman"/>
                <a:cs typeface="Times New Roman"/>
                <a:sym typeface="Times New Roman"/>
              </a:rPr>
              <a:t>La empresa SS</a:t>
            </a:r>
            <a:r>
              <a:rPr lang="es" sz="1500">
                <a:latin typeface="Times New Roman"/>
                <a:ea typeface="Times New Roman"/>
                <a:cs typeface="Times New Roman"/>
                <a:sym typeface="Times New Roman"/>
              </a:rPr>
              <a:t> Motors Company es una microempresa la cual es administrada por dos hermanos que reciben trabajos de latonería, pintura y </a:t>
            </a:r>
            <a:r>
              <a:rPr lang="es" sz="1500">
                <a:latin typeface="Times New Roman"/>
                <a:ea typeface="Times New Roman"/>
                <a:cs typeface="Times New Roman"/>
                <a:sym typeface="Times New Roman"/>
              </a:rPr>
              <a:t>mecánica</a:t>
            </a:r>
            <a:r>
              <a:rPr lang="es" sz="1500">
                <a:latin typeface="Times New Roman"/>
                <a:ea typeface="Times New Roman"/>
                <a:cs typeface="Times New Roman"/>
                <a:sym typeface="Times New Roman"/>
              </a:rPr>
              <a:t>, </a:t>
            </a:r>
            <a:r>
              <a:rPr lang="es" sz="1500">
                <a:latin typeface="Times New Roman"/>
                <a:ea typeface="Times New Roman"/>
                <a:cs typeface="Times New Roman"/>
                <a:sym typeface="Times New Roman"/>
              </a:rPr>
              <a:t>también</a:t>
            </a:r>
            <a:r>
              <a:rPr lang="es" sz="1500">
                <a:latin typeface="Times New Roman"/>
                <a:ea typeface="Times New Roman"/>
                <a:cs typeface="Times New Roman"/>
                <a:sym typeface="Times New Roman"/>
              </a:rPr>
              <a:t> venden repuestos </a:t>
            </a:r>
            <a:r>
              <a:rPr lang="es" sz="1500">
                <a:latin typeface="Times New Roman"/>
                <a:ea typeface="Times New Roman"/>
                <a:cs typeface="Times New Roman"/>
                <a:sym typeface="Times New Roman"/>
              </a:rPr>
              <a:t>automotrices</a:t>
            </a:r>
            <a:r>
              <a:rPr lang="es" sz="1500">
                <a:latin typeface="Times New Roman"/>
                <a:ea typeface="Times New Roman"/>
                <a:cs typeface="Times New Roman"/>
                <a:sym typeface="Times New Roman"/>
              </a:rPr>
              <a:t>, trabajan de lunes a viernes, ellos reciben trabajos grandes, por ejemplo, cambios de clutch o pintura del automóvil completo, </a:t>
            </a:r>
            <a:r>
              <a:rPr lang="es" sz="1500">
                <a:latin typeface="Times New Roman"/>
                <a:ea typeface="Times New Roman"/>
                <a:cs typeface="Times New Roman"/>
                <a:sym typeface="Times New Roman"/>
              </a:rPr>
              <a:t>los repuestos que ellos implementan son comprados a proveedores quienes los llevan a domicilio el mismo dia que se adquieren.</a:t>
            </a:r>
            <a:endParaRPr sz="1500">
              <a:latin typeface="Times New Roman"/>
              <a:ea typeface="Times New Roman"/>
              <a:cs typeface="Times New Roman"/>
              <a:sym typeface="Times New Roman"/>
            </a:endParaRPr>
          </a:p>
        </p:txBody>
      </p:sp>
      <p:sp>
        <p:nvSpPr>
          <p:cNvPr id="320" name="Google Shape;320;p8"/>
          <p:cNvSpPr txBox="1"/>
          <p:nvPr/>
        </p:nvSpPr>
        <p:spPr>
          <a:xfrm>
            <a:off x="5963250" y="1321625"/>
            <a:ext cx="1105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2</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Problema</a:t>
            </a:r>
            <a:endParaRPr b="0" i="1" sz="1200" u="none" cap="none" strike="noStrike">
              <a:solidFill>
                <a:srgbClr val="000000"/>
              </a:solidFill>
              <a:latin typeface="Times New Roman"/>
              <a:ea typeface="Times New Roman"/>
              <a:cs typeface="Times New Roman"/>
              <a:sym typeface="Times New Roman"/>
            </a:endParaRPr>
          </a:p>
        </p:txBody>
      </p:sp>
      <p:sp>
        <p:nvSpPr>
          <p:cNvPr id="321" name="Google Shape;321;p8"/>
          <p:cNvSpPr txBox="1"/>
          <p:nvPr/>
        </p:nvSpPr>
        <p:spPr>
          <a:xfrm>
            <a:off x="6218200" y="3677775"/>
            <a:ext cx="248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Nota.podemos observar el la visualización o símbolo de problema.Caputo( 2017).</a:t>
            </a:r>
            <a:endParaRPr b="0" i="0" sz="900" u="none" cap="none" strike="noStrike">
              <a:solidFill>
                <a:srgbClr val="000000"/>
              </a:solidFill>
              <a:latin typeface="Times New Roman"/>
              <a:ea typeface="Times New Roman"/>
              <a:cs typeface="Times New Roman"/>
              <a:sym typeface="Times New Roman"/>
            </a:endParaRPr>
          </a:p>
        </p:txBody>
      </p:sp>
      <p:pic>
        <p:nvPicPr>
          <p:cNvPr id="322" name="Google Shape;322;p8"/>
          <p:cNvPicPr preferRelativeResize="0"/>
          <p:nvPr/>
        </p:nvPicPr>
        <p:blipFill rotWithShape="1">
          <a:blip r:embed="rId3">
            <a:alphaModFix/>
          </a:blip>
          <a:srcRect b="0" l="0" r="0" t="0"/>
          <a:stretch/>
        </p:blipFill>
        <p:spPr>
          <a:xfrm>
            <a:off x="6133775" y="1928350"/>
            <a:ext cx="2245126" cy="161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latin typeface="Times New Roman"/>
                <a:ea typeface="Times New Roman"/>
                <a:cs typeface="Times New Roman"/>
                <a:sym typeface="Times New Roman"/>
              </a:rPr>
              <a:t>Planteamiento del Problema</a:t>
            </a:r>
            <a:endParaRPr>
              <a:latin typeface="Times New Roman"/>
              <a:ea typeface="Times New Roman"/>
              <a:cs typeface="Times New Roman"/>
              <a:sym typeface="Times New Roman"/>
            </a:endParaRPr>
          </a:p>
        </p:txBody>
      </p:sp>
      <p:sp>
        <p:nvSpPr>
          <p:cNvPr id="328" name="Google Shape;328;p7"/>
          <p:cNvSpPr txBox="1"/>
          <p:nvPr>
            <p:ph idx="1" type="body"/>
          </p:nvPr>
        </p:nvSpPr>
        <p:spPr>
          <a:xfrm>
            <a:off x="685950" y="1447525"/>
            <a:ext cx="5177400" cy="297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500">
                <a:latin typeface="Times New Roman"/>
                <a:ea typeface="Times New Roman"/>
                <a:cs typeface="Times New Roman"/>
                <a:sym typeface="Times New Roman"/>
              </a:rPr>
              <a:t>“SS Motors Company” es un taller automotriz ubicado en el barrio Santa Isabel, fundado en el año 2016, la problemática radica en que </a:t>
            </a:r>
            <a:r>
              <a:rPr lang="es" sz="1500">
                <a:latin typeface="Times New Roman"/>
                <a:ea typeface="Times New Roman"/>
                <a:cs typeface="Times New Roman"/>
                <a:sym typeface="Times New Roman"/>
              </a:rPr>
              <a:t>el taller no usa un inventario lo cual ha generado problemas, debido a que no se documenta en </a:t>
            </a:r>
            <a:r>
              <a:rPr lang="es" sz="1500">
                <a:latin typeface="Times New Roman"/>
                <a:ea typeface="Times New Roman"/>
                <a:cs typeface="Times New Roman"/>
                <a:sym typeface="Times New Roman"/>
              </a:rPr>
              <a:t>qué</a:t>
            </a:r>
            <a:r>
              <a:rPr lang="es" sz="1500">
                <a:latin typeface="Times New Roman"/>
                <a:ea typeface="Times New Roman"/>
                <a:cs typeface="Times New Roman"/>
                <a:sym typeface="Times New Roman"/>
              </a:rPr>
              <a:t> estado llega el </a:t>
            </a:r>
            <a:r>
              <a:rPr lang="es" sz="1500">
                <a:latin typeface="Times New Roman"/>
                <a:ea typeface="Times New Roman"/>
                <a:cs typeface="Times New Roman"/>
                <a:sym typeface="Times New Roman"/>
              </a:rPr>
              <a:t>automóvil y tampoco se tiene un control de la entrada y salida de mercancías y servicios.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500">
                <a:latin typeface="Times New Roman"/>
                <a:ea typeface="Times New Roman"/>
                <a:cs typeface="Times New Roman"/>
                <a:sym typeface="Times New Roman"/>
              </a:rPr>
              <a:t>Han habido casos en los que </a:t>
            </a:r>
            <a:r>
              <a:rPr lang="es" sz="1500">
                <a:latin typeface="Times New Roman"/>
                <a:ea typeface="Times New Roman"/>
                <a:cs typeface="Times New Roman"/>
                <a:sym typeface="Times New Roman"/>
              </a:rPr>
              <a:t>los clientes </a:t>
            </a:r>
            <a:r>
              <a:rPr lang="es" sz="1500">
                <a:latin typeface="Times New Roman"/>
                <a:ea typeface="Times New Roman"/>
                <a:cs typeface="Times New Roman"/>
                <a:sym typeface="Times New Roman"/>
              </a:rPr>
              <a:t>presentan</a:t>
            </a:r>
            <a:r>
              <a:rPr lang="es" sz="1500">
                <a:latin typeface="Times New Roman"/>
                <a:ea typeface="Times New Roman"/>
                <a:cs typeface="Times New Roman"/>
                <a:sym typeface="Times New Roman"/>
              </a:rPr>
              <a:t> quejas que en el taller se le </a:t>
            </a:r>
            <a:r>
              <a:rPr lang="es" sz="1500">
                <a:latin typeface="Times New Roman"/>
                <a:ea typeface="Times New Roman"/>
                <a:cs typeface="Times New Roman"/>
                <a:sym typeface="Times New Roman"/>
              </a:rPr>
              <a:t>generó</a:t>
            </a:r>
            <a:r>
              <a:rPr lang="es" sz="1500">
                <a:latin typeface="Times New Roman"/>
                <a:ea typeface="Times New Roman"/>
                <a:cs typeface="Times New Roman"/>
                <a:sym typeface="Times New Roman"/>
              </a:rPr>
              <a:t> daños al </a:t>
            </a:r>
            <a:r>
              <a:rPr lang="es" sz="1500">
                <a:latin typeface="Times New Roman"/>
                <a:ea typeface="Times New Roman"/>
                <a:cs typeface="Times New Roman"/>
                <a:sym typeface="Times New Roman"/>
              </a:rPr>
              <a:t>vehículo</a:t>
            </a:r>
            <a:r>
              <a:rPr lang="es" sz="1500">
                <a:latin typeface="Times New Roman"/>
                <a:ea typeface="Times New Roman"/>
                <a:cs typeface="Times New Roman"/>
                <a:sym typeface="Times New Roman"/>
              </a:rPr>
              <a:t> y no se </a:t>
            </a:r>
            <a:r>
              <a:rPr lang="es" sz="1500">
                <a:latin typeface="Times New Roman"/>
                <a:ea typeface="Times New Roman"/>
                <a:cs typeface="Times New Roman"/>
                <a:sym typeface="Times New Roman"/>
              </a:rPr>
              <a:t>habían</a:t>
            </a:r>
            <a:r>
              <a:rPr lang="es" sz="1500">
                <a:latin typeface="Times New Roman"/>
                <a:ea typeface="Times New Roman"/>
                <a:cs typeface="Times New Roman"/>
                <a:sym typeface="Times New Roman"/>
              </a:rPr>
              <a:t> dado cuenta, </a:t>
            </a:r>
            <a:r>
              <a:rPr lang="es" sz="1500">
                <a:latin typeface="Times New Roman"/>
                <a:ea typeface="Times New Roman"/>
                <a:cs typeface="Times New Roman"/>
                <a:sym typeface="Times New Roman"/>
              </a:rPr>
              <a:t>además</a:t>
            </a:r>
            <a:r>
              <a:rPr lang="es" sz="1500">
                <a:latin typeface="Times New Roman"/>
                <a:ea typeface="Times New Roman"/>
                <a:cs typeface="Times New Roman"/>
                <a:sym typeface="Times New Roman"/>
              </a:rPr>
              <a:t> de que no sabe </a:t>
            </a:r>
            <a:r>
              <a:rPr lang="es" sz="1500">
                <a:latin typeface="Times New Roman"/>
                <a:ea typeface="Times New Roman"/>
                <a:cs typeface="Times New Roman"/>
                <a:sym typeface="Times New Roman"/>
              </a:rPr>
              <a:t>qué</a:t>
            </a:r>
            <a:r>
              <a:rPr lang="es" sz="1500">
                <a:latin typeface="Times New Roman"/>
                <a:ea typeface="Times New Roman"/>
                <a:cs typeface="Times New Roman"/>
                <a:sym typeface="Times New Roman"/>
              </a:rPr>
              <a:t> herramientas se pierden y no lleva </a:t>
            </a:r>
            <a:r>
              <a:rPr lang="es" sz="1500">
                <a:latin typeface="Times New Roman"/>
                <a:ea typeface="Times New Roman"/>
                <a:cs typeface="Times New Roman"/>
                <a:sym typeface="Times New Roman"/>
              </a:rPr>
              <a:t>ningún</a:t>
            </a:r>
            <a:r>
              <a:rPr lang="es" sz="1500">
                <a:latin typeface="Times New Roman"/>
                <a:ea typeface="Times New Roman"/>
                <a:cs typeface="Times New Roman"/>
                <a:sym typeface="Times New Roman"/>
              </a:rPr>
              <a:t> tipo de </a:t>
            </a:r>
            <a:r>
              <a:rPr lang="es" sz="1500">
                <a:latin typeface="Times New Roman"/>
                <a:ea typeface="Times New Roman"/>
                <a:cs typeface="Times New Roman"/>
                <a:sym typeface="Times New Roman"/>
              </a:rPr>
              <a:t>facturación.</a:t>
            </a:r>
            <a:endParaRPr sz="1500">
              <a:latin typeface="Times New Roman"/>
              <a:ea typeface="Times New Roman"/>
              <a:cs typeface="Times New Roman"/>
              <a:sym typeface="Times New Roman"/>
            </a:endParaRPr>
          </a:p>
        </p:txBody>
      </p:sp>
      <p:sp>
        <p:nvSpPr>
          <p:cNvPr id="329" name="Google Shape;329;p7"/>
          <p:cNvSpPr txBox="1"/>
          <p:nvPr/>
        </p:nvSpPr>
        <p:spPr>
          <a:xfrm>
            <a:off x="5963250" y="1321625"/>
            <a:ext cx="1105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Times New Roman"/>
                <a:ea typeface="Times New Roman"/>
                <a:cs typeface="Times New Roman"/>
                <a:sym typeface="Times New Roman"/>
              </a:rPr>
              <a:t>Figura 2</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rgbClr val="000000"/>
                </a:solidFill>
                <a:latin typeface="Times New Roman"/>
                <a:ea typeface="Times New Roman"/>
                <a:cs typeface="Times New Roman"/>
                <a:sym typeface="Times New Roman"/>
              </a:rPr>
              <a:t>Problema</a:t>
            </a:r>
            <a:endParaRPr b="0" i="1" sz="1200" u="none" cap="none" strike="noStrike">
              <a:solidFill>
                <a:srgbClr val="000000"/>
              </a:solidFill>
              <a:latin typeface="Times New Roman"/>
              <a:ea typeface="Times New Roman"/>
              <a:cs typeface="Times New Roman"/>
              <a:sym typeface="Times New Roman"/>
            </a:endParaRPr>
          </a:p>
        </p:txBody>
      </p:sp>
      <p:sp>
        <p:nvSpPr>
          <p:cNvPr id="330" name="Google Shape;330;p7"/>
          <p:cNvSpPr txBox="1"/>
          <p:nvPr/>
        </p:nvSpPr>
        <p:spPr>
          <a:xfrm>
            <a:off x="6218200" y="3677775"/>
            <a:ext cx="2483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Times New Roman"/>
                <a:ea typeface="Times New Roman"/>
                <a:cs typeface="Times New Roman"/>
                <a:sym typeface="Times New Roman"/>
              </a:rPr>
              <a:t>Nota.podemos observar el la visualización o símbolo de problema.Caputo( 2017).</a:t>
            </a:r>
            <a:endParaRPr b="0" i="0" sz="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Times New Roman"/>
              <a:ea typeface="Times New Roman"/>
              <a:cs typeface="Times New Roman"/>
              <a:sym typeface="Times New Roman"/>
            </a:endParaRPr>
          </a:p>
        </p:txBody>
      </p:sp>
      <p:pic>
        <p:nvPicPr>
          <p:cNvPr id="331" name="Google Shape;331;p7"/>
          <p:cNvPicPr preferRelativeResize="0"/>
          <p:nvPr/>
        </p:nvPicPr>
        <p:blipFill rotWithShape="1">
          <a:blip r:embed="rId3">
            <a:alphaModFix/>
          </a:blip>
          <a:srcRect b="0" l="0" r="0" t="0"/>
          <a:stretch/>
        </p:blipFill>
        <p:spPr>
          <a:xfrm>
            <a:off x="6133775" y="1928350"/>
            <a:ext cx="2245126" cy="161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168f655dbe_4_0"/>
          <p:cNvSpPr txBox="1"/>
          <p:nvPr>
            <p:ph type="title"/>
          </p:nvPr>
        </p:nvSpPr>
        <p:spPr>
          <a:xfrm>
            <a:off x="1159100" y="608225"/>
            <a:ext cx="3913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Times New Roman"/>
                <a:ea typeface="Times New Roman"/>
                <a:cs typeface="Times New Roman"/>
                <a:sym typeface="Times New Roman"/>
              </a:rPr>
              <a:t>Pregunta problema:</a:t>
            </a:r>
            <a:endParaRPr>
              <a:latin typeface="Times New Roman"/>
              <a:ea typeface="Times New Roman"/>
              <a:cs typeface="Times New Roman"/>
              <a:sym typeface="Times New Roman"/>
            </a:endParaRPr>
          </a:p>
        </p:txBody>
      </p:sp>
      <p:sp>
        <p:nvSpPr>
          <p:cNvPr id="337" name="Google Shape;337;g1168f655dbe_4_0"/>
          <p:cNvSpPr txBox="1"/>
          <p:nvPr>
            <p:ph idx="1" type="body"/>
          </p:nvPr>
        </p:nvSpPr>
        <p:spPr>
          <a:xfrm>
            <a:off x="2987550" y="1667675"/>
            <a:ext cx="31689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s">
                <a:latin typeface="Times New Roman"/>
                <a:ea typeface="Times New Roman"/>
                <a:cs typeface="Times New Roman"/>
                <a:sym typeface="Times New Roman"/>
              </a:rPr>
              <a:t>¿Como solucionar el orden de los productos ingresados y servicios al negocio? ¿Como controlar la </a:t>
            </a:r>
            <a:r>
              <a:rPr lang="es">
                <a:latin typeface="Times New Roman"/>
                <a:ea typeface="Times New Roman"/>
                <a:cs typeface="Times New Roman"/>
                <a:sym typeface="Times New Roman"/>
              </a:rPr>
              <a:t>rotación</a:t>
            </a:r>
            <a:r>
              <a:rPr lang="es">
                <a:latin typeface="Times New Roman"/>
                <a:ea typeface="Times New Roman"/>
                <a:cs typeface="Times New Roman"/>
                <a:sym typeface="Times New Roman"/>
              </a:rPr>
              <a:t> de los productos?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