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Nuni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0" roundtripDataSignature="AMtx7mhUF4ieIWM30AbLxnrHo1ASrGPK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CC0AAC-B685-4F19-9BF9-82E6F8A96DEC}">
  <a:tblStyle styleId="{ACCC0AAC-B685-4F19-9BF9-82E6F8A96D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7b1f768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7b1f768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7b1f768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7b1f768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7b1f76841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7b1f76841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b1f76841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b1f76841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7b1f768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7b1f7684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7b1f7684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7b1f7684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7b1f7684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7b1f7684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b1f76841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b1f76841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7b1f76841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7b1f76841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7b1f76841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7b1f76841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7b1f76841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7b1f76841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b1f76841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b1f76841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7b1f76841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7b1f76841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7b1f76841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17b1f76841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7b1f76841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7b1f76841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7b1f76841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7b1f76841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7b1f76841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7b1f76841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7b1f76841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7b1f76841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7b1f76841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7b1f76841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7b1f76841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7b1f76841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5"/>
          <p:cNvGrpSpPr/>
          <p:nvPr/>
        </p:nvGrpSpPr>
        <p:grpSpPr>
          <a:xfrm>
            <a:off x="7343003" y="3409675"/>
            <a:ext cx="1691422" cy="1732548"/>
            <a:chOff x="7343003" y="3409675"/>
            <a:chExt cx="1691422" cy="1732548"/>
          </a:xfrm>
        </p:grpSpPr>
        <p:grpSp>
          <p:nvGrpSpPr>
            <p:cNvPr id="11" name="Google Shape;11;p15"/>
            <p:cNvGrpSpPr/>
            <p:nvPr/>
          </p:nvGrpSpPr>
          <p:grpSpPr>
            <a:xfrm>
              <a:off x="7343003" y="4453711"/>
              <a:ext cx="316800" cy="688512"/>
              <a:chOff x="7343003" y="4453711"/>
              <a:chExt cx="316800" cy="688512"/>
            </a:xfrm>
          </p:grpSpPr>
          <p:sp>
            <p:nvSpPr>
              <p:cNvPr id="12" name="Google Shape;12;p1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5"/>
            <p:cNvGrpSpPr/>
            <p:nvPr/>
          </p:nvGrpSpPr>
          <p:grpSpPr>
            <a:xfrm>
              <a:off x="7801210" y="4105700"/>
              <a:ext cx="316800" cy="1036523"/>
              <a:chOff x="7801210" y="4105700"/>
              <a:chExt cx="316800" cy="1036523"/>
            </a:xfrm>
          </p:grpSpPr>
          <p:sp>
            <p:nvSpPr>
              <p:cNvPr id="15" name="Google Shape;15;p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5"/>
            <p:cNvGrpSpPr/>
            <p:nvPr/>
          </p:nvGrpSpPr>
          <p:grpSpPr>
            <a:xfrm>
              <a:off x="8259418" y="3757688"/>
              <a:ext cx="316800" cy="1384535"/>
              <a:chOff x="8259418" y="3757688"/>
              <a:chExt cx="316800" cy="1384535"/>
            </a:xfrm>
          </p:grpSpPr>
          <p:sp>
            <p:nvSpPr>
              <p:cNvPr id="19" name="Google Shape;19;p1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5"/>
            <p:cNvGrpSpPr/>
            <p:nvPr/>
          </p:nvGrpSpPr>
          <p:grpSpPr>
            <a:xfrm>
              <a:off x="8717625" y="3409675"/>
              <a:ext cx="316800" cy="1732548"/>
              <a:chOff x="8717625" y="3409675"/>
              <a:chExt cx="316800" cy="1732548"/>
            </a:xfrm>
          </p:grpSpPr>
          <p:sp>
            <p:nvSpPr>
              <p:cNvPr id="24" name="Google Shape;24;p1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5"/>
          <p:cNvGrpSpPr/>
          <p:nvPr/>
        </p:nvGrpSpPr>
        <p:grpSpPr>
          <a:xfrm>
            <a:off x="5043503" y="0"/>
            <a:ext cx="3814072" cy="3839101"/>
            <a:chOff x="5043503" y="0"/>
            <a:chExt cx="3814072" cy="3839101"/>
          </a:xfrm>
        </p:grpSpPr>
        <p:sp>
          <p:nvSpPr>
            <p:cNvPr id="30" name="Google Shape;30;p15"/>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9830444">
              <a:off x="6469759" y="3480727"/>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5"/>
            <p:cNvGrpSpPr/>
            <p:nvPr/>
          </p:nvGrpSpPr>
          <p:grpSpPr>
            <a:xfrm>
              <a:off x="7647815" y="2704283"/>
              <a:ext cx="635220" cy="635219"/>
              <a:chOff x="6725724" y="2701260"/>
              <a:chExt cx="1208101" cy="1208100"/>
            </a:xfrm>
          </p:grpSpPr>
          <p:sp>
            <p:nvSpPr>
              <p:cNvPr id="33" name="Google Shape;33;p15"/>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5"/>
            <p:cNvGrpSpPr/>
            <p:nvPr/>
          </p:nvGrpSpPr>
          <p:grpSpPr>
            <a:xfrm>
              <a:off x="7952718" y="179238"/>
              <a:ext cx="873165" cy="873002"/>
              <a:chOff x="7754428" y="208725"/>
              <a:chExt cx="541800" cy="541800"/>
            </a:xfrm>
          </p:grpSpPr>
          <p:sp>
            <p:nvSpPr>
              <p:cNvPr id="38" name="Google Shape;38;p15"/>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5"/>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9830444">
              <a:off x="6469759" y="3480726"/>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4"/>
          <p:cNvGrpSpPr/>
          <p:nvPr/>
        </p:nvGrpSpPr>
        <p:grpSpPr>
          <a:xfrm>
            <a:off x="49" y="4099200"/>
            <a:ext cx="9144039" cy="1044300"/>
            <a:chOff x="49" y="4099200"/>
            <a:chExt cx="9144039" cy="1044300"/>
          </a:xfrm>
        </p:grpSpPr>
        <p:grpSp>
          <p:nvGrpSpPr>
            <p:cNvPr id="143" name="Google Shape;143;p24"/>
            <p:cNvGrpSpPr/>
            <p:nvPr/>
          </p:nvGrpSpPr>
          <p:grpSpPr>
            <a:xfrm>
              <a:off x="49" y="4309200"/>
              <a:ext cx="231622" cy="834300"/>
              <a:chOff x="2688737" y="4301380"/>
              <a:chExt cx="231900" cy="834300"/>
            </a:xfrm>
          </p:grpSpPr>
          <p:sp>
            <p:nvSpPr>
              <p:cNvPr id="144" name="Google Shape;144;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371403" y="4099200"/>
              <a:ext cx="231622" cy="1044300"/>
              <a:chOff x="2688737" y="4091380"/>
              <a:chExt cx="231900" cy="1044300"/>
            </a:xfrm>
          </p:grpSpPr>
          <p:sp>
            <p:nvSpPr>
              <p:cNvPr id="149" name="Google Shape;149;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4"/>
            <p:cNvGrpSpPr/>
            <p:nvPr/>
          </p:nvGrpSpPr>
          <p:grpSpPr>
            <a:xfrm>
              <a:off x="742758" y="4309200"/>
              <a:ext cx="231622" cy="834300"/>
              <a:chOff x="2688737" y="4301380"/>
              <a:chExt cx="231900" cy="834300"/>
            </a:xfrm>
          </p:grpSpPr>
          <p:sp>
            <p:nvSpPr>
              <p:cNvPr id="155" name="Google Shape;155;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4"/>
            <p:cNvGrpSpPr/>
            <p:nvPr/>
          </p:nvGrpSpPr>
          <p:grpSpPr>
            <a:xfrm>
              <a:off x="1114112" y="4518900"/>
              <a:ext cx="231622" cy="624600"/>
              <a:chOff x="2688737" y="4511080"/>
              <a:chExt cx="231900" cy="624600"/>
            </a:xfrm>
          </p:grpSpPr>
          <p:sp>
            <p:nvSpPr>
              <p:cNvPr id="160" name="Google Shape;160;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4"/>
            <p:cNvGrpSpPr/>
            <p:nvPr/>
          </p:nvGrpSpPr>
          <p:grpSpPr>
            <a:xfrm>
              <a:off x="1856753" y="4099200"/>
              <a:ext cx="231600" cy="1044300"/>
              <a:chOff x="1856753" y="4099200"/>
              <a:chExt cx="231600" cy="1044300"/>
            </a:xfrm>
          </p:grpSpPr>
          <p:sp>
            <p:nvSpPr>
              <p:cNvPr id="164" name="Google Shape;164;p2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4"/>
            <p:cNvGrpSpPr/>
            <p:nvPr/>
          </p:nvGrpSpPr>
          <p:grpSpPr>
            <a:xfrm>
              <a:off x="2228107" y="4309200"/>
              <a:ext cx="231600" cy="834300"/>
              <a:chOff x="2228107" y="4309200"/>
              <a:chExt cx="231600" cy="834300"/>
            </a:xfrm>
          </p:grpSpPr>
          <p:sp>
            <p:nvSpPr>
              <p:cNvPr id="170" name="Google Shape;170;p24"/>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4"/>
            <p:cNvGrpSpPr/>
            <p:nvPr/>
          </p:nvGrpSpPr>
          <p:grpSpPr>
            <a:xfrm>
              <a:off x="2599462" y="4518900"/>
              <a:ext cx="231600" cy="624600"/>
              <a:chOff x="2599462" y="4518900"/>
              <a:chExt cx="231600" cy="624600"/>
            </a:xfrm>
          </p:grpSpPr>
          <p:sp>
            <p:nvSpPr>
              <p:cNvPr id="175" name="Google Shape;175;p24"/>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4"/>
            <p:cNvGrpSpPr/>
            <p:nvPr/>
          </p:nvGrpSpPr>
          <p:grpSpPr>
            <a:xfrm>
              <a:off x="3342171" y="4099200"/>
              <a:ext cx="231600" cy="1044300"/>
              <a:chOff x="3342171" y="4099200"/>
              <a:chExt cx="231600" cy="1044300"/>
            </a:xfrm>
          </p:grpSpPr>
          <p:sp>
            <p:nvSpPr>
              <p:cNvPr id="179" name="Google Shape;179;p2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4"/>
            <p:cNvGrpSpPr/>
            <p:nvPr/>
          </p:nvGrpSpPr>
          <p:grpSpPr>
            <a:xfrm>
              <a:off x="3713525" y="4309200"/>
              <a:ext cx="231600" cy="834300"/>
              <a:chOff x="3713525" y="4309200"/>
              <a:chExt cx="231600" cy="834300"/>
            </a:xfrm>
          </p:grpSpPr>
          <p:sp>
            <p:nvSpPr>
              <p:cNvPr id="185" name="Google Shape;185;p24"/>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4"/>
            <p:cNvGrpSpPr/>
            <p:nvPr/>
          </p:nvGrpSpPr>
          <p:grpSpPr>
            <a:xfrm>
              <a:off x="1485398" y="4309200"/>
              <a:ext cx="231600" cy="834300"/>
              <a:chOff x="1485398" y="4309200"/>
              <a:chExt cx="231600" cy="834300"/>
            </a:xfrm>
          </p:grpSpPr>
          <p:sp>
            <p:nvSpPr>
              <p:cNvPr id="190" name="Google Shape;190;p24"/>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4"/>
            <p:cNvGrpSpPr/>
            <p:nvPr/>
          </p:nvGrpSpPr>
          <p:grpSpPr>
            <a:xfrm>
              <a:off x="4084879" y="4518900"/>
              <a:ext cx="231600" cy="624600"/>
              <a:chOff x="4084879" y="4518900"/>
              <a:chExt cx="231600" cy="624600"/>
            </a:xfrm>
          </p:grpSpPr>
          <p:sp>
            <p:nvSpPr>
              <p:cNvPr id="195" name="Google Shape;195;p24"/>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4"/>
            <p:cNvGrpSpPr/>
            <p:nvPr/>
          </p:nvGrpSpPr>
          <p:grpSpPr>
            <a:xfrm>
              <a:off x="2970816" y="4309200"/>
              <a:ext cx="231600" cy="834300"/>
              <a:chOff x="2970816" y="4309200"/>
              <a:chExt cx="231600" cy="834300"/>
            </a:xfrm>
          </p:grpSpPr>
          <p:sp>
            <p:nvSpPr>
              <p:cNvPr id="199" name="Google Shape;199;p2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4"/>
            <p:cNvGrpSpPr/>
            <p:nvPr/>
          </p:nvGrpSpPr>
          <p:grpSpPr>
            <a:xfrm>
              <a:off x="4456234" y="4309200"/>
              <a:ext cx="231600" cy="834300"/>
              <a:chOff x="4456234" y="4309200"/>
              <a:chExt cx="231600" cy="834300"/>
            </a:xfrm>
          </p:grpSpPr>
          <p:sp>
            <p:nvSpPr>
              <p:cNvPr id="204" name="Google Shape;204;p2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4"/>
            <p:cNvGrpSpPr/>
            <p:nvPr/>
          </p:nvGrpSpPr>
          <p:grpSpPr>
            <a:xfrm>
              <a:off x="4827588" y="4099200"/>
              <a:ext cx="231600" cy="1044300"/>
              <a:chOff x="4827588" y="4099200"/>
              <a:chExt cx="231600" cy="1044300"/>
            </a:xfrm>
          </p:grpSpPr>
          <p:sp>
            <p:nvSpPr>
              <p:cNvPr id="209" name="Google Shape;209;p2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4"/>
            <p:cNvGrpSpPr/>
            <p:nvPr/>
          </p:nvGrpSpPr>
          <p:grpSpPr>
            <a:xfrm>
              <a:off x="5198943" y="4309200"/>
              <a:ext cx="231600" cy="834300"/>
              <a:chOff x="5198943" y="4309200"/>
              <a:chExt cx="231600" cy="834300"/>
            </a:xfrm>
          </p:grpSpPr>
          <p:sp>
            <p:nvSpPr>
              <p:cNvPr id="215" name="Google Shape;215;p24"/>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4"/>
            <p:cNvGrpSpPr/>
            <p:nvPr/>
          </p:nvGrpSpPr>
          <p:grpSpPr>
            <a:xfrm>
              <a:off x="5570297" y="4518900"/>
              <a:ext cx="231600" cy="624600"/>
              <a:chOff x="5570297" y="4518900"/>
              <a:chExt cx="231600" cy="624600"/>
            </a:xfrm>
          </p:grpSpPr>
          <p:sp>
            <p:nvSpPr>
              <p:cNvPr id="220" name="Google Shape;220;p24"/>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4"/>
            <p:cNvGrpSpPr/>
            <p:nvPr/>
          </p:nvGrpSpPr>
          <p:grpSpPr>
            <a:xfrm>
              <a:off x="5941652" y="4309200"/>
              <a:ext cx="231600" cy="834300"/>
              <a:chOff x="5941652" y="4309200"/>
              <a:chExt cx="231600" cy="834300"/>
            </a:xfrm>
          </p:grpSpPr>
          <p:sp>
            <p:nvSpPr>
              <p:cNvPr id="224" name="Google Shape;224;p2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4"/>
            <p:cNvGrpSpPr/>
            <p:nvPr/>
          </p:nvGrpSpPr>
          <p:grpSpPr>
            <a:xfrm>
              <a:off x="6313006" y="4099200"/>
              <a:ext cx="231600" cy="1044300"/>
              <a:chOff x="6313006" y="4099200"/>
              <a:chExt cx="231600" cy="1044300"/>
            </a:xfrm>
          </p:grpSpPr>
          <p:sp>
            <p:nvSpPr>
              <p:cNvPr id="229" name="Google Shape;229;p2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4"/>
            <p:cNvGrpSpPr/>
            <p:nvPr/>
          </p:nvGrpSpPr>
          <p:grpSpPr>
            <a:xfrm>
              <a:off x="6684361" y="4309200"/>
              <a:ext cx="231600" cy="834300"/>
              <a:chOff x="6684361" y="4309200"/>
              <a:chExt cx="231600" cy="834300"/>
            </a:xfrm>
          </p:grpSpPr>
          <p:sp>
            <p:nvSpPr>
              <p:cNvPr id="235" name="Google Shape;235;p24"/>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4"/>
            <p:cNvGrpSpPr/>
            <p:nvPr/>
          </p:nvGrpSpPr>
          <p:grpSpPr>
            <a:xfrm>
              <a:off x="7055715" y="4518900"/>
              <a:ext cx="231600" cy="624600"/>
              <a:chOff x="7055715" y="4518900"/>
              <a:chExt cx="231600" cy="624600"/>
            </a:xfrm>
          </p:grpSpPr>
          <p:sp>
            <p:nvSpPr>
              <p:cNvPr id="240" name="Google Shape;240;p24"/>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4"/>
            <p:cNvGrpSpPr/>
            <p:nvPr/>
          </p:nvGrpSpPr>
          <p:grpSpPr>
            <a:xfrm>
              <a:off x="7798424" y="4099200"/>
              <a:ext cx="231600" cy="1044300"/>
              <a:chOff x="7798424" y="4099200"/>
              <a:chExt cx="231600" cy="1044300"/>
            </a:xfrm>
          </p:grpSpPr>
          <p:sp>
            <p:nvSpPr>
              <p:cNvPr id="244" name="Google Shape;244;p2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4"/>
            <p:cNvGrpSpPr/>
            <p:nvPr/>
          </p:nvGrpSpPr>
          <p:grpSpPr>
            <a:xfrm>
              <a:off x="8169779" y="4309200"/>
              <a:ext cx="231600" cy="834300"/>
              <a:chOff x="8169779" y="4309200"/>
              <a:chExt cx="231600" cy="834300"/>
            </a:xfrm>
          </p:grpSpPr>
          <p:sp>
            <p:nvSpPr>
              <p:cNvPr id="250" name="Google Shape;250;p24"/>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4"/>
            <p:cNvGrpSpPr/>
            <p:nvPr/>
          </p:nvGrpSpPr>
          <p:grpSpPr>
            <a:xfrm>
              <a:off x="7427070" y="4309200"/>
              <a:ext cx="231600" cy="834300"/>
              <a:chOff x="7427070" y="4309200"/>
              <a:chExt cx="231600" cy="834300"/>
            </a:xfrm>
          </p:grpSpPr>
          <p:sp>
            <p:nvSpPr>
              <p:cNvPr id="255" name="Google Shape;255;p24"/>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4"/>
            <p:cNvGrpSpPr/>
            <p:nvPr/>
          </p:nvGrpSpPr>
          <p:grpSpPr>
            <a:xfrm>
              <a:off x="8541133" y="4518900"/>
              <a:ext cx="231600" cy="624600"/>
              <a:chOff x="8541133" y="4518900"/>
              <a:chExt cx="231600" cy="624600"/>
            </a:xfrm>
          </p:grpSpPr>
          <p:sp>
            <p:nvSpPr>
              <p:cNvPr id="260" name="Google Shape;260;p24"/>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4"/>
            <p:cNvGrpSpPr/>
            <p:nvPr/>
          </p:nvGrpSpPr>
          <p:grpSpPr>
            <a:xfrm>
              <a:off x="8912488" y="4309200"/>
              <a:ext cx="231600" cy="834300"/>
              <a:chOff x="8912488" y="4309200"/>
              <a:chExt cx="231600" cy="834300"/>
            </a:xfrm>
          </p:grpSpPr>
          <p:sp>
            <p:nvSpPr>
              <p:cNvPr id="264" name="Google Shape;264;p2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6"/>
          <p:cNvGrpSpPr/>
          <p:nvPr/>
        </p:nvGrpSpPr>
        <p:grpSpPr>
          <a:xfrm>
            <a:off x="625966" y="299376"/>
            <a:ext cx="999312" cy="999312"/>
            <a:chOff x="348199" y="179450"/>
            <a:chExt cx="1116300" cy="1116300"/>
          </a:xfrm>
        </p:grpSpPr>
        <p:sp>
          <p:nvSpPr>
            <p:cNvPr id="51" name="Google Shape;5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7"/>
          <p:cNvGrpSpPr/>
          <p:nvPr/>
        </p:nvGrpSpPr>
        <p:grpSpPr>
          <a:xfrm>
            <a:off x="146769" y="3406"/>
            <a:ext cx="1233214" cy="1384535"/>
            <a:chOff x="146769" y="3406"/>
            <a:chExt cx="1233214" cy="1384535"/>
          </a:xfrm>
        </p:grpSpPr>
        <p:grpSp>
          <p:nvGrpSpPr>
            <p:cNvPr id="58" name="Google Shape;58;p17"/>
            <p:cNvGrpSpPr/>
            <p:nvPr/>
          </p:nvGrpSpPr>
          <p:grpSpPr>
            <a:xfrm>
              <a:off x="1063183" y="3406"/>
              <a:ext cx="316800" cy="688513"/>
              <a:chOff x="1063183" y="3406"/>
              <a:chExt cx="316800" cy="688513"/>
            </a:xfrm>
          </p:grpSpPr>
          <p:sp>
            <p:nvSpPr>
              <p:cNvPr id="59" name="Google Shape;59;p17"/>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7"/>
            <p:cNvGrpSpPr/>
            <p:nvPr/>
          </p:nvGrpSpPr>
          <p:grpSpPr>
            <a:xfrm>
              <a:off x="604976" y="3406"/>
              <a:ext cx="316800" cy="1036524"/>
              <a:chOff x="604976" y="3406"/>
              <a:chExt cx="316800" cy="1036524"/>
            </a:xfrm>
          </p:grpSpPr>
          <p:sp>
            <p:nvSpPr>
              <p:cNvPr id="62" name="Google Shape;62;p1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7"/>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7"/>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7"/>
            <p:cNvGrpSpPr/>
            <p:nvPr/>
          </p:nvGrpSpPr>
          <p:grpSpPr>
            <a:xfrm>
              <a:off x="146769" y="3406"/>
              <a:ext cx="316800" cy="1384535"/>
              <a:chOff x="146769" y="3406"/>
              <a:chExt cx="316800" cy="1384535"/>
            </a:xfrm>
          </p:grpSpPr>
          <p:sp>
            <p:nvSpPr>
              <p:cNvPr id="66" name="Google Shape;66;p17"/>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7"/>
          <p:cNvGrpSpPr/>
          <p:nvPr/>
        </p:nvGrpSpPr>
        <p:grpSpPr>
          <a:xfrm>
            <a:off x="6775084" y="2904008"/>
            <a:ext cx="2186147" cy="2239500"/>
            <a:chOff x="6775084" y="2904008"/>
            <a:chExt cx="2186147" cy="2239500"/>
          </a:xfrm>
        </p:grpSpPr>
        <p:grpSp>
          <p:nvGrpSpPr>
            <p:cNvPr id="71" name="Google Shape;71;p17"/>
            <p:cNvGrpSpPr/>
            <p:nvPr/>
          </p:nvGrpSpPr>
          <p:grpSpPr>
            <a:xfrm>
              <a:off x="6775084" y="4253708"/>
              <a:ext cx="409500" cy="889800"/>
              <a:chOff x="6775084" y="4253708"/>
              <a:chExt cx="409500" cy="889800"/>
            </a:xfrm>
          </p:grpSpPr>
          <p:sp>
            <p:nvSpPr>
              <p:cNvPr id="72" name="Google Shape;72;p1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7"/>
            <p:cNvGrpSpPr/>
            <p:nvPr/>
          </p:nvGrpSpPr>
          <p:grpSpPr>
            <a:xfrm>
              <a:off x="7367299" y="3804008"/>
              <a:ext cx="409500" cy="1339500"/>
              <a:chOff x="7367299" y="3804008"/>
              <a:chExt cx="409500" cy="1339500"/>
            </a:xfrm>
          </p:grpSpPr>
          <p:sp>
            <p:nvSpPr>
              <p:cNvPr id="75" name="Google Shape;75;p17"/>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7"/>
            <p:cNvGrpSpPr/>
            <p:nvPr/>
          </p:nvGrpSpPr>
          <p:grpSpPr>
            <a:xfrm>
              <a:off x="7959516" y="3354008"/>
              <a:ext cx="409500" cy="1789500"/>
              <a:chOff x="7959516" y="3354008"/>
              <a:chExt cx="409500" cy="1789500"/>
            </a:xfrm>
          </p:grpSpPr>
          <p:sp>
            <p:nvSpPr>
              <p:cNvPr id="79" name="Google Shape;79;p17"/>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7"/>
            <p:cNvGrpSpPr/>
            <p:nvPr/>
          </p:nvGrpSpPr>
          <p:grpSpPr>
            <a:xfrm>
              <a:off x="8551731" y="2904008"/>
              <a:ext cx="409500" cy="2239500"/>
              <a:chOff x="8551731" y="2904008"/>
              <a:chExt cx="409500" cy="2239500"/>
            </a:xfrm>
          </p:grpSpPr>
          <p:sp>
            <p:nvSpPr>
              <p:cNvPr id="84" name="Google Shape;84;p17"/>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8"/>
          <p:cNvGrpSpPr/>
          <p:nvPr/>
        </p:nvGrpSpPr>
        <p:grpSpPr>
          <a:xfrm>
            <a:off x="625966" y="299376"/>
            <a:ext cx="999312" cy="999312"/>
            <a:chOff x="348199" y="179450"/>
            <a:chExt cx="1116300" cy="1116300"/>
          </a:xfrm>
        </p:grpSpPr>
        <p:sp>
          <p:nvSpPr>
            <p:cNvPr id="93" name="Google Shape;93;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9"/>
          <p:cNvGrpSpPr/>
          <p:nvPr/>
        </p:nvGrpSpPr>
        <p:grpSpPr>
          <a:xfrm>
            <a:off x="625966" y="299376"/>
            <a:ext cx="999312" cy="999312"/>
            <a:chOff x="348199" y="179450"/>
            <a:chExt cx="1116300" cy="1116300"/>
          </a:xfrm>
        </p:grpSpPr>
        <p:sp>
          <p:nvSpPr>
            <p:cNvPr id="101" name="Google Shape;101;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0"/>
          <p:cNvGrpSpPr/>
          <p:nvPr/>
        </p:nvGrpSpPr>
        <p:grpSpPr>
          <a:xfrm>
            <a:off x="625966" y="299376"/>
            <a:ext cx="999312" cy="999312"/>
            <a:chOff x="348199" y="179450"/>
            <a:chExt cx="1116300" cy="1116300"/>
          </a:xfrm>
        </p:grpSpPr>
        <p:sp>
          <p:nvSpPr>
            <p:cNvPr id="107" name="Google Shape;107;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1"/>
          <p:cNvGrpSpPr/>
          <p:nvPr/>
        </p:nvGrpSpPr>
        <p:grpSpPr>
          <a:xfrm>
            <a:off x="6866714" y="1307"/>
            <a:ext cx="2267451" cy="2601689"/>
            <a:chOff x="6790514" y="1307"/>
            <a:chExt cx="2267451" cy="2601689"/>
          </a:xfrm>
        </p:grpSpPr>
        <p:grpSp>
          <p:nvGrpSpPr>
            <p:cNvPr id="114" name="Google Shape;114;p21"/>
            <p:cNvGrpSpPr/>
            <p:nvPr/>
          </p:nvGrpSpPr>
          <p:grpSpPr>
            <a:xfrm>
              <a:off x="7067607" y="1307"/>
              <a:ext cx="1990358" cy="1990303"/>
              <a:chOff x="7067607" y="1307"/>
              <a:chExt cx="1990358" cy="1990303"/>
            </a:xfrm>
          </p:grpSpPr>
          <p:sp>
            <p:nvSpPr>
              <p:cNvPr id="115" name="Google Shape;115;p2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8649154">
                <a:off x="7349962" y="283757"/>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1"/>
            <p:cNvGrpSpPr/>
            <p:nvPr/>
          </p:nvGrpSpPr>
          <p:grpSpPr>
            <a:xfrm>
              <a:off x="8207126" y="1807997"/>
              <a:ext cx="795000" cy="795000"/>
              <a:chOff x="8207126" y="1807997"/>
              <a:chExt cx="795000" cy="795000"/>
            </a:xfrm>
          </p:grpSpPr>
          <p:sp>
            <p:nvSpPr>
              <p:cNvPr id="119" name="Google Shape;119;p2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1"/>
            <p:cNvGrpSpPr/>
            <p:nvPr/>
          </p:nvGrpSpPr>
          <p:grpSpPr>
            <a:xfrm>
              <a:off x="6790514" y="118857"/>
              <a:ext cx="548700" cy="548700"/>
              <a:chOff x="6790514" y="118857"/>
              <a:chExt cx="548700" cy="548700"/>
            </a:xfrm>
          </p:grpSpPr>
          <p:sp>
            <p:nvSpPr>
              <p:cNvPr id="123" name="Google Shape;123;p2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2"/>
          <p:cNvGrpSpPr/>
          <p:nvPr/>
        </p:nvGrpSpPr>
        <p:grpSpPr>
          <a:xfrm>
            <a:off x="625966" y="299376"/>
            <a:ext cx="999312" cy="999312"/>
            <a:chOff x="348199" y="179450"/>
            <a:chExt cx="1116300" cy="1116300"/>
          </a:xfrm>
        </p:grpSpPr>
        <p:sp>
          <p:nvSpPr>
            <p:cNvPr id="129" name="Google Shape;129;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3"/>
          <p:cNvGrpSpPr/>
          <p:nvPr/>
        </p:nvGrpSpPr>
        <p:grpSpPr>
          <a:xfrm>
            <a:off x="713373" y="3847119"/>
            <a:ext cx="825392" cy="825392"/>
            <a:chOff x="348199" y="179450"/>
            <a:chExt cx="1116300" cy="1116300"/>
          </a:xfrm>
        </p:grpSpPr>
        <p:sp>
          <p:nvSpPr>
            <p:cNvPr id="137" name="Google Shape;137;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oferta.senasofiaplus.edu.co/sofia-ofer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canva.com/design/DAE5IEVzDQE/u1ceYi_xx74R1QJHzJz3Cw/view?utm_content=DAE5IEVzDQE&amp;utm_campaign=designshare&amp;utm_medium=link&amp;utm_source=sharebutton"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58300" y="1221588"/>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 sz="1200">
                <a:latin typeface="Times New Roman"/>
                <a:ea typeface="Times New Roman"/>
                <a:cs typeface="Times New Roman"/>
                <a:sym typeface="Times New Roman"/>
              </a:rPr>
              <a:t>Investigación de proceso y estructura de proyectos.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t/>
            </a:r>
            <a:endParaRPr sz="1200">
              <a:latin typeface="Times New Roman"/>
              <a:ea typeface="Times New Roman"/>
              <a:cs typeface="Times New Roman"/>
              <a:sym typeface="Times New Roman"/>
            </a:endParaRPr>
          </a:p>
        </p:txBody>
      </p:sp>
      <p:sp>
        <p:nvSpPr>
          <p:cNvPr id="278" name="Google Shape;278;p1"/>
          <p:cNvSpPr txBox="1"/>
          <p:nvPr>
            <p:ph idx="1" type="subTitle"/>
          </p:nvPr>
        </p:nvSpPr>
        <p:spPr>
          <a:xfrm>
            <a:off x="658300" y="2665750"/>
            <a:ext cx="4255500" cy="1274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0"/>
          <p:cNvSpPr txBox="1"/>
          <p:nvPr>
            <p:ph type="title"/>
          </p:nvPr>
        </p:nvSpPr>
        <p:spPr>
          <a:xfrm>
            <a:off x="1168300" y="604838"/>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Objetivos Específicos</a:t>
            </a:r>
            <a:endParaRPr>
              <a:latin typeface="Times New Roman"/>
              <a:ea typeface="Times New Roman"/>
              <a:cs typeface="Times New Roman"/>
              <a:sym typeface="Times New Roman"/>
            </a:endParaRPr>
          </a:p>
        </p:txBody>
      </p:sp>
      <p:sp>
        <p:nvSpPr>
          <p:cNvPr id="346" name="Google Shape;346;p10"/>
          <p:cNvSpPr txBox="1"/>
          <p:nvPr>
            <p:ph idx="1" type="body"/>
          </p:nvPr>
        </p:nvSpPr>
        <p:spPr>
          <a:xfrm>
            <a:off x="668275" y="1761300"/>
            <a:ext cx="4023600" cy="2541600"/>
          </a:xfrm>
          <a:prstGeom prst="rect">
            <a:avLst/>
          </a:prstGeom>
          <a:noFill/>
          <a:ln>
            <a:noFill/>
          </a:ln>
        </p:spPr>
        <p:txBody>
          <a:bodyPr anchorCtr="0" anchor="t" bIns="91425" lIns="91425" spcFirstLastPara="1" rIns="91425" wrap="square" tIns="91425">
            <a:normAutofit fontScale="85000" lnSpcReduction="20000"/>
          </a:bodyPr>
          <a:lstStyle/>
          <a:p>
            <a:pPr indent="-317689" lvl="0" marL="457200" rtl="0" algn="l">
              <a:lnSpc>
                <a:spcPct val="115000"/>
              </a:lnSpc>
              <a:spcBef>
                <a:spcPts val="0"/>
              </a:spcBef>
              <a:spcAft>
                <a:spcPts val="0"/>
              </a:spcAft>
              <a:buSzPct val="100000"/>
              <a:buFont typeface="Times New Roman"/>
              <a:buChar char="●"/>
            </a:pPr>
            <a:r>
              <a:rPr lang="es" sz="1650">
                <a:latin typeface="Times New Roman"/>
                <a:ea typeface="Times New Roman"/>
                <a:cs typeface="Times New Roman"/>
                <a:sym typeface="Times New Roman"/>
              </a:rPr>
              <a:t>Ordenar el sistema de información del inventario con los datos relevantes de los productos ingresados.</a:t>
            </a:r>
            <a:endParaRPr sz="1650">
              <a:latin typeface="Times New Roman"/>
              <a:ea typeface="Times New Roman"/>
              <a:cs typeface="Times New Roman"/>
              <a:sym typeface="Times New Roman"/>
            </a:endParaRPr>
          </a:p>
          <a:p>
            <a:pPr indent="-317689" lvl="0" marL="457200" rtl="0" algn="l">
              <a:lnSpc>
                <a:spcPct val="115000"/>
              </a:lnSpc>
              <a:spcBef>
                <a:spcPts val="0"/>
              </a:spcBef>
              <a:spcAft>
                <a:spcPts val="0"/>
              </a:spcAft>
              <a:buSzPct val="100000"/>
              <a:buFont typeface="Times New Roman"/>
              <a:buChar char="●"/>
            </a:pPr>
            <a:r>
              <a:rPr lang="es" sz="1650">
                <a:latin typeface="Times New Roman"/>
                <a:ea typeface="Times New Roman"/>
                <a:cs typeface="Times New Roman"/>
                <a:sym typeface="Times New Roman"/>
              </a:rPr>
              <a:t>Generar reportes con respecto a la mercancía en un tiempo determinado por el administrador.</a:t>
            </a:r>
            <a:endParaRPr sz="1650">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92691"/>
              <a:buNone/>
            </a:pPr>
            <a:r>
              <a:t/>
            </a:r>
            <a:endParaRPr sz="1650">
              <a:latin typeface="Times New Roman"/>
              <a:ea typeface="Times New Roman"/>
              <a:cs typeface="Times New Roman"/>
              <a:sym typeface="Times New Roman"/>
            </a:endParaRPr>
          </a:p>
          <a:p>
            <a:pPr indent="0" lvl="0" marL="0" rtl="0" algn="l">
              <a:lnSpc>
                <a:spcPct val="115000"/>
              </a:lnSpc>
              <a:spcBef>
                <a:spcPts val="1200"/>
              </a:spcBef>
              <a:spcAft>
                <a:spcPts val="0"/>
              </a:spcAft>
              <a:buSzPct val="92857"/>
              <a:buNone/>
            </a:pPr>
            <a:r>
              <a:t/>
            </a:r>
            <a:endParaRPr sz="1400">
              <a:latin typeface="Times New Roman"/>
              <a:ea typeface="Times New Roman"/>
              <a:cs typeface="Times New Roman"/>
              <a:sym typeface="Times New Roman"/>
            </a:endParaRPr>
          </a:p>
          <a:p>
            <a:pPr indent="0" lvl="0" marL="0" rtl="0" algn="l">
              <a:lnSpc>
                <a:spcPct val="115000"/>
              </a:lnSpc>
              <a:spcBef>
                <a:spcPts val="1200"/>
              </a:spcBef>
              <a:spcAft>
                <a:spcPts val="1200"/>
              </a:spcAft>
              <a:buSzPct val="92857"/>
              <a:buNone/>
            </a:pPr>
            <a:r>
              <a:t/>
            </a:r>
            <a:endParaRPr sz="1400">
              <a:latin typeface="Times New Roman"/>
              <a:ea typeface="Times New Roman"/>
              <a:cs typeface="Times New Roman"/>
              <a:sym typeface="Times New Roman"/>
            </a:endParaRPr>
          </a:p>
        </p:txBody>
      </p:sp>
      <p:pic>
        <p:nvPicPr>
          <p:cNvPr id="347" name="Google Shape;347;p10"/>
          <p:cNvPicPr preferRelativeResize="0"/>
          <p:nvPr/>
        </p:nvPicPr>
        <p:blipFill rotWithShape="1">
          <a:blip r:embed="rId3">
            <a:alphaModFix/>
          </a:blip>
          <a:srcRect b="0" l="0" r="0" t="0"/>
          <a:stretch/>
        </p:blipFill>
        <p:spPr>
          <a:xfrm>
            <a:off x="5528425" y="1237550"/>
            <a:ext cx="1521425" cy="1521425"/>
          </a:xfrm>
          <a:prstGeom prst="rect">
            <a:avLst/>
          </a:prstGeom>
          <a:noFill/>
          <a:ln>
            <a:noFill/>
          </a:ln>
        </p:spPr>
      </p:pic>
      <p:sp>
        <p:nvSpPr>
          <p:cNvPr id="348" name="Google Shape;348;p10"/>
          <p:cNvSpPr txBox="1"/>
          <p:nvPr/>
        </p:nvSpPr>
        <p:spPr>
          <a:xfrm>
            <a:off x="5228325" y="376925"/>
            <a:ext cx="248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4</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Objetivos específicos</a:t>
            </a:r>
            <a:endParaRPr b="0" i="1" sz="1200" u="none" cap="none" strike="noStrike">
              <a:solidFill>
                <a:srgbClr val="000000"/>
              </a:solidFill>
              <a:latin typeface="Times New Roman"/>
              <a:ea typeface="Times New Roman"/>
              <a:cs typeface="Times New Roman"/>
              <a:sym typeface="Times New Roman"/>
            </a:endParaRPr>
          </a:p>
        </p:txBody>
      </p:sp>
      <p:sp>
        <p:nvSpPr>
          <p:cNvPr id="349" name="Google Shape;349;p10"/>
          <p:cNvSpPr txBox="1"/>
          <p:nvPr/>
        </p:nvSpPr>
        <p:spPr>
          <a:xfrm>
            <a:off x="5478021" y="3007150"/>
            <a:ext cx="2346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Esta imagen puede demostrara lo anterior visto en el texto. zamora(2014).</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Justificación:</a:t>
            </a:r>
            <a:endParaRPr>
              <a:latin typeface="Times New Roman"/>
              <a:ea typeface="Times New Roman"/>
              <a:cs typeface="Times New Roman"/>
              <a:sym typeface="Times New Roman"/>
            </a:endParaRPr>
          </a:p>
        </p:txBody>
      </p:sp>
      <p:sp>
        <p:nvSpPr>
          <p:cNvPr id="355" name="Google Shape;355;p11"/>
          <p:cNvSpPr txBox="1"/>
          <p:nvPr>
            <p:ph idx="1" type="body"/>
          </p:nvPr>
        </p:nvSpPr>
        <p:spPr>
          <a:xfrm>
            <a:off x="1303800" y="1990050"/>
            <a:ext cx="4003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 sz="1200">
                <a:latin typeface="Times New Roman"/>
                <a:ea typeface="Times New Roman"/>
                <a:cs typeface="Times New Roman"/>
                <a:sym typeface="Times New Roman"/>
              </a:rPr>
              <a:t>Con el fin de elaborar un correcto control de compras y ventas adquiridas por el establecimiento junto con los procesos que ello implica, optamos por otorgar este sistema de información con fines evolutivos a la  empresa, lo que queremos solucionar con este sistema es la documentación de cada producto para poder ser analizado y evaluado, correspondiente a esto la implementación de una nueva estrategia es pertinente para la correcta recolección de datos.</a:t>
            </a:r>
            <a:endParaRPr sz="1200">
              <a:latin typeface="Times New Roman"/>
              <a:ea typeface="Times New Roman"/>
              <a:cs typeface="Times New Roman"/>
              <a:sym typeface="Times New Roman"/>
            </a:endParaRPr>
          </a:p>
        </p:txBody>
      </p:sp>
      <p:sp>
        <p:nvSpPr>
          <p:cNvPr id="356" name="Google Shape;356;p11"/>
          <p:cNvSpPr txBox="1"/>
          <p:nvPr/>
        </p:nvSpPr>
        <p:spPr>
          <a:xfrm>
            <a:off x="5763325" y="1043775"/>
            <a:ext cx="200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5</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Introducción</a:t>
            </a:r>
            <a:endParaRPr b="0" i="1" sz="1200" u="none" cap="none" strike="noStrike">
              <a:solidFill>
                <a:srgbClr val="000000"/>
              </a:solidFill>
              <a:latin typeface="Times New Roman"/>
              <a:ea typeface="Times New Roman"/>
              <a:cs typeface="Times New Roman"/>
              <a:sym typeface="Times New Roman"/>
            </a:endParaRPr>
          </a:p>
        </p:txBody>
      </p:sp>
      <p:sp>
        <p:nvSpPr>
          <p:cNvPr id="357" name="Google Shape;357;p11"/>
          <p:cNvSpPr txBox="1"/>
          <p:nvPr/>
        </p:nvSpPr>
        <p:spPr>
          <a:xfrm>
            <a:off x="5738750" y="3611325"/>
            <a:ext cx="3138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En la siguiente imagen podemos identificar un símbolo directo de justificación.Lopez( 2021).</a:t>
            </a:r>
            <a:endParaRPr b="0" i="0" sz="900" u="none" cap="none" strike="noStrike">
              <a:solidFill>
                <a:srgbClr val="000000"/>
              </a:solidFill>
              <a:latin typeface="Times New Roman"/>
              <a:ea typeface="Times New Roman"/>
              <a:cs typeface="Times New Roman"/>
              <a:sym typeface="Times New Roman"/>
            </a:endParaRPr>
          </a:p>
        </p:txBody>
      </p:sp>
      <p:pic>
        <p:nvPicPr>
          <p:cNvPr id="358" name="Google Shape;358;p11"/>
          <p:cNvPicPr preferRelativeResize="0"/>
          <p:nvPr/>
        </p:nvPicPr>
        <p:blipFill rotWithShape="1">
          <a:blip r:embed="rId3">
            <a:alphaModFix/>
          </a:blip>
          <a:srcRect b="0" l="0" r="0" t="0"/>
          <a:stretch/>
        </p:blipFill>
        <p:spPr>
          <a:xfrm>
            <a:off x="5777175" y="1582850"/>
            <a:ext cx="1977800" cy="197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2"/>
          <p:cNvSpPr/>
          <p:nvPr/>
        </p:nvSpPr>
        <p:spPr>
          <a:xfrm>
            <a:off x="1308875" y="1504900"/>
            <a:ext cx="1506900" cy="1068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txBox="1"/>
          <p:nvPr>
            <p:ph type="title"/>
          </p:nvPr>
        </p:nvSpPr>
        <p:spPr>
          <a:xfrm>
            <a:off x="1096575" y="57035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Alcance y delimitación</a:t>
            </a:r>
            <a:endParaRPr>
              <a:latin typeface="Times New Roman"/>
              <a:ea typeface="Times New Roman"/>
              <a:cs typeface="Times New Roman"/>
              <a:sym typeface="Times New Roman"/>
            </a:endParaRPr>
          </a:p>
        </p:txBody>
      </p:sp>
      <p:sp>
        <p:nvSpPr>
          <p:cNvPr id="365" name="Google Shape;365;p12"/>
          <p:cNvSpPr txBox="1"/>
          <p:nvPr>
            <p:ph idx="1" type="body"/>
          </p:nvPr>
        </p:nvSpPr>
        <p:spPr>
          <a:xfrm>
            <a:off x="1402700" y="1504900"/>
            <a:ext cx="1267800" cy="1339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46831"/>
              <a:buNone/>
            </a:pPr>
            <a:r>
              <a:rPr lang="es" sz="2775">
                <a:latin typeface="Times New Roman"/>
                <a:ea typeface="Times New Roman"/>
                <a:cs typeface="Times New Roman"/>
                <a:sym typeface="Times New Roman"/>
              </a:rPr>
              <a:t>Desarrollaremos un sistema de información para la empresa motors company (empresa automotriz),buscamos que con el  correcto uso  podamos cumplir con los objetivos planteados.</a:t>
            </a:r>
            <a:endParaRPr sz="2775">
              <a:latin typeface="Times New Roman"/>
              <a:ea typeface="Times New Roman"/>
              <a:cs typeface="Times New Roman"/>
              <a:sym typeface="Times New Roman"/>
            </a:endParaRPr>
          </a:p>
          <a:p>
            <a:pPr indent="0" lvl="0" marL="0" rtl="0" algn="l">
              <a:lnSpc>
                <a:spcPct val="115000"/>
              </a:lnSpc>
              <a:spcBef>
                <a:spcPts val="1200"/>
              </a:spcBef>
              <a:spcAft>
                <a:spcPts val="0"/>
              </a:spcAft>
              <a:buSzPct val="100000"/>
              <a:buNone/>
            </a:pPr>
            <a:r>
              <a:rPr lang="e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0000"/>
              <a:buNone/>
            </a:pPr>
            <a:r>
              <a:t/>
            </a:r>
            <a:endParaRPr>
              <a:latin typeface="Times New Roman"/>
              <a:ea typeface="Times New Roman"/>
              <a:cs typeface="Times New Roman"/>
              <a:sym typeface="Times New Roman"/>
            </a:endParaRPr>
          </a:p>
        </p:txBody>
      </p:sp>
      <p:pic>
        <p:nvPicPr>
          <p:cNvPr id="366" name="Google Shape;366;p12"/>
          <p:cNvPicPr preferRelativeResize="0"/>
          <p:nvPr/>
        </p:nvPicPr>
        <p:blipFill rotWithShape="1">
          <a:blip r:embed="rId3">
            <a:alphaModFix/>
          </a:blip>
          <a:srcRect b="0" l="0" r="0" t="0"/>
          <a:stretch/>
        </p:blipFill>
        <p:spPr>
          <a:xfrm>
            <a:off x="5149825" y="1767025"/>
            <a:ext cx="1799764" cy="1492475"/>
          </a:xfrm>
          <a:prstGeom prst="rect">
            <a:avLst/>
          </a:prstGeom>
          <a:noFill/>
          <a:ln>
            <a:noFill/>
          </a:ln>
        </p:spPr>
      </p:pic>
      <p:sp>
        <p:nvSpPr>
          <p:cNvPr id="367" name="Google Shape;367;p12"/>
          <p:cNvSpPr txBox="1"/>
          <p:nvPr/>
        </p:nvSpPr>
        <p:spPr>
          <a:xfrm>
            <a:off x="5115850" y="1043775"/>
            <a:ext cx="6627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6</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Times New Roman"/>
                <a:ea typeface="Times New Roman"/>
                <a:cs typeface="Times New Roman"/>
                <a:sym typeface="Times New Roman"/>
              </a:rPr>
              <a:t>Alcance</a:t>
            </a:r>
            <a:endParaRPr b="0" i="0" sz="1200" u="none" cap="none" strike="noStrike">
              <a:solidFill>
                <a:srgbClr val="000000"/>
              </a:solidFill>
              <a:latin typeface="Times New Roman"/>
              <a:ea typeface="Times New Roman"/>
              <a:cs typeface="Times New Roman"/>
              <a:sym typeface="Times New Roman"/>
            </a:endParaRPr>
          </a:p>
        </p:txBody>
      </p:sp>
      <p:sp>
        <p:nvSpPr>
          <p:cNvPr id="368" name="Google Shape;368;p12"/>
          <p:cNvSpPr txBox="1"/>
          <p:nvPr/>
        </p:nvSpPr>
        <p:spPr>
          <a:xfrm>
            <a:off x="5019150" y="3711150"/>
            <a:ext cx="66279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Cumplir con las metas </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planteadas.Juárez(2017).</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p:txBody>
      </p:sp>
      <p:sp>
        <p:nvSpPr>
          <p:cNvPr id="369" name="Google Shape;369;p12"/>
          <p:cNvSpPr txBox="1"/>
          <p:nvPr/>
        </p:nvSpPr>
        <p:spPr>
          <a:xfrm>
            <a:off x="7080275" y="1015550"/>
            <a:ext cx="200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7</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Límites</a:t>
            </a:r>
            <a:endParaRPr b="0" i="1" sz="1200" u="none" cap="none" strike="noStrike">
              <a:solidFill>
                <a:srgbClr val="000000"/>
              </a:solidFill>
              <a:latin typeface="Times New Roman"/>
              <a:ea typeface="Times New Roman"/>
              <a:cs typeface="Times New Roman"/>
              <a:sym typeface="Times New Roman"/>
            </a:endParaRPr>
          </a:p>
        </p:txBody>
      </p:sp>
      <p:pic>
        <p:nvPicPr>
          <p:cNvPr id="370" name="Google Shape;370;p12"/>
          <p:cNvPicPr preferRelativeResize="0"/>
          <p:nvPr/>
        </p:nvPicPr>
        <p:blipFill rotWithShape="1">
          <a:blip r:embed="rId4">
            <a:alphaModFix/>
          </a:blip>
          <a:srcRect b="0" l="0" r="0" t="0"/>
          <a:stretch/>
        </p:blipFill>
        <p:spPr>
          <a:xfrm>
            <a:off x="7080275" y="1682447"/>
            <a:ext cx="1883875" cy="1492475"/>
          </a:xfrm>
          <a:prstGeom prst="rect">
            <a:avLst/>
          </a:prstGeom>
          <a:noFill/>
          <a:ln>
            <a:noFill/>
          </a:ln>
        </p:spPr>
      </p:pic>
      <p:sp>
        <p:nvSpPr>
          <p:cNvPr id="371" name="Google Shape;371;p12"/>
          <p:cNvSpPr txBox="1"/>
          <p:nvPr/>
        </p:nvSpPr>
        <p:spPr>
          <a:xfrm>
            <a:off x="6851913" y="3612275"/>
            <a:ext cx="2340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En la siguiente imagen podemos visualizar una representación gráfica de la delimitación.Unknow (</a:t>
            </a:r>
            <a:r>
              <a:rPr b="0" i="0" lang="es" sz="900" u="none" cap="none" strike="noStrike">
                <a:solidFill>
                  <a:srgbClr val="000000"/>
                </a:solidFill>
                <a:highlight>
                  <a:srgbClr val="FFFFFF"/>
                </a:highlight>
                <a:latin typeface="Times New Roman"/>
                <a:ea typeface="Times New Roman"/>
                <a:cs typeface="Times New Roman"/>
                <a:sym typeface="Times New Roman"/>
              </a:rPr>
              <a:t> 2017).</a:t>
            </a:r>
            <a:endParaRPr b="0" i="0" sz="9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372" name="Google Shape;372;p12"/>
          <p:cNvSpPr/>
          <p:nvPr/>
        </p:nvSpPr>
        <p:spPr>
          <a:xfrm>
            <a:off x="2900725" y="1504900"/>
            <a:ext cx="1552800" cy="10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txBox="1"/>
          <p:nvPr/>
        </p:nvSpPr>
        <p:spPr>
          <a:xfrm>
            <a:off x="2946450" y="1831925"/>
            <a:ext cx="2072700" cy="48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El tiempo estipulado para el desarrollo </a:t>
            </a:r>
            <a:endParaRPr b="0" i="0" sz="6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de proyecto es de:</a:t>
            </a:r>
            <a:endParaRPr b="0" i="0" sz="6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6 meses</a:t>
            </a:r>
            <a:endParaRPr b="0" i="0" sz="650" u="none" cap="none" strike="noStrike">
              <a:solidFill>
                <a:srgbClr val="000000"/>
              </a:solidFill>
              <a:latin typeface="Times New Roman"/>
              <a:ea typeface="Times New Roman"/>
              <a:cs typeface="Times New Roman"/>
              <a:sym typeface="Times New Roman"/>
            </a:endParaRPr>
          </a:p>
        </p:txBody>
      </p:sp>
      <p:sp>
        <p:nvSpPr>
          <p:cNvPr id="374" name="Google Shape;374;p12"/>
          <p:cNvSpPr/>
          <p:nvPr/>
        </p:nvSpPr>
        <p:spPr>
          <a:xfrm>
            <a:off x="1308875" y="2676075"/>
            <a:ext cx="1506900" cy="10683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Se procesos que apoyaran:</a:t>
            </a:r>
            <a:endParaRPr b="0" i="0" sz="650" u="none" cap="none" strike="noStrike">
              <a:solidFill>
                <a:srgbClr val="000000"/>
              </a:solidFill>
              <a:latin typeface="Times New Roman"/>
              <a:ea typeface="Times New Roman"/>
              <a:cs typeface="Times New Roman"/>
              <a:sym typeface="Times New Roman"/>
            </a:endParaRPr>
          </a:p>
          <a:p>
            <a:pPr indent="-269875" lvl="0" marL="457200" marR="0" rtl="0" algn="l">
              <a:lnSpc>
                <a:spcPct val="100000"/>
              </a:lnSpc>
              <a:spcBef>
                <a:spcPts val="0"/>
              </a:spcBef>
              <a:spcAft>
                <a:spcPts val="0"/>
              </a:spcAft>
              <a:buClr>
                <a:srgbClr val="000000"/>
              </a:buClr>
              <a:buSzPts val="650"/>
              <a:buFont typeface="Times New Roman"/>
              <a:buChar char="●"/>
            </a:pPr>
            <a:r>
              <a:rPr b="0" i="0" lang="es" sz="650" u="none" cap="none" strike="noStrike">
                <a:solidFill>
                  <a:srgbClr val="000000"/>
                </a:solidFill>
                <a:latin typeface="Times New Roman"/>
                <a:ea typeface="Times New Roman"/>
                <a:cs typeface="Times New Roman"/>
                <a:sym typeface="Times New Roman"/>
              </a:rPr>
              <a:t>orden y evolución empresarial.</a:t>
            </a:r>
            <a:endParaRPr b="0" i="0" sz="6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Se procesos que no apoyaran:</a:t>
            </a:r>
            <a:endParaRPr b="0" i="0" sz="650" u="none" cap="none" strike="noStrike">
              <a:solidFill>
                <a:srgbClr val="000000"/>
              </a:solidFill>
              <a:latin typeface="Times New Roman"/>
              <a:ea typeface="Times New Roman"/>
              <a:cs typeface="Times New Roman"/>
              <a:sym typeface="Times New Roman"/>
            </a:endParaRPr>
          </a:p>
          <a:p>
            <a:pPr indent="-269875" lvl="0" marL="457200" marR="0" rtl="0" algn="l">
              <a:lnSpc>
                <a:spcPct val="100000"/>
              </a:lnSpc>
              <a:spcBef>
                <a:spcPts val="0"/>
              </a:spcBef>
              <a:spcAft>
                <a:spcPts val="0"/>
              </a:spcAft>
              <a:buClr>
                <a:srgbClr val="000000"/>
              </a:buClr>
              <a:buSzPts val="650"/>
              <a:buFont typeface="Times New Roman"/>
              <a:buChar char="●"/>
            </a:pPr>
            <a:r>
              <a:rPr b="0" i="0" lang="es" sz="650" u="none" cap="none" strike="noStrike">
                <a:solidFill>
                  <a:srgbClr val="000000"/>
                </a:solidFill>
                <a:latin typeface="Times New Roman"/>
                <a:ea typeface="Times New Roman"/>
                <a:cs typeface="Times New Roman"/>
                <a:sym typeface="Times New Roman"/>
              </a:rPr>
              <a:t>proceso de ventas.</a:t>
            </a:r>
            <a:endParaRPr b="0" i="0" sz="6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2900550" y="2676075"/>
            <a:ext cx="1552800" cy="1068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650"/>
              <a:buFont typeface="Arial"/>
              <a:buNone/>
            </a:pPr>
            <a:r>
              <a:rPr b="0" i="0" lang="es" sz="650" u="none" cap="none" strike="noStrike">
                <a:solidFill>
                  <a:srgbClr val="000000"/>
                </a:solidFill>
                <a:latin typeface="Times New Roman"/>
                <a:ea typeface="Times New Roman"/>
                <a:cs typeface="Times New Roman"/>
                <a:sym typeface="Times New Roman"/>
              </a:rPr>
              <a:t>Funciones:</a:t>
            </a:r>
            <a:endParaRPr b="0" i="0" sz="650" u="none" cap="none" strike="noStrike">
              <a:solidFill>
                <a:srgbClr val="000000"/>
              </a:solidFill>
              <a:latin typeface="Times New Roman"/>
              <a:ea typeface="Times New Roman"/>
              <a:cs typeface="Times New Roman"/>
              <a:sym typeface="Times New Roman"/>
            </a:endParaRPr>
          </a:p>
          <a:p>
            <a:pPr indent="-269875" lvl="0" marL="457200" marR="0" rtl="0" algn="l">
              <a:lnSpc>
                <a:spcPct val="100000"/>
              </a:lnSpc>
              <a:spcBef>
                <a:spcPts val="0"/>
              </a:spcBef>
              <a:spcAft>
                <a:spcPts val="0"/>
              </a:spcAft>
              <a:buClr>
                <a:srgbClr val="000000"/>
              </a:buClr>
              <a:buSzPts val="650"/>
              <a:buFont typeface="Times New Roman"/>
              <a:buChar char="●"/>
            </a:pPr>
            <a:r>
              <a:rPr b="0" i="0" lang="es" sz="650" u="none" cap="none" strike="noStrike">
                <a:solidFill>
                  <a:srgbClr val="000000"/>
                </a:solidFill>
                <a:latin typeface="Times New Roman"/>
                <a:ea typeface="Times New Roman"/>
                <a:cs typeface="Times New Roman"/>
                <a:sym typeface="Times New Roman"/>
              </a:rPr>
              <a:t>Inventario.</a:t>
            </a:r>
            <a:endParaRPr b="0" i="0" sz="650" u="none" cap="none" strike="noStrike">
              <a:solidFill>
                <a:srgbClr val="000000"/>
              </a:solidFill>
              <a:latin typeface="Times New Roman"/>
              <a:ea typeface="Times New Roman"/>
              <a:cs typeface="Times New Roman"/>
              <a:sym typeface="Times New Roman"/>
            </a:endParaRPr>
          </a:p>
          <a:p>
            <a:pPr indent="-269875" lvl="0" marL="457200" marR="0" rtl="0" algn="l">
              <a:lnSpc>
                <a:spcPct val="100000"/>
              </a:lnSpc>
              <a:spcBef>
                <a:spcPts val="0"/>
              </a:spcBef>
              <a:spcAft>
                <a:spcPts val="0"/>
              </a:spcAft>
              <a:buClr>
                <a:srgbClr val="000000"/>
              </a:buClr>
              <a:buSzPts val="650"/>
              <a:buFont typeface="Times New Roman"/>
              <a:buChar char="●"/>
            </a:pPr>
            <a:r>
              <a:rPr b="0" i="0" lang="es" sz="650" u="none" cap="none" strike="noStrike">
                <a:solidFill>
                  <a:srgbClr val="000000"/>
                </a:solidFill>
                <a:latin typeface="Times New Roman"/>
                <a:ea typeface="Times New Roman"/>
                <a:cs typeface="Times New Roman"/>
                <a:sym typeface="Times New Roman"/>
              </a:rPr>
              <a:t>Facturación.</a:t>
            </a:r>
            <a:endParaRPr b="0" i="0" sz="650" u="none" cap="none" strike="noStrike">
              <a:solidFill>
                <a:srgbClr val="000000"/>
              </a:solidFill>
              <a:latin typeface="Times New Roman"/>
              <a:ea typeface="Times New Roman"/>
              <a:cs typeface="Times New Roman"/>
              <a:sym typeface="Times New Roman"/>
            </a:endParaRPr>
          </a:p>
          <a:p>
            <a:pPr indent="-269875" lvl="0" marL="457200" marR="0" rtl="0" algn="l">
              <a:lnSpc>
                <a:spcPct val="100000"/>
              </a:lnSpc>
              <a:spcBef>
                <a:spcPts val="0"/>
              </a:spcBef>
              <a:spcAft>
                <a:spcPts val="0"/>
              </a:spcAft>
              <a:buClr>
                <a:srgbClr val="000000"/>
              </a:buClr>
              <a:buSzPts val="650"/>
              <a:buFont typeface="Times New Roman"/>
              <a:buChar char="●"/>
            </a:pPr>
            <a:r>
              <a:rPr b="0" i="0" lang="es" sz="650" u="none" cap="none" strike="noStrike">
                <a:solidFill>
                  <a:srgbClr val="000000"/>
                </a:solidFill>
                <a:latin typeface="Times New Roman"/>
                <a:ea typeface="Times New Roman"/>
                <a:cs typeface="Times New Roman"/>
                <a:sym typeface="Times New Roman"/>
              </a:rPr>
              <a:t>Reporte.</a:t>
            </a:r>
            <a:endParaRPr b="0" i="0" sz="6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17b1f76841_0_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Técnicas</a:t>
            </a:r>
            <a:r>
              <a:rPr lang="es">
                <a:latin typeface="Times New Roman"/>
                <a:ea typeface="Times New Roman"/>
                <a:cs typeface="Times New Roman"/>
                <a:sym typeface="Times New Roman"/>
              </a:rPr>
              <a:t> e instrumentos de </a:t>
            </a:r>
            <a:r>
              <a:rPr lang="es">
                <a:latin typeface="Times New Roman"/>
                <a:ea typeface="Times New Roman"/>
                <a:cs typeface="Times New Roman"/>
                <a:sym typeface="Times New Roman"/>
              </a:rPr>
              <a:t>recolección</a:t>
            </a:r>
            <a:r>
              <a:rPr lang="es"/>
              <a:t> </a:t>
            </a:r>
            <a:endParaRPr/>
          </a:p>
        </p:txBody>
      </p:sp>
      <p:sp>
        <p:nvSpPr>
          <p:cNvPr id="381" name="Google Shape;381;g117b1f76841_0_0"/>
          <p:cNvSpPr txBox="1"/>
          <p:nvPr>
            <p:ph idx="1" type="body"/>
          </p:nvPr>
        </p:nvSpPr>
        <p:spPr>
          <a:xfrm>
            <a:off x="1204650" y="1444725"/>
            <a:ext cx="4546200" cy="33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Definimos que la </a:t>
            </a:r>
            <a:r>
              <a:rPr lang="es">
                <a:latin typeface="Times New Roman"/>
                <a:ea typeface="Times New Roman"/>
                <a:cs typeface="Times New Roman"/>
                <a:sym typeface="Times New Roman"/>
              </a:rPr>
              <a:t>metodología</a:t>
            </a:r>
            <a:r>
              <a:rPr lang="es">
                <a:latin typeface="Times New Roman"/>
                <a:ea typeface="Times New Roman"/>
                <a:cs typeface="Times New Roman"/>
                <a:sym typeface="Times New Roman"/>
              </a:rPr>
              <a:t> que utilizamos en esta obtenemos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la cual nos brinda  una serie de preguntas  que son establecidas con el </a:t>
            </a:r>
            <a:r>
              <a:rPr lang="es">
                <a:latin typeface="Times New Roman"/>
                <a:ea typeface="Times New Roman"/>
                <a:cs typeface="Times New Roman"/>
                <a:sym typeface="Times New Roman"/>
              </a:rPr>
              <a:t>propósito</a:t>
            </a:r>
            <a:r>
              <a:rPr lang="es">
                <a:latin typeface="Times New Roman"/>
                <a:ea typeface="Times New Roman"/>
                <a:cs typeface="Times New Roman"/>
                <a:sym typeface="Times New Roman"/>
              </a:rPr>
              <a:t> de obtener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de “Motors company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s">
                <a:latin typeface="Times New Roman"/>
                <a:ea typeface="Times New Roman"/>
                <a:cs typeface="Times New Roman"/>
                <a:sym typeface="Times New Roman"/>
              </a:rPr>
              <a:t>Los roles a los cuales le realizamos este levantamiento de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son: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s">
                <a:latin typeface="Times New Roman"/>
                <a:ea typeface="Times New Roman"/>
                <a:cs typeface="Times New Roman"/>
                <a:sym typeface="Times New Roman"/>
              </a:rPr>
              <a:t>Administrador</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s">
                <a:latin typeface="Times New Roman"/>
                <a:ea typeface="Times New Roman"/>
                <a:cs typeface="Times New Roman"/>
                <a:sym typeface="Times New Roman"/>
              </a:rPr>
              <a:t>Empleado</a:t>
            </a:r>
            <a:endParaRPr>
              <a:latin typeface="Times New Roman"/>
              <a:ea typeface="Times New Roman"/>
              <a:cs typeface="Times New Roman"/>
              <a:sym typeface="Times New Roman"/>
            </a:endParaRPr>
          </a:p>
          <a:p>
            <a:pPr indent="0" lvl="0" marL="0" rtl="0" algn="l">
              <a:spcBef>
                <a:spcPts val="0"/>
              </a:spcBef>
              <a:spcAft>
                <a:spcPts val="0"/>
              </a:spcAft>
              <a:buNone/>
            </a:pPr>
            <a:r>
              <a:rPr lang="es">
                <a:latin typeface="Times New Roman"/>
                <a:ea typeface="Times New Roman"/>
                <a:cs typeface="Times New Roman"/>
                <a:sym typeface="Times New Roman"/>
              </a:rPr>
              <a:t>La </a:t>
            </a:r>
            <a:r>
              <a:rPr lang="es">
                <a:latin typeface="Times New Roman"/>
                <a:ea typeface="Times New Roman"/>
                <a:cs typeface="Times New Roman"/>
                <a:sym typeface="Times New Roman"/>
              </a:rPr>
              <a:t>metodología</a:t>
            </a:r>
            <a:r>
              <a:rPr lang="es">
                <a:latin typeface="Times New Roman"/>
                <a:ea typeface="Times New Roman"/>
                <a:cs typeface="Times New Roman"/>
                <a:sym typeface="Times New Roman"/>
              </a:rPr>
              <a:t> que implementamos fue la encuesta en la cual se nos </a:t>
            </a:r>
            <a:r>
              <a:rPr lang="es">
                <a:latin typeface="Times New Roman"/>
                <a:ea typeface="Times New Roman"/>
                <a:cs typeface="Times New Roman"/>
                <a:sym typeface="Times New Roman"/>
              </a:rPr>
              <a:t>suministró</a:t>
            </a:r>
            <a:r>
              <a:rPr lang="es">
                <a:latin typeface="Times New Roman"/>
                <a:ea typeface="Times New Roman"/>
                <a:cs typeface="Times New Roman"/>
                <a:sym typeface="Times New Roman"/>
              </a:rPr>
              <a:t>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de gran ayuda para </a:t>
            </a:r>
            <a:r>
              <a:rPr lang="es">
                <a:latin typeface="Times New Roman"/>
                <a:ea typeface="Times New Roman"/>
                <a:cs typeface="Times New Roman"/>
                <a:sym typeface="Times New Roman"/>
              </a:rPr>
              <a:t>realizar</a:t>
            </a:r>
            <a:r>
              <a:rPr lang="es">
                <a:latin typeface="Times New Roman"/>
                <a:ea typeface="Times New Roman"/>
                <a:cs typeface="Times New Roman"/>
                <a:sym typeface="Times New Roman"/>
              </a:rPr>
              <a:t> los 10 interrogantes.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2" name="Google Shape;382;g117b1f76841_0_0"/>
          <p:cNvSpPr txBox="1"/>
          <p:nvPr/>
        </p:nvSpPr>
        <p:spPr>
          <a:xfrm>
            <a:off x="6283750" y="1586425"/>
            <a:ext cx="713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latin typeface="Times New Roman"/>
                <a:ea typeface="Times New Roman"/>
                <a:cs typeface="Times New Roman"/>
                <a:sym typeface="Times New Roman"/>
              </a:rPr>
              <a:t>Figura 8</a:t>
            </a:r>
            <a:endParaRPr b="1" sz="1200">
              <a:latin typeface="Times New Roman"/>
              <a:ea typeface="Times New Roman"/>
              <a:cs typeface="Times New Roman"/>
              <a:sym typeface="Times New Roman"/>
            </a:endParaRPr>
          </a:p>
          <a:p>
            <a:pPr indent="0" lvl="0" marL="0" rtl="0" algn="l">
              <a:spcBef>
                <a:spcPts val="0"/>
              </a:spcBef>
              <a:spcAft>
                <a:spcPts val="0"/>
              </a:spcAft>
              <a:buNone/>
            </a:pPr>
            <a:r>
              <a:rPr i="1" lang="es" sz="1200">
                <a:latin typeface="Times New Roman"/>
                <a:ea typeface="Times New Roman"/>
                <a:cs typeface="Times New Roman"/>
                <a:sym typeface="Times New Roman"/>
              </a:rPr>
              <a:t>Encuesta</a:t>
            </a:r>
            <a:endParaRPr i="1" sz="1200">
              <a:latin typeface="Times New Roman"/>
              <a:ea typeface="Times New Roman"/>
              <a:cs typeface="Times New Roman"/>
              <a:sym typeface="Times New Roman"/>
            </a:endParaRPr>
          </a:p>
        </p:txBody>
      </p:sp>
      <p:pic>
        <p:nvPicPr>
          <p:cNvPr id="383" name="Google Shape;383;g117b1f76841_0_0"/>
          <p:cNvPicPr preferRelativeResize="0"/>
          <p:nvPr/>
        </p:nvPicPr>
        <p:blipFill>
          <a:blip r:embed="rId3">
            <a:alphaModFix/>
          </a:blip>
          <a:stretch>
            <a:fillRect/>
          </a:stretch>
        </p:blipFill>
        <p:spPr>
          <a:xfrm>
            <a:off x="6531625" y="2383700"/>
            <a:ext cx="2211676" cy="1486250"/>
          </a:xfrm>
          <a:prstGeom prst="rect">
            <a:avLst/>
          </a:prstGeom>
          <a:noFill/>
          <a:ln>
            <a:noFill/>
          </a:ln>
        </p:spPr>
      </p:pic>
      <p:sp>
        <p:nvSpPr>
          <p:cNvPr id="384" name="Google Shape;384;g117b1f76841_0_0"/>
          <p:cNvSpPr txBox="1"/>
          <p:nvPr/>
        </p:nvSpPr>
        <p:spPr>
          <a:xfrm>
            <a:off x="6172200" y="4113125"/>
            <a:ext cx="713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Times New Roman"/>
                <a:ea typeface="Times New Roman"/>
                <a:cs typeface="Times New Roman"/>
                <a:sym typeface="Times New Roman"/>
              </a:rPr>
              <a:t>Nota.Instrumento encuesta.</a:t>
            </a:r>
            <a:r>
              <a:rPr lang="es" sz="1100">
                <a:latin typeface="Times New Roman"/>
                <a:ea typeface="Times New Roman"/>
                <a:cs typeface="Times New Roman"/>
                <a:sym typeface="Times New Roman"/>
              </a:rPr>
              <a:t>Moreno(2018).</a:t>
            </a:r>
            <a:endParaRPr i="1"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17b1f76841_0_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Técnicas e instrumentos de recolección</a:t>
            </a:r>
            <a:endParaRPr>
              <a:latin typeface="Times New Roman"/>
              <a:ea typeface="Times New Roman"/>
              <a:cs typeface="Times New Roman"/>
              <a:sym typeface="Times New Roman"/>
            </a:endParaRPr>
          </a:p>
          <a:p>
            <a:pPr indent="0" lvl="0" marL="0" rtl="0" algn="l">
              <a:spcBef>
                <a:spcPts val="0"/>
              </a:spcBef>
              <a:spcAft>
                <a:spcPts val="0"/>
              </a:spcAft>
              <a:buNone/>
            </a:pPr>
            <a:r>
              <a:rPr lang="es" sz="1300">
                <a:latin typeface="Times New Roman"/>
                <a:ea typeface="Times New Roman"/>
                <a:cs typeface="Times New Roman"/>
                <a:sym typeface="Times New Roman"/>
              </a:rPr>
              <a:t>Rol Administrador </a:t>
            </a:r>
            <a:r>
              <a:rPr lang="e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390" name="Google Shape;390;g117b1f76841_0_6"/>
          <p:cNvSpPr txBox="1"/>
          <p:nvPr>
            <p:ph idx="1" type="body"/>
          </p:nvPr>
        </p:nvSpPr>
        <p:spPr>
          <a:xfrm>
            <a:off x="1093075" y="1866125"/>
            <a:ext cx="6492000" cy="2075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1.Con respecto al día ¿Sabes cuánto gana la empresa?</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2.¿Sabe cuántos respuestos y que repuestos maneja al dia?</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3.¿Qué sistema de facturación maneja la empresa?</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4.¿Cataloga los productos exportados?</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5.¿De qué manera trabaja las compras de repuestos?</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17b1f76841_5_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s">
                <a:solidFill>
                  <a:srgbClr val="3C4043"/>
                </a:solidFill>
                <a:latin typeface="Times New Roman"/>
                <a:ea typeface="Times New Roman"/>
                <a:cs typeface="Times New Roman"/>
                <a:sym typeface="Times New Roman"/>
              </a:rPr>
              <a:t> Mapas de Proceso-BPMN</a:t>
            </a:r>
            <a:r>
              <a:rPr b="0" lang="es" sz="1050">
                <a:solidFill>
                  <a:srgbClr val="3C4043"/>
                </a:solidFill>
                <a:latin typeface="Roboto"/>
                <a:ea typeface="Roboto"/>
                <a:cs typeface="Roboto"/>
                <a:sym typeface="Roboto"/>
              </a:rPr>
              <a:t> </a:t>
            </a:r>
            <a:endParaRPr/>
          </a:p>
        </p:txBody>
      </p:sp>
      <p:sp>
        <p:nvSpPr>
          <p:cNvPr id="396" name="Google Shape;396;g117b1f76841_5_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7b1f76841_11_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s">
                <a:solidFill>
                  <a:srgbClr val="3C4043"/>
                </a:solidFill>
                <a:latin typeface="Times New Roman"/>
                <a:ea typeface="Times New Roman"/>
                <a:cs typeface="Times New Roman"/>
                <a:sym typeface="Times New Roman"/>
              </a:rPr>
              <a:t> Mapas de Proceso-BPMN</a:t>
            </a:r>
            <a:r>
              <a:rPr b="0" lang="es" sz="1050">
                <a:solidFill>
                  <a:srgbClr val="3C4043"/>
                </a:solidFill>
                <a:latin typeface="Roboto"/>
                <a:ea typeface="Roboto"/>
                <a:cs typeface="Roboto"/>
                <a:sym typeface="Roboto"/>
              </a:rPr>
              <a:t> </a:t>
            </a:r>
            <a:endParaRPr/>
          </a:p>
        </p:txBody>
      </p:sp>
      <p:sp>
        <p:nvSpPr>
          <p:cNvPr id="402" name="Google Shape;402;g117b1f76841_11_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17b1f76841_5_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08" name="Google Shape;408;g117b1f76841_5_0"/>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Loguear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usuario deberá ingresar su nombre y password para ingresar al sistema de </a:t>
                      </a:r>
                      <a:r>
                        <a:rPr lang="es" sz="1200">
                          <a:latin typeface="Times New Roman"/>
                          <a:ea typeface="Times New Roman"/>
                          <a:cs typeface="Times New Roman"/>
                          <a:sym typeface="Times New Roman"/>
                        </a:rPr>
                        <a:t>información</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permitirá identificar la cuenta del administrador o del empleado.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17b1f76841_6_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14" name="Google Shape;414;g117b1f76841_6_5"/>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a:t>
                      </a:r>
                      <a:r>
                        <a:rPr lang="es" sz="1200">
                          <a:latin typeface="Times New Roman"/>
                          <a:ea typeface="Times New Roman"/>
                          <a:cs typeface="Times New Roman"/>
                          <a:sym typeface="Times New Roman"/>
                        </a:rPr>
                        <a:t> Empleado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empleado deberá ingresar su nombre y password para ingresar al sistema de información.</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empleado agregue y elimine productos o herramientas.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17b1f76841_6_1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20" name="Google Shape;420;g117b1f76841_6_15"/>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Actualización</a:t>
                      </a:r>
                      <a:r>
                        <a:rPr lang="es" sz="1200">
                          <a:latin typeface="Times New Roman"/>
                          <a:ea typeface="Times New Roman"/>
                          <a:cs typeface="Times New Roman"/>
                          <a:sym typeface="Times New Roman"/>
                        </a:rPr>
                        <a:t> de datos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administrador </a:t>
                      </a:r>
                      <a:r>
                        <a:rPr lang="es" sz="1200">
                          <a:latin typeface="Times New Roman"/>
                          <a:ea typeface="Times New Roman"/>
                          <a:cs typeface="Times New Roman"/>
                          <a:sym typeface="Times New Roman"/>
                        </a:rPr>
                        <a:t>podrá</a:t>
                      </a:r>
                      <a:r>
                        <a:rPr lang="es" sz="1200">
                          <a:latin typeface="Times New Roman"/>
                          <a:ea typeface="Times New Roman"/>
                          <a:cs typeface="Times New Roman"/>
                          <a:sym typeface="Times New Roman"/>
                        </a:rPr>
                        <a:t> actualizar los datos de los usuarios.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pueda actualizar los datos de un usuario  siempre y cuando </a:t>
                      </a:r>
                      <a:r>
                        <a:rPr lang="es" sz="1200">
                          <a:latin typeface="Times New Roman"/>
                          <a:ea typeface="Times New Roman"/>
                          <a:cs typeface="Times New Roman"/>
                          <a:sym typeface="Times New Roman"/>
                        </a:rPr>
                        <a:t>esté</a:t>
                      </a:r>
                      <a:r>
                        <a:rPr lang="es" sz="1200">
                          <a:latin typeface="Times New Roman"/>
                          <a:ea typeface="Times New Roman"/>
                          <a:cs typeface="Times New Roman"/>
                          <a:sym typeface="Times New Roman"/>
                        </a:rPr>
                        <a:t> logueado y registrado con su debido concentimiento.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056750" y="52952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a:t>
            </a:r>
            <a:r>
              <a:rPr lang="es"/>
              <a:t> </a:t>
            </a:r>
            <a:endParaRPr/>
          </a:p>
        </p:txBody>
      </p:sp>
      <p:sp>
        <p:nvSpPr>
          <p:cNvPr id="284" name="Google Shape;284;p2"/>
          <p:cNvSpPr txBox="1"/>
          <p:nvPr>
            <p:ph idx="1" type="body"/>
          </p:nvPr>
        </p:nvSpPr>
        <p:spPr>
          <a:xfrm>
            <a:off x="1303800" y="1425300"/>
            <a:ext cx="7384500" cy="32226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b="1" lang="es" sz="1500">
                <a:latin typeface="Times New Roman"/>
                <a:ea typeface="Times New Roman"/>
                <a:cs typeface="Times New Roman"/>
                <a:sym typeface="Times New Roman"/>
              </a:rPr>
              <a:t>Planteamiento del problema:</a:t>
            </a:r>
            <a:r>
              <a:rPr lang="es" sz="1500">
                <a:latin typeface="Times New Roman"/>
                <a:ea typeface="Times New Roman"/>
                <a:cs typeface="Times New Roman"/>
                <a:sym typeface="Times New Roman"/>
              </a:rPr>
              <a:t> Para el planteamiento del problema se debe identificar y determinar el problema de investigación, para ello se debe ubicar y conocer el problema para saber de qué se va a investigar, para conocer el problema de investigación se debe describir sus características, determinar sus requisitos y condiciones, delimitarlo adecuadamente e identificar las fuente de información.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s" sz="1500">
                <a:latin typeface="Times New Roman"/>
                <a:ea typeface="Times New Roman"/>
                <a:cs typeface="Times New Roman"/>
                <a:sym typeface="Times New Roman"/>
              </a:rPr>
              <a:t>Objetivo General:</a:t>
            </a:r>
            <a:r>
              <a:rPr lang="es" sz="1500">
                <a:latin typeface="Times New Roman"/>
                <a:ea typeface="Times New Roman"/>
                <a:cs typeface="Times New Roman"/>
                <a:sym typeface="Times New Roman"/>
              </a:rPr>
              <a:t> Son los que expresan los propósitos generales y globales del trabajo de investigación.</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Ejemplo: Analizar y caracterizar la gestión educativa en la Facultad de Ciencias de la comunicación de la universidad “Los santos”.(Calizaya, 2015)</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17b1f76841_6_2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26" name="Google Shape;426;g117b1f76841_6_20"/>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I</a:t>
                      </a:r>
                      <a:r>
                        <a:rPr lang="es" sz="1200">
                          <a:latin typeface="Times New Roman"/>
                          <a:ea typeface="Times New Roman"/>
                          <a:cs typeface="Times New Roman"/>
                          <a:sym typeface="Times New Roman"/>
                        </a:rPr>
                        <a:t>nhabilitación</a:t>
                      </a:r>
                      <a:r>
                        <a:rPr lang="es" sz="1200">
                          <a:latin typeface="Times New Roman"/>
                          <a:ea typeface="Times New Roman"/>
                          <a:cs typeface="Times New Roman"/>
                          <a:sym typeface="Times New Roman"/>
                        </a:rPr>
                        <a:t> de usuarios.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empleado deberá loguearse para poder actualizar los datos.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a:t>
                      </a:r>
                      <a:r>
                        <a:rPr lang="es" sz="1200">
                          <a:latin typeface="Times New Roman"/>
                          <a:ea typeface="Times New Roman"/>
                          <a:cs typeface="Times New Roman"/>
                          <a:sym typeface="Times New Roman"/>
                        </a:rPr>
                        <a:t>podrá</a:t>
                      </a:r>
                      <a:r>
                        <a:rPr lang="es" sz="1200">
                          <a:latin typeface="Times New Roman"/>
                          <a:ea typeface="Times New Roman"/>
                          <a:cs typeface="Times New Roman"/>
                          <a:sym typeface="Times New Roman"/>
                        </a:rPr>
                        <a:t> inhabilitar el usuario de </a:t>
                      </a:r>
                      <a:r>
                        <a:rPr lang="es" sz="1200">
                          <a:latin typeface="Times New Roman"/>
                          <a:ea typeface="Times New Roman"/>
                          <a:cs typeface="Times New Roman"/>
                          <a:sym typeface="Times New Roman"/>
                        </a:rPr>
                        <a:t>algún</a:t>
                      </a:r>
                      <a:r>
                        <a:rPr lang="es" sz="1200">
                          <a:latin typeface="Times New Roman"/>
                          <a:ea typeface="Times New Roman"/>
                          <a:cs typeface="Times New Roman"/>
                          <a:sym typeface="Times New Roman"/>
                        </a:rPr>
                        <a:t>  empleado siempre y cuando el </a:t>
                      </a:r>
                      <a:r>
                        <a:rPr lang="es" sz="1200">
                          <a:latin typeface="Times New Roman"/>
                          <a:ea typeface="Times New Roman"/>
                          <a:cs typeface="Times New Roman"/>
                          <a:sym typeface="Times New Roman"/>
                        </a:rPr>
                        <a:t>empleado </a:t>
                      </a:r>
                      <a:r>
                        <a:rPr lang="es" sz="1200">
                          <a:latin typeface="Times New Roman"/>
                          <a:ea typeface="Times New Roman"/>
                          <a:cs typeface="Times New Roman"/>
                          <a:sym typeface="Times New Roman"/>
                        </a:rPr>
                        <a:t> esté logueado y r</a:t>
                      </a:r>
                      <a:r>
                        <a:rPr lang="es" sz="1200">
                          <a:latin typeface="Times New Roman"/>
                          <a:ea typeface="Times New Roman"/>
                          <a:cs typeface="Times New Roman"/>
                          <a:sym typeface="Times New Roman"/>
                        </a:rPr>
                        <a:t>egistrado, en dicho caso de que el usuario se haya retirado de la empresa o regresado.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17b1f76841_6_1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32" name="Google Shape;432;g117b1f76841_6_10"/>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Agregar Productos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Registro en el que el administrador ingresa los productos o repuestos.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t>
                      </a:r>
                      <a:r>
                        <a:rPr lang="es" sz="1200">
                          <a:latin typeface="Times New Roman"/>
                          <a:ea typeface="Times New Roman"/>
                          <a:cs typeface="Times New Roman"/>
                          <a:sym typeface="Times New Roman"/>
                        </a:rPr>
                        <a:t>Administrador</a:t>
                      </a:r>
                      <a:r>
                        <a:rPr lang="es" sz="1200">
                          <a:latin typeface="Times New Roman"/>
                          <a:ea typeface="Times New Roman"/>
                          <a:cs typeface="Times New Roman"/>
                          <a:sym typeface="Times New Roman"/>
                        </a:rPr>
                        <a:t> agregue productos o repuestos a utilizar para que empleado pueda hacer un reporte de los repuestos que requiere.</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17b1f76841_5_4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38" name="Google Shape;438;g117b1f76841_5_48"/>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RF06</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 de ventas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empleado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la posibilidad de registrar las ventas diarias..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t>
                      </a:r>
                      <a:r>
                        <a:rPr lang="es" sz="1200">
                          <a:latin typeface="Times New Roman"/>
                          <a:ea typeface="Times New Roman"/>
                          <a:cs typeface="Times New Roman"/>
                          <a:sym typeface="Times New Roman"/>
                        </a:rPr>
                        <a:t>empleador registre</a:t>
                      </a:r>
                      <a:r>
                        <a:rPr lang="es" sz="1200">
                          <a:latin typeface="Times New Roman"/>
                          <a:ea typeface="Times New Roman"/>
                          <a:cs typeface="Times New Roman"/>
                          <a:sym typeface="Times New Roman"/>
                        </a:rPr>
                        <a:t> las ventas mediante a el id del producto o repuesto para eliminarse de la tabla de inventario y </a:t>
                      </a:r>
                      <a:r>
                        <a:rPr lang="es" sz="1200">
                          <a:latin typeface="Times New Roman"/>
                          <a:ea typeface="Times New Roman"/>
                          <a:cs typeface="Times New Roman"/>
                          <a:sym typeface="Times New Roman"/>
                        </a:rPr>
                        <a:t>agregar</a:t>
                      </a:r>
                      <a:r>
                        <a:rPr lang="es" sz="1200">
                          <a:latin typeface="Times New Roman"/>
                          <a:ea typeface="Times New Roman"/>
                          <a:cs typeface="Times New Roman"/>
                          <a:sym typeface="Times New Roman"/>
                        </a:rPr>
                        <a:t> dicho producto a la tabla de reporte de ventas y facturacion.Se justara con con los datos del carro y el nombre del que hizo el servicio.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17b1f76841_5_53"/>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44" name="Google Shape;444;g117b1f76841_5_53"/>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RF07</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Reporte de ventas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Mediante a que el empleado haga haga las ventas del dia.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a:t>
                      </a:r>
                      <a:r>
                        <a:rPr lang="es" sz="1200">
                          <a:latin typeface="Times New Roman"/>
                          <a:ea typeface="Times New Roman"/>
                          <a:cs typeface="Times New Roman"/>
                          <a:sym typeface="Times New Roman"/>
                        </a:rPr>
                        <a:t>visualiza</a:t>
                      </a:r>
                      <a:r>
                        <a:rPr lang="es" sz="1200">
                          <a:latin typeface="Times New Roman"/>
                          <a:ea typeface="Times New Roman"/>
                          <a:cs typeface="Times New Roman"/>
                          <a:sym typeface="Times New Roman"/>
                        </a:rPr>
                        <a:t> todas las ventas </a:t>
                      </a:r>
                      <a:r>
                        <a:rPr lang="es" sz="1200">
                          <a:latin typeface="Times New Roman"/>
                          <a:ea typeface="Times New Roman"/>
                          <a:cs typeface="Times New Roman"/>
                          <a:sym typeface="Times New Roman"/>
                        </a:rPr>
                        <a:t>hechas por</a:t>
                      </a:r>
                      <a:r>
                        <a:rPr lang="es" sz="1200">
                          <a:latin typeface="Times New Roman"/>
                          <a:ea typeface="Times New Roman"/>
                          <a:cs typeface="Times New Roman"/>
                          <a:sym typeface="Times New Roman"/>
                        </a:rPr>
                        <a:t> los empleados  en una tabla.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17b1f76841_5_5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50" name="Google Shape;450;g117b1f76841_5_58"/>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RF08</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Facturación</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Mediante al registro de ventas se </a:t>
                      </a:r>
                      <a:r>
                        <a:rPr lang="es" sz="1200">
                          <a:latin typeface="Times New Roman"/>
                          <a:ea typeface="Times New Roman"/>
                          <a:cs typeface="Times New Roman"/>
                          <a:sym typeface="Times New Roman"/>
                        </a:rPr>
                        <a:t>hará</a:t>
                      </a:r>
                      <a:r>
                        <a:rPr lang="es" sz="1200">
                          <a:latin typeface="Times New Roman"/>
                          <a:ea typeface="Times New Roman"/>
                          <a:cs typeface="Times New Roman"/>
                          <a:sym typeface="Times New Roman"/>
                        </a:rPr>
                        <a:t> una factura</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se genere una factura mediante a los datos del registro de venta hecho por el empleado para que el cliente </a:t>
                      </a:r>
                      <a:r>
                        <a:rPr lang="es" sz="1200">
                          <a:latin typeface="Times New Roman"/>
                          <a:ea typeface="Times New Roman"/>
                          <a:cs typeface="Times New Roman"/>
                          <a:sym typeface="Times New Roman"/>
                        </a:rPr>
                        <a:t>visualice</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qué</a:t>
                      </a:r>
                      <a:r>
                        <a:rPr lang="es" sz="1200">
                          <a:latin typeface="Times New Roman"/>
                          <a:ea typeface="Times New Roman"/>
                          <a:cs typeface="Times New Roman"/>
                          <a:sym typeface="Times New Roman"/>
                        </a:rPr>
                        <a:t> servicios se le hicieron al </a:t>
                      </a:r>
                      <a:r>
                        <a:rPr lang="es" sz="1200">
                          <a:latin typeface="Times New Roman"/>
                          <a:ea typeface="Times New Roman"/>
                          <a:cs typeface="Times New Roman"/>
                          <a:sym typeface="Times New Roman"/>
                        </a:rPr>
                        <a:t>automóvil</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17b1f76841_5_63"/>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56" name="Google Shape;456;g117b1f76841_5_63"/>
          <p:cNvGraphicFramePr/>
          <p:nvPr/>
        </p:nvGraphicFramePr>
        <p:xfrm>
          <a:off x="1117675" y="142875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RF09</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 de herramientas.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En esta tabla se </a:t>
                      </a:r>
                      <a:r>
                        <a:rPr lang="es" sz="1200">
                          <a:latin typeface="Times New Roman"/>
                          <a:ea typeface="Times New Roman"/>
                          <a:cs typeface="Times New Roman"/>
                          <a:sym typeface="Times New Roman"/>
                        </a:rPr>
                        <a:t>registraron</a:t>
                      </a:r>
                      <a:r>
                        <a:rPr lang="es" sz="1200">
                          <a:latin typeface="Times New Roman"/>
                          <a:ea typeface="Times New Roman"/>
                          <a:cs typeface="Times New Roman"/>
                          <a:sym typeface="Times New Roman"/>
                        </a:rPr>
                        <a:t> las herramientas en total.</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a:t>
                      </a:r>
                      <a:r>
                        <a:rPr lang="es" sz="1200">
                          <a:latin typeface="Times New Roman"/>
                          <a:ea typeface="Times New Roman"/>
                          <a:cs typeface="Times New Roman"/>
                          <a:sym typeface="Times New Roman"/>
                        </a:rPr>
                        <a:t>hará</a:t>
                      </a:r>
                      <a:r>
                        <a:rPr lang="es" sz="1200">
                          <a:latin typeface="Times New Roman"/>
                          <a:ea typeface="Times New Roman"/>
                          <a:cs typeface="Times New Roman"/>
                          <a:sym typeface="Times New Roman"/>
                        </a:rPr>
                        <a:t> una tabla en la que se encuentren todas las herramientas en total por puesto de trabajo que se encuentra en el taller con el fin de evitar posibles </a:t>
                      </a:r>
                      <a:r>
                        <a:rPr lang="es" sz="1200">
                          <a:latin typeface="Times New Roman"/>
                          <a:ea typeface="Times New Roman"/>
                          <a:cs typeface="Times New Roman"/>
                          <a:sym typeface="Times New Roman"/>
                        </a:rPr>
                        <a:t>pérdidas</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17b1f76841_5_3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62" name="Google Shape;462;g117b1f76841_5_38"/>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Accesibilidad</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87426" rtl="0" algn="l">
                        <a:lnSpc>
                          <a:spcPct val="95794"/>
                        </a:lnSpc>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será</a:t>
                      </a:r>
                      <a:r>
                        <a:rPr lang="es" sz="1200">
                          <a:latin typeface="Times New Roman"/>
                          <a:ea typeface="Times New Roman"/>
                          <a:cs typeface="Times New Roman"/>
                          <a:sym typeface="Times New Roman"/>
                        </a:rPr>
                        <a:t> accesible en todos los dispositivos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accesibilidad en todos los dispositivos para que </a:t>
                      </a:r>
                      <a:r>
                        <a:rPr lang="es" sz="1200">
                          <a:latin typeface="Times New Roman"/>
                          <a:ea typeface="Times New Roman"/>
                          <a:cs typeface="Times New Roman"/>
                          <a:sym typeface="Times New Roman"/>
                        </a:rPr>
                        <a:t>así</a:t>
                      </a:r>
                      <a:r>
                        <a:rPr lang="es" sz="1200">
                          <a:latin typeface="Times New Roman"/>
                          <a:ea typeface="Times New Roman"/>
                          <a:cs typeface="Times New Roman"/>
                          <a:sym typeface="Times New Roman"/>
                        </a:rPr>
                        <a:t> no haya </a:t>
                      </a:r>
                      <a:r>
                        <a:rPr lang="es" sz="1200">
                          <a:latin typeface="Times New Roman"/>
                          <a:ea typeface="Times New Roman"/>
                          <a:cs typeface="Times New Roman"/>
                          <a:sym typeface="Times New Roman"/>
                        </a:rPr>
                        <a:t>inconvenientes</a:t>
                      </a:r>
                      <a:r>
                        <a:rPr lang="es" sz="1200">
                          <a:latin typeface="Times New Roman"/>
                          <a:ea typeface="Times New Roman"/>
                          <a:cs typeface="Times New Roman"/>
                          <a:sym typeface="Times New Roman"/>
                        </a:rPr>
                        <a:t> al momento de utilizarlo.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17b1f76841_6_2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68" name="Google Shape;468;g117b1f76841_6_25"/>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Diseño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87426" rtl="0" algn="l">
                        <a:lnSpc>
                          <a:spcPct val="95794"/>
                        </a:lnSpc>
                        <a:spcBef>
                          <a:spcPts val="0"/>
                        </a:spcBef>
                        <a:spcAft>
                          <a:spcPts val="0"/>
                        </a:spcAft>
                        <a:buNone/>
                      </a:pPr>
                      <a:r>
                        <a:rPr lang="es" sz="1200">
                          <a:latin typeface="Times New Roman"/>
                          <a:ea typeface="Times New Roman"/>
                          <a:cs typeface="Times New Roman"/>
                          <a:sym typeface="Times New Roman"/>
                        </a:rPr>
                        <a:t>La </a:t>
                      </a:r>
                      <a:r>
                        <a:rPr lang="es" sz="1200">
                          <a:latin typeface="Times New Roman"/>
                          <a:ea typeface="Times New Roman"/>
                          <a:cs typeface="Times New Roman"/>
                          <a:sym typeface="Times New Roman"/>
                        </a:rPr>
                        <a:t>página</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será</a:t>
                      </a:r>
                      <a:r>
                        <a:rPr lang="es" sz="1200">
                          <a:latin typeface="Times New Roman"/>
                          <a:ea typeface="Times New Roman"/>
                          <a:cs typeface="Times New Roman"/>
                          <a:sym typeface="Times New Roman"/>
                        </a:rPr>
                        <a:t> atractiva visualmente</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Clr>
                          <a:srgbClr val="000000"/>
                        </a:buClr>
                        <a:buSzPts val="3200"/>
                        <a:buFont typeface="Arial"/>
                        <a:buNone/>
                      </a:pPr>
                      <a:r>
                        <a:rPr lang="es" sz="1200">
                          <a:latin typeface="Times New Roman"/>
                          <a:ea typeface="Times New Roman"/>
                          <a:cs typeface="Times New Roman"/>
                          <a:sym typeface="Times New Roman"/>
                        </a:rPr>
                        <a:t>Se implementará el uso de paletas de colores combinadas teniendo en cuenta la temática de la página.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17b1f76841_6_3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74" name="Google Shape;474;g117b1f76841_6_30"/>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Desempeño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garantizará a los usuarios un desempeño en cuanto a los datos almacenados en el sistema ofreciéndole una confiabilidad a esta misma.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Clr>
                          <a:srgbClr val="000000"/>
                        </a:buClr>
                        <a:buSzPts val="3000"/>
                        <a:buFont typeface="Arial"/>
                        <a:buNone/>
                      </a:pPr>
                      <a:r>
                        <a:rPr lang="es" sz="1200">
                          <a:latin typeface="Times New Roman"/>
                          <a:ea typeface="Times New Roman"/>
                          <a:cs typeface="Times New Roman"/>
                          <a:sym typeface="Times New Roman"/>
                        </a:rPr>
                        <a:t>Garantizar el desempeño del sistema de </a:t>
                      </a:r>
                      <a:r>
                        <a:rPr lang="es" sz="1200">
                          <a:latin typeface="Times New Roman"/>
                          <a:ea typeface="Times New Roman"/>
                          <a:cs typeface="Times New Roman"/>
                          <a:sym typeface="Times New Roman"/>
                        </a:rPr>
                        <a:t>información</a:t>
                      </a:r>
                      <a:r>
                        <a:rPr lang="es" sz="1200">
                          <a:latin typeface="Times New Roman"/>
                          <a:ea typeface="Times New Roman"/>
                          <a:cs typeface="Times New Roman"/>
                          <a:sym typeface="Times New Roman"/>
                        </a:rPr>
                        <a:t> a los diferentes usuarios. La información almacenada o registros realizados podrán ser consultados y actualizados permanente y simultáneamente, sin que se afecte el tiempo de respuesta.</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17b1f76841_6_3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80" name="Google Shape;480;g117b1f76841_6_35"/>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Tiempo de respuesta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contará</a:t>
                      </a:r>
                      <a:r>
                        <a:rPr lang="es" sz="1200">
                          <a:latin typeface="Times New Roman"/>
                          <a:ea typeface="Times New Roman"/>
                          <a:cs typeface="Times New Roman"/>
                          <a:sym typeface="Times New Roman"/>
                        </a:rPr>
                        <a:t> con un tiempo </a:t>
                      </a:r>
                      <a:r>
                        <a:rPr lang="es" sz="1200">
                          <a:latin typeface="Times New Roman"/>
                          <a:ea typeface="Times New Roman"/>
                          <a:cs typeface="Times New Roman"/>
                          <a:sym typeface="Times New Roman"/>
                        </a:rPr>
                        <a:t>mínimo</a:t>
                      </a:r>
                      <a:r>
                        <a:rPr lang="es" sz="1200">
                          <a:latin typeface="Times New Roman"/>
                          <a:ea typeface="Times New Roman"/>
                          <a:cs typeface="Times New Roman"/>
                          <a:sym typeface="Times New Roman"/>
                        </a:rPr>
                        <a:t> de respuesta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contará</a:t>
                      </a:r>
                      <a:r>
                        <a:rPr lang="es" sz="1200">
                          <a:latin typeface="Times New Roman"/>
                          <a:ea typeface="Times New Roman"/>
                          <a:cs typeface="Times New Roman"/>
                          <a:sym typeface="Times New Roman"/>
                        </a:rPr>
                        <a:t> con un tiempo de respuesta de </a:t>
                      </a:r>
                      <a:r>
                        <a:rPr lang="es" sz="1200">
                          <a:latin typeface="Times New Roman"/>
                          <a:ea typeface="Times New Roman"/>
                          <a:cs typeface="Times New Roman"/>
                          <a:sym typeface="Times New Roman"/>
                        </a:rPr>
                        <a:t>mínimo</a:t>
                      </a:r>
                      <a:r>
                        <a:rPr lang="es" sz="1200">
                          <a:latin typeface="Times New Roman"/>
                          <a:ea typeface="Times New Roman"/>
                          <a:cs typeface="Times New Roman"/>
                          <a:sym typeface="Times New Roman"/>
                        </a:rPr>
                        <a:t> dos segundos para que de esta forma sea </a:t>
                      </a:r>
                      <a:r>
                        <a:rPr lang="es" sz="1200">
                          <a:latin typeface="Times New Roman"/>
                          <a:ea typeface="Times New Roman"/>
                          <a:cs typeface="Times New Roman"/>
                          <a:sym typeface="Times New Roman"/>
                        </a:rPr>
                        <a:t>más</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rápido</a:t>
                      </a:r>
                      <a:r>
                        <a:rPr lang="es" sz="1200">
                          <a:latin typeface="Times New Roman"/>
                          <a:ea typeface="Times New Roman"/>
                          <a:cs typeface="Times New Roman"/>
                          <a:sym typeface="Times New Roman"/>
                        </a:rPr>
                        <a:t> y eficaz a la hora de ejecutar un proceso asignado.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2684600" y="5295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0" name="Google Shape;290;p3"/>
          <p:cNvSpPr txBox="1"/>
          <p:nvPr>
            <p:ph idx="1" type="body"/>
          </p:nvPr>
        </p:nvSpPr>
        <p:spPr>
          <a:xfrm>
            <a:off x="879750" y="1499500"/>
            <a:ext cx="7384500" cy="32226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b="1" lang="es" sz="1500">
                <a:latin typeface="Times New Roman"/>
                <a:ea typeface="Times New Roman"/>
                <a:cs typeface="Times New Roman"/>
                <a:sym typeface="Times New Roman"/>
              </a:rPr>
              <a:t>Objetivos Específicos:</a:t>
            </a:r>
            <a:r>
              <a:rPr lang="es" sz="1500">
                <a:latin typeface="Times New Roman"/>
                <a:ea typeface="Times New Roman"/>
                <a:cs typeface="Times New Roman"/>
                <a:sym typeface="Times New Roman"/>
              </a:rPr>
              <a:t> Son los que deducen del objetivo general con fines metodológico y operativos que es para guiar actividades prácticas como  elaboración de instrumentos de investigación, recolección de datos, Análisis y procesamiento de la información y elaboración de conclusiones,</a:t>
            </a:r>
            <a:br>
              <a:rPr lang="es" sz="1500">
                <a:latin typeface="Times New Roman"/>
                <a:ea typeface="Times New Roman"/>
                <a:cs typeface="Times New Roman"/>
                <a:sym typeface="Times New Roman"/>
              </a:rPr>
            </a:br>
            <a:r>
              <a:rPr b="1" lang="es" sz="1500">
                <a:latin typeface="Times New Roman"/>
                <a:ea typeface="Times New Roman"/>
                <a:cs typeface="Times New Roman"/>
                <a:sym typeface="Times New Roman"/>
              </a:rPr>
              <a:t>Ejemplos: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1. Determinar Las características de la institucional de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2. Identificar las características de la gestión curricular en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3. Precisar las características de la gestión administrativa en la  facultad de ciencias de la comunicación de la universidad “Los santos”.</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s" sz="1500">
                <a:latin typeface="Times New Roman"/>
                <a:ea typeface="Times New Roman"/>
                <a:cs typeface="Times New Roman"/>
                <a:sym typeface="Times New Roman"/>
              </a:rPr>
              <a:t>Justificación:</a:t>
            </a:r>
            <a:r>
              <a:rPr lang="es" sz="1500">
                <a:latin typeface="Times New Roman"/>
                <a:ea typeface="Times New Roman"/>
                <a:cs typeface="Times New Roman"/>
                <a:sym typeface="Times New Roman"/>
              </a:rPr>
              <a:t> Explicar la utilidad de la investigación, precisar los beneficios e importancia que tendrá los resultados de la investigación, todos los proyectos de investigación requieren ser justificados.(Calizaya, 2015)</a:t>
            </a:r>
            <a:endParaRPr sz="1500">
              <a:latin typeface="Times New Roman"/>
              <a:ea typeface="Times New Roman"/>
              <a:cs typeface="Times New Roman"/>
              <a:sym typeface="Times New Roman"/>
            </a:endParaRPr>
          </a:p>
          <a:p>
            <a:pPr indent="0" lvl="0" marL="457200" rtl="0" algn="l">
              <a:lnSpc>
                <a:spcPct val="95000"/>
              </a:lnSpc>
              <a:spcBef>
                <a:spcPts val="0"/>
              </a:spcBef>
              <a:spcAft>
                <a:spcPts val="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17b1f76841_6_4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86" name="Google Shape;486;g117b1f76841_6_40"/>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Seguridad de la </a:t>
                      </a:r>
                      <a:r>
                        <a:rPr lang="es" sz="1200">
                          <a:latin typeface="Times New Roman"/>
                          <a:ea typeface="Times New Roman"/>
                          <a:cs typeface="Times New Roman"/>
                          <a:sym typeface="Times New Roman"/>
                        </a:rPr>
                        <a:t>información</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2800"/>
                        <a:buFont typeface="Arial"/>
                        <a:buNone/>
                      </a:pPr>
                      <a:r>
                        <a:rPr lang="es" sz="1200">
                          <a:latin typeface="Times New Roman"/>
                          <a:ea typeface="Times New Roman"/>
                          <a:cs typeface="Times New Roman"/>
                          <a:sym typeface="Times New Roman"/>
                        </a:rPr>
                        <a:t>El sistema garantizará a los usuarios una seguridad en cuanto a la información que se le proporciona al sistema.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Garantizar la seguridad del sistema con respecto a la información y datos que se suministran tales sean documentos, archivos y contraseñas.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17b1f76841_6_4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92" name="Google Shape;492;g117b1f76841_6_45"/>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RNF06</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Mantenimiento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le </a:t>
                      </a:r>
                      <a:r>
                        <a:rPr lang="es" sz="1200">
                          <a:latin typeface="Times New Roman"/>
                          <a:ea typeface="Times New Roman"/>
                          <a:cs typeface="Times New Roman"/>
                          <a:sym typeface="Times New Roman"/>
                        </a:rPr>
                        <a:t>realizará</a:t>
                      </a:r>
                      <a:r>
                        <a:rPr lang="es" sz="1200">
                          <a:latin typeface="Times New Roman"/>
                          <a:ea typeface="Times New Roman"/>
                          <a:cs typeface="Times New Roman"/>
                          <a:sym typeface="Times New Roman"/>
                        </a:rPr>
                        <a:t> un mantenimiento constantes al sistema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un mantenimiento constante con el fin de garantizar su </a:t>
                      </a:r>
                      <a:r>
                        <a:rPr lang="es" sz="1200">
                          <a:latin typeface="Times New Roman"/>
                          <a:ea typeface="Times New Roman"/>
                          <a:cs typeface="Times New Roman"/>
                          <a:sym typeface="Times New Roman"/>
                        </a:rPr>
                        <a:t>eficacia y</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velocidad</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17b1f76841_6_5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98" name="Google Shape;498;g117b1f76841_6_50"/>
          <p:cNvGraphicFramePr/>
          <p:nvPr/>
        </p:nvGraphicFramePr>
        <p:xfrm>
          <a:off x="1117675" y="1612100"/>
          <a:ext cx="3000000" cy="3000000"/>
        </p:xfrm>
        <a:graphic>
          <a:graphicData uri="http://schemas.openxmlformats.org/drawingml/2006/table">
            <a:tbl>
              <a:tblPr>
                <a:noFill/>
                <a:tableStyleId>{ACCC0AAC-B685-4F19-9BF9-82E6F8A96DEC}</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RNF07</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Mantenimiento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garantizará a los usuarios una seguridad en cuanto a la información que se le proporciona al sistema.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Garantizar la seguridad del sistema con respecto a la información y datos que se suministran tales sean documentos, archivos y contraseñas.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Referencias Bibliográficas</a:t>
            </a:r>
            <a:endParaRPr>
              <a:latin typeface="Times New Roman"/>
              <a:ea typeface="Times New Roman"/>
              <a:cs typeface="Times New Roman"/>
              <a:sym typeface="Times New Roman"/>
            </a:endParaRPr>
          </a:p>
        </p:txBody>
      </p:sp>
      <p:sp>
        <p:nvSpPr>
          <p:cNvPr id="504" name="Google Shape;504;p13"/>
          <p:cNvSpPr txBox="1"/>
          <p:nvPr>
            <p:ph idx="1" type="body"/>
          </p:nvPr>
        </p:nvSpPr>
        <p:spPr>
          <a:xfrm>
            <a:off x="1226200" y="1482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100">
                <a:solidFill>
                  <a:srgbClr val="000000"/>
                </a:solidFill>
                <a:latin typeface="Times New Roman"/>
                <a:ea typeface="Times New Roman"/>
                <a:cs typeface="Times New Roman"/>
                <a:sym typeface="Times New Roman"/>
              </a:rPr>
              <a:t>Información acerca del funcionamiento del sistema de información:</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100">
                <a:solidFill>
                  <a:srgbClr val="000000"/>
                </a:solidFill>
                <a:latin typeface="Times New Roman"/>
                <a:ea typeface="Times New Roman"/>
                <a:cs typeface="Times New Roman"/>
                <a:sym typeface="Times New Roman"/>
              </a:rPr>
              <a:t>SENA SOFIA PLUS:</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http://oferta.senasofiaplus.edu.co/sofia-oferta/</a:t>
            </a:r>
            <a:endParaRPr sz="1100">
              <a:solidFill>
                <a:srgbClr val="000000"/>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SzPts val="1300"/>
              <a:buNone/>
            </a:pPr>
            <a:r>
              <a:rPr lang="es" sz="1100">
                <a:solidFill>
                  <a:srgbClr val="000000"/>
                </a:solidFill>
                <a:latin typeface="Times New Roman"/>
                <a:ea typeface="Times New Roman"/>
                <a:cs typeface="Times New Roman"/>
                <a:sym typeface="Times New Roman"/>
              </a:rPr>
              <a:t>Coalla, M. (2017). </a:t>
            </a:r>
            <a:r>
              <a:rPr i="1" lang="es" sz="1100">
                <a:solidFill>
                  <a:srgbClr val="000000"/>
                </a:solidFill>
                <a:latin typeface="Times New Roman"/>
                <a:ea typeface="Times New Roman"/>
                <a:cs typeface="Times New Roman"/>
                <a:sym typeface="Times New Roman"/>
              </a:rPr>
              <a:t>Gestión de inventarios .</a:t>
            </a:r>
            <a:r>
              <a:rPr lang="es" sz="1100">
                <a:solidFill>
                  <a:srgbClr val="000000"/>
                </a:solidFill>
                <a:latin typeface="Times New Roman"/>
                <a:ea typeface="Times New Roman"/>
                <a:cs typeface="Times New Roman"/>
                <a:sym typeface="Times New Roman"/>
              </a:rPr>
              <a:t> Ediciones Paraninfo.</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200">
              <a:solidFill>
                <a:srgbClr val="000000"/>
              </a:solidFill>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3C4043"/>
              </a:buClr>
              <a:buSzPts val="1500"/>
              <a:buChar char="●"/>
            </a:pPr>
            <a:r>
              <a:rPr b="1" lang="es" sz="1500">
                <a:solidFill>
                  <a:srgbClr val="3C4043"/>
                </a:solidFill>
                <a:latin typeface="Times New Roman"/>
                <a:ea typeface="Times New Roman"/>
                <a:cs typeface="Times New Roman"/>
                <a:sym typeface="Times New Roman"/>
              </a:rPr>
              <a:t>Alcance: </a:t>
            </a:r>
            <a:r>
              <a:rPr lang="es" sz="1500">
                <a:solidFill>
                  <a:srgbClr val="202124"/>
                </a:solidFill>
                <a:highlight>
                  <a:srgbClr val="FFFFFF"/>
                </a:highlight>
                <a:latin typeface="Times New Roman"/>
                <a:ea typeface="Times New Roman"/>
                <a:cs typeface="Times New Roman"/>
                <a:sym typeface="Times New Roman"/>
              </a:rPr>
              <a:t>Permite establecer límites en tu proyecto y definir con precisión los objetivos, plazos y entregas del proyecto que deseas lograr. Al definir claramente el alcance de tu proyecto, puedes asegurarte de lograr las metas y objetivos de tu proyecto sin sufrir demoras ni sobrecarga de trabajo.</a:t>
            </a:r>
            <a:endParaRPr sz="1500">
              <a:solidFill>
                <a:srgbClr val="3C40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s" sz="1500">
                <a:solidFill>
                  <a:srgbClr val="3C4043"/>
                </a:solidFill>
                <a:latin typeface="Times New Roman"/>
                <a:ea typeface="Times New Roman"/>
                <a:cs typeface="Times New Roman"/>
                <a:sym typeface="Times New Roman"/>
              </a:rPr>
              <a:t>Delimitación:</a:t>
            </a:r>
            <a:r>
              <a:rPr lang="es" sz="1500">
                <a:solidFill>
                  <a:srgbClr val="3C4043"/>
                </a:solidFill>
                <a:latin typeface="Times New Roman"/>
                <a:ea typeface="Times New Roman"/>
                <a:cs typeface="Times New Roman"/>
                <a:sym typeface="Times New Roman"/>
              </a:rPr>
              <a:t> </a:t>
            </a:r>
            <a:r>
              <a:rPr lang="es" sz="1500">
                <a:solidFill>
                  <a:srgbClr val="202124"/>
                </a:solidFill>
                <a:highlight>
                  <a:srgbClr val="FFFFFF"/>
                </a:highlight>
                <a:latin typeface="Times New Roman"/>
                <a:ea typeface="Times New Roman"/>
                <a:cs typeface="Times New Roman"/>
                <a:sym typeface="Times New Roman"/>
              </a:rPr>
              <a:t>Consiste en poner una frontera al estudio, un hasta aquí llega la investigación, que sirva de guía y contención al investigador y que aclare y ponga medida a las expectativas del lector del proyecto o futuros investigadores, además de la imaginación de potenciales financistas del proyecto </a:t>
            </a:r>
            <a:r>
              <a:rPr lang="es" sz="1200">
                <a:solidFill>
                  <a:srgbClr val="000000"/>
                </a:solidFill>
                <a:latin typeface="Times New Roman"/>
                <a:ea typeface="Times New Roman"/>
                <a:cs typeface="Times New Roman"/>
                <a:sym typeface="Times New Roman"/>
              </a:rPr>
              <a:t>Calizaya César(2013)</a:t>
            </a:r>
            <a:r>
              <a:rPr lang="es" sz="1500">
                <a:solidFill>
                  <a:srgbClr val="202124"/>
                </a:solidFill>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296" name="Google Shape;296;p4"/>
          <p:cNvSpPr txBox="1"/>
          <p:nvPr>
            <p:ph type="title"/>
          </p:nvPr>
        </p:nvSpPr>
        <p:spPr>
          <a:xfrm>
            <a:off x="2684600" y="5295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7" name="Google Shape;297;p4"/>
          <p:cNvSpPr txBox="1"/>
          <p:nvPr/>
        </p:nvSpPr>
        <p:spPr>
          <a:xfrm>
            <a:off x="7411625" y="4722100"/>
            <a:ext cx="1648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298" name="Google Shape;298;p4"/>
          <p:cNvSpPr txBox="1"/>
          <p:nvPr/>
        </p:nvSpPr>
        <p:spPr>
          <a:xfrm>
            <a:off x="5785550" y="45316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
          <p:cNvSpPr txBox="1"/>
          <p:nvPr>
            <p:ph type="ctrTitle"/>
          </p:nvPr>
        </p:nvSpPr>
        <p:spPr>
          <a:xfrm>
            <a:off x="658300" y="1240888"/>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 sz="1200">
                <a:latin typeface="Times New Roman"/>
                <a:ea typeface="Times New Roman"/>
                <a:cs typeface="Times New Roman"/>
                <a:sym typeface="Times New Roman"/>
              </a:rPr>
              <a:t>CARFOX</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t/>
            </a:r>
            <a:endParaRPr sz="1200">
              <a:latin typeface="Times New Roman"/>
              <a:ea typeface="Times New Roman"/>
              <a:cs typeface="Times New Roman"/>
              <a:sym typeface="Times New Roman"/>
            </a:endParaRPr>
          </a:p>
        </p:txBody>
      </p:sp>
      <p:sp>
        <p:nvSpPr>
          <p:cNvPr id="304" name="Google Shape;304;p5"/>
          <p:cNvSpPr txBox="1"/>
          <p:nvPr>
            <p:ph idx="1" type="subTitle"/>
          </p:nvPr>
        </p:nvSpPr>
        <p:spPr>
          <a:xfrm>
            <a:off x="658300" y="2665750"/>
            <a:ext cx="4255500" cy="1274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pic>
        <p:nvPicPr>
          <p:cNvPr id="305" name="Google Shape;305;p5"/>
          <p:cNvPicPr preferRelativeResize="0"/>
          <p:nvPr/>
        </p:nvPicPr>
        <p:blipFill rotWithShape="1">
          <a:blip r:embed="rId3">
            <a:alphaModFix/>
          </a:blip>
          <a:srcRect b="0" l="0" r="0" t="0"/>
          <a:stretch/>
        </p:blipFill>
        <p:spPr>
          <a:xfrm>
            <a:off x="5709675" y="834850"/>
            <a:ext cx="1924200" cy="2101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ph type="title"/>
          </p:nvPr>
        </p:nvSpPr>
        <p:spPr>
          <a:xfrm>
            <a:off x="3290850" y="28750"/>
            <a:ext cx="25623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a:latin typeface="Times New Roman"/>
                <a:ea typeface="Times New Roman"/>
                <a:cs typeface="Times New Roman"/>
                <a:sym typeface="Times New Roman"/>
              </a:rPr>
              <a:t>Logo </a:t>
            </a:r>
            <a:endParaRPr>
              <a:latin typeface="Times New Roman"/>
              <a:ea typeface="Times New Roman"/>
              <a:cs typeface="Times New Roman"/>
              <a:sym typeface="Times New Roman"/>
            </a:endParaRPr>
          </a:p>
        </p:txBody>
      </p:sp>
      <p:sp>
        <p:nvSpPr>
          <p:cNvPr id="311" name="Google Shape;311;p6"/>
          <p:cNvSpPr txBox="1"/>
          <p:nvPr/>
        </p:nvSpPr>
        <p:spPr>
          <a:xfrm>
            <a:off x="1132375" y="777675"/>
            <a:ext cx="1571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1</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Logo de CARFOX</a:t>
            </a:r>
            <a:endParaRPr b="0" i="1" sz="1200" u="none" cap="none" strike="noStrike">
              <a:solidFill>
                <a:srgbClr val="000000"/>
              </a:solidFill>
              <a:latin typeface="Times New Roman"/>
              <a:ea typeface="Times New Roman"/>
              <a:cs typeface="Times New Roman"/>
              <a:sym typeface="Times New Roman"/>
            </a:endParaRPr>
          </a:p>
        </p:txBody>
      </p:sp>
      <p:sp>
        <p:nvSpPr>
          <p:cNvPr id="312" name="Google Shape;312;p6"/>
          <p:cNvSpPr txBox="1"/>
          <p:nvPr/>
        </p:nvSpPr>
        <p:spPr>
          <a:xfrm>
            <a:off x="6465900" y="3476050"/>
            <a:ext cx="22512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Nota.representación logo de la empresa.Mosquera laura.2022.</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Times New Roman"/>
                <a:ea typeface="Times New Roman"/>
                <a:cs typeface="Times New Roman"/>
                <a:sym typeface="Times New Roman"/>
                <a:hlinkClick r:id="rId3"/>
              </a:rPr>
              <a:t>https://www.canva.com/design/DAE5IEVzDQE/u1ceYi_xx74R1QJHzJz3Cw/view?utm_content=DAE5IEVzDQE&amp;utm_campaign=designshare&amp;utm_medium=link&amp;utm_source=sharebutton</a:t>
            </a:r>
            <a:endParaRPr b="0" i="0" sz="900" u="none" cap="none" strike="noStrike">
              <a:solidFill>
                <a:srgbClr val="000000"/>
              </a:solidFill>
              <a:latin typeface="Times New Roman"/>
              <a:ea typeface="Times New Roman"/>
              <a:cs typeface="Times New Roman"/>
              <a:sym typeface="Times New Roman"/>
            </a:endParaRPr>
          </a:p>
        </p:txBody>
      </p:sp>
      <p:pic>
        <p:nvPicPr>
          <p:cNvPr id="313" name="Google Shape;313;p6"/>
          <p:cNvPicPr preferRelativeResize="0"/>
          <p:nvPr/>
        </p:nvPicPr>
        <p:blipFill rotWithShape="1">
          <a:blip r:embed="rId4">
            <a:alphaModFix/>
          </a:blip>
          <a:srcRect b="0" l="0" r="0" t="0"/>
          <a:stretch/>
        </p:blipFill>
        <p:spPr>
          <a:xfrm>
            <a:off x="2923350" y="627575"/>
            <a:ext cx="3297300" cy="3302400"/>
          </a:xfrm>
          <a:prstGeom prst="ellipse">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19" name="Google Shape;319;p7"/>
          <p:cNvSpPr txBox="1"/>
          <p:nvPr>
            <p:ph idx="1" type="body"/>
          </p:nvPr>
        </p:nvSpPr>
        <p:spPr>
          <a:xfrm>
            <a:off x="1303800" y="1597875"/>
            <a:ext cx="2969400" cy="2541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86666"/>
              <a:buNone/>
            </a:pPr>
            <a:r>
              <a:rPr lang="es" sz="1500">
                <a:latin typeface="Times New Roman"/>
                <a:ea typeface="Times New Roman"/>
                <a:cs typeface="Times New Roman"/>
                <a:sym typeface="Times New Roman"/>
              </a:rPr>
              <a:t>Después de haber hecho un análisis a “Motors Company” el cual es un pequeño taller automotriz ubicado en el barrio Santa Isabel, nos dimos cuenta que la problemática radica en que no cuentan con un sistema de información que les permita llevar a cabo un registro del inventario lo cual afecta la documentación y revisión de los autos tratados al día, las herramientas empleadas, los repuestos utilizados, la selección de los trabajadores y que tanto ganó la compañía al dia.</a:t>
            </a:r>
            <a:endParaRPr sz="1500">
              <a:latin typeface="Times New Roman"/>
              <a:ea typeface="Times New Roman"/>
              <a:cs typeface="Times New Roman"/>
              <a:sym typeface="Times New Roman"/>
            </a:endParaRPr>
          </a:p>
        </p:txBody>
      </p:sp>
      <p:sp>
        <p:nvSpPr>
          <p:cNvPr id="320" name="Google Shape;320;p7"/>
          <p:cNvSpPr txBox="1"/>
          <p:nvPr/>
        </p:nvSpPr>
        <p:spPr>
          <a:xfrm>
            <a:off x="5963250" y="1321625"/>
            <a:ext cx="1105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2</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Problema</a:t>
            </a:r>
            <a:endParaRPr b="0" i="1" sz="1200" u="none" cap="none" strike="noStrike">
              <a:solidFill>
                <a:srgbClr val="000000"/>
              </a:solidFill>
              <a:latin typeface="Times New Roman"/>
              <a:ea typeface="Times New Roman"/>
              <a:cs typeface="Times New Roman"/>
              <a:sym typeface="Times New Roman"/>
            </a:endParaRPr>
          </a:p>
        </p:txBody>
      </p:sp>
      <p:sp>
        <p:nvSpPr>
          <p:cNvPr id="321" name="Google Shape;321;p7"/>
          <p:cNvSpPr txBox="1"/>
          <p:nvPr/>
        </p:nvSpPr>
        <p:spPr>
          <a:xfrm>
            <a:off x="6218200" y="3677775"/>
            <a:ext cx="2483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Nota.podemos observar el la visualización o símbolo de problema.Caputo( 2017).</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imes New Roman"/>
              <a:ea typeface="Times New Roman"/>
              <a:cs typeface="Times New Roman"/>
              <a:sym typeface="Times New Roman"/>
            </a:endParaRPr>
          </a:p>
        </p:txBody>
      </p:sp>
      <p:pic>
        <p:nvPicPr>
          <p:cNvPr id="322" name="Google Shape;322;p7"/>
          <p:cNvPicPr preferRelativeResize="0"/>
          <p:nvPr/>
        </p:nvPicPr>
        <p:blipFill rotWithShape="1">
          <a:blip r:embed="rId3">
            <a:alphaModFix/>
          </a:blip>
          <a:srcRect b="0" l="0" r="0" t="0"/>
          <a:stretch/>
        </p:blipFill>
        <p:spPr>
          <a:xfrm>
            <a:off x="6133775" y="1928350"/>
            <a:ext cx="2245126" cy="1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28" name="Google Shape;328;p8"/>
          <p:cNvSpPr txBox="1"/>
          <p:nvPr>
            <p:ph idx="1" type="body"/>
          </p:nvPr>
        </p:nvSpPr>
        <p:spPr>
          <a:xfrm>
            <a:off x="1303800" y="1597875"/>
            <a:ext cx="29694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500">
                <a:latin typeface="Times New Roman"/>
                <a:ea typeface="Times New Roman"/>
                <a:cs typeface="Times New Roman"/>
                <a:sym typeface="Times New Roman"/>
              </a:rPr>
              <a:t>Sabemos que Motors Company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500">
                <a:latin typeface="Times New Roman"/>
                <a:ea typeface="Times New Roman"/>
                <a:cs typeface="Times New Roman"/>
                <a:sym typeface="Times New Roman"/>
              </a:rPr>
              <a:t>tiene aproximadamente 6 años laborando con un número de empleados de dos integrantes. Cuando empezó en el 2016 inició su proceso de inventario de un modo no tan eficiente debido a que el papel no otorga resistencia ni memoria mediante a los datos.</a:t>
            </a:r>
            <a:endParaRPr sz="1500">
              <a:latin typeface="Times New Roman"/>
              <a:ea typeface="Times New Roman"/>
              <a:cs typeface="Times New Roman"/>
              <a:sym typeface="Times New Roman"/>
            </a:endParaRPr>
          </a:p>
        </p:txBody>
      </p:sp>
      <p:sp>
        <p:nvSpPr>
          <p:cNvPr id="329" name="Google Shape;329;p8"/>
          <p:cNvSpPr txBox="1"/>
          <p:nvPr/>
        </p:nvSpPr>
        <p:spPr>
          <a:xfrm>
            <a:off x="5963250" y="1321625"/>
            <a:ext cx="1105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2</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Problema</a:t>
            </a:r>
            <a:endParaRPr b="0" i="1" sz="1200" u="none" cap="none" strike="noStrike">
              <a:solidFill>
                <a:srgbClr val="000000"/>
              </a:solidFill>
              <a:latin typeface="Times New Roman"/>
              <a:ea typeface="Times New Roman"/>
              <a:cs typeface="Times New Roman"/>
              <a:sym typeface="Times New Roman"/>
            </a:endParaRPr>
          </a:p>
        </p:txBody>
      </p:sp>
      <p:sp>
        <p:nvSpPr>
          <p:cNvPr id="330" name="Google Shape;330;p8"/>
          <p:cNvSpPr txBox="1"/>
          <p:nvPr/>
        </p:nvSpPr>
        <p:spPr>
          <a:xfrm>
            <a:off x="6218200" y="3677775"/>
            <a:ext cx="248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Nota.podemos observar el la visualización o símbolo de problema.Caputo( 2017).</a:t>
            </a:r>
            <a:endParaRPr b="0" i="0" sz="900" u="none" cap="none" strike="noStrike">
              <a:solidFill>
                <a:srgbClr val="000000"/>
              </a:solidFill>
              <a:latin typeface="Times New Roman"/>
              <a:ea typeface="Times New Roman"/>
              <a:cs typeface="Times New Roman"/>
              <a:sym typeface="Times New Roman"/>
            </a:endParaRPr>
          </a:p>
        </p:txBody>
      </p:sp>
      <p:pic>
        <p:nvPicPr>
          <p:cNvPr id="331" name="Google Shape;331;p8"/>
          <p:cNvPicPr preferRelativeResize="0"/>
          <p:nvPr/>
        </p:nvPicPr>
        <p:blipFill rotWithShape="1">
          <a:blip r:embed="rId3">
            <a:alphaModFix/>
          </a:blip>
          <a:srcRect b="0" l="0" r="0" t="0"/>
          <a:stretch/>
        </p:blipFill>
        <p:spPr>
          <a:xfrm>
            <a:off x="6133775" y="1928350"/>
            <a:ext cx="2245126" cy="161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Objetivo General</a:t>
            </a:r>
            <a:endParaRPr>
              <a:latin typeface="Times New Roman"/>
              <a:ea typeface="Times New Roman"/>
              <a:cs typeface="Times New Roman"/>
              <a:sym typeface="Times New Roman"/>
            </a:endParaRPr>
          </a:p>
        </p:txBody>
      </p:sp>
      <p:sp>
        <p:nvSpPr>
          <p:cNvPr id="337" name="Google Shape;337;p9"/>
          <p:cNvSpPr txBox="1"/>
          <p:nvPr>
            <p:ph idx="1" type="body"/>
          </p:nvPr>
        </p:nvSpPr>
        <p:spPr>
          <a:xfrm>
            <a:off x="1184300" y="1544100"/>
            <a:ext cx="33876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300"/>
              <a:buNone/>
            </a:pPr>
            <a:r>
              <a:rPr lang="es">
                <a:latin typeface="Times New Roman"/>
                <a:ea typeface="Times New Roman"/>
                <a:cs typeface="Times New Roman"/>
                <a:sym typeface="Times New Roman"/>
              </a:rPr>
              <a:t>Contribuir con un sistema de información el cual permita llevar un registro del inventario de “Motors Company”, esto con el fin de ayudar a organizar de una mejor manera todos los procesos que se llevan a cabo en el  establecimiento. </a:t>
            </a:r>
            <a:endParaRPr>
              <a:latin typeface="Times New Roman"/>
              <a:ea typeface="Times New Roman"/>
              <a:cs typeface="Times New Roman"/>
              <a:sym typeface="Times New Roman"/>
            </a:endParaRPr>
          </a:p>
        </p:txBody>
      </p:sp>
      <p:pic>
        <p:nvPicPr>
          <p:cNvPr id="338" name="Google Shape;338;p9"/>
          <p:cNvPicPr preferRelativeResize="0"/>
          <p:nvPr/>
        </p:nvPicPr>
        <p:blipFill rotWithShape="1">
          <a:blip r:embed="rId3">
            <a:alphaModFix/>
          </a:blip>
          <a:srcRect b="0" l="0" r="0" t="0"/>
          <a:stretch/>
        </p:blipFill>
        <p:spPr>
          <a:xfrm>
            <a:off x="4853925" y="1923900"/>
            <a:ext cx="3563400" cy="1782000"/>
          </a:xfrm>
          <a:prstGeom prst="roundRect">
            <a:avLst>
              <a:gd fmla="val 16667" name="adj"/>
            </a:avLst>
          </a:prstGeom>
          <a:noFill/>
          <a:ln>
            <a:noFill/>
          </a:ln>
        </p:spPr>
      </p:pic>
      <p:sp>
        <p:nvSpPr>
          <p:cNvPr id="339" name="Google Shape;339;p9"/>
          <p:cNvSpPr txBox="1"/>
          <p:nvPr/>
        </p:nvSpPr>
        <p:spPr>
          <a:xfrm>
            <a:off x="4898575" y="1250925"/>
            <a:ext cx="2742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3</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Objetivo general</a:t>
            </a:r>
            <a:endParaRPr b="0" i="1" sz="1200" u="none" cap="none" strike="noStrike">
              <a:solidFill>
                <a:srgbClr val="000000"/>
              </a:solidFill>
              <a:latin typeface="Times New Roman"/>
              <a:ea typeface="Times New Roman"/>
              <a:cs typeface="Times New Roman"/>
              <a:sym typeface="Times New Roman"/>
            </a:endParaRPr>
          </a:p>
        </p:txBody>
      </p:sp>
      <p:sp>
        <p:nvSpPr>
          <p:cNvPr id="340" name="Google Shape;340;p9"/>
          <p:cNvSpPr txBox="1"/>
          <p:nvPr/>
        </p:nvSpPr>
        <p:spPr>
          <a:xfrm>
            <a:off x="5026300" y="3824775"/>
            <a:ext cx="2314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Nota.este gráfico demuestra, la puntualidad de los objetivos.concepto. </a:t>
            </a:r>
            <a:r>
              <a:rPr b="0" i="0" lang="es" sz="900" u="none" cap="none" strike="noStrike">
                <a:solidFill>
                  <a:schemeClr val="dk2"/>
                </a:solidFill>
                <a:latin typeface="Times New Roman"/>
                <a:ea typeface="Times New Roman"/>
                <a:cs typeface="Times New Roman"/>
                <a:sym typeface="Times New Roman"/>
              </a:rPr>
              <a:t>Etece(2021)</a:t>
            </a:r>
            <a:endParaRPr b="0" i="0" sz="9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