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298" r:id="rId46"/>
  </p:sldIdLst>
  <p:sldSz cx="9144000" cy="5143500" type="screen16x9"/>
  <p:notesSz cx="6858000" cy="9144000"/>
  <p:embeddedFontLst>
    <p:embeddedFont>
      <p:font typeface="Maven Pro" panose="020B0604020202020204" charset="0"/>
      <p:regular r:id="rId48"/>
      <p:bold r:id="rId49"/>
    </p:embeddedFont>
    <p:embeddedFont>
      <p:font typeface="Nunito"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ASlwTWaQJwSK/1Ex3ei2jRqwI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CA5DD6-AAB6-4159-A156-9A8CC3886184}" v="12" dt="2022-03-16T22:24:49.973"/>
  </p1510:revLst>
</p1510:revInfo>
</file>

<file path=ppt/tableStyles.xml><?xml version="1.0" encoding="utf-8"?>
<a:tblStyleLst xmlns:a="http://schemas.openxmlformats.org/drawingml/2006/main" def="{701B02AD-6C86-4A5E-90F9-1F0F19D5BDBA}">
  <a:tblStyle styleId="{701B02AD-6C86-4A5E-90F9-1F0F19D5BD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a Leon niño" userId="c179d6fab81986cb" providerId="LiveId" clId="{E1CA5DD6-AAB6-4159-A156-9A8CC3886184}"/>
    <pc:docChg chg="custSel addSld modSld">
      <pc:chgData name="mariana Leon niño" userId="c179d6fab81986cb" providerId="LiveId" clId="{E1CA5DD6-AAB6-4159-A156-9A8CC3886184}" dt="2022-03-16T22:24:49.973" v="74" actId="1076"/>
      <pc:docMkLst>
        <pc:docMk/>
      </pc:docMkLst>
      <pc:sldChg chg="addSp delSp modSp add mod">
        <pc:chgData name="mariana Leon niño" userId="c179d6fab81986cb" providerId="LiveId" clId="{E1CA5DD6-AAB6-4159-A156-9A8CC3886184}" dt="2022-03-16T22:24:20.643" v="67" actId="14100"/>
        <pc:sldMkLst>
          <pc:docMk/>
          <pc:sldMk cId="2281529030" sldId="299"/>
        </pc:sldMkLst>
        <pc:spChg chg="mod">
          <ac:chgData name="mariana Leon niño" userId="c179d6fab81986cb" providerId="LiveId" clId="{E1CA5DD6-AAB6-4159-A156-9A8CC3886184}" dt="2022-03-16T22:23:59.092" v="61" actId="20577"/>
          <ac:spMkLst>
            <pc:docMk/>
            <pc:sldMk cId="2281529030" sldId="299"/>
            <ac:spMk id="561" creationId="{00000000-0000-0000-0000-000000000000}"/>
          </ac:spMkLst>
        </pc:spChg>
        <pc:picChg chg="del mod">
          <ac:chgData name="mariana Leon niño" userId="c179d6fab81986cb" providerId="LiveId" clId="{E1CA5DD6-AAB6-4159-A156-9A8CC3886184}" dt="2022-03-16T22:23:26.620" v="2" actId="478"/>
          <ac:picMkLst>
            <pc:docMk/>
            <pc:sldMk cId="2281529030" sldId="299"/>
            <ac:picMk id="562" creationId="{00000000-0000-0000-0000-000000000000}"/>
          </ac:picMkLst>
        </pc:picChg>
        <pc:picChg chg="add mod">
          <ac:chgData name="mariana Leon niño" userId="c179d6fab81986cb" providerId="LiveId" clId="{E1CA5DD6-AAB6-4159-A156-9A8CC3886184}" dt="2022-03-16T22:24:20.643" v="67" actId="14100"/>
          <ac:picMkLst>
            <pc:docMk/>
            <pc:sldMk cId="2281529030" sldId="299"/>
            <ac:picMk id="1026" creationId="{ED9165A6-6C5A-4255-B95A-64A5B671B892}"/>
          </ac:picMkLst>
        </pc:picChg>
      </pc:sldChg>
      <pc:sldChg chg="addSp delSp modSp add">
        <pc:chgData name="mariana Leon niño" userId="c179d6fab81986cb" providerId="LiveId" clId="{E1CA5DD6-AAB6-4159-A156-9A8CC3886184}" dt="2022-03-16T22:24:49.973" v="74" actId="1076"/>
        <pc:sldMkLst>
          <pc:docMk/>
          <pc:sldMk cId="2676388721" sldId="300"/>
        </pc:sldMkLst>
        <pc:picChg chg="del">
          <ac:chgData name="mariana Leon niño" userId="c179d6fab81986cb" providerId="LiveId" clId="{E1CA5DD6-AAB6-4159-A156-9A8CC3886184}" dt="2022-03-16T22:24:27.630" v="69" actId="478"/>
          <ac:picMkLst>
            <pc:docMk/>
            <pc:sldMk cId="2676388721" sldId="300"/>
            <ac:picMk id="1026" creationId="{ED9165A6-6C5A-4255-B95A-64A5B671B892}"/>
          </ac:picMkLst>
        </pc:picChg>
        <pc:picChg chg="add mod">
          <ac:chgData name="mariana Leon niño" userId="c179d6fab81986cb" providerId="LiveId" clId="{E1CA5DD6-AAB6-4159-A156-9A8CC3886184}" dt="2022-03-16T22:24:49.973" v="74" actId="1076"/>
          <ac:picMkLst>
            <pc:docMk/>
            <pc:sldMk cId="2676388721" sldId="300"/>
            <ac:picMk id="2050" creationId="{4190BA91-CBE3-424E-9922-14598F529C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850e2f4b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850e2f4b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7b1f768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7b1f768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7b1f7684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7b1f7684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850e2f4b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850e2f4b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850e2f4b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850e2f4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168373beb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168373beb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8cbe6281f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8cbe6281f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17b1f76841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17b1f7684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7b1f76841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17b1f76841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7b1f76841_6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7b1f76841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17b1f76841_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17b1f76841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17b1f76841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17b1f76841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7b1f76841_5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17b1f76841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7b1f76841_5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7b1f76841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17b1f76841_5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17b1f76841_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7b1f76841_5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17b1f76841_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8cbe628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8cbe628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68f655dbe_2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168f655dbe_2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17b1f76841_6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17b1f76841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17b1f76841_6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17b1f76841_6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17b1f76841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17b1f76841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17b1f76841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17b1f76841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17b1f76841_6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17b1f76841_6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7b1f76841_6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17b1f76841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d1ffcc5d02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d1ffcc5d02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d1ffcc5d02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d1ffcc5d02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1ffcc5d02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d1ffcc5d02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168373beb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168373beb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18cbe628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18cbe628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18cbe628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18cbe628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027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18cbe628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18cbe628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628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68f655db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68f655db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15"/>
          <p:cNvGrpSpPr/>
          <p:nvPr/>
        </p:nvGrpSpPr>
        <p:grpSpPr>
          <a:xfrm>
            <a:off x="7343003" y="3409675"/>
            <a:ext cx="1691422" cy="1732548"/>
            <a:chOff x="7343003" y="3409675"/>
            <a:chExt cx="1691422" cy="1732548"/>
          </a:xfrm>
        </p:grpSpPr>
        <p:grpSp>
          <p:nvGrpSpPr>
            <p:cNvPr id="11" name="Google Shape;11;p15"/>
            <p:cNvGrpSpPr/>
            <p:nvPr/>
          </p:nvGrpSpPr>
          <p:grpSpPr>
            <a:xfrm>
              <a:off x="7343003" y="4453711"/>
              <a:ext cx="316800" cy="688512"/>
              <a:chOff x="7343003" y="4453711"/>
              <a:chExt cx="316800" cy="688512"/>
            </a:xfrm>
          </p:grpSpPr>
          <p:sp>
            <p:nvSpPr>
              <p:cNvPr id="12" name="Google Shape;12;p15"/>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5"/>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5"/>
            <p:cNvGrpSpPr/>
            <p:nvPr/>
          </p:nvGrpSpPr>
          <p:grpSpPr>
            <a:xfrm>
              <a:off x="7801210" y="4105700"/>
              <a:ext cx="316800" cy="1036523"/>
              <a:chOff x="7801210" y="4105700"/>
              <a:chExt cx="316800" cy="1036523"/>
            </a:xfrm>
          </p:grpSpPr>
          <p:sp>
            <p:nvSpPr>
              <p:cNvPr id="15" name="Google Shape;15;p15"/>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5"/>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5"/>
            <p:cNvGrpSpPr/>
            <p:nvPr/>
          </p:nvGrpSpPr>
          <p:grpSpPr>
            <a:xfrm>
              <a:off x="8259418" y="3757688"/>
              <a:ext cx="316800" cy="1384535"/>
              <a:chOff x="8259418" y="3757688"/>
              <a:chExt cx="316800" cy="1384535"/>
            </a:xfrm>
          </p:grpSpPr>
          <p:sp>
            <p:nvSpPr>
              <p:cNvPr id="19" name="Google Shape;19;p15"/>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5"/>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5"/>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5"/>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5"/>
            <p:cNvGrpSpPr/>
            <p:nvPr/>
          </p:nvGrpSpPr>
          <p:grpSpPr>
            <a:xfrm>
              <a:off x="8717625" y="3409675"/>
              <a:ext cx="316800" cy="1732548"/>
              <a:chOff x="8717625" y="3409675"/>
              <a:chExt cx="316800" cy="1732548"/>
            </a:xfrm>
          </p:grpSpPr>
          <p:sp>
            <p:nvSpPr>
              <p:cNvPr id="24" name="Google Shape;24;p15"/>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5"/>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5"/>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5"/>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5"/>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5"/>
          <p:cNvGrpSpPr/>
          <p:nvPr/>
        </p:nvGrpSpPr>
        <p:grpSpPr>
          <a:xfrm>
            <a:off x="5043503" y="0"/>
            <a:ext cx="3814072" cy="3839101"/>
            <a:chOff x="5043503" y="0"/>
            <a:chExt cx="3814072" cy="3839101"/>
          </a:xfrm>
        </p:grpSpPr>
        <p:sp>
          <p:nvSpPr>
            <p:cNvPr id="30" name="Google Shape;30;p15"/>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rot="-9830444">
              <a:off x="6469759" y="3480727"/>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5"/>
            <p:cNvGrpSpPr/>
            <p:nvPr/>
          </p:nvGrpSpPr>
          <p:grpSpPr>
            <a:xfrm>
              <a:off x="7647815" y="2704283"/>
              <a:ext cx="635220" cy="635219"/>
              <a:chOff x="6725724" y="2701260"/>
              <a:chExt cx="1208101" cy="1208100"/>
            </a:xfrm>
          </p:grpSpPr>
          <p:sp>
            <p:nvSpPr>
              <p:cNvPr id="33" name="Google Shape;33;p15"/>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5"/>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5"/>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5"/>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5"/>
            <p:cNvGrpSpPr/>
            <p:nvPr/>
          </p:nvGrpSpPr>
          <p:grpSpPr>
            <a:xfrm>
              <a:off x="7952718" y="179238"/>
              <a:ext cx="873165" cy="873002"/>
              <a:chOff x="7754428" y="208725"/>
              <a:chExt cx="541800" cy="541800"/>
            </a:xfrm>
          </p:grpSpPr>
          <p:sp>
            <p:nvSpPr>
              <p:cNvPr id="38" name="Google Shape;38;p15"/>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5"/>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5"/>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5"/>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5"/>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5"/>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5"/>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5"/>
            <p:cNvSpPr/>
            <p:nvPr/>
          </p:nvSpPr>
          <p:spPr>
            <a:xfrm rot="-9830444">
              <a:off x="6469759" y="3480726"/>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5"/>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5"/>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24"/>
          <p:cNvGrpSpPr/>
          <p:nvPr/>
        </p:nvGrpSpPr>
        <p:grpSpPr>
          <a:xfrm>
            <a:off x="49" y="4099200"/>
            <a:ext cx="9144039" cy="1044300"/>
            <a:chOff x="49" y="4099200"/>
            <a:chExt cx="9144039" cy="1044300"/>
          </a:xfrm>
        </p:grpSpPr>
        <p:grpSp>
          <p:nvGrpSpPr>
            <p:cNvPr id="143" name="Google Shape;143;p24"/>
            <p:cNvGrpSpPr/>
            <p:nvPr/>
          </p:nvGrpSpPr>
          <p:grpSpPr>
            <a:xfrm>
              <a:off x="49" y="4309200"/>
              <a:ext cx="231622" cy="834300"/>
              <a:chOff x="2688737" y="4301380"/>
              <a:chExt cx="231900" cy="834300"/>
            </a:xfrm>
          </p:grpSpPr>
          <p:sp>
            <p:nvSpPr>
              <p:cNvPr id="144" name="Google Shape;144;p24"/>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4"/>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4"/>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4"/>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24"/>
            <p:cNvGrpSpPr/>
            <p:nvPr/>
          </p:nvGrpSpPr>
          <p:grpSpPr>
            <a:xfrm>
              <a:off x="371403" y="4099200"/>
              <a:ext cx="231622" cy="1044300"/>
              <a:chOff x="2688737" y="4091380"/>
              <a:chExt cx="231900" cy="1044300"/>
            </a:xfrm>
          </p:grpSpPr>
          <p:sp>
            <p:nvSpPr>
              <p:cNvPr id="149" name="Google Shape;149;p24"/>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4"/>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4"/>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4"/>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4"/>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24"/>
            <p:cNvGrpSpPr/>
            <p:nvPr/>
          </p:nvGrpSpPr>
          <p:grpSpPr>
            <a:xfrm>
              <a:off x="742758" y="4309200"/>
              <a:ext cx="231622" cy="834300"/>
              <a:chOff x="2688737" y="4301380"/>
              <a:chExt cx="231900" cy="834300"/>
            </a:xfrm>
          </p:grpSpPr>
          <p:sp>
            <p:nvSpPr>
              <p:cNvPr id="155" name="Google Shape;155;p24"/>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4"/>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4"/>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4"/>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24"/>
            <p:cNvGrpSpPr/>
            <p:nvPr/>
          </p:nvGrpSpPr>
          <p:grpSpPr>
            <a:xfrm>
              <a:off x="1114112" y="4518900"/>
              <a:ext cx="231622" cy="624600"/>
              <a:chOff x="2688737" y="4511080"/>
              <a:chExt cx="231900" cy="624600"/>
            </a:xfrm>
          </p:grpSpPr>
          <p:sp>
            <p:nvSpPr>
              <p:cNvPr id="160" name="Google Shape;160;p24"/>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4"/>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24"/>
            <p:cNvGrpSpPr/>
            <p:nvPr/>
          </p:nvGrpSpPr>
          <p:grpSpPr>
            <a:xfrm>
              <a:off x="1856753" y="4099200"/>
              <a:ext cx="231600" cy="1044300"/>
              <a:chOff x="1856753" y="4099200"/>
              <a:chExt cx="231600" cy="1044300"/>
            </a:xfrm>
          </p:grpSpPr>
          <p:sp>
            <p:nvSpPr>
              <p:cNvPr id="164" name="Google Shape;164;p24"/>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4"/>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4"/>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4"/>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4"/>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4"/>
            <p:cNvGrpSpPr/>
            <p:nvPr/>
          </p:nvGrpSpPr>
          <p:grpSpPr>
            <a:xfrm>
              <a:off x="2228107" y="4309200"/>
              <a:ext cx="231600" cy="834300"/>
              <a:chOff x="2228107" y="4309200"/>
              <a:chExt cx="231600" cy="834300"/>
            </a:xfrm>
          </p:grpSpPr>
          <p:sp>
            <p:nvSpPr>
              <p:cNvPr id="170" name="Google Shape;170;p24"/>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4"/>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4"/>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4"/>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24"/>
            <p:cNvGrpSpPr/>
            <p:nvPr/>
          </p:nvGrpSpPr>
          <p:grpSpPr>
            <a:xfrm>
              <a:off x="2599462" y="4518900"/>
              <a:ext cx="231600" cy="624600"/>
              <a:chOff x="2599462" y="4518900"/>
              <a:chExt cx="231600" cy="624600"/>
            </a:xfrm>
          </p:grpSpPr>
          <p:sp>
            <p:nvSpPr>
              <p:cNvPr id="175" name="Google Shape;175;p24"/>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4"/>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4"/>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24"/>
            <p:cNvGrpSpPr/>
            <p:nvPr/>
          </p:nvGrpSpPr>
          <p:grpSpPr>
            <a:xfrm>
              <a:off x="3342171" y="4099200"/>
              <a:ext cx="231600" cy="1044300"/>
              <a:chOff x="3342171" y="4099200"/>
              <a:chExt cx="231600" cy="1044300"/>
            </a:xfrm>
          </p:grpSpPr>
          <p:sp>
            <p:nvSpPr>
              <p:cNvPr id="179" name="Google Shape;179;p24"/>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4"/>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4"/>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4"/>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4"/>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4"/>
            <p:cNvGrpSpPr/>
            <p:nvPr/>
          </p:nvGrpSpPr>
          <p:grpSpPr>
            <a:xfrm>
              <a:off x="3713525" y="4309200"/>
              <a:ext cx="231600" cy="834300"/>
              <a:chOff x="3713525" y="4309200"/>
              <a:chExt cx="231600" cy="834300"/>
            </a:xfrm>
          </p:grpSpPr>
          <p:sp>
            <p:nvSpPr>
              <p:cNvPr id="185" name="Google Shape;185;p24"/>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4"/>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4"/>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4"/>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24"/>
            <p:cNvGrpSpPr/>
            <p:nvPr/>
          </p:nvGrpSpPr>
          <p:grpSpPr>
            <a:xfrm>
              <a:off x="1485398" y="4309200"/>
              <a:ext cx="231600" cy="834300"/>
              <a:chOff x="1485398" y="4309200"/>
              <a:chExt cx="231600" cy="834300"/>
            </a:xfrm>
          </p:grpSpPr>
          <p:sp>
            <p:nvSpPr>
              <p:cNvPr id="190" name="Google Shape;190;p24"/>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4"/>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4"/>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4"/>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24"/>
            <p:cNvGrpSpPr/>
            <p:nvPr/>
          </p:nvGrpSpPr>
          <p:grpSpPr>
            <a:xfrm>
              <a:off x="4084879" y="4518900"/>
              <a:ext cx="231600" cy="624600"/>
              <a:chOff x="4084879" y="4518900"/>
              <a:chExt cx="231600" cy="624600"/>
            </a:xfrm>
          </p:grpSpPr>
          <p:sp>
            <p:nvSpPr>
              <p:cNvPr id="195" name="Google Shape;195;p24"/>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4"/>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4"/>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24"/>
            <p:cNvGrpSpPr/>
            <p:nvPr/>
          </p:nvGrpSpPr>
          <p:grpSpPr>
            <a:xfrm>
              <a:off x="2970816" y="4309200"/>
              <a:ext cx="231600" cy="834300"/>
              <a:chOff x="2970816" y="4309200"/>
              <a:chExt cx="231600" cy="834300"/>
            </a:xfrm>
          </p:grpSpPr>
          <p:sp>
            <p:nvSpPr>
              <p:cNvPr id="199" name="Google Shape;199;p24"/>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4"/>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4"/>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4"/>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24"/>
            <p:cNvGrpSpPr/>
            <p:nvPr/>
          </p:nvGrpSpPr>
          <p:grpSpPr>
            <a:xfrm>
              <a:off x="4456234" y="4309200"/>
              <a:ext cx="231600" cy="834300"/>
              <a:chOff x="4456234" y="4309200"/>
              <a:chExt cx="231600" cy="834300"/>
            </a:xfrm>
          </p:grpSpPr>
          <p:sp>
            <p:nvSpPr>
              <p:cNvPr id="204" name="Google Shape;204;p24"/>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4"/>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4"/>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4"/>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24"/>
            <p:cNvGrpSpPr/>
            <p:nvPr/>
          </p:nvGrpSpPr>
          <p:grpSpPr>
            <a:xfrm>
              <a:off x="4827588" y="4099200"/>
              <a:ext cx="231600" cy="1044300"/>
              <a:chOff x="4827588" y="4099200"/>
              <a:chExt cx="231600" cy="1044300"/>
            </a:xfrm>
          </p:grpSpPr>
          <p:sp>
            <p:nvSpPr>
              <p:cNvPr id="209" name="Google Shape;209;p24"/>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4"/>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4"/>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24"/>
            <p:cNvGrpSpPr/>
            <p:nvPr/>
          </p:nvGrpSpPr>
          <p:grpSpPr>
            <a:xfrm>
              <a:off x="5198943" y="4309200"/>
              <a:ext cx="231600" cy="834300"/>
              <a:chOff x="5198943" y="4309200"/>
              <a:chExt cx="231600" cy="834300"/>
            </a:xfrm>
          </p:grpSpPr>
          <p:sp>
            <p:nvSpPr>
              <p:cNvPr id="215" name="Google Shape;215;p24"/>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4"/>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24"/>
            <p:cNvGrpSpPr/>
            <p:nvPr/>
          </p:nvGrpSpPr>
          <p:grpSpPr>
            <a:xfrm>
              <a:off x="5570297" y="4518900"/>
              <a:ext cx="231600" cy="624600"/>
              <a:chOff x="5570297" y="4518900"/>
              <a:chExt cx="231600" cy="624600"/>
            </a:xfrm>
          </p:grpSpPr>
          <p:sp>
            <p:nvSpPr>
              <p:cNvPr id="220" name="Google Shape;220;p24"/>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4"/>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24"/>
            <p:cNvGrpSpPr/>
            <p:nvPr/>
          </p:nvGrpSpPr>
          <p:grpSpPr>
            <a:xfrm>
              <a:off x="5941652" y="4309200"/>
              <a:ext cx="231600" cy="834300"/>
              <a:chOff x="5941652" y="4309200"/>
              <a:chExt cx="231600" cy="834300"/>
            </a:xfrm>
          </p:grpSpPr>
          <p:sp>
            <p:nvSpPr>
              <p:cNvPr id="224" name="Google Shape;224;p24"/>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4"/>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4"/>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4"/>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24"/>
            <p:cNvGrpSpPr/>
            <p:nvPr/>
          </p:nvGrpSpPr>
          <p:grpSpPr>
            <a:xfrm>
              <a:off x="6313006" y="4099200"/>
              <a:ext cx="231600" cy="1044300"/>
              <a:chOff x="6313006" y="4099200"/>
              <a:chExt cx="231600" cy="1044300"/>
            </a:xfrm>
          </p:grpSpPr>
          <p:sp>
            <p:nvSpPr>
              <p:cNvPr id="229" name="Google Shape;229;p24"/>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4"/>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4"/>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4"/>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24"/>
            <p:cNvGrpSpPr/>
            <p:nvPr/>
          </p:nvGrpSpPr>
          <p:grpSpPr>
            <a:xfrm>
              <a:off x="6684361" y="4309200"/>
              <a:ext cx="231600" cy="834300"/>
              <a:chOff x="6684361" y="4309200"/>
              <a:chExt cx="231600" cy="834300"/>
            </a:xfrm>
          </p:grpSpPr>
          <p:sp>
            <p:nvSpPr>
              <p:cNvPr id="235" name="Google Shape;235;p24"/>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4"/>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4"/>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4"/>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24"/>
            <p:cNvGrpSpPr/>
            <p:nvPr/>
          </p:nvGrpSpPr>
          <p:grpSpPr>
            <a:xfrm>
              <a:off x="7055715" y="4518900"/>
              <a:ext cx="231600" cy="624600"/>
              <a:chOff x="7055715" y="4518900"/>
              <a:chExt cx="231600" cy="624600"/>
            </a:xfrm>
          </p:grpSpPr>
          <p:sp>
            <p:nvSpPr>
              <p:cNvPr id="240" name="Google Shape;240;p24"/>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4"/>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4"/>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24"/>
            <p:cNvGrpSpPr/>
            <p:nvPr/>
          </p:nvGrpSpPr>
          <p:grpSpPr>
            <a:xfrm>
              <a:off x="7798424" y="4099200"/>
              <a:ext cx="231600" cy="1044300"/>
              <a:chOff x="7798424" y="4099200"/>
              <a:chExt cx="231600" cy="1044300"/>
            </a:xfrm>
          </p:grpSpPr>
          <p:sp>
            <p:nvSpPr>
              <p:cNvPr id="244" name="Google Shape;244;p24"/>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4"/>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4"/>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4"/>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4"/>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24"/>
            <p:cNvGrpSpPr/>
            <p:nvPr/>
          </p:nvGrpSpPr>
          <p:grpSpPr>
            <a:xfrm>
              <a:off x="8169779" y="4309200"/>
              <a:ext cx="231600" cy="834300"/>
              <a:chOff x="8169779" y="4309200"/>
              <a:chExt cx="231600" cy="834300"/>
            </a:xfrm>
          </p:grpSpPr>
          <p:sp>
            <p:nvSpPr>
              <p:cNvPr id="250" name="Google Shape;250;p24"/>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4"/>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4"/>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4"/>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4"/>
            <p:cNvGrpSpPr/>
            <p:nvPr/>
          </p:nvGrpSpPr>
          <p:grpSpPr>
            <a:xfrm>
              <a:off x="7427070" y="4309200"/>
              <a:ext cx="231600" cy="834300"/>
              <a:chOff x="7427070" y="4309200"/>
              <a:chExt cx="231600" cy="834300"/>
            </a:xfrm>
          </p:grpSpPr>
          <p:sp>
            <p:nvSpPr>
              <p:cNvPr id="255" name="Google Shape;255;p24"/>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4"/>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4"/>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4"/>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24"/>
            <p:cNvGrpSpPr/>
            <p:nvPr/>
          </p:nvGrpSpPr>
          <p:grpSpPr>
            <a:xfrm>
              <a:off x="8541133" y="4518900"/>
              <a:ext cx="231600" cy="624600"/>
              <a:chOff x="8541133" y="4518900"/>
              <a:chExt cx="231600" cy="624600"/>
            </a:xfrm>
          </p:grpSpPr>
          <p:sp>
            <p:nvSpPr>
              <p:cNvPr id="260" name="Google Shape;260;p24"/>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4"/>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4"/>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24"/>
            <p:cNvGrpSpPr/>
            <p:nvPr/>
          </p:nvGrpSpPr>
          <p:grpSpPr>
            <a:xfrm>
              <a:off x="8912488" y="4309200"/>
              <a:ext cx="231600" cy="834300"/>
              <a:chOff x="8912488" y="4309200"/>
              <a:chExt cx="231600" cy="834300"/>
            </a:xfrm>
          </p:grpSpPr>
          <p:sp>
            <p:nvSpPr>
              <p:cNvPr id="264" name="Google Shape;264;p24"/>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4"/>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4"/>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4"/>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24"/>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4"/>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70" name="Google Shape;270;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16"/>
          <p:cNvGrpSpPr/>
          <p:nvPr/>
        </p:nvGrpSpPr>
        <p:grpSpPr>
          <a:xfrm>
            <a:off x="625966" y="299376"/>
            <a:ext cx="999312" cy="999312"/>
            <a:chOff x="348199" y="179450"/>
            <a:chExt cx="1116300" cy="1116300"/>
          </a:xfrm>
        </p:grpSpPr>
        <p:sp>
          <p:nvSpPr>
            <p:cNvPr id="51" name="Google Shape;51;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6"/>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6"/>
        <p:cNvGrpSpPr/>
        <p:nvPr/>
      </p:nvGrpSpPr>
      <p:grpSpPr>
        <a:xfrm>
          <a:off x="0" y="0"/>
          <a:ext cx="0" cy="0"/>
          <a:chOff x="0" y="0"/>
          <a:chExt cx="0" cy="0"/>
        </a:xfrm>
      </p:grpSpPr>
      <p:grpSp>
        <p:nvGrpSpPr>
          <p:cNvPr id="57" name="Google Shape;57;p17"/>
          <p:cNvGrpSpPr/>
          <p:nvPr/>
        </p:nvGrpSpPr>
        <p:grpSpPr>
          <a:xfrm>
            <a:off x="146769" y="3406"/>
            <a:ext cx="1233214" cy="1384535"/>
            <a:chOff x="146769" y="3406"/>
            <a:chExt cx="1233214" cy="1384535"/>
          </a:xfrm>
        </p:grpSpPr>
        <p:grpSp>
          <p:nvGrpSpPr>
            <p:cNvPr id="58" name="Google Shape;58;p17"/>
            <p:cNvGrpSpPr/>
            <p:nvPr/>
          </p:nvGrpSpPr>
          <p:grpSpPr>
            <a:xfrm>
              <a:off x="1063183" y="3406"/>
              <a:ext cx="316800" cy="688513"/>
              <a:chOff x="1063183" y="3406"/>
              <a:chExt cx="316800" cy="688513"/>
            </a:xfrm>
          </p:grpSpPr>
          <p:sp>
            <p:nvSpPr>
              <p:cNvPr id="59" name="Google Shape;59;p17"/>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7"/>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17"/>
            <p:cNvGrpSpPr/>
            <p:nvPr/>
          </p:nvGrpSpPr>
          <p:grpSpPr>
            <a:xfrm>
              <a:off x="604976" y="3406"/>
              <a:ext cx="316800" cy="1036524"/>
              <a:chOff x="604976" y="3406"/>
              <a:chExt cx="316800" cy="1036524"/>
            </a:xfrm>
          </p:grpSpPr>
          <p:sp>
            <p:nvSpPr>
              <p:cNvPr id="62" name="Google Shape;62;p17"/>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7"/>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7"/>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 name="Google Shape;65;p17"/>
            <p:cNvGrpSpPr/>
            <p:nvPr/>
          </p:nvGrpSpPr>
          <p:grpSpPr>
            <a:xfrm>
              <a:off x="146769" y="3406"/>
              <a:ext cx="316800" cy="1384535"/>
              <a:chOff x="146769" y="3406"/>
              <a:chExt cx="316800" cy="1384535"/>
            </a:xfrm>
          </p:grpSpPr>
          <p:sp>
            <p:nvSpPr>
              <p:cNvPr id="66" name="Google Shape;66;p17"/>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7"/>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0" name="Google Shape;70;p17"/>
          <p:cNvGrpSpPr/>
          <p:nvPr/>
        </p:nvGrpSpPr>
        <p:grpSpPr>
          <a:xfrm>
            <a:off x="6775084" y="2904008"/>
            <a:ext cx="2186147" cy="2239500"/>
            <a:chOff x="6775084" y="2904008"/>
            <a:chExt cx="2186147" cy="2239500"/>
          </a:xfrm>
        </p:grpSpPr>
        <p:grpSp>
          <p:nvGrpSpPr>
            <p:cNvPr id="71" name="Google Shape;71;p17"/>
            <p:cNvGrpSpPr/>
            <p:nvPr/>
          </p:nvGrpSpPr>
          <p:grpSpPr>
            <a:xfrm>
              <a:off x="6775084" y="4253708"/>
              <a:ext cx="409500" cy="889800"/>
              <a:chOff x="6775084" y="4253708"/>
              <a:chExt cx="409500" cy="889800"/>
            </a:xfrm>
          </p:grpSpPr>
          <p:sp>
            <p:nvSpPr>
              <p:cNvPr id="72" name="Google Shape;72;p17"/>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7"/>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7"/>
            <p:cNvGrpSpPr/>
            <p:nvPr/>
          </p:nvGrpSpPr>
          <p:grpSpPr>
            <a:xfrm>
              <a:off x="7367299" y="3804008"/>
              <a:ext cx="409500" cy="1339500"/>
              <a:chOff x="7367299" y="3804008"/>
              <a:chExt cx="409500" cy="1339500"/>
            </a:xfrm>
          </p:grpSpPr>
          <p:sp>
            <p:nvSpPr>
              <p:cNvPr id="75" name="Google Shape;75;p17"/>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7"/>
            <p:cNvGrpSpPr/>
            <p:nvPr/>
          </p:nvGrpSpPr>
          <p:grpSpPr>
            <a:xfrm>
              <a:off x="7959516" y="3354008"/>
              <a:ext cx="409500" cy="1789500"/>
              <a:chOff x="7959516" y="3354008"/>
              <a:chExt cx="409500" cy="1789500"/>
            </a:xfrm>
          </p:grpSpPr>
          <p:sp>
            <p:nvSpPr>
              <p:cNvPr id="79" name="Google Shape;79;p17"/>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7"/>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7"/>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17"/>
            <p:cNvGrpSpPr/>
            <p:nvPr/>
          </p:nvGrpSpPr>
          <p:grpSpPr>
            <a:xfrm>
              <a:off x="8551731" y="2904008"/>
              <a:ext cx="409500" cy="2239500"/>
              <a:chOff x="8551731" y="2904008"/>
              <a:chExt cx="409500" cy="2239500"/>
            </a:xfrm>
          </p:grpSpPr>
          <p:sp>
            <p:nvSpPr>
              <p:cNvPr id="84" name="Google Shape;84;p17"/>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7"/>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9" name="Google Shape;89;p1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0" name="Google Shape;90;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18"/>
          <p:cNvGrpSpPr/>
          <p:nvPr/>
        </p:nvGrpSpPr>
        <p:grpSpPr>
          <a:xfrm>
            <a:off x="625966" y="299376"/>
            <a:ext cx="999312" cy="999312"/>
            <a:chOff x="348199" y="179450"/>
            <a:chExt cx="1116300" cy="1116300"/>
          </a:xfrm>
        </p:grpSpPr>
        <p:sp>
          <p:nvSpPr>
            <p:cNvPr id="93" name="Google Shape;93;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18"/>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7" name="Google Shape;97;p18"/>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19"/>
          <p:cNvGrpSpPr/>
          <p:nvPr/>
        </p:nvGrpSpPr>
        <p:grpSpPr>
          <a:xfrm>
            <a:off x="625966" y="299376"/>
            <a:ext cx="999312" cy="999312"/>
            <a:chOff x="348199" y="179450"/>
            <a:chExt cx="1116300" cy="1116300"/>
          </a:xfrm>
        </p:grpSpPr>
        <p:sp>
          <p:nvSpPr>
            <p:cNvPr id="101" name="Google Shape;101;p1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4" name="Google Shape;104;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20"/>
          <p:cNvGrpSpPr/>
          <p:nvPr/>
        </p:nvGrpSpPr>
        <p:grpSpPr>
          <a:xfrm>
            <a:off x="625966" y="299376"/>
            <a:ext cx="999312" cy="999312"/>
            <a:chOff x="348199" y="179450"/>
            <a:chExt cx="1116300" cy="1116300"/>
          </a:xfrm>
        </p:grpSpPr>
        <p:sp>
          <p:nvSpPr>
            <p:cNvPr id="107" name="Google Shape;107;p2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20"/>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0" name="Google Shape;110;p20"/>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1" name="Google Shape;111;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21"/>
          <p:cNvGrpSpPr/>
          <p:nvPr/>
        </p:nvGrpSpPr>
        <p:grpSpPr>
          <a:xfrm>
            <a:off x="6866714" y="1307"/>
            <a:ext cx="2267451" cy="2601689"/>
            <a:chOff x="6790514" y="1307"/>
            <a:chExt cx="2267451" cy="2601689"/>
          </a:xfrm>
        </p:grpSpPr>
        <p:grpSp>
          <p:nvGrpSpPr>
            <p:cNvPr id="114" name="Google Shape;114;p21"/>
            <p:cNvGrpSpPr/>
            <p:nvPr/>
          </p:nvGrpSpPr>
          <p:grpSpPr>
            <a:xfrm>
              <a:off x="7067607" y="1307"/>
              <a:ext cx="1990358" cy="1990303"/>
              <a:chOff x="7067607" y="1307"/>
              <a:chExt cx="1990358" cy="1990303"/>
            </a:xfrm>
          </p:grpSpPr>
          <p:sp>
            <p:nvSpPr>
              <p:cNvPr id="115" name="Google Shape;115;p21"/>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1"/>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1"/>
              <p:cNvSpPr/>
              <p:nvPr/>
            </p:nvSpPr>
            <p:spPr>
              <a:xfrm rot="-8649154">
                <a:off x="7349962" y="283757"/>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21"/>
            <p:cNvGrpSpPr/>
            <p:nvPr/>
          </p:nvGrpSpPr>
          <p:grpSpPr>
            <a:xfrm>
              <a:off x="8207126" y="1807997"/>
              <a:ext cx="795000" cy="795000"/>
              <a:chOff x="8207126" y="1807997"/>
              <a:chExt cx="795000" cy="795000"/>
            </a:xfrm>
          </p:grpSpPr>
          <p:sp>
            <p:nvSpPr>
              <p:cNvPr id="119" name="Google Shape;119;p21"/>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1"/>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1"/>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21"/>
            <p:cNvGrpSpPr/>
            <p:nvPr/>
          </p:nvGrpSpPr>
          <p:grpSpPr>
            <a:xfrm>
              <a:off x="6790514" y="118857"/>
              <a:ext cx="548700" cy="548700"/>
              <a:chOff x="6790514" y="118857"/>
              <a:chExt cx="548700" cy="548700"/>
            </a:xfrm>
          </p:grpSpPr>
          <p:sp>
            <p:nvSpPr>
              <p:cNvPr id="123" name="Google Shape;123;p21"/>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5" name="Google Shape;125;p21"/>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6" name="Google Shape;126;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22"/>
          <p:cNvGrpSpPr/>
          <p:nvPr/>
        </p:nvGrpSpPr>
        <p:grpSpPr>
          <a:xfrm>
            <a:off x="625966" y="299376"/>
            <a:ext cx="999312" cy="999312"/>
            <a:chOff x="348199" y="179450"/>
            <a:chExt cx="1116300" cy="1116300"/>
          </a:xfrm>
        </p:grpSpPr>
        <p:sp>
          <p:nvSpPr>
            <p:cNvPr id="129" name="Google Shape;129;p2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22"/>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2" name="Google Shape;132;p22"/>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3" name="Google Shape;133;p22"/>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34" name="Google Shape;134;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23"/>
          <p:cNvGrpSpPr/>
          <p:nvPr/>
        </p:nvGrpSpPr>
        <p:grpSpPr>
          <a:xfrm>
            <a:off x="713373" y="3847119"/>
            <a:ext cx="825392" cy="825392"/>
            <a:chOff x="348199" y="179450"/>
            <a:chExt cx="1116300" cy="1116300"/>
          </a:xfrm>
        </p:grpSpPr>
        <p:sp>
          <p:nvSpPr>
            <p:cNvPr id="137" name="Google Shape;137;p2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3"/>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40" name="Google Shape;140;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canva.com/design/DAE6ENqFp8U/nSgAAgStKQKKH9Psf-IAjw/view?utm_content=DAE6ENqFp8U&amp;utm_campaign=designshare&amp;utm_medium=link&amp;utm_source=publishsharelin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ucid.app/lucidchart/a07317ac-2c9b-4923-9b97-89a242eaf052/edit?invitationId=inv_3e6aa80e-7cdf-44c3-a402-4ee53cd7018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lucid.app/lucidchart/a07317ac-2c9b-4923-9b97-89a242eaf052/edit?invitationId=inv_3e6aa80e-7cdf-44c3-a402-4ee53cd70186"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oferta.senasofiaplus.edu.co/sofia-ofert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anva.com/design/DAE5IEVzDQE/u1ceYi_xx74R1QJHzJz3Cw/view?utm_content=DAE5IEVzDQE&amp;utm_campaign=designshare&amp;utm_medium=link&amp;utm_source=sharebutt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658300" y="1221588"/>
            <a:ext cx="42555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000"/>
              <a:buNone/>
            </a:pPr>
            <a:r>
              <a:rPr lang="es" sz="1200">
                <a:latin typeface="Times New Roman"/>
                <a:ea typeface="Times New Roman"/>
                <a:cs typeface="Times New Roman"/>
                <a:sym typeface="Times New Roman"/>
              </a:rPr>
              <a:t>Investigación de proceso y estructura de proyectos. </a:t>
            </a:r>
            <a:endParaRPr sz="1200">
              <a:latin typeface="Times New Roman"/>
              <a:ea typeface="Times New Roman"/>
              <a:cs typeface="Times New Roman"/>
              <a:sym typeface="Times New Roman"/>
            </a:endParaRPr>
          </a:p>
          <a:p>
            <a:pPr marL="0" lvl="0" indent="0" algn="l" rtl="0">
              <a:lnSpc>
                <a:spcPct val="100000"/>
              </a:lnSpc>
              <a:spcBef>
                <a:spcPts val="0"/>
              </a:spcBef>
              <a:spcAft>
                <a:spcPts val="0"/>
              </a:spcAft>
              <a:buSzPts val="4000"/>
              <a:buNone/>
            </a:pPr>
            <a:endParaRPr sz="1200">
              <a:latin typeface="Times New Roman"/>
              <a:ea typeface="Times New Roman"/>
              <a:cs typeface="Times New Roman"/>
              <a:sym typeface="Times New Roman"/>
            </a:endParaRPr>
          </a:p>
        </p:txBody>
      </p:sp>
      <p:sp>
        <p:nvSpPr>
          <p:cNvPr id="278" name="Google Shape;278;p1"/>
          <p:cNvSpPr txBox="1">
            <a:spLocks noGrp="1"/>
          </p:cNvSpPr>
          <p:nvPr>
            <p:ph type="subTitle" idx="1"/>
          </p:nvPr>
        </p:nvSpPr>
        <p:spPr>
          <a:xfrm>
            <a:off x="658300" y="2665750"/>
            <a:ext cx="4255500" cy="12744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Laura Valentina Mosquera Rodriguez</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Ana Sofia Aldana Diaz</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Mariana Leon Niño</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Leonardo Gutierrez Martinez</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Gabriel Alejandro Garzón Aponte</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Objetivo General</a:t>
            </a:r>
            <a:endParaRPr>
              <a:latin typeface="Times New Roman"/>
              <a:ea typeface="Times New Roman"/>
              <a:cs typeface="Times New Roman"/>
              <a:sym typeface="Times New Roman"/>
            </a:endParaRPr>
          </a:p>
        </p:txBody>
      </p:sp>
      <p:sp>
        <p:nvSpPr>
          <p:cNvPr id="343" name="Google Shape;343;p9"/>
          <p:cNvSpPr txBox="1">
            <a:spLocks noGrp="1"/>
          </p:cNvSpPr>
          <p:nvPr>
            <p:ph type="body" idx="1"/>
          </p:nvPr>
        </p:nvSpPr>
        <p:spPr>
          <a:xfrm>
            <a:off x="601500" y="1300950"/>
            <a:ext cx="3970500" cy="36882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1200"/>
              </a:spcBef>
              <a:spcAft>
                <a:spcPts val="1200"/>
              </a:spcAft>
              <a:buSzPts val="1203"/>
              <a:buNone/>
            </a:pPr>
            <a:r>
              <a:rPr lang="es" sz="1502">
                <a:latin typeface="Times New Roman"/>
                <a:ea typeface="Times New Roman"/>
                <a:cs typeface="Times New Roman"/>
                <a:sym typeface="Times New Roman"/>
              </a:rPr>
              <a:t>Implementar un sistema de información el cual permita brindar el acceso a los inventarios de manufactura con el fin de llevar un orden de entrada de repuestos e ingreso de automóviles, así como el resultado final del proceso al cual fue sometido, junto con la maquinaria y herramienta que se implementó. Contaremos con otro tipo de inventario, que es por cíclico o relativo que consta de un periodo de tiempo regular de 3 meses y por ultima instancia requerimos de un tipo de inventario permanente el cual detalla las características del producto, dicho inventario incluirá los dos inventarios anteriores, ya que el sistema será integrado con el fin de organizar los servicios.</a:t>
            </a:r>
            <a:endParaRPr sz="1502">
              <a:latin typeface="Times New Roman"/>
              <a:ea typeface="Times New Roman"/>
              <a:cs typeface="Times New Roman"/>
              <a:sym typeface="Times New Roman"/>
            </a:endParaRPr>
          </a:p>
        </p:txBody>
      </p:sp>
      <p:pic>
        <p:nvPicPr>
          <p:cNvPr id="344" name="Google Shape;344;p9"/>
          <p:cNvPicPr preferRelativeResize="0"/>
          <p:nvPr/>
        </p:nvPicPr>
        <p:blipFill rotWithShape="1">
          <a:blip r:embed="rId3">
            <a:alphaModFix/>
          </a:blip>
          <a:srcRect/>
          <a:stretch/>
        </p:blipFill>
        <p:spPr>
          <a:xfrm>
            <a:off x="4853925" y="1923900"/>
            <a:ext cx="3563400" cy="1782000"/>
          </a:xfrm>
          <a:prstGeom prst="roundRect">
            <a:avLst>
              <a:gd name="adj" fmla="val 16667"/>
            </a:avLst>
          </a:prstGeom>
          <a:noFill/>
          <a:ln>
            <a:noFill/>
          </a:ln>
        </p:spPr>
      </p:pic>
      <p:sp>
        <p:nvSpPr>
          <p:cNvPr id="345" name="Google Shape;345;p9"/>
          <p:cNvSpPr txBox="1"/>
          <p:nvPr/>
        </p:nvSpPr>
        <p:spPr>
          <a:xfrm>
            <a:off x="4898575" y="1250925"/>
            <a:ext cx="2742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3</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Times New Roman"/>
                <a:ea typeface="Times New Roman"/>
                <a:cs typeface="Times New Roman"/>
                <a:sym typeface="Times New Roman"/>
              </a:rPr>
              <a:t>Objetivo general</a:t>
            </a:r>
            <a:endParaRPr sz="1200" b="0" i="1" u="none" strike="noStrike" cap="none">
              <a:solidFill>
                <a:srgbClr val="000000"/>
              </a:solidFill>
              <a:latin typeface="Times New Roman"/>
              <a:ea typeface="Times New Roman"/>
              <a:cs typeface="Times New Roman"/>
              <a:sym typeface="Times New Roman"/>
            </a:endParaRPr>
          </a:p>
        </p:txBody>
      </p:sp>
      <p:sp>
        <p:nvSpPr>
          <p:cNvPr id="346" name="Google Shape;346;p9"/>
          <p:cNvSpPr txBox="1"/>
          <p:nvPr/>
        </p:nvSpPr>
        <p:spPr>
          <a:xfrm>
            <a:off x="5026300" y="3824775"/>
            <a:ext cx="2314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Nota.este gráfico demuestra, la puntualidad de los objetivos.concepto. </a:t>
            </a:r>
            <a:r>
              <a:rPr lang="es" sz="900" b="0" i="0" u="none" strike="noStrike" cap="none">
                <a:solidFill>
                  <a:schemeClr val="dk2"/>
                </a:solidFill>
                <a:latin typeface="Times New Roman"/>
                <a:ea typeface="Times New Roman"/>
                <a:cs typeface="Times New Roman"/>
                <a:sym typeface="Times New Roman"/>
              </a:rPr>
              <a:t>Etece(2021)</a:t>
            </a:r>
            <a:endParaRPr sz="9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0"/>
          <p:cNvSpPr txBox="1">
            <a:spLocks noGrp="1"/>
          </p:cNvSpPr>
          <p:nvPr>
            <p:ph type="title"/>
          </p:nvPr>
        </p:nvSpPr>
        <p:spPr>
          <a:xfrm>
            <a:off x="1168300" y="604838"/>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Objetivos Específicos</a:t>
            </a:r>
            <a:endParaRPr>
              <a:latin typeface="Times New Roman"/>
              <a:ea typeface="Times New Roman"/>
              <a:cs typeface="Times New Roman"/>
              <a:sym typeface="Times New Roman"/>
            </a:endParaRPr>
          </a:p>
        </p:txBody>
      </p:sp>
      <p:sp>
        <p:nvSpPr>
          <p:cNvPr id="352" name="Google Shape;352;p10"/>
          <p:cNvSpPr txBox="1">
            <a:spLocks noGrp="1"/>
          </p:cNvSpPr>
          <p:nvPr>
            <p:ph type="body" idx="1"/>
          </p:nvPr>
        </p:nvSpPr>
        <p:spPr>
          <a:xfrm>
            <a:off x="668275" y="1761300"/>
            <a:ext cx="4023600" cy="3201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1200"/>
              </a:spcBef>
              <a:spcAft>
                <a:spcPts val="0"/>
              </a:spcAft>
              <a:buSzPct val="92691"/>
              <a:buNone/>
            </a:pPr>
            <a:endParaRPr sz="1650">
              <a:latin typeface="Times New Roman"/>
              <a:ea typeface="Times New Roman"/>
              <a:cs typeface="Times New Roman"/>
              <a:sym typeface="Times New Roman"/>
            </a:endParaRPr>
          </a:p>
          <a:p>
            <a:pPr marL="457200" lvl="0" indent="-313640" algn="l" rtl="0">
              <a:spcBef>
                <a:spcPts val="1200"/>
              </a:spcBef>
              <a:spcAft>
                <a:spcPts val="0"/>
              </a:spcAft>
              <a:buSzPct val="100000"/>
              <a:buFont typeface="Times New Roman"/>
              <a:buChar char="●"/>
            </a:pPr>
            <a:r>
              <a:rPr lang="es" sz="2142">
                <a:latin typeface="Times New Roman"/>
                <a:ea typeface="Times New Roman"/>
                <a:cs typeface="Times New Roman"/>
                <a:sym typeface="Times New Roman"/>
              </a:rPr>
              <a:t>Gestionar el sistema de información para controlar el inventario de entrada y salida de mercancía. </a:t>
            </a:r>
            <a:endParaRPr sz="2142">
              <a:latin typeface="Times New Roman"/>
              <a:ea typeface="Times New Roman"/>
              <a:cs typeface="Times New Roman"/>
              <a:sym typeface="Times New Roman"/>
            </a:endParaRPr>
          </a:p>
          <a:p>
            <a:pPr marL="457200" lvl="0" indent="-313640" algn="l" rtl="0">
              <a:lnSpc>
                <a:spcPct val="115000"/>
              </a:lnSpc>
              <a:spcBef>
                <a:spcPts val="0"/>
              </a:spcBef>
              <a:spcAft>
                <a:spcPts val="0"/>
              </a:spcAft>
              <a:buSzPct val="100000"/>
              <a:buFont typeface="Times New Roman"/>
              <a:buChar char="●"/>
            </a:pPr>
            <a:r>
              <a:rPr lang="es" sz="2142">
                <a:latin typeface="Times New Roman"/>
                <a:ea typeface="Times New Roman"/>
                <a:cs typeface="Times New Roman"/>
                <a:sym typeface="Times New Roman"/>
              </a:rPr>
              <a:t>Gestionar un check in del ingreso de mercancía, y un check up del estado del: automóvil, herramientas, maquinaria y repuestos.</a:t>
            </a:r>
            <a:endParaRPr sz="2142">
              <a:latin typeface="Times New Roman"/>
              <a:ea typeface="Times New Roman"/>
              <a:cs typeface="Times New Roman"/>
              <a:sym typeface="Times New Roman"/>
            </a:endParaRPr>
          </a:p>
          <a:p>
            <a:pPr marL="457200" lvl="0" indent="-313640" algn="l" rtl="0">
              <a:lnSpc>
                <a:spcPct val="115000"/>
              </a:lnSpc>
              <a:spcBef>
                <a:spcPts val="0"/>
              </a:spcBef>
              <a:spcAft>
                <a:spcPts val="0"/>
              </a:spcAft>
              <a:buSzPct val="100000"/>
              <a:buFont typeface="Times New Roman"/>
              <a:buChar char="●"/>
            </a:pPr>
            <a:r>
              <a:rPr lang="es" sz="2142">
                <a:latin typeface="Times New Roman"/>
                <a:ea typeface="Times New Roman"/>
                <a:cs typeface="Times New Roman"/>
                <a:sym typeface="Times New Roman"/>
              </a:rPr>
              <a:t>Realizar un presupuesto de costos, gastos e ingresos.</a:t>
            </a:r>
            <a:endParaRPr sz="2142">
              <a:latin typeface="Times New Roman"/>
              <a:ea typeface="Times New Roman"/>
              <a:cs typeface="Times New Roman"/>
              <a:sym typeface="Times New Roman"/>
            </a:endParaRPr>
          </a:p>
          <a:p>
            <a:pPr marL="457200" lvl="0" indent="-313640" algn="l" rtl="0">
              <a:spcBef>
                <a:spcPts val="0"/>
              </a:spcBef>
              <a:spcAft>
                <a:spcPts val="0"/>
              </a:spcAft>
              <a:buSzPct val="100000"/>
              <a:buFont typeface="Times New Roman"/>
              <a:buChar char="●"/>
            </a:pPr>
            <a:r>
              <a:rPr lang="es" sz="2142">
                <a:latin typeface="Times New Roman"/>
                <a:ea typeface="Times New Roman"/>
                <a:cs typeface="Times New Roman"/>
                <a:sym typeface="Times New Roman"/>
              </a:rPr>
              <a:t>Generar un costo de ventas, con el fin de fijar el precio del  servicio.</a:t>
            </a:r>
            <a:endParaRPr sz="2142">
              <a:latin typeface="Times New Roman"/>
              <a:ea typeface="Times New Roman"/>
              <a:cs typeface="Times New Roman"/>
              <a:sym typeface="Times New Roman"/>
            </a:endParaRPr>
          </a:p>
          <a:p>
            <a:pPr marL="457200" lvl="0" indent="0" algn="l" rtl="0">
              <a:spcBef>
                <a:spcPts val="1200"/>
              </a:spcBef>
              <a:spcAft>
                <a:spcPts val="0"/>
              </a:spcAft>
              <a:buNone/>
            </a:pPr>
            <a:endParaRPr sz="2142">
              <a:latin typeface="Times New Roman"/>
              <a:ea typeface="Times New Roman"/>
              <a:cs typeface="Times New Roman"/>
              <a:sym typeface="Times New Roman"/>
            </a:endParaRPr>
          </a:p>
          <a:p>
            <a:pPr marL="457200" lvl="0" indent="0" algn="l" rtl="0">
              <a:spcBef>
                <a:spcPts val="1200"/>
              </a:spcBef>
              <a:spcAft>
                <a:spcPts val="0"/>
              </a:spcAft>
              <a:buNone/>
            </a:pPr>
            <a:endParaRPr sz="2142">
              <a:latin typeface="Times New Roman"/>
              <a:ea typeface="Times New Roman"/>
              <a:cs typeface="Times New Roman"/>
              <a:sym typeface="Times New Roman"/>
            </a:endParaRPr>
          </a:p>
        </p:txBody>
      </p:sp>
      <p:pic>
        <p:nvPicPr>
          <p:cNvPr id="353" name="Google Shape;353;p10"/>
          <p:cNvPicPr preferRelativeResize="0"/>
          <p:nvPr/>
        </p:nvPicPr>
        <p:blipFill rotWithShape="1">
          <a:blip r:embed="rId3">
            <a:alphaModFix/>
          </a:blip>
          <a:srcRect/>
          <a:stretch/>
        </p:blipFill>
        <p:spPr>
          <a:xfrm>
            <a:off x="5528425" y="1237550"/>
            <a:ext cx="1521425" cy="1521425"/>
          </a:xfrm>
          <a:prstGeom prst="rect">
            <a:avLst/>
          </a:prstGeom>
          <a:noFill/>
          <a:ln>
            <a:noFill/>
          </a:ln>
        </p:spPr>
      </p:pic>
      <p:sp>
        <p:nvSpPr>
          <p:cNvPr id="354" name="Google Shape;354;p10"/>
          <p:cNvSpPr txBox="1"/>
          <p:nvPr/>
        </p:nvSpPr>
        <p:spPr>
          <a:xfrm>
            <a:off x="5228325" y="376925"/>
            <a:ext cx="2483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4</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Times New Roman"/>
                <a:ea typeface="Times New Roman"/>
                <a:cs typeface="Times New Roman"/>
                <a:sym typeface="Times New Roman"/>
              </a:rPr>
              <a:t>Objetivos específicos</a:t>
            </a:r>
            <a:endParaRPr sz="1200" b="0" i="1" u="none" strike="noStrike" cap="none">
              <a:solidFill>
                <a:srgbClr val="000000"/>
              </a:solidFill>
              <a:latin typeface="Times New Roman"/>
              <a:ea typeface="Times New Roman"/>
              <a:cs typeface="Times New Roman"/>
              <a:sym typeface="Times New Roman"/>
            </a:endParaRPr>
          </a:p>
        </p:txBody>
      </p:sp>
      <p:sp>
        <p:nvSpPr>
          <p:cNvPr id="355" name="Google Shape;355;p10"/>
          <p:cNvSpPr txBox="1"/>
          <p:nvPr/>
        </p:nvSpPr>
        <p:spPr>
          <a:xfrm>
            <a:off x="5478021" y="3007150"/>
            <a:ext cx="2346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 Esta imagen puede demostrara lo anterior visto en el texto. zamora(2014).</a:t>
            </a:r>
            <a:endParaRPr sz="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Justificación:</a:t>
            </a:r>
            <a:endParaRPr>
              <a:latin typeface="Times New Roman"/>
              <a:ea typeface="Times New Roman"/>
              <a:cs typeface="Times New Roman"/>
              <a:sym typeface="Times New Roman"/>
            </a:endParaRPr>
          </a:p>
        </p:txBody>
      </p:sp>
      <p:sp>
        <p:nvSpPr>
          <p:cNvPr id="361" name="Google Shape;361;p11"/>
          <p:cNvSpPr txBox="1">
            <a:spLocks noGrp="1"/>
          </p:cNvSpPr>
          <p:nvPr>
            <p:ph type="body" idx="1"/>
          </p:nvPr>
        </p:nvSpPr>
        <p:spPr>
          <a:xfrm>
            <a:off x="1228650" y="1700125"/>
            <a:ext cx="4003500" cy="27486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105"/>
              <a:buNone/>
            </a:pPr>
            <a:r>
              <a:rPr lang="es" sz="1220">
                <a:latin typeface="Times New Roman"/>
                <a:ea typeface="Times New Roman"/>
                <a:cs typeface="Times New Roman"/>
                <a:sym typeface="Times New Roman"/>
              </a:rPr>
              <a:t>Con el fin de elaborar un correcto control de inventario, optamos por obtener este sistema de información con fines evolutivos a la empresa, lo que queremos solucionar con este sistema es la documentación de cada producto, para poder ser analizado y evaluado, para ello se implementa una nueva estrategia que es pertinente para la correcta recolección de datos.</a:t>
            </a:r>
            <a:endParaRPr sz="1220">
              <a:latin typeface="Times New Roman"/>
              <a:ea typeface="Times New Roman"/>
              <a:cs typeface="Times New Roman"/>
              <a:sym typeface="Times New Roman"/>
            </a:endParaRPr>
          </a:p>
          <a:p>
            <a:pPr marL="0" lvl="0" indent="0" algn="l" rtl="0">
              <a:lnSpc>
                <a:spcPct val="95000"/>
              </a:lnSpc>
              <a:spcBef>
                <a:spcPts val="1200"/>
              </a:spcBef>
              <a:spcAft>
                <a:spcPts val="0"/>
              </a:spcAft>
              <a:buSzPts val="1105"/>
              <a:buNone/>
            </a:pPr>
            <a:r>
              <a:rPr lang="es" sz="1220">
                <a:latin typeface="Times New Roman"/>
                <a:ea typeface="Times New Roman"/>
                <a:cs typeface="Times New Roman"/>
                <a:sym typeface="Times New Roman"/>
              </a:rPr>
              <a:t>El valor agregado de este inventario es:</a:t>
            </a:r>
            <a:endParaRPr sz="1220">
              <a:latin typeface="Times New Roman"/>
              <a:ea typeface="Times New Roman"/>
              <a:cs typeface="Times New Roman"/>
              <a:sym typeface="Times New Roman"/>
            </a:endParaRPr>
          </a:p>
          <a:p>
            <a:pPr marL="457200" lvl="0" indent="-306070" algn="l" rtl="0">
              <a:lnSpc>
                <a:spcPct val="95000"/>
              </a:lnSpc>
              <a:spcBef>
                <a:spcPts val="1200"/>
              </a:spcBef>
              <a:spcAft>
                <a:spcPts val="0"/>
              </a:spcAft>
              <a:buSzPts val="1220"/>
              <a:buFont typeface="Times New Roman"/>
              <a:buChar char="●"/>
            </a:pPr>
            <a:r>
              <a:rPr lang="es" sz="1220">
                <a:latin typeface="Times New Roman"/>
                <a:ea typeface="Times New Roman"/>
                <a:cs typeface="Times New Roman"/>
                <a:sym typeface="Times New Roman"/>
              </a:rPr>
              <a:t>Que genere un sistema de alerta cuando el stock llegue a su monto mínimo.</a:t>
            </a:r>
            <a:endParaRPr sz="1220">
              <a:latin typeface="Times New Roman"/>
              <a:ea typeface="Times New Roman"/>
              <a:cs typeface="Times New Roman"/>
              <a:sym typeface="Times New Roman"/>
            </a:endParaRPr>
          </a:p>
          <a:p>
            <a:pPr marL="457200" lvl="0" indent="-306070" algn="l" rtl="0">
              <a:lnSpc>
                <a:spcPct val="95000"/>
              </a:lnSpc>
              <a:spcBef>
                <a:spcPts val="0"/>
              </a:spcBef>
              <a:spcAft>
                <a:spcPts val="0"/>
              </a:spcAft>
              <a:buSzPts val="1220"/>
              <a:buFont typeface="Times New Roman"/>
              <a:buChar char="●"/>
            </a:pPr>
            <a:r>
              <a:rPr lang="es" sz="1220">
                <a:latin typeface="Times New Roman"/>
                <a:ea typeface="Times New Roman"/>
                <a:cs typeface="Times New Roman"/>
                <a:sym typeface="Times New Roman"/>
              </a:rPr>
              <a:t>Control de rotación la cual saca a la venta los productos más antiguos incrementando su valor.</a:t>
            </a:r>
            <a:endParaRPr sz="1220">
              <a:latin typeface="Times New Roman"/>
              <a:ea typeface="Times New Roman"/>
              <a:cs typeface="Times New Roman"/>
              <a:sym typeface="Times New Roman"/>
            </a:endParaRPr>
          </a:p>
          <a:p>
            <a:pPr marL="457200" lvl="0" indent="-306070" algn="l" rtl="0">
              <a:lnSpc>
                <a:spcPct val="95000"/>
              </a:lnSpc>
              <a:spcBef>
                <a:spcPts val="0"/>
              </a:spcBef>
              <a:spcAft>
                <a:spcPts val="0"/>
              </a:spcAft>
              <a:buSzPts val="1220"/>
              <a:buFont typeface="Times New Roman"/>
              <a:buChar char="●"/>
            </a:pPr>
            <a:r>
              <a:rPr lang="es" sz="1220">
                <a:latin typeface="Times New Roman"/>
                <a:ea typeface="Times New Roman"/>
                <a:cs typeface="Times New Roman"/>
                <a:sym typeface="Times New Roman"/>
              </a:rPr>
              <a:t>Generar un tutorial el cual ayudará al usuario a entender: que es un inventario y como usarlo.</a:t>
            </a:r>
            <a:endParaRPr sz="1220">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020">
              <a:latin typeface="Times New Roman"/>
              <a:ea typeface="Times New Roman"/>
              <a:cs typeface="Times New Roman"/>
              <a:sym typeface="Times New Roman"/>
            </a:endParaRPr>
          </a:p>
        </p:txBody>
      </p:sp>
      <p:sp>
        <p:nvSpPr>
          <p:cNvPr id="362" name="Google Shape;362;p11"/>
          <p:cNvSpPr txBox="1"/>
          <p:nvPr/>
        </p:nvSpPr>
        <p:spPr>
          <a:xfrm>
            <a:off x="5763325" y="1043775"/>
            <a:ext cx="2005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5</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Times New Roman"/>
                <a:ea typeface="Times New Roman"/>
                <a:cs typeface="Times New Roman"/>
                <a:sym typeface="Times New Roman"/>
              </a:rPr>
              <a:t>Introducción</a:t>
            </a:r>
            <a:endParaRPr sz="1200" b="0" i="1" u="none" strike="noStrike" cap="none">
              <a:solidFill>
                <a:srgbClr val="000000"/>
              </a:solidFill>
              <a:latin typeface="Times New Roman"/>
              <a:ea typeface="Times New Roman"/>
              <a:cs typeface="Times New Roman"/>
              <a:sym typeface="Times New Roman"/>
            </a:endParaRPr>
          </a:p>
        </p:txBody>
      </p:sp>
      <p:sp>
        <p:nvSpPr>
          <p:cNvPr id="363" name="Google Shape;363;p11"/>
          <p:cNvSpPr txBox="1"/>
          <p:nvPr/>
        </p:nvSpPr>
        <p:spPr>
          <a:xfrm>
            <a:off x="5738750" y="3611325"/>
            <a:ext cx="3138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 En la siguiente imagen podemos identificar un símbolo directo de justificación.Lopez( 2021).</a:t>
            </a:r>
            <a:endParaRPr sz="900" b="0" i="0" u="none" strike="noStrike" cap="none">
              <a:solidFill>
                <a:srgbClr val="000000"/>
              </a:solidFill>
              <a:latin typeface="Times New Roman"/>
              <a:ea typeface="Times New Roman"/>
              <a:cs typeface="Times New Roman"/>
              <a:sym typeface="Times New Roman"/>
            </a:endParaRPr>
          </a:p>
        </p:txBody>
      </p:sp>
      <p:pic>
        <p:nvPicPr>
          <p:cNvPr id="364" name="Google Shape;364;p11"/>
          <p:cNvPicPr preferRelativeResize="0"/>
          <p:nvPr/>
        </p:nvPicPr>
        <p:blipFill rotWithShape="1">
          <a:blip r:embed="rId3">
            <a:alphaModFix/>
          </a:blip>
          <a:srcRect/>
          <a:stretch/>
        </p:blipFill>
        <p:spPr>
          <a:xfrm>
            <a:off x="5777175" y="1582850"/>
            <a:ext cx="1977800" cy="197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2"/>
          <p:cNvSpPr/>
          <p:nvPr/>
        </p:nvSpPr>
        <p:spPr>
          <a:xfrm>
            <a:off x="1096575" y="1183650"/>
            <a:ext cx="2573100" cy="1842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p:txBody>
      </p:sp>
      <p:sp>
        <p:nvSpPr>
          <p:cNvPr id="370" name="Google Shape;370;p12"/>
          <p:cNvSpPr txBox="1">
            <a:spLocks noGrp="1"/>
          </p:cNvSpPr>
          <p:nvPr>
            <p:ph type="title"/>
          </p:nvPr>
        </p:nvSpPr>
        <p:spPr>
          <a:xfrm>
            <a:off x="1056750" y="345425"/>
            <a:ext cx="7030500" cy="63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Delimitación y alcance</a:t>
            </a:r>
            <a:endParaRPr>
              <a:latin typeface="Times New Roman"/>
              <a:ea typeface="Times New Roman"/>
              <a:cs typeface="Times New Roman"/>
              <a:sym typeface="Times New Roman"/>
            </a:endParaRPr>
          </a:p>
        </p:txBody>
      </p:sp>
      <p:sp>
        <p:nvSpPr>
          <p:cNvPr id="371" name="Google Shape;371;p12"/>
          <p:cNvSpPr txBox="1">
            <a:spLocks noGrp="1"/>
          </p:cNvSpPr>
          <p:nvPr>
            <p:ph type="body" idx="1"/>
          </p:nvPr>
        </p:nvSpPr>
        <p:spPr>
          <a:xfrm>
            <a:off x="1171650" y="1319800"/>
            <a:ext cx="2253300" cy="14385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325"/>
              <a:buNone/>
            </a:pPr>
            <a:r>
              <a:rPr lang="es" sz="1293">
                <a:latin typeface="Times New Roman"/>
                <a:ea typeface="Times New Roman"/>
                <a:cs typeface="Times New Roman"/>
                <a:sym typeface="Times New Roman"/>
              </a:rPr>
              <a:t>Desarrollaremos un sistema de información para la empresa motors company (empresa automotriz),buscamos que con el  correcto uso  podamos cumplir con los objetivos planteados.</a:t>
            </a:r>
            <a:endParaRPr sz="1293">
              <a:latin typeface="Times New Roman"/>
              <a:ea typeface="Times New Roman"/>
              <a:cs typeface="Times New Roman"/>
              <a:sym typeface="Times New Roman"/>
            </a:endParaRPr>
          </a:p>
          <a:p>
            <a:pPr marL="0" lvl="0" indent="0" algn="l" rtl="0">
              <a:lnSpc>
                <a:spcPct val="95000"/>
              </a:lnSpc>
              <a:spcBef>
                <a:spcPts val="1200"/>
              </a:spcBef>
              <a:spcAft>
                <a:spcPts val="0"/>
              </a:spcAft>
              <a:buSzPts val="325"/>
              <a:buNone/>
            </a:pPr>
            <a:r>
              <a:rPr lang="es" sz="725">
                <a:latin typeface="Times New Roman"/>
                <a:ea typeface="Times New Roman"/>
                <a:cs typeface="Times New Roman"/>
                <a:sym typeface="Times New Roman"/>
              </a:rPr>
              <a:t> </a:t>
            </a:r>
            <a:endParaRPr sz="725">
              <a:latin typeface="Times New Roman"/>
              <a:ea typeface="Times New Roman"/>
              <a:cs typeface="Times New Roman"/>
              <a:sym typeface="Times New Roman"/>
            </a:endParaRPr>
          </a:p>
          <a:p>
            <a:pPr marL="0" lvl="0" indent="0" algn="l" rtl="0">
              <a:lnSpc>
                <a:spcPct val="95000"/>
              </a:lnSpc>
              <a:spcBef>
                <a:spcPts val="1200"/>
              </a:spcBef>
              <a:spcAft>
                <a:spcPts val="1200"/>
              </a:spcAft>
              <a:buSzPts val="325"/>
              <a:buNone/>
            </a:pPr>
            <a:endParaRPr sz="625">
              <a:latin typeface="Times New Roman"/>
              <a:ea typeface="Times New Roman"/>
              <a:cs typeface="Times New Roman"/>
              <a:sym typeface="Times New Roman"/>
            </a:endParaRPr>
          </a:p>
        </p:txBody>
      </p:sp>
      <p:pic>
        <p:nvPicPr>
          <p:cNvPr id="372" name="Google Shape;372;p12"/>
          <p:cNvPicPr preferRelativeResize="0"/>
          <p:nvPr/>
        </p:nvPicPr>
        <p:blipFill rotWithShape="1">
          <a:blip r:embed="rId3">
            <a:alphaModFix/>
          </a:blip>
          <a:srcRect/>
          <a:stretch/>
        </p:blipFill>
        <p:spPr>
          <a:xfrm>
            <a:off x="6878924" y="1911663"/>
            <a:ext cx="1695899" cy="1406312"/>
          </a:xfrm>
          <a:prstGeom prst="rect">
            <a:avLst/>
          </a:prstGeom>
          <a:noFill/>
          <a:ln>
            <a:noFill/>
          </a:ln>
        </p:spPr>
      </p:pic>
      <p:sp>
        <p:nvSpPr>
          <p:cNvPr id="373" name="Google Shape;373;p12"/>
          <p:cNvSpPr txBox="1"/>
          <p:nvPr/>
        </p:nvSpPr>
        <p:spPr>
          <a:xfrm>
            <a:off x="7319850" y="1020625"/>
            <a:ext cx="1695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6</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Times New Roman"/>
                <a:ea typeface="Times New Roman"/>
                <a:cs typeface="Times New Roman"/>
                <a:sym typeface="Times New Roman"/>
              </a:rPr>
              <a:t>Alcance</a:t>
            </a:r>
            <a:endParaRPr sz="1200" b="0" i="0" u="none" strike="noStrike" cap="none">
              <a:solidFill>
                <a:srgbClr val="000000"/>
              </a:solidFill>
              <a:latin typeface="Times New Roman"/>
              <a:ea typeface="Times New Roman"/>
              <a:cs typeface="Times New Roman"/>
              <a:sym typeface="Times New Roman"/>
            </a:endParaRPr>
          </a:p>
        </p:txBody>
      </p:sp>
      <p:sp>
        <p:nvSpPr>
          <p:cNvPr id="374" name="Google Shape;374;p12"/>
          <p:cNvSpPr txBox="1"/>
          <p:nvPr/>
        </p:nvSpPr>
        <p:spPr>
          <a:xfrm>
            <a:off x="7175975" y="3931100"/>
            <a:ext cx="15927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 Cumplir con las metas </a:t>
            </a: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planteadas.Juárez(2017).</a:t>
            </a: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Nunito"/>
              <a:ea typeface="Nunito"/>
              <a:cs typeface="Nunito"/>
              <a:sym typeface="Nunito"/>
            </a:endParaRPr>
          </a:p>
        </p:txBody>
      </p:sp>
      <p:sp>
        <p:nvSpPr>
          <p:cNvPr id="375" name="Google Shape;375;p12"/>
          <p:cNvSpPr/>
          <p:nvPr/>
        </p:nvSpPr>
        <p:spPr>
          <a:xfrm>
            <a:off x="3897625" y="1504900"/>
            <a:ext cx="2134800" cy="117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p:txBody>
      </p:sp>
      <p:sp>
        <p:nvSpPr>
          <p:cNvPr id="376" name="Google Shape;376;p12"/>
          <p:cNvSpPr txBox="1"/>
          <p:nvPr/>
        </p:nvSpPr>
        <p:spPr>
          <a:xfrm>
            <a:off x="3952825" y="1520950"/>
            <a:ext cx="2024400" cy="113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50"/>
              <a:buFont typeface="Arial"/>
              <a:buNone/>
            </a:pPr>
            <a:r>
              <a:rPr lang="es" sz="1550" b="0" i="0" u="none" strike="noStrike" cap="none">
                <a:solidFill>
                  <a:srgbClr val="000000"/>
                </a:solidFill>
                <a:latin typeface="Times New Roman"/>
                <a:ea typeface="Times New Roman"/>
                <a:cs typeface="Times New Roman"/>
                <a:sym typeface="Times New Roman"/>
              </a:rPr>
              <a:t>El tiempo estipulado para el desarrollo de proyecto es de:</a:t>
            </a:r>
            <a:r>
              <a:rPr lang="es" sz="1550">
                <a:latin typeface="Times New Roman"/>
                <a:ea typeface="Times New Roman"/>
                <a:cs typeface="Times New Roman"/>
                <a:sym typeface="Times New Roman"/>
              </a:rPr>
              <a:t> </a:t>
            </a:r>
            <a:r>
              <a:rPr lang="es" sz="1550" b="0" i="0" u="none" strike="noStrike" cap="none">
                <a:solidFill>
                  <a:srgbClr val="000000"/>
                </a:solidFill>
                <a:latin typeface="Times New Roman"/>
                <a:ea typeface="Times New Roman"/>
                <a:cs typeface="Times New Roman"/>
                <a:sym typeface="Times New Roman"/>
              </a:rPr>
              <a:t>6 meses</a:t>
            </a:r>
            <a:r>
              <a:rPr lang="es" sz="1550">
                <a:latin typeface="Times New Roman"/>
                <a:ea typeface="Times New Roman"/>
                <a:cs typeface="Times New Roman"/>
                <a:sym typeface="Times New Roman"/>
              </a:rPr>
              <a:t>.</a:t>
            </a:r>
            <a:endParaRPr sz="1550" b="0" i="0" u="none" strike="noStrike" cap="none">
              <a:solidFill>
                <a:srgbClr val="000000"/>
              </a:solidFill>
              <a:latin typeface="Times New Roman"/>
              <a:ea typeface="Times New Roman"/>
              <a:cs typeface="Times New Roman"/>
              <a:sym typeface="Times New Roman"/>
            </a:endParaRPr>
          </a:p>
        </p:txBody>
      </p:sp>
      <p:sp>
        <p:nvSpPr>
          <p:cNvPr id="377" name="Google Shape;377;p12"/>
          <p:cNvSpPr/>
          <p:nvPr/>
        </p:nvSpPr>
        <p:spPr>
          <a:xfrm>
            <a:off x="4416075" y="3317975"/>
            <a:ext cx="1799700" cy="1232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Clr>
                <a:srgbClr val="000000"/>
              </a:buClr>
              <a:buSzPts val="650"/>
              <a:buFont typeface="Arial"/>
              <a:buNone/>
            </a:pPr>
            <a:r>
              <a:rPr lang="es" sz="1250" b="0" i="0" u="none" strike="noStrike" cap="none">
                <a:solidFill>
                  <a:srgbClr val="000000"/>
                </a:solidFill>
                <a:latin typeface="Times New Roman"/>
                <a:ea typeface="Times New Roman"/>
                <a:cs typeface="Times New Roman"/>
                <a:sym typeface="Times New Roman"/>
              </a:rPr>
              <a:t>Funciones:</a:t>
            </a:r>
            <a:endParaRPr sz="1250" b="0" i="0" u="none" strike="noStrike" cap="none">
              <a:solidFill>
                <a:srgbClr val="000000"/>
              </a:solidFill>
              <a:latin typeface="Times New Roman"/>
              <a:ea typeface="Times New Roman"/>
              <a:cs typeface="Times New Roman"/>
              <a:sym typeface="Times New Roman"/>
            </a:endParaRPr>
          </a:p>
          <a:p>
            <a:pPr marL="457200" marR="0" lvl="0" indent="-307975" algn="l" rtl="0">
              <a:lnSpc>
                <a:spcPct val="100000"/>
              </a:lnSpc>
              <a:spcBef>
                <a:spcPts val="0"/>
              </a:spcBef>
              <a:spcAft>
                <a:spcPts val="0"/>
              </a:spcAft>
              <a:buClr>
                <a:srgbClr val="000000"/>
              </a:buClr>
              <a:buSzPts val="1250"/>
              <a:buFont typeface="Times New Roman"/>
              <a:buChar char="●"/>
            </a:pPr>
            <a:r>
              <a:rPr lang="es" sz="1250" b="0" i="0" u="none" strike="noStrike" cap="none">
                <a:solidFill>
                  <a:srgbClr val="000000"/>
                </a:solidFill>
                <a:latin typeface="Times New Roman"/>
                <a:ea typeface="Times New Roman"/>
                <a:cs typeface="Times New Roman"/>
                <a:sym typeface="Times New Roman"/>
              </a:rPr>
              <a:t>Inventario.</a:t>
            </a:r>
            <a:endParaRPr sz="1250" b="0" i="0" u="none" strike="noStrike" cap="none">
              <a:solidFill>
                <a:srgbClr val="000000"/>
              </a:solidFill>
              <a:latin typeface="Times New Roman"/>
              <a:ea typeface="Times New Roman"/>
              <a:cs typeface="Times New Roman"/>
              <a:sym typeface="Times New Roman"/>
            </a:endParaRPr>
          </a:p>
          <a:p>
            <a:pPr marL="457200" marR="0" lvl="0" indent="-307975" algn="l" rtl="0">
              <a:lnSpc>
                <a:spcPct val="100000"/>
              </a:lnSpc>
              <a:spcBef>
                <a:spcPts val="0"/>
              </a:spcBef>
              <a:spcAft>
                <a:spcPts val="0"/>
              </a:spcAft>
              <a:buClr>
                <a:srgbClr val="000000"/>
              </a:buClr>
              <a:buSzPts val="1250"/>
              <a:buFont typeface="Times New Roman"/>
              <a:buChar char="●"/>
            </a:pPr>
            <a:r>
              <a:rPr lang="es" sz="1250" b="0" i="0" u="none" strike="noStrike" cap="none">
                <a:solidFill>
                  <a:srgbClr val="000000"/>
                </a:solidFill>
                <a:latin typeface="Times New Roman"/>
                <a:ea typeface="Times New Roman"/>
                <a:cs typeface="Times New Roman"/>
                <a:sym typeface="Times New Roman"/>
              </a:rPr>
              <a:t>Facturación.</a:t>
            </a:r>
            <a:endParaRPr sz="1250" b="0" i="0" u="none" strike="noStrike" cap="none">
              <a:solidFill>
                <a:srgbClr val="000000"/>
              </a:solidFill>
              <a:latin typeface="Times New Roman"/>
              <a:ea typeface="Times New Roman"/>
              <a:cs typeface="Times New Roman"/>
              <a:sym typeface="Times New Roman"/>
            </a:endParaRPr>
          </a:p>
          <a:p>
            <a:pPr marL="457200" marR="0" lvl="0" indent="-307975" algn="l" rtl="0">
              <a:lnSpc>
                <a:spcPct val="100000"/>
              </a:lnSpc>
              <a:spcBef>
                <a:spcPts val="0"/>
              </a:spcBef>
              <a:spcAft>
                <a:spcPts val="0"/>
              </a:spcAft>
              <a:buClr>
                <a:srgbClr val="000000"/>
              </a:buClr>
              <a:buSzPts val="1250"/>
              <a:buFont typeface="Times New Roman"/>
              <a:buChar char="●"/>
            </a:pPr>
            <a:r>
              <a:rPr lang="es" sz="1250" b="0" i="0" u="none" strike="noStrike" cap="none">
                <a:solidFill>
                  <a:srgbClr val="000000"/>
                </a:solidFill>
                <a:latin typeface="Times New Roman"/>
                <a:ea typeface="Times New Roman"/>
                <a:cs typeface="Times New Roman"/>
                <a:sym typeface="Times New Roman"/>
              </a:rPr>
              <a:t>Reporte.</a:t>
            </a:r>
            <a:endParaRPr sz="1250" b="0" i="0" u="none" strike="noStrike" cap="none">
              <a:solidFill>
                <a:srgbClr val="000000"/>
              </a:solidFill>
              <a:latin typeface="Times New Roman"/>
              <a:ea typeface="Times New Roman"/>
              <a:cs typeface="Times New Roman"/>
              <a:sym typeface="Times New Roman"/>
            </a:endParaRPr>
          </a:p>
        </p:txBody>
      </p:sp>
      <p:sp>
        <p:nvSpPr>
          <p:cNvPr id="378" name="Google Shape;378;p12"/>
          <p:cNvSpPr/>
          <p:nvPr/>
        </p:nvSpPr>
        <p:spPr>
          <a:xfrm>
            <a:off x="1171650" y="3232975"/>
            <a:ext cx="2573100" cy="15690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150">
                <a:latin typeface="Times New Roman"/>
                <a:ea typeface="Times New Roman"/>
                <a:cs typeface="Times New Roman"/>
                <a:sym typeface="Times New Roman"/>
              </a:rPr>
              <a:t>Los procesos que apoyaran:</a:t>
            </a:r>
            <a:endParaRPr sz="1150">
              <a:latin typeface="Times New Roman"/>
              <a:ea typeface="Times New Roman"/>
              <a:cs typeface="Times New Roman"/>
              <a:sym typeface="Times New Roman"/>
            </a:endParaRPr>
          </a:p>
          <a:p>
            <a:pPr marL="457200" lvl="0" indent="-301625" algn="l" rtl="0">
              <a:spcBef>
                <a:spcPts val="0"/>
              </a:spcBef>
              <a:spcAft>
                <a:spcPts val="0"/>
              </a:spcAft>
              <a:buSzPts val="1150"/>
              <a:buFont typeface="Times New Roman"/>
              <a:buChar char="●"/>
            </a:pPr>
            <a:r>
              <a:rPr lang="es" sz="1150">
                <a:latin typeface="Times New Roman"/>
                <a:ea typeface="Times New Roman"/>
                <a:cs typeface="Times New Roman"/>
                <a:sym typeface="Times New Roman"/>
              </a:rPr>
              <a:t>Orden, control  y evolución empresarial.</a:t>
            </a:r>
            <a:endParaRPr sz="1150">
              <a:latin typeface="Times New Roman"/>
              <a:ea typeface="Times New Roman"/>
              <a:cs typeface="Times New Roman"/>
              <a:sym typeface="Times New Roman"/>
            </a:endParaRPr>
          </a:p>
          <a:p>
            <a:pPr marL="457200" lvl="0" indent="-301625" algn="l" rtl="0">
              <a:spcBef>
                <a:spcPts val="0"/>
              </a:spcBef>
              <a:spcAft>
                <a:spcPts val="0"/>
              </a:spcAft>
              <a:buSzPts val="1150"/>
              <a:buFont typeface="Times New Roman"/>
              <a:buChar char="●"/>
            </a:pPr>
            <a:r>
              <a:rPr lang="es" sz="1150">
                <a:latin typeface="Times New Roman"/>
                <a:ea typeface="Times New Roman"/>
                <a:cs typeface="Times New Roman"/>
                <a:sym typeface="Times New Roman"/>
              </a:rPr>
              <a:t>Area de facturacion.</a:t>
            </a:r>
            <a:endParaRPr sz="1150">
              <a:latin typeface="Times New Roman"/>
              <a:ea typeface="Times New Roman"/>
              <a:cs typeface="Times New Roman"/>
              <a:sym typeface="Times New Roman"/>
            </a:endParaRPr>
          </a:p>
          <a:p>
            <a:pPr marL="457200" lvl="0" indent="-301625" algn="l" rtl="0">
              <a:spcBef>
                <a:spcPts val="0"/>
              </a:spcBef>
              <a:spcAft>
                <a:spcPts val="0"/>
              </a:spcAft>
              <a:buSzPts val="1150"/>
              <a:buFont typeface="Times New Roman"/>
              <a:buChar char="●"/>
            </a:pPr>
            <a:r>
              <a:rPr lang="es" sz="1150">
                <a:latin typeface="Times New Roman"/>
                <a:ea typeface="Times New Roman"/>
                <a:cs typeface="Times New Roman"/>
                <a:sym typeface="Times New Roman"/>
              </a:rPr>
              <a:t>Indicadores.</a:t>
            </a:r>
            <a:endParaRPr sz="1150">
              <a:latin typeface="Times New Roman"/>
              <a:ea typeface="Times New Roman"/>
              <a:cs typeface="Times New Roman"/>
              <a:sym typeface="Times New Roman"/>
            </a:endParaRPr>
          </a:p>
          <a:p>
            <a:pPr marL="0" lvl="0" indent="0" algn="l" rtl="0">
              <a:spcBef>
                <a:spcPts val="0"/>
              </a:spcBef>
              <a:spcAft>
                <a:spcPts val="0"/>
              </a:spcAft>
              <a:buNone/>
            </a:pPr>
            <a:r>
              <a:rPr lang="es" sz="1150">
                <a:latin typeface="Times New Roman"/>
                <a:ea typeface="Times New Roman"/>
                <a:cs typeface="Times New Roman"/>
                <a:sym typeface="Times New Roman"/>
              </a:rPr>
              <a:t>Áreas que no se apoyan:</a:t>
            </a:r>
            <a:endParaRPr sz="1150">
              <a:latin typeface="Times New Roman"/>
              <a:ea typeface="Times New Roman"/>
              <a:cs typeface="Times New Roman"/>
              <a:sym typeface="Times New Roman"/>
            </a:endParaRPr>
          </a:p>
          <a:p>
            <a:pPr marL="457200" lvl="0" indent="-301625" algn="l" rtl="0">
              <a:spcBef>
                <a:spcPts val="0"/>
              </a:spcBef>
              <a:spcAft>
                <a:spcPts val="0"/>
              </a:spcAft>
              <a:buSzPts val="1150"/>
              <a:buFont typeface="Times New Roman"/>
              <a:buChar char="●"/>
            </a:pPr>
            <a:r>
              <a:rPr lang="es" sz="1150">
                <a:latin typeface="Times New Roman"/>
                <a:ea typeface="Times New Roman"/>
                <a:cs typeface="Times New Roman"/>
                <a:sym typeface="Times New Roman"/>
              </a:rPr>
              <a:t>Publicidad.</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1850e2f4bb_0_11"/>
          <p:cNvSpPr txBox="1">
            <a:spLocks noGrp="1"/>
          </p:cNvSpPr>
          <p:nvPr>
            <p:ph type="title"/>
          </p:nvPr>
        </p:nvSpPr>
        <p:spPr>
          <a:xfrm>
            <a:off x="1239050" y="58712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Técnicas e instrumentos de recolección</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Contextualización </a:t>
            </a:r>
            <a:r>
              <a:rPr lang="es"/>
              <a:t> </a:t>
            </a:r>
            <a:endParaRPr/>
          </a:p>
        </p:txBody>
      </p:sp>
      <p:sp>
        <p:nvSpPr>
          <p:cNvPr id="384" name="Google Shape;384;g11850e2f4bb_0_11"/>
          <p:cNvSpPr txBox="1">
            <a:spLocks noGrp="1"/>
          </p:cNvSpPr>
          <p:nvPr>
            <p:ph type="body" idx="1"/>
          </p:nvPr>
        </p:nvSpPr>
        <p:spPr>
          <a:xfrm>
            <a:off x="1314225" y="2140525"/>
            <a:ext cx="4546200" cy="175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a:latin typeface="Times New Roman"/>
                <a:ea typeface="Times New Roman"/>
                <a:cs typeface="Times New Roman"/>
                <a:sym typeface="Times New Roman"/>
              </a:rPr>
              <a:t>Un aspecto fundamental en el proceso de una investigación es la obtención de información partiendo de esta base depende la confiabilidad y validez del estudio, adquisición de  información confiable y válida requiere cuidado y dedicación  de esta recolección implantada dependerá el sistema que se quiere brindar.</a:t>
            </a:r>
            <a:r>
              <a:rPr lang="es" sz="1200">
                <a:solidFill>
                  <a:srgbClr val="000000"/>
                </a:solidFill>
                <a:latin typeface="Times New Roman"/>
                <a:ea typeface="Times New Roman"/>
                <a:cs typeface="Times New Roman"/>
                <a:sym typeface="Times New Roman"/>
              </a:rPr>
              <a:t> (Galvis, 2014)</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85" name="Google Shape;385;g11850e2f4bb_0_11"/>
          <p:cNvSpPr txBox="1"/>
          <p:nvPr/>
        </p:nvSpPr>
        <p:spPr>
          <a:xfrm>
            <a:off x="6283750" y="1586425"/>
            <a:ext cx="7138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a:latin typeface="Times New Roman"/>
                <a:ea typeface="Times New Roman"/>
                <a:cs typeface="Times New Roman"/>
                <a:sym typeface="Times New Roman"/>
              </a:rPr>
              <a:t>Figura 8</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i="1">
                <a:latin typeface="Times New Roman"/>
                <a:ea typeface="Times New Roman"/>
                <a:cs typeface="Times New Roman"/>
                <a:sym typeface="Times New Roman"/>
              </a:rPr>
              <a:t>Encuesta</a:t>
            </a:r>
            <a:endParaRPr sz="1200" i="1">
              <a:latin typeface="Times New Roman"/>
              <a:ea typeface="Times New Roman"/>
              <a:cs typeface="Times New Roman"/>
              <a:sym typeface="Times New Roman"/>
            </a:endParaRPr>
          </a:p>
        </p:txBody>
      </p:sp>
      <p:pic>
        <p:nvPicPr>
          <p:cNvPr id="386" name="Google Shape;386;g11850e2f4bb_0_11"/>
          <p:cNvPicPr preferRelativeResize="0"/>
          <p:nvPr/>
        </p:nvPicPr>
        <p:blipFill>
          <a:blip r:embed="rId3">
            <a:alphaModFix/>
          </a:blip>
          <a:stretch>
            <a:fillRect/>
          </a:stretch>
        </p:blipFill>
        <p:spPr>
          <a:xfrm>
            <a:off x="6531625" y="2383700"/>
            <a:ext cx="2211676" cy="1486250"/>
          </a:xfrm>
          <a:prstGeom prst="rect">
            <a:avLst/>
          </a:prstGeom>
          <a:noFill/>
          <a:ln>
            <a:noFill/>
          </a:ln>
        </p:spPr>
      </p:pic>
      <p:sp>
        <p:nvSpPr>
          <p:cNvPr id="387" name="Google Shape;387;g11850e2f4bb_0_11"/>
          <p:cNvSpPr txBox="1"/>
          <p:nvPr/>
        </p:nvSpPr>
        <p:spPr>
          <a:xfrm>
            <a:off x="6172200" y="4113125"/>
            <a:ext cx="713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latin typeface="Times New Roman"/>
                <a:ea typeface="Times New Roman"/>
                <a:cs typeface="Times New Roman"/>
                <a:sym typeface="Times New Roman"/>
              </a:rPr>
              <a:t>Nota.Instrumento encuesta.</a:t>
            </a:r>
            <a:r>
              <a:rPr lang="es" sz="1100">
                <a:latin typeface="Times New Roman"/>
                <a:ea typeface="Times New Roman"/>
                <a:cs typeface="Times New Roman"/>
                <a:sym typeface="Times New Roman"/>
              </a:rPr>
              <a:t>Moreno(2018).</a:t>
            </a:r>
            <a:endParaRPr sz="1200" i="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17b1f76841_0_0"/>
          <p:cNvSpPr txBox="1">
            <a:spLocks noGrp="1"/>
          </p:cNvSpPr>
          <p:nvPr>
            <p:ph type="title"/>
          </p:nvPr>
        </p:nvSpPr>
        <p:spPr>
          <a:xfrm>
            <a:off x="1239050" y="5871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Técnicas e instrumentos de recolección</a:t>
            </a:r>
            <a:r>
              <a:rPr lang="es"/>
              <a:t> </a:t>
            </a:r>
            <a:endParaRPr/>
          </a:p>
        </p:txBody>
      </p:sp>
      <p:sp>
        <p:nvSpPr>
          <p:cNvPr id="393" name="Google Shape;393;g117b1f76841_0_0"/>
          <p:cNvSpPr txBox="1">
            <a:spLocks noGrp="1"/>
          </p:cNvSpPr>
          <p:nvPr>
            <p:ph type="body" idx="1"/>
          </p:nvPr>
        </p:nvSpPr>
        <p:spPr>
          <a:xfrm>
            <a:off x="1239050" y="1444725"/>
            <a:ext cx="4546200" cy="33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Definimos la técnica de entrevista, esta se basa en un diálogo cara a cara entre el entrevistador acerca de un tema previamente determinado.  </a:t>
            </a:r>
            <a:endParaRPr/>
          </a:p>
          <a:p>
            <a:pPr marL="0" lvl="0" indent="0" algn="l" rtl="0">
              <a:spcBef>
                <a:spcPts val="0"/>
              </a:spcBef>
              <a:spcAft>
                <a:spcPts val="0"/>
              </a:spcAft>
              <a:buNone/>
            </a:pPr>
            <a:r>
              <a:rPr lang="es">
                <a:latin typeface="Times New Roman"/>
                <a:ea typeface="Times New Roman"/>
                <a:cs typeface="Times New Roman"/>
                <a:sym typeface="Times New Roman"/>
              </a:rPr>
              <a:t>Los roles a los cuales le realizamos este levantamiento de información son:</a:t>
            </a:r>
            <a:endParaRPr>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s">
                <a:latin typeface="Times New Roman"/>
                <a:ea typeface="Times New Roman"/>
                <a:cs typeface="Times New Roman"/>
                <a:sym typeface="Times New Roman"/>
              </a:rPr>
              <a:t>Administrador</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El instrumento que utilizamos fue el  cuestionario el cual nos permite  obtener la información de una manera clara y concisa a través de una forma impresa que incluye una serie de preguntas.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94" name="Google Shape;394;g117b1f76841_0_0"/>
          <p:cNvSpPr txBox="1"/>
          <p:nvPr/>
        </p:nvSpPr>
        <p:spPr>
          <a:xfrm>
            <a:off x="6283750" y="1586425"/>
            <a:ext cx="7138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a:latin typeface="Times New Roman"/>
                <a:ea typeface="Times New Roman"/>
                <a:cs typeface="Times New Roman"/>
                <a:sym typeface="Times New Roman"/>
              </a:rPr>
              <a:t>Figura 9</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i="1">
                <a:latin typeface="Times New Roman"/>
                <a:ea typeface="Times New Roman"/>
                <a:cs typeface="Times New Roman"/>
                <a:sym typeface="Times New Roman"/>
              </a:rPr>
              <a:t>Encuesta</a:t>
            </a:r>
            <a:endParaRPr sz="1200" i="1">
              <a:latin typeface="Times New Roman"/>
              <a:ea typeface="Times New Roman"/>
              <a:cs typeface="Times New Roman"/>
              <a:sym typeface="Times New Roman"/>
            </a:endParaRPr>
          </a:p>
        </p:txBody>
      </p:sp>
      <p:pic>
        <p:nvPicPr>
          <p:cNvPr id="395" name="Google Shape;395;g117b1f76841_0_0"/>
          <p:cNvPicPr preferRelativeResize="0"/>
          <p:nvPr/>
        </p:nvPicPr>
        <p:blipFill>
          <a:blip r:embed="rId3">
            <a:alphaModFix/>
          </a:blip>
          <a:stretch>
            <a:fillRect/>
          </a:stretch>
        </p:blipFill>
        <p:spPr>
          <a:xfrm>
            <a:off x="6531625" y="2383700"/>
            <a:ext cx="2211676" cy="1486250"/>
          </a:xfrm>
          <a:prstGeom prst="rect">
            <a:avLst/>
          </a:prstGeom>
          <a:noFill/>
          <a:ln>
            <a:noFill/>
          </a:ln>
        </p:spPr>
      </p:pic>
      <p:sp>
        <p:nvSpPr>
          <p:cNvPr id="396" name="Google Shape;396;g117b1f76841_0_0"/>
          <p:cNvSpPr txBox="1"/>
          <p:nvPr/>
        </p:nvSpPr>
        <p:spPr>
          <a:xfrm>
            <a:off x="6172200" y="4113125"/>
            <a:ext cx="713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latin typeface="Times New Roman"/>
                <a:ea typeface="Times New Roman"/>
                <a:cs typeface="Times New Roman"/>
                <a:sym typeface="Times New Roman"/>
              </a:rPr>
              <a:t>Nota.Instrumento encuesta.</a:t>
            </a:r>
            <a:r>
              <a:rPr lang="es" sz="1100">
                <a:latin typeface="Times New Roman"/>
                <a:ea typeface="Times New Roman"/>
                <a:cs typeface="Times New Roman"/>
                <a:sym typeface="Times New Roman"/>
              </a:rPr>
              <a:t>Moreno(2018).</a:t>
            </a:r>
            <a:endParaRPr sz="1200" i="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117b1f76841_0_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Técnicas e instrumentos de recolección</a:t>
            </a:r>
            <a:endParaRPr>
              <a:latin typeface="Times New Roman"/>
              <a:ea typeface="Times New Roman"/>
              <a:cs typeface="Times New Roman"/>
              <a:sym typeface="Times New Roman"/>
            </a:endParaRPr>
          </a:p>
          <a:p>
            <a:pPr marL="0" lvl="0" indent="0" algn="l" rtl="0">
              <a:spcBef>
                <a:spcPts val="0"/>
              </a:spcBef>
              <a:spcAft>
                <a:spcPts val="0"/>
              </a:spcAft>
              <a:buNone/>
            </a:pPr>
            <a:r>
              <a:rPr lang="es" sz="1300">
                <a:latin typeface="Times New Roman"/>
                <a:ea typeface="Times New Roman"/>
                <a:cs typeface="Times New Roman"/>
                <a:sym typeface="Times New Roman"/>
              </a:rPr>
              <a:t>Rol Administrador  </a:t>
            </a:r>
            <a:endParaRPr sz="1300">
              <a:latin typeface="Times New Roman"/>
              <a:ea typeface="Times New Roman"/>
              <a:cs typeface="Times New Roman"/>
              <a:sym typeface="Times New Roman"/>
            </a:endParaRPr>
          </a:p>
        </p:txBody>
      </p:sp>
      <p:sp>
        <p:nvSpPr>
          <p:cNvPr id="402" name="Google Shape;402;g117b1f76841_0_6"/>
          <p:cNvSpPr txBox="1">
            <a:spLocks noGrp="1"/>
          </p:cNvSpPr>
          <p:nvPr>
            <p:ph type="body" idx="1"/>
          </p:nvPr>
        </p:nvSpPr>
        <p:spPr>
          <a:xfrm>
            <a:off x="1093075" y="1866125"/>
            <a:ext cx="6492000" cy="2075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AutoNum type="arabicPeriod"/>
            </a:pPr>
            <a:r>
              <a:rPr lang="es" sz="1800">
                <a:solidFill>
                  <a:srgbClr val="000000"/>
                </a:solidFill>
                <a:latin typeface="Times New Roman"/>
                <a:ea typeface="Times New Roman"/>
                <a:cs typeface="Times New Roman"/>
                <a:sym typeface="Times New Roman"/>
              </a:rPr>
              <a:t>¿Qué ingresos tiene la empresa?</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s" sz="1800">
                <a:solidFill>
                  <a:srgbClr val="000000"/>
                </a:solidFill>
                <a:latin typeface="Times New Roman"/>
                <a:ea typeface="Times New Roman"/>
                <a:cs typeface="Times New Roman"/>
                <a:sym typeface="Times New Roman"/>
              </a:rPr>
              <a:t>¿Cuantos carros reciben semanalmente?</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s" sz="1800">
                <a:solidFill>
                  <a:srgbClr val="000000"/>
                </a:solidFill>
                <a:latin typeface="Times New Roman"/>
                <a:ea typeface="Times New Roman"/>
                <a:cs typeface="Times New Roman"/>
                <a:sym typeface="Times New Roman"/>
              </a:rPr>
              <a:t>¿La empresa maneja algún sistema de facturación?</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s" sz="1800">
                <a:solidFill>
                  <a:srgbClr val="000000"/>
                </a:solidFill>
                <a:latin typeface="Times New Roman"/>
                <a:ea typeface="Times New Roman"/>
                <a:cs typeface="Times New Roman"/>
                <a:sym typeface="Times New Roman"/>
              </a:rPr>
              <a:t>¿Selecciona los productos encargados?</a:t>
            </a: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s" sz="1800">
                <a:solidFill>
                  <a:srgbClr val="000000"/>
                </a:solidFill>
                <a:latin typeface="Times New Roman"/>
                <a:ea typeface="Times New Roman"/>
                <a:cs typeface="Times New Roman"/>
                <a:sym typeface="Times New Roman"/>
              </a:rPr>
              <a:t>¿Cuántos proveedores tiene para la compra de repuestos?</a:t>
            </a:r>
            <a:endParaRPr sz="18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11850e2f4bb_0_1"/>
          <p:cNvSpPr txBox="1">
            <a:spLocks noGrp="1"/>
          </p:cNvSpPr>
          <p:nvPr>
            <p:ph type="title"/>
          </p:nvPr>
        </p:nvSpPr>
        <p:spPr>
          <a:xfrm>
            <a:off x="1303800" y="1647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400">
                <a:solidFill>
                  <a:srgbClr val="3C4043"/>
                </a:solidFill>
                <a:latin typeface="Times New Roman"/>
                <a:ea typeface="Times New Roman"/>
                <a:cs typeface="Times New Roman"/>
                <a:sym typeface="Times New Roman"/>
              </a:rPr>
              <a:t>Mapa de procesos</a:t>
            </a:r>
            <a:endParaRPr sz="2400">
              <a:solidFill>
                <a:srgbClr val="3C4043"/>
              </a:solidFill>
              <a:latin typeface="Times New Roman"/>
              <a:ea typeface="Times New Roman"/>
              <a:cs typeface="Times New Roman"/>
              <a:sym typeface="Times New Roman"/>
            </a:endParaRPr>
          </a:p>
          <a:p>
            <a:pPr marL="0" lvl="0" indent="0" algn="l" rtl="0">
              <a:spcBef>
                <a:spcPts val="0"/>
              </a:spcBef>
              <a:spcAft>
                <a:spcPts val="0"/>
              </a:spcAft>
              <a:buNone/>
            </a:pPr>
            <a:r>
              <a:rPr lang="es" sz="2400">
                <a:solidFill>
                  <a:srgbClr val="3C4043"/>
                </a:solidFill>
                <a:latin typeface="Times New Roman"/>
                <a:ea typeface="Times New Roman"/>
                <a:cs typeface="Times New Roman"/>
                <a:sym typeface="Times New Roman"/>
              </a:rPr>
              <a:t>Contextualización </a:t>
            </a:r>
            <a:r>
              <a:rPr lang="es" sz="2400" b="0">
                <a:solidFill>
                  <a:srgbClr val="3C4043"/>
                </a:solidFill>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408" name="Google Shape;408;g11850e2f4bb_0_1"/>
          <p:cNvSpPr txBox="1">
            <a:spLocks noGrp="1"/>
          </p:cNvSpPr>
          <p:nvPr>
            <p:ph type="body" idx="1"/>
          </p:nvPr>
        </p:nvSpPr>
        <p:spPr>
          <a:xfrm>
            <a:off x="1303800" y="10407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En esta se podrán identificar las áreas que están involucradas en la organización  de forma que a simple vista se pueda hacer una idea a que se dedica la empresa de Motors Company.</a:t>
            </a:r>
            <a:r>
              <a:rPr lang="es" sz="900">
                <a:solidFill>
                  <a:srgbClr val="000000"/>
                </a:solidFill>
                <a:latin typeface="Arial"/>
                <a:ea typeface="Arial"/>
                <a:cs typeface="Arial"/>
                <a:sym typeface="Arial"/>
              </a:rPr>
              <a:t>(Sanchez, </a:t>
            </a:r>
            <a:r>
              <a:rPr lang="es" sz="1100">
                <a:solidFill>
                  <a:srgbClr val="000000"/>
                </a:solidFill>
                <a:latin typeface="Arial"/>
                <a:ea typeface="Arial"/>
                <a:cs typeface="Arial"/>
                <a:sym typeface="Arial"/>
              </a:rPr>
              <a:t>2015)</a:t>
            </a:r>
            <a:endParaRPr sz="1100">
              <a:solidFill>
                <a:srgbClr val="000000"/>
              </a:solidFill>
              <a:latin typeface="Arial"/>
              <a:ea typeface="Arial"/>
              <a:cs typeface="Arial"/>
              <a:sym typeface="Arial"/>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409" name="Google Shape;409;g11850e2f4bb_0_1"/>
          <p:cNvPicPr preferRelativeResize="0"/>
          <p:nvPr/>
        </p:nvPicPr>
        <p:blipFill>
          <a:blip r:embed="rId3">
            <a:alphaModFix/>
          </a:blip>
          <a:stretch>
            <a:fillRect/>
          </a:stretch>
        </p:blipFill>
        <p:spPr>
          <a:xfrm>
            <a:off x="1492075" y="1784725"/>
            <a:ext cx="6489624" cy="2541600"/>
          </a:xfrm>
          <a:prstGeom prst="rect">
            <a:avLst/>
          </a:prstGeom>
          <a:noFill/>
          <a:ln>
            <a:noFill/>
          </a:ln>
        </p:spPr>
      </p:pic>
      <p:sp>
        <p:nvSpPr>
          <p:cNvPr id="410" name="Google Shape;410;g11850e2f4bb_0_1"/>
          <p:cNvSpPr txBox="1"/>
          <p:nvPr/>
        </p:nvSpPr>
        <p:spPr>
          <a:xfrm>
            <a:off x="1189825" y="4326325"/>
            <a:ext cx="754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Times New Roman"/>
                <a:ea typeface="Times New Roman"/>
                <a:cs typeface="Times New Roman"/>
                <a:sym typeface="Times New Roman"/>
              </a:rPr>
              <a:t>Link:</a:t>
            </a:r>
            <a:r>
              <a:rPr lang="es" u="sng">
                <a:solidFill>
                  <a:schemeClr val="hlink"/>
                </a:solidFill>
                <a:latin typeface="Times New Roman"/>
                <a:ea typeface="Times New Roman"/>
                <a:cs typeface="Times New Roman"/>
                <a:sym typeface="Times New Roman"/>
                <a:hlinkClick r:id="rId4"/>
              </a:rPr>
              <a:t>https://www.canva.com/design/DAE6ENqFp8U/nSgAAgStKQKKH9Psf-IAjw/view?utm_content=DAE6ENqFp8U&amp;utm_campaign=designshare&amp;utm_medium=link&amp;utm_source=publishsharelink</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1850e2f4bb_0_6"/>
          <p:cNvSpPr txBox="1">
            <a:spLocks noGrp="1"/>
          </p:cNvSpPr>
          <p:nvPr>
            <p:ph type="title"/>
          </p:nvPr>
        </p:nvSpPr>
        <p:spPr>
          <a:xfrm>
            <a:off x="1303800" y="3259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400" b="0">
                <a:solidFill>
                  <a:srgbClr val="3C4043"/>
                </a:solidFill>
                <a:latin typeface="Times New Roman"/>
                <a:ea typeface="Times New Roman"/>
                <a:cs typeface="Times New Roman"/>
                <a:sym typeface="Times New Roman"/>
              </a:rPr>
              <a:t>BPMN situación actual </a:t>
            </a:r>
            <a:endParaRPr sz="2400">
              <a:latin typeface="Times New Roman"/>
              <a:ea typeface="Times New Roman"/>
              <a:cs typeface="Times New Roman"/>
              <a:sym typeface="Times New Roman"/>
            </a:endParaRPr>
          </a:p>
        </p:txBody>
      </p:sp>
      <p:sp>
        <p:nvSpPr>
          <p:cNvPr id="416" name="Google Shape;416;g11850e2f4bb_0_6"/>
          <p:cNvSpPr txBox="1"/>
          <p:nvPr/>
        </p:nvSpPr>
        <p:spPr>
          <a:xfrm>
            <a:off x="1784750" y="4238725"/>
            <a:ext cx="7138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Nunito"/>
                <a:ea typeface="Nunito"/>
                <a:cs typeface="Nunito"/>
                <a:sym typeface="Nunito"/>
              </a:rPr>
              <a:t>Link:</a:t>
            </a:r>
            <a:r>
              <a:rPr lang="es" i="1" u="sng">
                <a:solidFill>
                  <a:schemeClr val="hlink"/>
                </a:solidFill>
                <a:latin typeface="Nunito"/>
                <a:ea typeface="Nunito"/>
                <a:cs typeface="Nunito"/>
                <a:sym typeface="Nunito"/>
                <a:hlinkClick r:id="rId3"/>
              </a:rPr>
              <a:t>https://lucid.app/lucidchart/a07317ac-2c9b-4923-9b97-89a242eaf052/edit?invitationId=inv_3e6aa80e-7cdf-44c3-a402-4ee53cd70186</a:t>
            </a:r>
            <a:r>
              <a:rPr lang="es" i="1">
                <a:latin typeface="Nunito"/>
                <a:ea typeface="Nunito"/>
                <a:cs typeface="Nunito"/>
                <a:sym typeface="Nunito"/>
              </a:rPr>
              <a:t> hoja 3</a:t>
            </a:r>
            <a:endParaRPr i="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417" name="Google Shape;417;g11850e2f4bb_0_6"/>
          <p:cNvPicPr preferRelativeResize="0"/>
          <p:nvPr/>
        </p:nvPicPr>
        <p:blipFill>
          <a:blip r:embed="rId4">
            <a:alphaModFix/>
          </a:blip>
          <a:stretch>
            <a:fillRect/>
          </a:stretch>
        </p:blipFill>
        <p:spPr>
          <a:xfrm>
            <a:off x="1303800" y="825800"/>
            <a:ext cx="7030500" cy="3412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168373bebb_0_1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400" b="0">
                <a:solidFill>
                  <a:srgbClr val="3C4043"/>
                </a:solidFill>
                <a:latin typeface="Times New Roman"/>
                <a:ea typeface="Times New Roman"/>
                <a:cs typeface="Times New Roman"/>
                <a:sym typeface="Times New Roman"/>
              </a:rPr>
              <a:t>BPMN propuesta del sistema </a:t>
            </a:r>
            <a:endParaRPr sz="2400">
              <a:latin typeface="Times New Roman"/>
              <a:ea typeface="Times New Roman"/>
              <a:cs typeface="Times New Roman"/>
              <a:sym typeface="Times New Roman"/>
            </a:endParaRPr>
          </a:p>
        </p:txBody>
      </p:sp>
      <p:pic>
        <p:nvPicPr>
          <p:cNvPr id="423" name="Google Shape;423;g1168373bebb_0_10"/>
          <p:cNvPicPr preferRelativeResize="0"/>
          <p:nvPr/>
        </p:nvPicPr>
        <p:blipFill>
          <a:blip r:embed="rId3">
            <a:alphaModFix/>
          </a:blip>
          <a:stretch>
            <a:fillRect/>
          </a:stretch>
        </p:blipFill>
        <p:spPr>
          <a:xfrm>
            <a:off x="566975" y="1126800"/>
            <a:ext cx="7767325" cy="387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
          <p:cNvSpPr txBox="1">
            <a:spLocks noGrp="1"/>
          </p:cNvSpPr>
          <p:nvPr>
            <p:ph type="title"/>
          </p:nvPr>
        </p:nvSpPr>
        <p:spPr>
          <a:xfrm>
            <a:off x="1056750" y="529525"/>
            <a:ext cx="7030500" cy="9993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a:t>
            </a:r>
            <a:r>
              <a:rPr lang="es"/>
              <a:t> </a:t>
            </a:r>
            <a:endParaRPr/>
          </a:p>
        </p:txBody>
      </p:sp>
      <p:sp>
        <p:nvSpPr>
          <p:cNvPr id="284" name="Google Shape;284;p2"/>
          <p:cNvSpPr txBox="1">
            <a:spLocks noGrp="1"/>
          </p:cNvSpPr>
          <p:nvPr>
            <p:ph type="body" idx="1"/>
          </p:nvPr>
        </p:nvSpPr>
        <p:spPr>
          <a:xfrm>
            <a:off x="1303800" y="1425300"/>
            <a:ext cx="7384500" cy="32226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s" sz="1500" b="1">
                <a:latin typeface="Times New Roman"/>
                <a:ea typeface="Times New Roman"/>
                <a:cs typeface="Times New Roman"/>
                <a:sym typeface="Times New Roman"/>
              </a:rPr>
              <a:t>Planteamiento del problema:</a:t>
            </a:r>
            <a:r>
              <a:rPr lang="es" sz="1500">
                <a:latin typeface="Times New Roman"/>
                <a:ea typeface="Times New Roman"/>
                <a:cs typeface="Times New Roman"/>
                <a:sym typeface="Times New Roman"/>
              </a:rPr>
              <a:t> Para el planteamiento del problema se debe identificar y determinar el problema de investigación, para ello se debe ubicar y conocer el problema para saber de qué se va a investigar, para conocer el problema de investigación se debe describir sus características, determinar sus requisitos y condiciones, delimitarlo adecuadamente e identificar las fuente de información.</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Char char="●"/>
            </a:pPr>
            <a:r>
              <a:rPr lang="es" sz="1500" b="1">
                <a:latin typeface="Times New Roman"/>
                <a:ea typeface="Times New Roman"/>
                <a:cs typeface="Times New Roman"/>
                <a:sym typeface="Times New Roman"/>
              </a:rPr>
              <a:t>Objetivo General:</a:t>
            </a:r>
            <a:r>
              <a:rPr lang="es" sz="1500">
                <a:latin typeface="Times New Roman"/>
                <a:ea typeface="Times New Roman"/>
                <a:cs typeface="Times New Roman"/>
                <a:sym typeface="Times New Roman"/>
              </a:rPr>
              <a:t> Son los que expresan los propósitos generales y globales del trabajo de investigación.</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Ejemplo: Analizar y caracterizar la gestión educativa en la Facultad de Ciencias de la comunicación de la universidad “Los santos”.(Calizaya, 2015)</a:t>
            </a:r>
            <a:endParaRPr sz="1500">
              <a:latin typeface="Times New Roman"/>
              <a:ea typeface="Times New Roman"/>
              <a:cs typeface="Times New Roman"/>
              <a:sym typeface="Times New Roman"/>
            </a:endParaRPr>
          </a:p>
          <a:p>
            <a:pPr marL="457200" lvl="0" indent="0" algn="l" rtl="0">
              <a:lnSpc>
                <a:spcPct val="115000"/>
              </a:lnSpc>
              <a:spcBef>
                <a:spcPts val="0"/>
              </a:spcBef>
              <a:spcAft>
                <a:spcPts val="0"/>
              </a:spcAft>
              <a:buSzPts val="1300"/>
              <a:buNone/>
            </a:pP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18cbe6281f_5_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400" b="0">
                <a:solidFill>
                  <a:srgbClr val="3C4043"/>
                </a:solidFill>
                <a:latin typeface="Times New Roman"/>
                <a:ea typeface="Times New Roman"/>
                <a:cs typeface="Times New Roman"/>
                <a:sym typeface="Times New Roman"/>
              </a:rPr>
              <a:t>BPMN propuesta del sistema </a:t>
            </a:r>
            <a:endParaRPr sz="2400">
              <a:latin typeface="Times New Roman"/>
              <a:ea typeface="Times New Roman"/>
              <a:cs typeface="Times New Roman"/>
              <a:sym typeface="Times New Roman"/>
            </a:endParaRPr>
          </a:p>
        </p:txBody>
      </p:sp>
      <p:pic>
        <p:nvPicPr>
          <p:cNvPr id="429" name="Google Shape;429;g118cbe6281f_5_1"/>
          <p:cNvPicPr preferRelativeResize="0"/>
          <p:nvPr/>
        </p:nvPicPr>
        <p:blipFill>
          <a:blip r:embed="rId3">
            <a:alphaModFix/>
          </a:blip>
          <a:stretch>
            <a:fillRect/>
          </a:stretch>
        </p:blipFill>
        <p:spPr>
          <a:xfrm>
            <a:off x="294100" y="1736100"/>
            <a:ext cx="8372475" cy="2057400"/>
          </a:xfrm>
          <a:prstGeom prst="rect">
            <a:avLst/>
          </a:prstGeom>
          <a:noFill/>
          <a:ln>
            <a:noFill/>
          </a:ln>
        </p:spPr>
      </p:pic>
      <p:sp>
        <p:nvSpPr>
          <p:cNvPr id="430" name="Google Shape;430;g118cbe6281f_5_1"/>
          <p:cNvSpPr txBox="1"/>
          <p:nvPr/>
        </p:nvSpPr>
        <p:spPr>
          <a:xfrm>
            <a:off x="736200" y="3931725"/>
            <a:ext cx="7138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Nunito"/>
                <a:ea typeface="Nunito"/>
                <a:cs typeface="Nunito"/>
                <a:sym typeface="Nunito"/>
              </a:rPr>
              <a:t>Link:</a:t>
            </a:r>
            <a:r>
              <a:rPr lang="es" i="1" u="sng">
                <a:solidFill>
                  <a:schemeClr val="hlink"/>
                </a:solidFill>
                <a:latin typeface="Nunito"/>
                <a:ea typeface="Nunito"/>
                <a:cs typeface="Nunito"/>
                <a:sym typeface="Nunito"/>
                <a:hlinkClick r:id="rId4"/>
              </a:rPr>
              <a:t>https://lucid.app/lucidchart/a07317ac-2c9b-4923-9b97-89a242eaf052/edit?invitationId=inv_3e6aa80e-7cdf-44c3-a402-4ee53cd70186</a:t>
            </a:r>
            <a:r>
              <a:rPr lang="es" i="1">
                <a:latin typeface="Nunito"/>
                <a:ea typeface="Nunito"/>
                <a:cs typeface="Nunito"/>
                <a:sym typeface="Nunito"/>
              </a:rPr>
              <a:t> hoja 4</a:t>
            </a:r>
            <a:endParaRPr i="1">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17b1f76841_5_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36" name="Google Shape;436;g117b1f76841_5_0"/>
          <p:cNvGraphicFramePr/>
          <p:nvPr/>
        </p:nvGraphicFramePr>
        <p:xfrm>
          <a:off x="1117675" y="1428750"/>
          <a:ext cx="3000000" cy="300000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RF01</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Loguear </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El sistema permitirá identificar la cuenta del administrador y aliado.</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El administrador  y el aliado deberá ingresar su nombre y password para ingresar al sistema de información.</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7b1f76841_6_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42" name="Google Shape;442;g117b1f76841_6_5"/>
          <p:cNvGraphicFramePr/>
          <p:nvPr/>
        </p:nvGraphicFramePr>
        <p:xfrm>
          <a:off x="1117675" y="1428750"/>
          <a:ext cx="7239000" cy="315147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RF02</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Registro </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El Administrador y el aliado deberán ingresar su nombre y password para ingresar al sistema de información.</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el aliado  haga un registro con aprobación del administrador </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117b1f76841_6_1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48" name="Google Shape;448;g117b1f76841_6_15"/>
          <p:cNvGraphicFramePr/>
          <p:nvPr/>
        </p:nvGraphicFramePr>
        <p:xfrm>
          <a:off x="1117675" y="1428750"/>
          <a:ext cx="7239000" cy="305432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RF03</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Actualización de datos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El administrador podrá actualizar los datos de los usuarios.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el administrador pueda actualizar los datos de un Aliado  siempre y cuando esté logueado y registrado con su debido consentimiento.</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117b1f76841_6_2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54" name="Google Shape;454;g117b1f76841_6_20"/>
          <p:cNvGraphicFramePr/>
          <p:nvPr/>
        </p:nvGraphicFramePr>
        <p:xfrm>
          <a:off x="1117675" y="1428750"/>
          <a:ext cx="7239000" cy="323720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RF04</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Inhabilitación de usuarios o aliados.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El aliado deberá loguearse para poder actualizar los datos.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el administrador pueda inhabilitar el usuario del aliado o los futuros empleados siempre y cuando el usuario esté logueado y registrado, en dicho caso de que el usuario se haya retirado de la empresa o haya regresado.</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117b1f76841_6_1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Funcionales.</a:t>
            </a:r>
            <a:endParaRPr>
              <a:latin typeface="Times New Roman"/>
              <a:ea typeface="Times New Roman"/>
              <a:cs typeface="Times New Roman"/>
              <a:sym typeface="Times New Roman"/>
            </a:endParaRPr>
          </a:p>
        </p:txBody>
      </p:sp>
      <p:graphicFrame>
        <p:nvGraphicFramePr>
          <p:cNvPr id="460" name="Google Shape;460;g117b1f76841_6_10"/>
          <p:cNvGraphicFramePr/>
          <p:nvPr/>
        </p:nvGraphicFramePr>
        <p:xfrm>
          <a:off x="1117675" y="1428750"/>
          <a:ext cx="7239000" cy="305432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RF05</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Agregar Productos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Registro en el que el administrador ingresa los productos o repuestos.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el Administrador agregue productos o repuestos a utilizar para que asociado pueda hacer un reporte de los repuestos que requiere.</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17b1f76841_5_48"/>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Funcionales.</a:t>
            </a:r>
            <a:endParaRPr>
              <a:latin typeface="Times New Roman"/>
              <a:ea typeface="Times New Roman"/>
              <a:cs typeface="Times New Roman"/>
              <a:sym typeface="Times New Roman"/>
            </a:endParaRPr>
          </a:p>
        </p:txBody>
      </p:sp>
      <p:graphicFrame>
        <p:nvGraphicFramePr>
          <p:cNvPr id="466" name="Google Shape;466;g117b1f76841_5_48"/>
          <p:cNvGraphicFramePr/>
          <p:nvPr/>
        </p:nvGraphicFramePr>
        <p:xfrm>
          <a:off x="1117675" y="1428750"/>
          <a:ext cx="7239000" cy="357308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RF06</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Registro de ventas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El empleador, ya sea asociado o administrador tendrá la posibilidad de registrar las ventas diarias.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el empleador registre las ventas mediante el id del producto o repuesto para eliminarse de la tabla de inventario por unidad vendida y agregar dicho producto a la tabla de reporte de ventas y facturación. Se ajustará con los datos del carro y el nombre del que hizo el servicio.</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117b1f76841_5_53"/>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Funcionales.</a:t>
            </a:r>
            <a:endParaRPr>
              <a:latin typeface="Times New Roman"/>
              <a:ea typeface="Times New Roman"/>
              <a:cs typeface="Times New Roman"/>
              <a:sym typeface="Times New Roman"/>
            </a:endParaRPr>
          </a:p>
        </p:txBody>
      </p:sp>
      <p:graphicFrame>
        <p:nvGraphicFramePr>
          <p:cNvPr id="472" name="Google Shape;472;g117b1f76841_5_53"/>
          <p:cNvGraphicFramePr/>
          <p:nvPr/>
        </p:nvGraphicFramePr>
        <p:xfrm>
          <a:off x="1117675" y="1428750"/>
          <a:ext cx="7239000" cy="305432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RF07</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Reporte de ventas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Visualizar las ventas que el empleador haga del dia.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el administrador visualice todas las ventas hechas por los empleados en una tabla.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117b1f76841_5_58"/>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78" name="Google Shape;478;g117b1f76841_5_58"/>
          <p:cNvGraphicFramePr/>
          <p:nvPr/>
        </p:nvGraphicFramePr>
        <p:xfrm>
          <a:off x="1117675" y="1428750"/>
          <a:ext cx="3000000" cy="300000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RF08</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Facturación.</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Mediante al registro de ventas se hará una factura.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permitirá que se genere una factura mediante a los datos del registro de venta hecho por el empleador para que el cliente visualice qué servicios se le hicieron al automóvil.</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117b1f76841_5_63"/>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84" name="Google Shape;484;g117b1f76841_5_63"/>
          <p:cNvGraphicFramePr/>
          <p:nvPr/>
        </p:nvGraphicFramePr>
        <p:xfrm>
          <a:off x="1117675" y="1428750"/>
          <a:ext cx="7239000" cy="305432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RF09</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Registro de herramientas.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En esta tabla se registraran las herramientas en total.</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 hará una tabla en la que se encuentren todas las herramientas en total por puesto de trabajo que se encuentra en el taller con el fin de evitar posibles pérdidas.</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
          <p:cNvSpPr txBox="1">
            <a:spLocks noGrp="1"/>
          </p:cNvSpPr>
          <p:nvPr>
            <p:ph type="title"/>
          </p:nvPr>
        </p:nvSpPr>
        <p:spPr>
          <a:xfrm>
            <a:off x="2684600" y="5295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 </a:t>
            </a:r>
            <a:endParaRPr>
              <a:latin typeface="Times New Roman"/>
              <a:ea typeface="Times New Roman"/>
              <a:cs typeface="Times New Roman"/>
              <a:sym typeface="Times New Roman"/>
            </a:endParaRPr>
          </a:p>
        </p:txBody>
      </p:sp>
      <p:sp>
        <p:nvSpPr>
          <p:cNvPr id="290" name="Google Shape;290;p3"/>
          <p:cNvSpPr txBox="1">
            <a:spLocks noGrp="1"/>
          </p:cNvSpPr>
          <p:nvPr>
            <p:ph type="body" idx="1"/>
          </p:nvPr>
        </p:nvSpPr>
        <p:spPr>
          <a:xfrm>
            <a:off x="879750" y="1499500"/>
            <a:ext cx="7384500" cy="3222600"/>
          </a:xfrm>
          <a:prstGeom prst="rect">
            <a:avLst/>
          </a:prstGeom>
          <a:noFill/>
          <a:ln>
            <a:noFill/>
          </a:ln>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SzPts val="1500"/>
              <a:buChar char="●"/>
            </a:pPr>
            <a:r>
              <a:rPr lang="es" sz="1500" b="1">
                <a:latin typeface="Times New Roman"/>
                <a:ea typeface="Times New Roman"/>
                <a:cs typeface="Times New Roman"/>
                <a:sym typeface="Times New Roman"/>
              </a:rPr>
              <a:t>Objetivos Específicos:</a:t>
            </a:r>
            <a:r>
              <a:rPr lang="es" sz="1500">
                <a:latin typeface="Times New Roman"/>
                <a:ea typeface="Times New Roman"/>
                <a:cs typeface="Times New Roman"/>
                <a:sym typeface="Times New Roman"/>
              </a:rPr>
              <a:t> Son los que deducen del objetivo general con fines metodológico y operativos que es para guiar actividades prácticas como  elaboración de instrumentos de investigación, recolección de datos, Análisis y procesamiento de la información y elaboración de conclusiones,</a:t>
            </a:r>
            <a:br>
              <a:rPr lang="es" sz="1500">
                <a:latin typeface="Times New Roman"/>
                <a:ea typeface="Times New Roman"/>
                <a:cs typeface="Times New Roman"/>
                <a:sym typeface="Times New Roman"/>
              </a:rPr>
            </a:br>
            <a:r>
              <a:rPr lang="es" sz="1500" b="1">
                <a:latin typeface="Times New Roman"/>
                <a:ea typeface="Times New Roman"/>
                <a:cs typeface="Times New Roman"/>
                <a:sym typeface="Times New Roman"/>
              </a:rPr>
              <a:t>Ejemplos: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1. Determinar Las características de la institucional de la facultad de ciencias de la comunicación de la universidad “Los santos”.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2. Identificar las características de la gestión curricular en la facultad de ciencias de la comunicación de la universidad “Los santos”.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3. Precisar las características de la gestión administrativa en la  facultad de ciencias de la comunicación de la universidad “Los santos”.</a:t>
            </a:r>
            <a:endParaRPr sz="1500">
              <a:latin typeface="Times New Roman"/>
              <a:ea typeface="Times New Roman"/>
              <a:cs typeface="Times New Roman"/>
              <a:sym typeface="Times New Roman"/>
            </a:endParaRPr>
          </a:p>
          <a:p>
            <a:pPr marL="457200" lvl="0" indent="-323850" algn="l" rtl="0">
              <a:lnSpc>
                <a:spcPct val="95000"/>
              </a:lnSpc>
              <a:spcBef>
                <a:spcPts val="0"/>
              </a:spcBef>
              <a:spcAft>
                <a:spcPts val="0"/>
              </a:spcAft>
              <a:buSzPts val="1500"/>
              <a:buChar char="●"/>
            </a:pPr>
            <a:r>
              <a:rPr lang="es" sz="1500" b="1">
                <a:latin typeface="Times New Roman"/>
                <a:ea typeface="Times New Roman"/>
                <a:cs typeface="Times New Roman"/>
                <a:sym typeface="Times New Roman"/>
              </a:rPr>
              <a:t>Justificación:</a:t>
            </a:r>
            <a:r>
              <a:rPr lang="es" sz="1500">
                <a:latin typeface="Times New Roman"/>
                <a:ea typeface="Times New Roman"/>
                <a:cs typeface="Times New Roman"/>
                <a:sym typeface="Times New Roman"/>
              </a:rPr>
              <a:t> Explicar la utilidad de la investigación, precisar los beneficios e importancia que tendrá los resultados de la investigación, todos los proyectos de investigación requieren ser justificados.(Calizaya, 2015)</a:t>
            </a:r>
            <a:endParaRPr sz="1500">
              <a:latin typeface="Times New Roman"/>
              <a:ea typeface="Times New Roman"/>
              <a:cs typeface="Times New Roman"/>
              <a:sym typeface="Times New Roman"/>
            </a:endParaRPr>
          </a:p>
          <a:p>
            <a:pPr marL="457200" lvl="0" indent="0" algn="l" rtl="0">
              <a:lnSpc>
                <a:spcPct val="95000"/>
              </a:lnSpc>
              <a:spcBef>
                <a:spcPts val="0"/>
              </a:spcBef>
              <a:spcAft>
                <a:spcPts val="0"/>
              </a:spcAft>
              <a:buSzPts val="1300"/>
              <a:buNone/>
            </a:pP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18cbe6281f_1_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Funcionales.</a:t>
            </a:r>
            <a:endParaRPr/>
          </a:p>
        </p:txBody>
      </p:sp>
      <p:graphicFrame>
        <p:nvGraphicFramePr>
          <p:cNvPr id="490" name="Google Shape;490;g118cbe6281f_1_0"/>
          <p:cNvGraphicFramePr/>
          <p:nvPr/>
        </p:nvGraphicFramePr>
        <p:xfrm>
          <a:off x="1117675" y="1428750"/>
          <a:ext cx="7239000" cy="2998470"/>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RF010</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Registro de garantía.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22454" lvl="0" indent="0" algn="l" rtl="0">
                        <a:lnSpc>
                          <a:spcPct val="95795"/>
                        </a:lnSpc>
                        <a:spcBef>
                          <a:spcPts val="0"/>
                        </a:spcBef>
                        <a:spcAft>
                          <a:spcPts val="0"/>
                        </a:spcAft>
                        <a:buNone/>
                      </a:pPr>
                      <a:r>
                        <a:rPr lang="es" sz="1200">
                          <a:latin typeface="Times New Roman"/>
                          <a:ea typeface="Times New Roman"/>
                          <a:cs typeface="Times New Roman"/>
                          <a:sym typeface="Times New Roman"/>
                        </a:rPr>
                        <a:t> Se registraran  la garantía con las que cuenta cada herramienta .</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Con cuantos años de garantía  cuenta la herramienta que se va a registrar </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marR="22199" lvl="0" indent="0" algn="l" rtl="0">
                        <a:lnSpc>
                          <a:spcPct val="95794"/>
                        </a:lnSpc>
                        <a:spcBef>
                          <a:spcPts val="0"/>
                        </a:spcBef>
                        <a:spcAft>
                          <a:spcPts val="0"/>
                        </a:spcAft>
                        <a:buNone/>
                      </a:pPr>
                      <a:r>
                        <a:rPr lang="es" sz="1200" b="1">
                          <a:latin typeface="Times New Roman"/>
                          <a:ea typeface="Times New Roman"/>
                          <a:cs typeface="Times New Roman"/>
                          <a:sym typeface="Times New Roman"/>
                        </a:rPr>
                        <a:t>Requerimientos  no funcionales:</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905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9050" cap="flat" cmpd="sng">
                      <a:solidFill>
                        <a:srgbClr val="202124"/>
                      </a:solidFill>
                      <a:prstDash val="solid"/>
                      <a:round/>
                      <a:headEnd type="none" w="sm" len="sm"/>
                      <a:tailEnd type="none" w="sm" len="sm"/>
                    </a:lnL>
                    <a:lnR w="19050" cap="flat" cmpd="sng">
                      <a:solidFill>
                        <a:srgbClr val="202124"/>
                      </a:solidFill>
                      <a:prstDash val="solid"/>
                      <a:round/>
                      <a:headEnd type="none" w="sm" len="sm"/>
                      <a:tailEnd type="none" w="sm" len="sm"/>
                    </a:lnR>
                    <a:lnT w="19050" cap="flat" cmpd="sng">
                      <a:solidFill>
                        <a:srgbClr val="202124"/>
                      </a:solidFill>
                      <a:prstDash val="solid"/>
                      <a:round/>
                      <a:headEnd type="none" w="sm" len="sm"/>
                      <a:tailEnd type="none" w="sm" len="sm"/>
                    </a:lnT>
                    <a:lnB w="19050"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1168f655dbe_20_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No Funcionales.</a:t>
            </a:r>
            <a:endParaRPr/>
          </a:p>
        </p:txBody>
      </p:sp>
      <p:graphicFrame>
        <p:nvGraphicFramePr>
          <p:cNvPr id="496" name="Google Shape;496;g1168f655dbe_20_5"/>
          <p:cNvGraphicFramePr/>
          <p:nvPr/>
        </p:nvGraphicFramePr>
        <p:xfrm>
          <a:off x="1117675" y="1612100"/>
          <a:ext cx="7239000" cy="275904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RNF01</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Sistema de alarma o stock.</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87426" lvl="0" indent="0" algn="l" rtl="0">
                        <a:lnSpc>
                          <a:spcPct val="95794"/>
                        </a:lnSpc>
                        <a:spcBef>
                          <a:spcPts val="0"/>
                        </a:spcBef>
                        <a:spcAft>
                          <a:spcPts val="0"/>
                        </a:spcAft>
                        <a:buNone/>
                      </a:pPr>
                      <a:r>
                        <a:rPr lang="es" sz="1200">
                          <a:latin typeface="Times New Roman"/>
                          <a:ea typeface="Times New Roman"/>
                          <a:cs typeface="Times New Roman"/>
                          <a:sym typeface="Times New Roman"/>
                        </a:rPr>
                        <a:t>Este sistema de información tendrá el valor agregado de tener una alarma.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just" rtl="0">
                        <a:spcBef>
                          <a:spcPts val="0"/>
                        </a:spcBef>
                        <a:spcAft>
                          <a:spcPts val="0"/>
                        </a:spcAft>
                        <a:buClr>
                          <a:srgbClr val="000000"/>
                        </a:buClr>
                        <a:buSzPts val="3200"/>
                        <a:buFont typeface="Arial"/>
                        <a:buNone/>
                      </a:pPr>
                      <a:r>
                        <a:rPr lang="es" sz="1200">
                          <a:latin typeface="Times New Roman"/>
                          <a:ea typeface="Times New Roman"/>
                          <a:cs typeface="Times New Roman"/>
                          <a:sym typeface="Times New Roman"/>
                        </a:rPr>
                        <a:t>En dicho caso de que la tabla de productos o repuestos llegue a cierto nivel mínimo en unidades se generará una alarma en el sistema en la cual sucederá lo mismo en el caso contrario para  evitar el sobrecargo de mercancías.</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117b1f76841_6_2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No Funcionales.</a:t>
            </a:r>
            <a:endParaRPr/>
          </a:p>
        </p:txBody>
      </p:sp>
      <p:graphicFrame>
        <p:nvGraphicFramePr>
          <p:cNvPr id="502" name="Google Shape;502;g117b1f76841_6_25"/>
          <p:cNvGraphicFramePr/>
          <p:nvPr/>
        </p:nvGraphicFramePr>
        <p:xfrm>
          <a:off x="1117675" y="1612100"/>
          <a:ext cx="7239000" cy="257616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RNF02</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Diseño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87426" lvl="0" indent="0" algn="l" rtl="0">
                        <a:lnSpc>
                          <a:spcPct val="95794"/>
                        </a:lnSpc>
                        <a:spcBef>
                          <a:spcPts val="0"/>
                        </a:spcBef>
                        <a:spcAft>
                          <a:spcPts val="0"/>
                        </a:spcAft>
                        <a:buNone/>
                      </a:pPr>
                      <a:r>
                        <a:rPr lang="es" sz="1200">
                          <a:latin typeface="Times New Roman"/>
                          <a:ea typeface="Times New Roman"/>
                          <a:cs typeface="Times New Roman"/>
                          <a:sym typeface="Times New Roman"/>
                        </a:rPr>
                        <a:t>La página será atractiva visualmente</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just" rtl="0">
                        <a:spcBef>
                          <a:spcPts val="0"/>
                        </a:spcBef>
                        <a:spcAft>
                          <a:spcPts val="0"/>
                        </a:spcAft>
                        <a:buClr>
                          <a:srgbClr val="000000"/>
                        </a:buClr>
                        <a:buSzPts val="3200"/>
                        <a:buFont typeface="Arial"/>
                        <a:buNone/>
                      </a:pPr>
                      <a:r>
                        <a:rPr lang="es" sz="1200">
                          <a:latin typeface="Times New Roman"/>
                          <a:ea typeface="Times New Roman"/>
                          <a:cs typeface="Times New Roman"/>
                          <a:sym typeface="Times New Roman"/>
                        </a:rPr>
                        <a:t>Se implementará el uso de paletas de colores combinadas teniendo en cuenta la temática de la página.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117b1f76841_6_3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No Funcionales.</a:t>
            </a:r>
            <a:endParaRPr/>
          </a:p>
        </p:txBody>
      </p:sp>
      <p:graphicFrame>
        <p:nvGraphicFramePr>
          <p:cNvPr id="508" name="Google Shape;508;g117b1f76841_6_30"/>
          <p:cNvGraphicFramePr/>
          <p:nvPr/>
        </p:nvGraphicFramePr>
        <p:xfrm>
          <a:off x="1117675" y="1612100"/>
          <a:ext cx="7239000" cy="310953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RNF03</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Desempeño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s" sz="1200">
                          <a:latin typeface="Times New Roman"/>
                          <a:ea typeface="Times New Roman"/>
                          <a:cs typeface="Times New Roman"/>
                          <a:sym typeface="Times New Roman"/>
                        </a:rPr>
                        <a:t>El sistema garantizará a los usuarios un desempeño en cuanto a los datos almacenados en el sistema ofreciéndole una confiabilidad a esta misma.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just" rtl="0">
                        <a:spcBef>
                          <a:spcPts val="0"/>
                        </a:spcBef>
                        <a:spcAft>
                          <a:spcPts val="0"/>
                        </a:spcAft>
                        <a:buClr>
                          <a:srgbClr val="000000"/>
                        </a:buClr>
                        <a:buSzPts val="3000"/>
                        <a:buFont typeface="Arial"/>
                        <a:buNone/>
                      </a:pPr>
                      <a:r>
                        <a:rPr lang="es" sz="1200">
                          <a:latin typeface="Times New Roman"/>
                          <a:ea typeface="Times New Roman"/>
                          <a:cs typeface="Times New Roman"/>
                          <a:sym typeface="Times New Roman"/>
                        </a:rPr>
                        <a:t>Garantizar el desempeño del sistema de información a los diferentes usuarios. La información almacenada o registros realizados podrán ser consultados y actualizados permanente y simultáneamente, sin que se afecte el tiempo de respuesta.</a:t>
                      </a:r>
                      <a:endParaRPr sz="1200">
                        <a:latin typeface="Times New Roman"/>
                        <a:ea typeface="Times New Roman"/>
                        <a:cs typeface="Times New Roman"/>
                        <a:sym typeface="Times New Roman"/>
                      </a:endParaRPr>
                    </a:p>
                    <a:p>
                      <a:pPr marL="0" lvl="0" indent="0" algn="just"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117b1f76841_6_3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No Funcionales.</a:t>
            </a:r>
            <a:endParaRPr/>
          </a:p>
        </p:txBody>
      </p:sp>
      <p:graphicFrame>
        <p:nvGraphicFramePr>
          <p:cNvPr id="514" name="Google Shape;514;g117b1f76841_6_35"/>
          <p:cNvGraphicFramePr/>
          <p:nvPr/>
        </p:nvGraphicFramePr>
        <p:xfrm>
          <a:off x="1117675" y="1612100"/>
          <a:ext cx="7239000" cy="257616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RNF04</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Tiempo de respuesta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s" sz="1200">
                          <a:latin typeface="Times New Roman"/>
                          <a:ea typeface="Times New Roman"/>
                          <a:cs typeface="Times New Roman"/>
                          <a:sym typeface="Times New Roman"/>
                        </a:rPr>
                        <a:t>El sistema contará con un tiempo mínimo de respuesta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just" rtl="0">
                        <a:spcBef>
                          <a:spcPts val="0"/>
                        </a:spcBef>
                        <a:spcAft>
                          <a:spcPts val="0"/>
                        </a:spcAft>
                        <a:buNone/>
                      </a:pPr>
                      <a:r>
                        <a:rPr lang="es" sz="1200">
                          <a:latin typeface="Times New Roman"/>
                          <a:ea typeface="Times New Roman"/>
                          <a:cs typeface="Times New Roman"/>
                          <a:sym typeface="Times New Roman"/>
                        </a:rPr>
                        <a:t>El sistema contará con un tiempo de respuesta de mínimo dos segundos para que de esta forma sea más rápido y eficaz a la hora de ejecutar un proceso asignado.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117b1f76841_6_4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No Funcionales.</a:t>
            </a:r>
            <a:endParaRPr/>
          </a:p>
        </p:txBody>
      </p:sp>
      <p:graphicFrame>
        <p:nvGraphicFramePr>
          <p:cNvPr id="520" name="Google Shape;520;g117b1f76841_6_40"/>
          <p:cNvGraphicFramePr/>
          <p:nvPr/>
        </p:nvGraphicFramePr>
        <p:xfrm>
          <a:off x="1117675" y="1612100"/>
          <a:ext cx="7239000" cy="274377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RNF05</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Seguridad de la información</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2800"/>
                        <a:buFont typeface="Arial"/>
                        <a:buNone/>
                      </a:pPr>
                      <a:r>
                        <a:rPr lang="es" sz="1200">
                          <a:latin typeface="Times New Roman"/>
                          <a:ea typeface="Times New Roman"/>
                          <a:cs typeface="Times New Roman"/>
                          <a:sym typeface="Times New Roman"/>
                        </a:rPr>
                        <a:t>El sistema garantizará a los usuarios una seguridad en cuanto a la información que se le proporciona al sistema. </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Garantizar la seguridad del sistema con respecto a la información y datos que se suministran tales sean documentos, archivos y contraseñas.</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17b1f76841_6_4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Requerimientos:</a:t>
            </a:r>
            <a:endParaRPr/>
          </a:p>
          <a:p>
            <a:pPr marL="0" lvl="0" indent="0" algn="l" rtl="0">
              <a:spcBef>
                <a:spcPts val="0"/>
              </a:spcBef>
              <a:spcAft>
                <a:spcPts val="0"/>
              </a:spcAft>
              <a:buNone/>
            </a:pPr>
            <a:r>
              <a:rPr lang="es"/>
              <a:t>No Funcionales.</a:t>
            </a:r>
            <a:endParaRPr/>
          </a:p>
        </p:txBody>
      </p:sp>
      <p:graphicFrame>
        <p:nvGraphicFramePr>
          <p:cNvPr id="526" name="Google Shape;526;g117b1f76841_6_45"/>
          <p:cNvGraphicFramePr/>
          <p:nvPr/>
        </p:nvGraphicFramePr>
        <p:xfrm>
          <a:off x="1117675" y="1612100"/>
          <a:ext cx="7239000" cy="257616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RNF06</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Mantenimiento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 le realizará un mantenimiento constante al sistema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El sistema tendrá un mantenimiento constante con el fin de garantizar su eficacia y velocidad.</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117b1f76841_6_5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No Funcionales.</a:t>
            </a:r>
            <a:endParaRPr>
              <a:latin typeface="Times New Roman"/>
              <a:ea typeface="Times New Roman"/>
              <a:cs typeface="Times New Roman"/>
              <a:sym typeface="Times New Roman"/>
            </a:endParaRPr>
          </a:p>
        </p:txBody>
      </p:sp>
      <p:graphicFrame>
        <p:nvGraphicFramePr>
          <p:cNvPr id="532" name="Google Shape;532;g117b1f76841_6_50"/>
          <p:cNvGraphicFramePr/>
          <p:nvPr/>
        </p:nvGraphicFramePr>
        <p:xfrm>
          <a:off x="1117675" y="1612100"/>
          <a:ext cx="7239000" cy="257616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RNF07</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Accesibilidad.</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 podrá acceder desde cualquier dispositivo.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 podrá acceder desde cualquier dispositivo siempre y cuando se tenga una cuenta autorizada.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gd1ffcc5d02_4_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No Funcionales.</a:t>
            </a:r>
            <a:endParaRPr>
              <a:latin typeface="Times New Roman"/>
              <a:ea typeface="Times New Roman"/>
              <a:cs typeface="Times New Roman"/>
              <a:sym typeface="Times New Roman"/>
            </a:endParaRPr>
          </a:p>
        </p:txBody>
      </p:sp>
      <p:graphicFrame>
        <p:nvGraphicFramePr>
          <p:cNvPr id="538" name="Google Shape;538;gd1ffcc5d02_4_5"/>
          <p:cNvGraphicFramePr/>
          <p:nvPr/>
        </p:nvGraphicFramePr>
        <p:xfrm>
          <a:off x="1117675" y="1612100"/>
          <a:ext cx="7239000" cy="275904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RNF08</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Control de rotación.</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En el sistema se organizaron los productos del más antiguo al más nuevo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Con el fin de que los productos no se deterioren por falta de venta, al momento de registren los productos se ordenarán del más antiguo al más nuevo, con el fin de no generar pérdidas por el desecho de los mismos . </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d1ffcc5d02_4_10"/>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No Funcionales.</a:t>
            </a:r>
            <a:endParaRPr>
              <a:latin typeface="Times New Roman"/>
              <a:ea typeface="Times New Roman"/>
              <a:cs typeface="Times New Roman"/>
              <a:sym typeface="Times New Roman"/>
            </a:endParaRPr>
          </a:p>
        </p:txBody>
      </p:sp>
      <p:graphicFrame>
        <p:nvGraphicFramePr>
          <p:cNvPr id="544" name="Google Shape;544;gd1ffcc5d02_4_10"/>
          <p:cNvGraphicFramePr/>
          <p:nvPr/>
        </p:nvGraphicFramePr>
        <p:xfrm>
          <a:off x="1117675" y="1612100"/>
          <a:ext cx="7239000" cy="257616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RNF09</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Tutorial</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 ofrecerá un tutorial muy dinámico.</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Con el fin de promover conocimiento importante acerca del sistema de información se elaborará un tutorial (vídeo) para material de apoyo como un manual del consumidor.</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rgbClr val="3C4043"/>
              </a:buClr>
              <a:buSzPts val="1500"/>
              <a:buChar char="●"/>
            </a:pPr>
            <a:r>
              <a:rPr lang="es" sz="1500" b="1">
                <a:solidFill>
                  <a:srgbClr val="3C4043"/>
                </a:solidFill>
                <a:latin typeface="Times New Roman"/>
                <a:ea typeface="Times New Roman"/>
                <a:cs typeface="Times New Roman"/>
                <a:sym typeface="Times New Roman"/>
              </a:rPr>
              <a:t>Alcance: </a:t>
            </a:r>
            <a:r>
              <a:rPr lang="es" sz="1500">
                <a:solidFill>
                  <a:srgbClr val="202124"/>
                </a:solidFill>
                <a:highlight>
                  <a:srgbClr val="FFFFFF"/>
                </a:highlight>
                <a:latin typeface="Times New Roman"/>
                <a:ea typeface="Times New Roman"/>
                <a:cs typeface="Times New Roman"/>
                <a:sym typeface="Times New Roman"/>
              </a:rPr>
              <a:t>Permite establecer límites en tu proyecto y definir con precisión los objetivos, plazos y entregas del proyecto que deseas lograr. Al definir claramente el alcance de tu proyecto, puedes asegurarte de lograr las metas y objetivos de tu proyecto sin sufrir demoras ni sobrecarga de trabajo.</a:t>
            </a:r>
            <a:endParaRPr sz="1500">
              <a:solidFill>
                <a:srgbClr val="3C4043"/>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Char char="●"/>
            </a:pPr>
            <a:r>
              <a:rPr lang="es" sz="1500" b="1">
                <a:solidFill>
                  <a:srgbClr val="3C4043"/>
                </a:solidFill>
                <a:latin typeface="Times New Roman"/>
                <a:ea typeface="Times New Roman"/>
                <a:cs typeface="Times New Roman"/>
                <a:sym typeface="Times New Roman"/>
              </a:rPr>
              <a:t>Delimitación:</a:t>
            </a:r>
            <a:r>
              <a:rPr lang="es" sz="1500">
                <a:solidFill>
                  <a:srgbClr val="3C4043"/>
                </a:solidFill>
                <a:latin typeface="Times New Roman"/>
                <a:ea typeface="Times New Roman"/>
                <a:cs typeface="Times New Roman"/>
                <a:sym typeface="Times New Roman"/>
              </a:rPr>
              <a:t> </a:t>
            </a:r>
            <a:r>
              <a:rPr lang="es" sz="1500">
                <a:solidFill>
                  <a:srgbClr val="202124"/>
                </a:solidFill>
                <a:highlight>
                  <a:srgbClr val="FFFFFF"/>
                </a:highlight>
                <a:latin typeface="Times New Roman"/>
                <a:ea typeface="Times New Roman"/>
                <a:cs typeface="Times New Roman"/>
                <a:sym typeface="Times New Roman"/>
              </a:rPr>
              <a:t>Consiste en poner una frontera al estudio, un hasta aquí llega la investigación, que sirva de guía y contención al investigador y que aclare y ponga medida a las expectativas del lector del proyecto o futuros investigadores, además de la imaginación de potenciales financistas del proyecto </a:t>
            </a:r>
            <a:r>
              <a:rPr lang="es" sz="1200">
                <a:solidFill>
                  <a:srgbClr val="000000"/>
                </a:solidFill>
                <a:latin typeface="Times New Roman"/>
                <a:ea typeface="Times New Roman"/>
                <a:cs typeface="Times New Roman"/>
                <a:sym typeface="Times New Roman"/>
              </a:rPr>
              <a:t>Calizaya César(2013)</a:t>
            </a:r>
            <a:r>
              <a:rPr lang="es" sz="1500">
                <a:solidFill>
                  <a:srgbClr val="202124"/>
                </a:solidFill>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296" name="Google Shape;296;p4"/>
          <p:cNvSpPr txBox="1">
            <a:spLocks noGrp="1"/>
          </p:cNvSpPr>
          <p:nvPr>
            <p:ph type="title"/>
          </p:nvPr>
        </p:nvSpPr>
        <p:spPr>
          <a:xfrm>
            <a:off x="2684600" y="5295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 </a:t>
            </a:r>
            <a:endParaRPr>
              <a:latin typeface="Times New Roman"/>
              <a:ea typeface="Times New Roman"/>
              <a:cs typeface="Times New Roman"/>
              <a:sym typeface="Times New Roman"/>
            </a:endParaRPr>
          </a:p>
        </p:txBody>
      </p:sp>
      <p:sp>
        <p:nvSpPr>
          <p:cNvPr id="297" name="Google Shape;297;p4"/>
          <p:cNvSpPr txBox="1"/>
          <p:nvPr/>
        </p:nvSpPr>
        <p:spPr>
          <a:xfrm>
            <a:off x="7411625" y="4722100"/>
            <a:ext cx="1648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p:txBody>
      </p:sp>
      <p:sp>
        <p:nvSpPr>
          <p:cNvPr id="298" name="Google Shape;298;p4"/>
          <p:cNvSpPr txBox="1"/>
          <p:nvPr/>
        </p:nvSpPr>
        <p:spPr>
          <a:xfrm>
            <a:off x="5785550" y="453165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gd1ffcc5d02_4_15"/>
          <p:cNvSpPr txBox="1">
            <a:spLocks noGrp="1"/>
          </p:cNvSpPr>
          <p:nvPr>
            <p:ph type="title"/>
          </p:nvPr>
        </p:nvSpPr>
        <p:spPr>
          <a:xfrm>
            <a:off x="1221925" y="4294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Times New Roman"/>
                <a:ea typeface="Times New Roman"/>
                <a:cs typeface="Times New Roman"/>
                <a:sym typeface="Times New Roman"/>
              </a:rPr>
              <a:t>Requerimientos:</a:t>
            </a:r>
            <a:endParaRPr>
              <a:latin typeface="Times New Roman"/>
              <a:ea typeface="Times New Roman"/>
              <a:cs typeface="Times New Roman"/>
              <a:sym typeface="Times New Roman"/>
            </a:endParaRPr>
          </a:p>
          <a:p>
            <a:pPr marL="0" lvl="0" indent="0" algn="l" rtl="0">
              <a:spcBef>
                <a:spcPts val="0"/>
              </a:spcBef>
              <a:spcAft>
                <a:spcPts val="0"/>
              </a:spcAft>
              <a:buNone/>
            </a:pPr>
            <a:r>
              <a:rPr lang="es">
                <a:latin typeface="Times New Roman"/>
                <a:ea typeface="Times New Roman"/>
                <a:cs typeface="Times New Roman"/>
                <a:sym typeface="Times New Roman"/>
              </a:rPr>
              <a:t>No Funcionales.</a:t>
            </a:r>
            <a:endParaRPr>
              <a:latin typeface="Times New Roman"/>
              <a:ea typeface="Times New Roman"/>
              <a:cs typeface="Times New Roman"/>
              <a:sym typeface="Times New Roman"/>
            </a:endParaRPr>
          </a:p>
        </p:txBody>
      </p:sp>
      <p:graphicFrame>
        <p:nvGraphicFramePr>
          <p:cNvPr id="550" name="Google Shape;550;gd1ffcc5d02_4_15"/>
          <p:cNvGraphicFramePr/>
          <p:nvPr/>
        </p:nvGraphicFramePr>
        <p:xfrm>
          <a:off x="1117675" y="1612100"/>
          <a:ext cx="7239000" cy="2576165"/>
        </p:xfrm>
        <a:graphic>
          <a:graphicData uri="http://schemas.openxmlformats.org/drawingml/2006/table">
            <a:tbl>
              <a:tblPr>
                <a:noFill/>
                <a:tableStyleId>{701B02AD-6C86-4A5E-90F9-1F0F19D5BDBA}</a:tableStyleId>
              </a:tblPr>
              <a:tblGrid>
                <a:gridCol w="1450225">
                  <a:extLst>
                    <a:ext uri="{9D8B030D-6E8A-4147-A177-3AD203B41FA5}">
                      <a16:colId xmlns:a16="http://schemas.microsoft.com/office/drawing/2014/main" val="20000"/>
                    </a:ext>
                  </a:extLst>
                </a:gridCol>
                <a:gridCol w="5788775">
                  <a:extLst>
                    <a:ext uri="{9D8B030D-6E8A-4147-A177-3AD203B41FA5}">
                      <a16:colId xmlns:a16="http://schemas.microsoft.com/office/drawing/2014/main" val="20001"/>
                    </a:ext>
                  </a:extLst>
                </a:gridCol>
              </a:tblGrid>
              <a:tr h="381000">
                <a:tc>
                  <a:txBody>
                    <a:bodyPr/>
                    <a:lstStyle/>
                    <a:p>
                      <a:pPr marL="0" marR="192735" lvl="0" indent="0" algn="l" rtl="0">
                        <a:lnSpc>
                          <a:spcPct val="95794"/>
                        </a:lnSpc>
                        <a:spcBef>
                          <a:spcPts val="0"/>
                        </a:spcBef>
                        <a:spcAft>
                          <a:spcPts val="0"/>
                        </a:spcAft>
                        <a:buNone/>
                      </a:pPr>
                      <a:r>
                        <a:rPr lang="es" sz="1200" b="1">
                          <a:latin typeface="Times New Roman"/>
                          <a:ea typeface="Times New Roman"/>
                          <a:cs typeface="Times New Roman"/>
                          <a:sym typeface="Times New Roman"/>
                        </a:rPr>
                        <a:t>Identificación  del  </a:t>
                      </a:r>
                      <a:endParaRPr sz="1200" b="1">
                        <a:latin typeface="Times New Roman"/>
                        <a:ea typeface="Times New Roman"/>
                        <a:cs typeface="Times New Roman"/>
                        <a:sym typeface="Times New Roman"/>
                      </a:endParaRPr>
                    </a:p>
                    <a:p>
                      <a:pPr marL="0" lvl="0" indent="0" algn="l" rtl="0">
                        <a:spcBef>
                          <a:spcPts val="3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Nombre del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Lista de chequeo de entrada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Características: </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Será reportada cualquier irregularidad que contenga el auto a tratar.</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Descripción del  requerimiento:</a:t>
                      </a:r>
                      <a:endParaRPr sz="1200" b="1">
                        <a:highlight>
                          <a:srgbClr val="EDEDED"/>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Con el fin de evitar inconvenientes se tratara una lista de chequeo del auto del cliente a la entrada.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sz="1200" b="1">
                          <a:latin typeface="Times New Roman"/>
                          <a:ea typeface="Times New Roman"/>
                          <a:cs typeface="Times New Roman"/>
                          <a:sym typeface="Times New Roman"/>
                        </a:rPr>
                        <a:t>Prioridad de  </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s" sz="1200" b="1">
                          <a:latin typeface="Times New Roman"/>
                          <a:ea typeface="Times New Roman"/>
                          <a:cs typeface="Times New Roman"/>
                          <a:sym typeface="Times New Roman"/>
                        </a:rPr>
                        <a:t>requerimiento:</a:t>
                      </a:r>
                      <a:endParaRPr sz="12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202124"/>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L="91425" marR="91425" marT="91425" marB="91425">
                    <a:lnL w="12700"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g1168373bebb_3_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Diagrama UML Inventario</a:t>
            </a:r>
            <a:r>
              <a:rPr lang="es"/>
              <a:t> </a:t>
            </a:r>
            <a:endParaRPr/>
          </a:p>
        </p:txBody>
      </p:sp>
      <p:sp>
        <p:nvSpPr>
          <p:cNvPr id="556" name="Google Shape;556;g1168373bebb_3_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En primera instancia tenemos tres actores, el administrador, el aliado y el cliente. Las funciones que puede realizar el administrador son loguearse utilizando usuario y contraseña o registrarse colocando los datos requeridos (usuario, contraseña, teléfono, ID) en el caso de que todavía no lo haya hecho, podrá actualizar los datos o agregar nuevos productos, podrá realizar un registro de herramientas, registro de ventas y reporte de ventas, por último tendrá acceso a la lista de chequeo del sistema. Las funciones que realizará el aliado son loguearse (con usuario y contraseña), registrarse en caso de que no lo haya hecho (con usuario, password, telefono, ID), tendrá acceso al registro de ventas y a la lista de chequeo. Finalmente tenemos al cliente, el cual su unica funcion es la de recibir una factura del servicio prestado solo si él la solicita.</a:t>
            </a: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g118cbe6281f_0_0"/>
          <p:cNvSpPr txBox="1">
            <a:spLocks noGrp="1"/>
          </p:cNvSpPr>
          <p:nvPr>
            <p:ph type="title"/>
          </p:nvPr>
        </p:nvSpPr>
        <p:spPr>
          <a:xfrm>
            <a:off x="1303800" y="2019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Diagrama UML - Casos de Uso</a:t>
            </a:r>
            <a:endParaRPr>
              <a:latin typeface="Times New Roman"/>
              <a:ea typeface="Times New Roman"/>
              <a:cs typeface="Times New Roman"/>
              <a:sym typeface="Times New Roman"/>
            </a:endParaRPr>
          </a:p>
        </p:txBody>
      </p:sp>
      <p:pic>
        <p:nvPicPr>
          <p:cNvPr id="562" name="Google Shape;562;g118cbe6281f_0_0"/>
          <p:cNvPicPr preferRelativeResize="0"/>
          <p:nvPr/>
        </p:nvPicPr>
        <p:blipFill>
          <a:blip r:embed="rId3">
            <a:alphaModFix/>
          </a:blip>
          <a:stretch>
            <a:fillRect/>
          </a:stretch>
        </p:blipFill>
        <p:spPr>
          <a:xfrm>
            <a:off x="1685575" y="845425"/>
            <a:ext cx="5874749" cy="3923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g118cbe6281f_0_0"/>
          <p:cNvSpPr txBox="1">
            <a:spLocks noGrp="1"/>
          </p:cNvSpPr>
          <p:nvPr>
            <p:ph type="title"/>
          </p:nvPr>
        </p:nvSpPr>
        <p:spPr>
          <a:xfrm>
            <a:off x="1303800" y="2019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latin typeface="Times New Roman"/>
                <a:ea typeface="Times New Roman"/>
                <a:cs typeface="Times New Roman"/>
                <a:sym typeface="Times New Roman"/>
              </a:rPr>
              <a:t>Formato de caso de uso extendido</a:t>
            </a:r>
            <a:endParaRPr dirty="0">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ED9165A6-6C5A-4255-B95A-64A5B671B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019" y="914399"/>
            <a:ext cx="5701552" cy="3683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529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g118cbe6281f_0_0"/>
          <p:cNvSpPr txBox="1">
            <a:spLocks noGrp="1"/>
          </p:cNvSpPr>
          <p:nvPr>
            <p:ph type="title"/>
          </p:nvPr>
        </p:nvSpPr>
        <p:spPr>
          <a:xfrm>
            <a:off x="1303800" y="2019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latin typeface="Times New Roman"/>
                <a:ea typeface="Times New Roman"/>
                <a:cs typeface="Times New Roman"/>
                <a:sym typeface="Times New Roman"/>
              </a:rPr>
              <a:t>Formato de caso de uso extendido</a:t>
            </a:r>
            <a:endParaRPr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4190BA91-CBE3-424E-9922-14598F529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182" y="1098816"/>
            <a:ext cx="4943635" cy="360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88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Referencias Bibliográficas</a:t>
            </a:r>
            <a:endParaRPr>
              <a:latin typeface="Times New Roman"/>
              <a:ea typeface="Times New Roman"/>
              <a:cs typeface="Times New Roman"/>
              <a:sym typeface="Times New Roman"/>
            </a:endParaRPr>
          </a:p>
        </p:txBody>
      </p:sp>
      <p:sp>
        <p:nvSpPr>
          <p:cNvPr id="568" name="Google Shape;568;p13"/>
          <p:cNvSpPr txBox="1">
            <a:spLocks noGrp="1"/>
          </p:cNvSpPr>
          <p:nvPr>
            <p:ph type="body" idx="1"/>
          </p:nvPr>
        </p:nvSpPr>
        <p:spPr>
          <a:xfrm>
            <a:off x="1226200" y="1482050"/>
            <a:ext cx="7030500" cy="25416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27083"/>
              <a:buNone/>
            </a:pPr>
            <a:endParaRPr sz="48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ct val="27083"/>
              <a:buNone/>
            </a:pPr>
            <a:r>
              <a:rPr lang="es" sz="4800">
                <a:solidFill>
                  <a:srgbClr val="000000"/>
                </a:solidFill>
                <a:latin typeface="Times New Roman"/>
                <a:ea typeface="Times New Roman"/>
                <a:cs typeface="Times New Roman"/>
                <a:sym typeface="Times New Roman"/>
              </a:rPr>
              <a:t>Información acerca del funcionamiento del sistema de información:</a:t>
            </a:r>
            <a:endParaRPr sz="48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ct val="27083"/>
              <a:buNone/>
            </a:pPr>
            <a:r>
              <a:rPr lang="es" sz="4800">
                <a:solidFill>
                  <a:srgbClr val="000000"/>
                </a:solidFill>
                <a:latin typeface="Times New Roman"/>
                <a:ea typeface="Times New Roman"/>
                <a:cs typeface="Times New Roman"/>
                <a:sym typeface="Times New Roman"/>
              </a:rPr>
              <a:t>SENA SOFIA PLUS:</a:t>
            </a:r>
            <a:endParaRPr sz="48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ct val="27083"/>
              <a:buNone/>
            </a:pPr>
            <a:r>
              <a:rPr lang="es" sz="48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http://oferta.senasofiaplus.edu.co/sofia-oferta/</a:t>
            </a:r>
            <a:endParaRPr sz="4800">
              <a:solidFill>
                <a:srgbClr val="000000"/>
              </a:solidFill>
              <a:latin typeface="Times New Roman"/>
              <a:ea typeface="Times New Roman"/>
              <a:cs typeface="Times New Roman"/>
              <a:sym typeface="Times New Roman"/>
            </a:endParaRPr>
          </a:p>
          <a:p>
            <a:pPr marL="457200" lvl="0" indent="-457200" algn="l" rtl="0">
              <a:lnSpc>
                <a:spcPct val="115000"/>
              </a:lnSpc>
              <a:spcBef>
                <a:spcPts val="1200"/>
              </a:spcBef>
              <a:spcAft>
                <a:spcPts val="0"/>
              </a:spcAft>
              <a:buSzPct val="27083"/>
              <a:buNone/>
            </a:pPr>
            <a:r>
              <a:rPr lang="es" sz="4800">
                <a:solidFill>
                  <a:srgbClr val="000000"/>
                </a:solidFill>
                <a:latin typeface="Times New Roman"/>
                <a:ea typeface="Times New Roman"/>
                <a:cs typeface="Times New Roman"/>
                <a:sym typeface="Times New Roman"/>
              </a:rPr>
              <a:t>Coalla, M. (2017). </a:t>
            </a:r>
            <a:r>
              <a:rPr lang="es" sz="4800" i="1">
                <a:solidFill>
                  <a:srgbClr val="000000"/>
                </a:solidFill>
                <a:latin typeface="Times New Roman"/>
                <a:ea typeface="Times New Roman"/>
                <a:cs typeface="Times New Roman"/>
                <a:sym typeface="Times New Roman"/>
              </a:rPr>
              <a:t>Gestión de inventarios .</a:t>
            </a:r>
            <a:r>
              <a:rPr lang="es" sz="4800">
                <a:solidFill>
                  <a:srgbClr val="000000"/>
                </a:solidFill>
                <a:latin typeface="Times New Roman"/>
                <a:ea typeface="Times New Roman"/>
                <a:cs typeface="Times New Roman"/>
                <a:sym typeface="Times New Roman"/>
              </a:rPr>
              <a:t> Ediciones Paraninfo.</a:t>
            </a:r>
            <a:endParaRPr sz="4800">
              <a:solidFill>
                <a:srgbClr val="000000"/>
              </a:solidFill>
              <a:latin typeface="Times New Roman"/>
              <a:ea typeface="Times New Roman"/>
              <a:cs typeface="Times New Roman"/>
              <a:sym typeface="Times New Roman"/>
            </a:endParaRPr>
          </a:p>
          <a:p>
            <a:pPr marL="457200" lvl="0" indent="-457200" algn="l" rtl="0">
              <a:lnSpc>
                <a:spcPct val="115000"/>
              </a:lnSpc>
              <a:spcBef>
                <a:spcPts val="1200"/>
              </a:spcBef>
              <a:spcAft>
                <a:spcPts val="0"/>
              </a:spcAft>
              <a:buSzPct val="27083"/>
              <a:buNone/>
            </a:pPr>
            <a:endParaRPr sz="4800">
              <a:solidFill>
                <a:srgbClr val="000000"/>
              </a:solidFill>
              <a:latin typeface="Times New Roman"/>
              <a:ea typeface="Times New Roman"/>
              <a:cs typeface="Times New Roman"/>
              <a:sym typeface="Times New Roman"/>
            </a:endParaRPr>
          </a:p>
          <a:p>
            <a:pPr marL="457200" lvl="0" indent="-457200" algn="l" rtl="0">
              <a:spcBef>
                <a:spcPts val="1200"/>
              </a:spcBef>
              <a:spcAft>
                <a:spcPts val="0"/>
              </a:spcAft>
              <a:buNone/>
            </a:pPr>
            <a:r>
              <a:rPr lang="es" sz="4800">
                <a:solidFill>
                  <a:srgbClr val="000000"/>
                </a:solidFill>
                <a:latin typeface="Times New Roman"/>
                <a:ea typeface="Times New Roman"/>
                <a:cs typeface="Times New Roman"/>
                <a:sym typeface="Times New Roman"/>
              </a:rPr>
              <a:t>Moreno, D. (25 de 10 de 2018). </a:t>
            </a:r>
            <a:r>
              <a:rPr lang="es" sz="4800" i="1">
                <a:solidFill>
                  <a:srgbClr val="000000"/>
                </a:solidFill>
                <a:latin typeface="Times New Roman"/>
                <a:ea typeface="Times New Roman"/>
                <a:cs typeface="Times New Roman"/>
                <a:sym typeface="Times New Roman"/>
              </a:rPr>
              <a:t>alumnos</a:t>
            </a:r>
            <a:r>
              <a:rPr lang="es" sz="4800">
                <a:solidFill>
                  <a:srgbClr val="000000"/>
                </a:solidFill>
                <a:latin typeface="Times New Roman"/>
                <a:ea typeface="Times New Roman"/>
                <a:cs typeface="Times New Roman"/>
                <a:sym typeface="Times New Roman"/>
              </a:rPr>
              <a:t>. Obtenido de alumnos: http://alumnos.unir.net/alfredopascualpuertolas/2019/01/23/ejemplos-de-encuestas/</a:t>
            </a:r>
            <a:endParaRPr sz="4800">
              <a:solidFill>
                <a:srgbClr val="000000"/>
              </a:solidFill>
              <a:latin typeface="Times New Roman"/>
              <a:ea typeface="Times New Roman"/>
              <a:cs typeface="Times New Roman"/>
              <a:sym typeface="Times New Roman"/>
            </a:endParaRPr>
          </a:p>
          <a:p>
            <a:pPr marL="457200" lvl="0" indent="-457200" algn="l" rtl="0">
              <a:spcBef>
                <a:spcPts val="1200"/>
              </a:spcBef>
              <a:spcAft>
                <a:spcPts val="0"/>
              </a:spcAft>
              <a:buNone/>
            </a:pPr>
            <a:r>
              <a:rPr lang="es" sz="4800">
                <a:solidFill>
                  <a:srgbClr val="000000"/>
                </a:solidFill>
                <a:latin typeface="Times New Roman"/>
                <a:ea typeface="Times New Roman"/>
                <a:cs typeface="Times New Roman"/>
                <a:sym typeface="Times New Roman"/>
              </a:rPr>
              <a:t>Team, M. (24 de 9 de 2019). </a:t>
            </a:r>
            <a:r>
              <a:rPr lang="es" sz="4800" i="1">
                <a:solidFill>
                  <a:srgbClr val="000000"/>
                </a:solidFill>
                <a:latin typeface="Times New Roman"/>
                <a:ea typeface="Times New Roman"/>
                <a:cs typeface="Times New Roman"/>
                <a:sym typeface="Times New Roman"/>
              </a:rPr>
              <a:t>microsoft</a:t>
            </a:r>
            <a:r>
              <a:rPr lang="es" sz="4800">
                <a:solidFill>
                  <a:srgbClr val="000000"/>
                </a:solidFill>
                <a:latin typeface="Times New Roman"/>
                <a:ea typeface="Times New Roman"/>
                <a:cs typeface="Times New Roman"/>
                <a:sym typeface="Times New Roman"/>
              </a:rPr>
              <a:t>. Obtenido de microsoft: https://www.microsoft.com/es-ar/microsoft-365/business-insights-ideas/resources/guide-to-uml-diagramming-and-database-modeling</a:t>
            </a:r>
            <a:endParaRPr sz="4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457200" algn="l" rtl="0">
              <a:lnSpc>
                <a:spcPct val="115000"/>
              </a:lnSpc>
              <a:spcBef>
                <a:spcPts val="1200"/>
              </a:spcBef>
              <a:spcAft>
                <a:spcPts val="0"/>
              </a:spcAft>
              <a:buSzPct val="118181"/>
              <a:buNone/>
            </a:pP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ct val="118181"/>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SzPct val="108333"/>
              <a:buNone/>
            </a:pPr>
            <a:endParaRPr sz="1200">
              <a:solidFill>
                <a:srgbClr val="000000"/>
              </a:solidFill>
            </a:endParaRPr>
          </a:p>
          <a:p>
            <a:pPr marL="0" lvl="0" indent="0" algn="l" rtl="0">
              <a:lnSpc>
                <a:spcPct val="115000"/>
              </a:lnSpc>
              <a:spcBef>
                <a:spcPts val="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
          <p:cNvSpPr txBox="1">
            <a:spLocks noGrp="1"/>
          </p:cNvSpPr>
          <p:nvPr>
            <p:ph type="ctrTitle"/>
          </p:nvPr>
        </p:nvSpPr>
        <p:spPr>
          <a:xfrm>
            <a:off x="658300" y="1240888"/>
            <a:ext cx="42555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000"/>
              <a:buNone/>
            </a:pPr>
            <a:r>
              <a:rPr lang="es" sz="1200">
                <a:latin typeface="Times New Roman"/>
                <a:ea typeface="Times New Roman"/>
                <a:cs typeface="Times New Roman"/>
                <a:sym typeface="Times New Roman"/>
              </a:rPr>
              <a:t>CARFOX</a:t>
            </a:r>
            <a:endParaRPr sz="1200">
              <a:latin typeface="Times New Roman"/>
              <a:ea typeface="Times New Roman"/>
              <a:cs typeface="Times New Roman"/>
              <a:sym typeface="Times New Roman"/>
            </a:endParaRPr>
          </a:p>
          <a:p>
            <a:pPr marL="0" lvl="0" indent="0" algn="l" rtl="0">
              <a:lnSpc>
                <a:spcPct val="100000"/>
              </a:lnSpc>
              <a:spcBef>
                <a:spcPts val="0"/>
              </a:spcBef>
              <a:spcAft>
                <a:spcPts val="0"/>
              </a:spcAft>
              <a:buSzPts val="4000"/>
              <a:buNone/>
            </a:pPr>
            <a:endParaRPr sz="1200">
              <a:latin typeface="Times New Roman"/>
              <a:ea typeface="Times New Roman"/>
              <a:cs typeface="Times New Roman"/>
              <a:sym typeface="Times New Roman"/>
            </a:endParaRPr>
          </a:p>
        </p:txBody>
      </p:sp>
      <p:sp>
        <p:nvSpPr>
          <p:cNvPr id="304" name="Google Shape;304;p5"/>
          <p:cNvSpPr txBox="1">
            <a:spLocks noGrp="1"/>
          </p:cNvSpPr>
          <p:nvPr>
            <p:ph type="subTitle" idx="1"/>
          </p:nvPr>
        </p:nvSpPr>
        <p:spPr>
          <a:xfrm>
            <a:off x="658300" y="2665750"/>
            <a:ext cx="4255500" cy="12744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Laura Valentina Mosquera Rodriguez</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Ana Sofia Aldana Diaz</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Mariana Leon Niño</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Leonardo Gutierrez Martinez</a:t>
            </a:r>
            <a:endParaRPr sz="1200">
              <a:latin typeface="Times New Roman"/>
              <a:ea typeface="Times New Roman"/>
              <a:cs typeface="Times New Roman"/>
              <a:sym typeface="Times New Roman"/>
            </a:endParaRPr>
          </a:p>
          <a:p>
            <a:pPr marL="0" lvl="0" indent="0" algn="l" rtl="0">
              <a:lnSpc>
                <a:spcPct val="80000"/>
              </a:lnSpc>
              <a:spcBef>
                <a:spcPts val="0"/>
              </a:spcBef>
              <a:spcAft>
                <a:spcPts val="0"/>
              </a:spcAft>
              <a:buSzPts val="1600"/>
              <a:buNone/>
            </a:pPr>
            <a:r>
              <a:rPr lang="es" sz="1200">
                <a:latin typeface="Times New Roman"/>
                <a:ea typeface="Times New Roman"/>
                <a:cs typeface="Times New Roman"/>
                <a:sym typeface="Times New Roman"/>
              </a:rPr>
              <a:t>Gabriel Alejandro Garzón Aponte</a:t>
            </a:r>
            <a:endParaRPr sz="1200">
              <a:latin typeface="Times New Roman"/>
              <a:ea typeface="Times New Roman"/>
              <a:cs typeface="Times New Roman"/>
              <a:sym typeface="Times New Roman"/>
            </a:endParaRPr>
          </a:p>
        </p:txBody>
      </p:sp>
      <p:pic>
        <p:nvPicPr>
          <p:cNvPr id="305" name="Google Shape;305;p5"/>
          <p:cNvPicPr preferRelativeResize="0"/>
          <p:nvPr/>
        </p:nvPicPr>
        <p:blipFill rotWithShape="1">
          <a:blip r:embed="rId3">
            <a:alphaModFix/>
          </a:blip>
          <a:srcRect/>
          <a:stretch/>
        </p:blipFill>
        <p:spPr>
          <a:xfrm>
            <a:off x="5709675" y="834850"/>
            <a:ext cx="1924200" cy="21015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
          <p:cNvSpPr txBox="1">
            <a:spLocks noGrp="1"/>
          </p:cNvSpPr>
          <p:nvPr>
            <p:ph type="title"/>
          </p:nvPr>
        </p:nvSpPr>
        <p:spPr>
          <a:xfrm>
            <a:off x="3290850" y="28750"/>
            <a:ext cx="2562300" cy="9993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s">
                <a:latin typeface="Times New Roman"/>
                <a:ea typeface="Times New Roman"/>
                <a:cs typeface="Times New Roman"/>
                <a:sym typeface="Times New Roman"/>
              </a:rPr>
              <a:t>Logo </a:t>
            </a:r>
            <a:endParaRPr>
              <a:latin typeface="Times New Roman"/>
              <a:ea typeface="Times New Roman"/>
              <a:cs typeface="Times New Roman"/>
              <a:sym typeface="Times New Roman"/>
            </a:endParaRPr>
          </a:p>
        </p:txBody>
      </p:sp>
      <p:sp>
        <p:nvSpPr>
          <p:cNvPr id="311" name="Google Shape;311;p6"/>
          <p:cNvSpPr txBox="1"/>
          <p:nvPr/>
        </p:nvSpPr>
        <p:spPr>
          <a:xfrm>
            <a:off x="1132375" y="777675"/>
            <a:ext cx="1571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1</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Times New Roman"/>
                <a:ea typeface="Times New Roman"/>
                <a:cs typeface="Times New Roman"/>
                <a:sym typeface="Times New Roman"/>
              </a:rPr>
              <a:t>Logo de CARFOX</a:t>
            </a:r>
            <a:endParaRPr sz="1200" b="0" i="1" u="none" strike="noStrike" cap="none">
              <a:solidFill>
                <a:srgbClr val="000000"/>
              </a:solidFill>
              <a:latin typeface="Times New Roman"/>
              <a:ea typeface="Times New Roman"/>
              <a:cs typeface="Times New Roman"/>
              <a:sym typeface="Times New Roman"/>
            </a:endParaRPr>
          </a:p>
        </p:txBody>
      </p:sp>
      <p:sp>
        <p:nvSpPr>
          <p:cNvPr id="312" name="Google Shape;312;p6"/>
          <p:cNvSpPr txBox="1"/>
          <p:nvPr/>
        </p:nvSpPr>
        <p:spPr>
          <a:xfrm>
            <a:off x="6465900" y="3476050"/>
            <a:ext cx="22512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Nota.representación logo de la empresa.Mosquera laura.2022.</a:t>
            </a: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s" sz="900" b="0" i="0" u="sng" strike="noStrike" cap="none">
                <a:solidFill>
                  <a:schemeClr val="hlink"/>
                </a:solidFill>
                <a:latin typeface="Times New Roman"/>
                <a:ea typeface="Times New Roman"/>
                <a:cs typeface="Times New Roman"/>
                <a:sym typeface="Times New Roman"/>
                <a:hlinkClick r:id="rId3"/>
              </a:rPr>
              <a:t>https://www.canva.com/design/DAE5IEVzDQE/u1ceYi_xx74R1QJHzJz3Cw/view?utm_content=DAE5IEVzDQE&amp;utm_campaign=designshare&amp;utm_medium=link&amp;utm_source=sharebutton</a:t>
            </a:r>
            <a:endParaRPr sz="900" b="0" i="0" u="none" strike="noStrike" cap="none">
              <a:solidFill>
                <a:srgbClr val="000000"/>
              </a:solidFill>
              <a:latin typeface="Times New Roman"/>
              <a:ea typeface="Times New Roman"/>
              <a:cs typeface="Times New Roman"/>
              <a:sym typeface="Times New Roman"/>
            </a:endParaRPr>
          </a:p>
        </p:txBody>
      </p:sp>
      <p:pic>
        <p:nvPicPr>
          <p:cNvPr id="313" name="Google Shape;313;p6"/>
          <p:cNvPicPr preferRelativeResize="0"/>
          <p:nvPr/>
        </p:nvPicPr>
        <p:blipFill rotWithShape="1">
          <a:blip r:embed="rId4">
            <a:alphaModFix/>
          </a:blip>
          <a:srcRect/>
          <a:stretch/>
        </p:blipFill>
        <p:spPr>
          <a:xfrm>
            <a:off x="2923350" y="627575"/>
            <a:ext cx="3297300" cy="3302400"/>
          </a:xfrm>
          <a:prstGeom prst="ellipse">
            <a:avLst/>
          </a:prstGeom>
          <a:noFill/>
          <a:ln>
            <a:noFill/>
          </a:ln>
          <a:effectLst>
            <a:reflection endPos="30000" dist="38100" dir="5400000" fadeDir="5400012"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Planteamiento del Problema</a:t>
            </a:r>
            <a:endParaRPr>
              <a:latin typeface="Times New Roman"/>
              <a:ea typeface="Times New Roman"/>
              <a:cs typeface="Times New Roman"/>
              <a:sym typeface="Times New Roman"/>
            </a:endParaRPr>
          </a:p>
        </p:txBody>
      </p:sp>
      <p:sp>
        <p:nvSpPr>
          <p:cNvPr id="319" name="Google Shape;319;p8"/>
          <p:cNvSpPr txBox="1">
            <a:spLocks noGrp="1"/>
          </p:cNvSpPr>
          <p:nvPr>
            <p:ph type="body" idx="1"/>
          </p:nvPr>
        </p:nvSpPr>
        <p:spPr>
          <a:xfrm>
            <a:off x="1303800" y="1597875"/>
            <a:ext cx="4358100" cy="3354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s" sz="1500">
                <a:latin typeface="Times New Roman"/>
                <a:ea typeface="Times New Roman"/>
                <a:cs typeface="Times New Roman"/>
                <a:sym typeface="Times New Roman"/>
              </a:rPr>
              <a:t>La empresa SS Motors Company es una microempresa la cual es administrada por dos hermanos que reciben trabajos de latonería, pintura y mecánica, también venden repuestos automotrices, trabajan de lunes a viernes, ellos reciben trabajos grandes, por ejemplo, cambios de clutch o pintura del automóvil completo, los repuestos que ellos implementan son comprados a proveedores quienes los llevan a domicilio el mismo dia que se adquieren.</a:t>
            </a:r>
            <a:endParaRPr sz="1500">
              <a:latin typeface="Times New Roman"/>
              <a:ea typeface="Times New Roman"/>
              <a:cs typeface="Times New Roman"/>
              <a:sym typeface="Times New Roman"/>
            </a:endParaRPr>
          </a:p>
        </p:txBody>
      </p:sp>
      <p:sp>
        <p:nvSpPr>
          <p:cNvPr id="320" name="Google Shape;320;p8"/>
          <p:cNvSpPr txBox="1"/>
          <p:nvPr/>
        </p:nvSpPr>
        <p:spPr>
          <a:xfrm>
            <a:off x="5963250" y="1321625"/>
            <a:ext cx="1105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2</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Times New Roman"/>
                <a:ea typeface="Times New Roman"/>
                <a:cs typeface="Times New Roman"/>
                <a:sym typeface="Times New Roman"/>
              </a:rPr>
              <a:t>Problema</a:t>
            </a:r>
            <a:endParaRPr sz="1200" b="0" i="1" u="none" strike="noStrike" cap="none">
              <a:solidFill>
                <a:srgbClr val="000000"/>
              </a:solidFill>
              <a:latin typeface="Times New Roman"/>
              <a:ea typeface="Times New Roman"/>
              <a:cs typeface="Times New Roman"/>
              <a:sym typeface="Times New Roman"/>
            </a:endParaRPr>
          </a:p>
        </p:txBody>
      </p:sp>
      <p:sp>
        <p:nvSpPr>
          <p:cNvPr id="321" name="Google Shape;321;p8"/>
          <p:cNvSpPr txBox="1"/>
          <p:nvPr/>
        </p:nvSpPr>
        <p:spPr>
          <a:xfrm>
            <a:off x="6218200" y="3677775"/>
            <a:ext cx="2483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Nota.podemos observar el la visualización o símbolo de problema.Caputo( 2017).</a:t>
            </a:r>
            <a:endParaRPr sz="900" b="0" i="0" u="none" strike="noStrike" cap="none">
              <a:solidFill>
                <a:srgbClr val="000000"/>
              </a:solidFill>
              <a:latin typeface="Times New Roman"/>
              <a:ea typeface="Times New Roman"/>
              <a:cs typeface="Times New Roman"/>
              <a:sym typeface="Times New Roman"/>
            </a:endParaRPr>
          </a:p>
        </p:txBody>
      </p:sp>
      <p:pic>
        <p:nvPicPr>
          <p:cNvPr id="322" name="Google Shape;322;p8"/>
          <p:cNvPicPr preferRelativeResize="0"/>
          <p:nvPr/>
        </p:nvPicPr>
        <p:blipFill rotWithShape="1">
          <a:blip r:embed="rId3">
            <a:alphaModFix/>
          </a:blip>
          <a:srcRect/>
          <a:stretch/>
        </p:blipFill>
        <p:spPr>
          <a:xfrm>
            <a:off x="6133775" y="1928350"/>
            <a:ext cx="2245126" cy="161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
                <a:latin typeface="Times New Roman"/>
                <a:ea typeface="Times New Roman"/>
                <a:cs typeface="Times New Roman"/>
                <a:sym typeface="Times New Roman"/>
              </a:rPr>
              <a:t>Planteamiento del Problema</a:t>
            </a:r>
            <a:endParaRPr>
              <a:latin typeface="Times New Roman"/>
              <a:ea typeface="Times New Roman"/>
              <a:cs typeface="Times New Roman"/>
              <a:sym typeface="Times New Roman"/>
            </a:endParaRPr>
          </a:p>
        </p:txBody>
      </p:sp>
      <p:sp>
        <p:nvSpPr>
          <p:cNvPr id="328" name="Google Shape;328;p7"/>
          <p:cNvSpPr txBox="1">
            <a:spLocks noGrp="1"/>
          </p:cNvSpPr>
          <p:nvPr>
            <p:ph type="body" idx="1"/>
          </p:nvPr>
        </p:nvSpPr>
        <p:spPr>
          <a:xfrm>
            <a:off x="685950" y="1447525"/>
            <a:ext cx="5177400" cy="2977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s" sz="1500">
                <a:latin typeface="Times New Roman"/>
                <a:ea typeface="Times New Roman"/>
                <a:cs typeface="Times New Roman"/>
                <a:sym typeface="Times New Roman"/>
              </a:rPr>
              <a:t>“SS Motors Company” es un taller automotriz ubicado en el barrio Santa Isabel, fundado en el año 2016, la problemática radica en que el taller no usa un inventario lo cual ha generado problemas, debido a que no se documenta en qué estado llega el automóvil y tampoco se tiene un control de la entrada y salida de mercancías y servicios. </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SzPts val="1300"/>
              <a:buNone/>
            </a:pPr>
            <a:r>
              <a:rPr lang="es" sz="1500">
                <a:latin typeface="Times New Roman"/>
                <a:ea typeface="Times New Roman"/>
                <a:cs typeface="Times New Roman"/>
                <a:sym typeface="Times New Roman"/>
              </a:rPr>
              <a:t>Han habido casos en los que los clientes presentan quejas que en el taller se le generó daños al vehículo y no se habían dado cuenta, además de que no sabe qué herramientas se pierden y no lleva ningún tipo de facturación.</a:t>
            </a:r>
            <a:endParaRPr sz="1500">
              <a:latin typeface="Times New Roman"/>
              <a:ea typeface="Times New Roman"/>
              <a:cs typeface="Times New Roman"/>
              <a:sym typeface="Times New Roman"/>
            </a:endParaRPr>
          </a:p>
        </p:txBody>
      </p:sp>
      <p:sp>
        <p:nvSpPr>
          <p:cNvPr id="329" name="Google Shape;329;p7"/>
          <p:cNvSpPr txBox="1"/>
          <p:nvPr/>
        </p:nvSpPr>
        <p:spPr>
          <a:xfrm>
            <a:off x="5963250" y="1321625"/>
            <a:ext cx="1105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Times New Roman"/>
                <a:ea typeface="Times New Roman"/>
                <a:cs typeface="Times New Roman"/>
                <a:sym typeface="Times New Roman"/>
              </a:rPr>
              <a:t>Figura 2</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s" sz="1200" b="0" i="1" u="none" strike="noStrike" cap="none">
                <a:solidFill>
                  <a:srgbClr val="000000"/>
                </a:solidFill>
                <a:latin typeface="Times New Roman"/>
                <a:ea typeface="Times New Roman"/>
                <a:cs typeface="Times New Roman"/>
                <a:sym typeface="Times New Roman"/>
              </a:rPr>
              <a:t>Problema</a:t>
            </a:r>
            <a:endParaRPr sz="1200" b="0" i="1" u="none" strike="noStrike" cap="none">
              <a:solidFill>
                <a:srgbClr val="000000"/>
              </a:solidFill>
              <a:latin typeface="Times New Roman"/>
              <a:ea typeface="Times New Roman"/>
              <a:cs typeface="Times New Roman"/>
              <a:sym typeface="Times New Roman"/>
            </a:endParaRPr>
          </a:p>
        </p:txBody>
      </p:sp>
      <p:sp>
        <p:nvSpPr>
          <p:cNvPr id="330" name="Google Shape;330;p7"/>
          <p:cNvSpPr txBox="1"/>
          <p:nvPr/>
        </p:nvSpPr>
        <p:spPr>
          <a:xfrm>
            <a:off x="6218200" y="3677775"/>
            <a:ext cx="2483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000000"/>
                </a:solidFill>
                <a:latin typeface="Times New Roman"/>
                <a:ea typeface="Times New Roman"/>
                <a:cs typeface="Times New Roman"/>
                <a:sym typeface="Times New Roman"/>
              </a:rPr>
              <a:t>Nota.podemos observar el la visualización o símbolo de problema.Caputo( 2017).</a:t>
            </a: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Times New Roman"/>
              <a:ea typeface="Times New Roman"/>
              <a:cs typeface="Times New Roman"/>
              <a:sym typeface="Times New Roman"/>
            </a:endParaRPr>
          </a:p>
        </p:txBody>
      </p:sp>
      <p:pic>
        <p:nvPicPr>
          <p:cNvPr id="331" name="Google Shape;331;p7"/>
          <p:cNvPicPr preferRelativeResize="0"/>
          <p:nvPr/>
        </p:nvPicPr>
        <p:blipFill rotWithShape="1">
          <a:blip r:embed="rId3">
            <a:alphaModFix/>
          </a:blip>
          <a:srcRect/>
          <a:stretch/>
        </p:blipFill>
        <p:spPr>
          <a:xfrm>
            <a:off x="6133775" y="1928350"/>
            <a:ext cx="2245126" cy="161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68f655dbe_4_0"/>
          <p:cNvSpPr txBox="1">
            <a:spLocks noGrp="1"/>
          </p:cNvSpPr>
          <p:nvPr>
            <p:ph type="title"/>
          </p:nvPr>
        </p:nvSpPr>
        <p:spPr>
          <a:xfrm>
            <a:off x="1159100" y="608225"/>
            <a:ext cx="3913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Times New Roman"/>
                <a:ea typeface="Times New Roman"/>
                <a:cs typeface="Times New Roman"/>
                <a:sym typeface="Times New Roman"/>
              </a:rPr>
              <a:t>Pregunta problema:</a:t>
            </a:r>
            <a:endParaRPr>
              <a:latin typeface="Times New Roman"/>
              <a:ea typeface="Times New Roman"/>
              <a:cs typeface="Times New Roman"/>
              <a:sym typeface="Times New Roman"/>
            </a:endParaRPr>
          </a:p>
        </p:txBody>
      </p:sp>
      <p:sp>
        <p:nvSpPr>
          <p:cNvPr id="337" name="Google Shape;337;g1168f655dbe_4_0"/>
          <p:cNvSpPr txBox="1">
            <a:spLocks noGrp="1"/>
          </p:cNvSpPr>
          <p:nvPr>
            <p:ph type="body" idx="1"/>
          </p:nvPr>
        </p:nvSpPr>
        <p:spPr>
          <a:xfrm>
            <a:off x="2019450" y="1689975"/>
            <a:ext cx="49803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0"/>
              </a:spcBef>
              <a:spcAft>
                <a:spcPts val="0"/>
              </a:spcAft>
              <a:buNone/>
            </a:pPr>
            <a:r>
              <a:rPr lang="es" sz="1500">
                <a:latin typeface="Times New Roman"/>
                <a:ea typeface="Times New Roman"/>
                <a:cs typeface="Times New Roman"/>
                <a:sym typeface="Times New Roman"/>
              </a:rPr>
              <a:t>¿Como solucionar el orden de los productos ingresados y servicios al negocio? ¿Como controlar la rotación de los productos?</a:t>
            </a:r>
            <a:endParaRPr sz="15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3216</Words>
  <Application>Microsoft Office PowerPoint</Application>
  <PresentationFormat>Presentación en pantalla (16:9)</PresentationFormat>
  <Paragraphs>439</Paragraphs>
  <Slides>45</Slides>
  <Notes>45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Times New Roman</vt:lpstr>
      <vt:lpstr>Nunito</vt:lpstr>
      <vt:lpstr>Maven Pro</vt:lpstr>
      <vt:lpstr>Momentum</vt:lpstr>
      <vt:lpstr>Investigación de proceso y estructura de proyectos.  </vt:lpstr>
      <vt:lpstr>Investigación científica </vt:lpstr>
      <vt:lpstr>Investigación científica </vt:lpstr>
      <vt:lpstr>Investigación científica </vt:lpstr>
      <vt:lpstr>CARFOX </vt:lpstr>
      <vt:lpstr>Logo </vt:lpstr>
      <vt:lpstr>Planteamiento del Problema</vt:lpstr>
      <vt:lpstr>Planteamiento del Problema</vt:lpstr>
      <vt:lpstr>Pregunta problema:</vt:lpstr>
      <vt:lpstr>Objetivo General</vt:lpstr>
      <vt:lpstr>Objetivos Específicos</vt:lpstr>
      <vt:lpstr>Justificación:</vt:lpstr>
      <vt:lpstr>Delimitación y alcance</vt:lpstr>
      <vt:lpstr>Técnicas e instrumentos de recolección Contextualización  </vt:lpstr>
      <vt:lpstr>Técnicas e instrumentos de recolección </vt:lpstr>
      <vt:lpstr>Técnicas e instrumentos de recolección Rol Administrador  </vt:lpstr>
      <vt:lpstr>Mapa de procesos Contextualización   </vt:lpstr>
      <vt:lpstr>BPMN situación actual </vt:lpstr>
      <vt:lpstr>BPMN propuesta del sistema </vt:lpstr>
      <vt:lpstr>BPMN propuesta del sistema </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Diagrama UML Inventario </vt:lpstr>
      <vt:lpstr>Diagrama UML - Casos de Uso</vt:lpstr>
      <vt:lpstr>Formato de caso de uso extendido</vt:lpstr>
      <vt:lpstr>Formato de caso de uso extendido</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de proceso y estructura de proyectos.  </dc:title>
  <cp:lastModifiedBy>mariana Leon niño</cp:lastModifiedBy>
  <cp:revision>1</cp:revision>
  <dcterms:modified xsi:type="dcterms:W3CDTF">2022-03-16T22:24:52Z</dcterms:modified>
</cp:coreProperties>
</file>