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7" y="835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10/16/2020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10/16/2020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</a:t>
            </a:r>
            <a:r>
              <a:rPr lang="en-US" dirty="0" smtClean="0"/>
              <a:t>icting </a:t>
            </a:r>
            <a:r>
              <a:rPr lang="en-US" dirty="0"/>
              <a:t>apartment prices in Skopje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890" y="4731632"/>
            <a:ext cx="4413071" cy="1260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Elena Stefanovska (171503)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Marija Velichkovska (171517)</a:t>
            </a:r>
            <a:endParaRPr lang="en-US" dirty="0"/>
          </a:p>
        </p:txBody>
      </p:sp>
      <p:pic>
        <p:nvPicPr>
          <p:cNvPr id="1026" name="Picture 2" descr="A Real Estate Investment in Skopje, North Macedonia - The Wandering Investor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9" r="12589"/>
          <a:stretch>
            <a:fillRect/>
          </a:stretch>
        </p:blipFill>
        <p:spPr bwMode="auto">
          <a:xfrm>
            <a:off x="712861" y="1783767"/>
            <a:ext cx="4414838" cy="355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895" y="364708"/>
            <a:ext cx="9366325" cy="1143000"/>
          </a:xfrm>
        </p:spPr>
        <p:txBody>
          <a:bodyPr/>
          <a:lstStyle/>
          <a:p>
            <a:r>
              <a:rPr lang="en-US" dirty="0" smtClean="0"/>
              <a:t>ML (Regression)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81" y="1690047"/>
            <a:ext cx="5104367" cy="350897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Random Forest </a:t>
            </a:r>
            <a:r>
              <a:rPr lang="en-US" sz="2000" dirty="0" smtClean="0"/>
              <a:t>Regressor - bagging technique (not boosting), trees run in parallel, no interaction, mean </a:t>
            </a:r>
            <a:r>
              <a:rPr lang="en-US" sz="2000" dirty="0"/>
              <a:t>prediction </a:t>
            </a:r>
            <a:r>
              <a:rPr lang="en-US" sz="2000" dirty="0" smtClean="0"/>
              <a:t>of all</a:t>
            </a:r>
          </a:p>
          <a:p>
            <a:pPr algn="just"/>
            <a:r>
              <a:rPr lang="en-US" sz="2000" dirty="0" smtClean="0"/>
              <a:t>Ridge Regression, Lasso Regression –optimizations: L1 </a:t>
            </a:r>
            <a:r>
              <a:rPr lang="en-US" sz="2000" dirty="0"/>
              <a:t>(</a:t>
            </a:r>
            <a:r>
              <a:rPr lang="en-US" sz="2000" dirty="0" smtClean="0"/>
              <a:t>Lasso, zero w) </a:t>
            </a:r>
            <a:r>
              <a:rPr lang="en-US" sz="2000" dirty="0"/>
              <a:t>and L2 (</a:t>
            </a:r>
            <a:r>
              <a:rPr lang="en-US" sz="2000" dirty="0" smtClean="0"/>
              <a:t>Ridge, minimal w) </a:t>
            </a:r>
            <a:r>
              <a:rPr lang="en-US" sz="2000" dirty="0"/>
              <a:t>regularization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ElasticNet</a:t>
            </a:r>
            <a:r>
              <a:rPr lang="en-US" sz="2000" dirty="0" smtClean="0"/>
              <a:t> (L1, L2 penalty, OLS cost)</a:t>
            </a:r>
          </a:p>
          <a:p>
            <a:pPr algn="just"/>
            <a:r>
              <a:rPr lang="en-US" sz="2000" dirty="0" smtClean="0"/>
              <a:t>Bayesian </a:t>
            </a:r>
            <a:r>
              <a:rPr lang="en-US" sz="2000" dirty="0"/>
              <a:t>Ridge </a:t>
            </a:r>
            <a:r>
              <a:rPr lang="en-US" sz="2000" dirty="0" smtClean="0"/>
              <a:t>Regression (normal distribution of errors in model)</a:t>
            </a:r>
          </a:p>
          <a:p>
            <a:pPr algn="just"/>
            <a:r>
              <a:rPr lang="en-US" sz="2000" dirty="0" smtClean="0"/>
              <a:t>CART, DT Regressor, Extra-Trees Regressor (random split, not optimal)</a:t>
            </a:r>
          </a:p>
          <a:p>
            <a:pPr algn="just"/>
            <a:r>
              <a:rPr lang="en-US" sz="2000" dirty="0" smtClean="0"/>
              <a:t>Ada Boost Regressor</a:t>
            </a:r>
          </a:p>
          <a:p>
            <a:pPr algn="just"/>
            <a:r>
              <a:rPr lang="en-US" sz="2000" dirty="0" smtClean="0"/>
              <a:t>Bagging Regressor – XGBoost</a:t>
            </a:r>
          </a:p>
          <a:p>
            <a:pPr algn="just"/>
            <a:endParaRPr lang="mk-MK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38" y="720629"/>
            <a:ext cx="2674813" cy="2286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06" y="5199024"/>
            <a:ext cx="1851326" cy="1250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923" y="3007276"/>
            <a:ext cx="2251492" cy="2170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823" y="3371954"/>
            <a:ext cx="2516366" cy="27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55" y="865713"/>
            <a:ext cx="936632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Repeated K-fold CV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Hyper-parameter </a:t>
            </a:r>
            <a:r>
              <a:rPr lang="en-US" dirty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03" y="2201391"/>
            <a:ext cx="5389927" cy="3508977"/>
          </a:xfrm>
        </p:spPr>
        <p:txBody>
          <a:bodyPr>
            <a:noAutofit/>
          </a:bodyPr>
          <a:lstStyle/>
          <a:p>
            <a:r>
              <a:rPr lang="en-US" sz="2000" dirty="0" smtClean="0"/>
              <a:t>XGBoost, Polynomial and RF Regression</a:t>
            </a:r>
          </a:p>
          <a:p>
            <a:r>
              <a:rPr lang="en-US" sz="2000" dirty="0" smtClean="0"/>
              <a:t>k*repetitions </a:t>
            </a:r>
            <a:r>
              <a:rPr lang="en-US" sz="2000" dirty="0"/>
              <a:t>different model </a:t>
            </a:r>
            <a:r>
              <a:rPr lang="en-US" sz="2000" dirty="0" smtClean="0"/>
              <a:t>estimation errors to </a:t>
            </a:r>
            <a:r>
              <a:rPr lang="en-US" sz="2000" dirty="0"/>
              <a:t>choose different partitions for training and </a:t>
            </a:r>
            <a:r>
              <a:rPr lang="en-US" sz="2000" dirty="0" smtClean="0"/>
              <a:t>testing </a:t>
            </a:r>
          </a:p>
          <a:p>
            <a:r>
              <a:rPr lang="en-US" sz="2000" dirty="0" smtClean="0"/>
              <a:t>Model Bias = average of errors, lower – better model </a:t>
            </a:r>
          </a:p>
          <a:p>
            <a:r>
              <a:rPr lang="en-US" sz="2000" dirty="0" smtClean="0"/>
              <a:t>Model Variance = standard </a:t>
            </a:r>
            <a:r>
              <a:rPr lang="en-US" sz="2000" dirty="0"/>
              <a:t>deviation of all the </a:t>
            </a:r>
            <a:r>
              <a:rPr lang="en-US" sz="2000" dirty="0" smtClean="0"/>
              <a:t>errors (low value suggests </a:t>
            </a:r>
            <a:r>
              <a:rPr lang="en-US" sz="2000" dirty="0"/>
              <a:t>our model does not </a:t>
            </a:r>
            <a:r>
              <a:rPr lang="en-US" sz="2000" dirty="0" smtClean="0"/>
              <a:t>vary a </a:t>
            </a:r>
            <a:r>
              <a:rPr lang="en-US" sz="2000" dirty="0"/>
              <a:t>lot with different </a:t>
            </a:r>
            <a:r>
              <a:rPr lang="en-US" sz="2000" dirty="0" smtClean="0"/>
              <a:t>subsets)</a:t>
            </a:r>
          </a:p>
          <a:p>
            <a:r>
              <a:rPr lang="en-US" sz="2000" dirty="0" smtClean="0"/>
              <a:t>Grid Search – finding the </a:t>
            </a:r>
            <a:r>
              <a:rPr lang="en-US" sz="2000" dirty="0"/>
              <a:t>best parameters for the XGBoost </a:t>
            </a:r>
            <a:r>
              <a:rPr lang="en-US" sz="2000" dirty="0" smtClean="0"/>
              <a:t>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225" y="1566340"/>
            <a:ext cx="1617664" cy="2649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161" y="2106501"/>
            <a:ext cx="1568131" cy="264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887" y="3220318"/>
            <a:ext cx="1602209" cy="2629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858" y="902878"/>
            <a:ext cx="3350218" cy="936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44" y="4761164"/>
            <a:ext cx="3107567" cy="17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246" y="634368"/>
            <a:ext cx="93663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172" y="1935644"/>
            <a:ext cx="9358079" cy="3508977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lot data entries dropped </a:t>
            </a:r>
            <a:r>
              <a:rPr lang="en-US" sz="2000" dirty="0"/>
              <a:t>while </a:t>
            </a:r>
            <a:r>
              <a:rPr lang="en-US" sz="2000" dirty="0" smtClean="0"/>
              <a:t>cleaning</a:t>
            </a:r>
          </a:p>
          <a:p>
            <a:pPr algn="just"/>
            <a:r>
              <a:rPr lang="en-US" sz="2000" dirty="0" smtClean="0"/>
              <a:t>More data (websites) are very welcomed</a:t>
            </a:r>
          </a:p>
          <a:p>
            <a:pPr algn="just"/>
            <a:r>
              <a:rPr lang="en-US" sz="2000" dirty="0"/>
              <a:t>W</a:t>
            </a:r>
            <a:r>
              <a:rPr lang="en-US" sz="2000" dirty="0" smtClean="0"/>
              <a:t>eb scraping and model retraining can </a:t>
            </a:r>
            <a:r>
              <a:rPr lang="en-US" sz="2000" dirty="0"/>
              <a:t>be automated using Airflow </a:t>
            </a:r>
            <a:r>
              <a:rPr lang="en-US" sz="2000" dirty="0" smtClean="0"/>
              <a:t>schedulers</a:t>
            </a:r>
          </a:p>
          <a:p>
            <a:pPr algn="just"/>
            <a:r>
              <a:rPr lang="en-US" sz="2000" dirty="0"/>
              <a:t>I</a:t>
            </a:r>
            <a:r>
              <a:rPr lang="en-US" sz="2000" dirty="0" smtClean="0"/>
              <a:t>ntroduce </a:t>
            </a:r>
            <a:r>
              <a:rPr lang="en-US" sz="2000" dirty="0"/>
              <a:t>some </a:t>
            </a:r>
            <a:r>
              <a:rPr lang="en-US" sz="2000" dirty="0" smtClean="0"/>
              <a:t>type of geolocation/distance attributes (coordinates </a:t>
            </a:r>
            <a:r>
              <a:rPr lang="en-US" sz="2000" dirty="0"/>
              <a:t>of </a:t>
            </a:r>
            <a:r>
              <a:rPr lang="en-US" sz="2000" dirty="0" smtClean="0"/>
              <a:t>every apartment </a:t>
            </a:r>
            <a:r>
              <a:rPr lang="en-US" sz="2000" dirty="0"/>
              <a:t>in our data </a:t>
            </a:r>
            <a:r>
              <a:rPr lang="en-US" sz="2000" dirty="0" smtClean="0"/>
              <a:t>compared with a </a:t>
            </a:r>
            <a:r>
              <a:rPr lang="en-US" sz="2000" dirty="0"/>
              <a:t>(desirable) point in the </a:t>
            </a:r>
            <a:r>
              <a:rPr lang="en-US" sz="2000" dirty="0" smtClean="0"/>
              <a:t>city center) </a:t>
            </a:r>
          </a:p>
          <a:p>
            <a:pPr algn="just"/>
            <a:r>
              <a:rPr lang="en-US" sz="2000" dirty="0" smtClean="0"/>
              <a:t>RF </a:t>
            </a:r>
            <a:r>
              <a:rPr lang="en-US" sz="2000" dirty="0"/>
              <a:t>Regressor is </a:t>
            </a:r>
            <a:r>
              <a:rPr lang="en-US" sz="2000" dirty="0" smtClean="0"/>
              <a:t>the best </a:t>
            </a:r>
            <a:r>
              <a:rPr lang="en-US" sz="2000" dirty="0"/>
              <a:t>model for prediction of apartment prices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onsultative tool to help people approximately predict the budget for their new homes in Skopje.</a:t>
            </a:r>
            <a:endParaRPr lang="mk-MK" sz="2000" dirty="0" smtClean="0"/>
          </a:p>
        </p:txBody>
      </p:sp>
    </p:spTree>
    <p:extLst>
      <p:ext uri="{BB962C8B-B14F-4D97-AF65-F5344CB8AC3E}">
        <p14:creationId xmlns:p14="http://schemas.microsoft.com/office/powerpoint/2010/main" val="19380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0" y="2337758"/>
            <a:ext cx="5244859" cy="2182484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8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180" y="665355"/>
            <a:ext cx="9366325" cy="11430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92" y="2420831"/>
            <a:ext cx="10161916" cy="370621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Buying a new </a:t>
            </a:r>
            <a:r>
              <a:rPr lang="en-US" sz="2000" dirty="0" smtClean="0"/>
              <a:t>apartment - daunting </a:t>
            </a:r>
            <a:r>
              <a:rPr lang="en-US" sz="2000" dirty="0"/>
              <a:t>process that often seems impulsive or </a:t>
            </a:r>
            <a:r>
              <a:rPr lang="en-US" sz="2000" dirty="0" smtClean="0"/>
              <a:t>risky</a:t>
            </a:r>
          </a:p>
          <a:p>
            <a:pPr algn="just"/>
            <a:r>
              <a:rPr lang="en-US" sz="2000" dirty="0" smtClean="0"/>
              <a:t>Data </a:t>
            </a:r>
            <a:r>
              <a:rPr lang="en-US" sz="2000" dirty="0"/>
              <a:t>Science pipeline for </a:t>
            </a:r>
            <a:r>
              <a:rPr lang="en-US" sz="2000" dirty="0" smtClean="0"/>
              <a:t>apartment price </a:t>
            </a:r>
            <a:r>
              <a:rPr lang="en-US" sz="2000" dirty="0"/>
              <a:t>prediction in </a:t>
            </a:r>
            <a:r>
              <a:rPr lang="en-US" sz="2000" dirty="0" smtClean="0"/>
              <a:t>Skopje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biggest challenge along the </a:t>
            </a:r>
            <a:r>
              <a:rPr lang="en-US" sz="2000" dirty="0" smtClean="0"/>
              <a:t>way: handling </a:t>
            </a:r>
            <a:r>
              <a:rPr lang="en-US" sz="2000" dirty="0"/>
              <a:t>the missing and noisy data, </a:t>
            </a:r>
            <a:r>
              <a:rPr lang="en-US" sz="2000" dirty="0" smtClean="0"/>
              <a:t>cleaning the </a:t>
            </a:r>
            <a:r>
              <a:rPr lang="en-US" sz="2000" dirty="0"/>
              <a:t>inconsistent and duplicate records, trying to improve the metrics of our regression models. </a:t>
            </a:r>
            <a:endParaRPr lang="en-US" sz="2000" dirty="0" smtClean="0"/>
          </a:p>
          <a:p>
            <a:pPr algn="just"/>
            <a:r>
              <a:rPr lang="en-US" sz="2000" dirty="0" smtClean="0"/>
              <a:t>Attributes (from ads): the </a:t>
            </a:r>
            <a:r>
              <a:rPr lang="en-US" sz="2000" dirty="0"/>
              <a:t>place of settlement, its surface, rooms count, </a:t>
            </a:r>
            <a:r>
              <a:rPr lang="en-US" sz="2000" dirty="0" smtClean="0"/>
              <a:t>floor number</a:t>
            </a:r>
            <a:r>
              <a:rPr lang="en-US" sz="2000" dirty="0"/>
              <a:t>, whether or not there is an elevator, </a:t>
            </a:r>
            <a:r>
              <a:rPr lang="en-US" sz="2000" dirty="0" smtClean="0"/>
              <a:t>parking and </a:t>
            </a:r>
            <a:r>
              <a:rPr lang="en-US" sz="2000" dirty="0"/>
              <a:t>heating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134" y="3394945"/>
            <a:ext cx="2597314" cy="2613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511" y="2625578"/>
            <a:ext cx="4974971" cy="3990884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/>
              <a:t>D</a:t>
            </a:r>
            <a:r>
              <a:rPr lang="en-US" sz="2000" dirty="0" smtClean="0"/>
              <a:t>ata </a:t>
            </a:r>
            <a:r>
              <a:rPr lang="en-US" sz="2000" dirty="0"/>
              <a:t>structured in </a:t>
            </a:r>
            <a:r>
              <a:rPr lang="en-US" sz="2000" dirty="0" smtClean="0"/>
              <a:t>two tables</a:t>
            </a:r>
          </a:p>
          <a:p>
            <a:pPr lvl="0" algn="just"/>
            <a:r>
              <a:rPr lang="en-US" sz="2000" dirty="0"/>
              <a:t>P</a:t>
            </a:r>
            <a:r>
              <a:rPr lang="en-US" sz="2000" dirty="0" smtClean="0"/>
              <a:t>rofile </a:t>
            </a:r>
            <a:r>
              <a:rPr lang="en-US" sz="2000" dirty="0"/>
              <a:t>report </a:t>
            </a:r>
            <a:r>
              <a:rPr lang="en-US" sz="2000" dirty="0" smtClean="0"/>
              <a:t>- </a:t>
            </a:r>
            <a:r>
              <a:rPr lang="en-US" sz="2000" dirty="0" err="1" smtClean="0"/>
              <a:t>pandas_profiling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Visualizations, distribution </a:t>
            </a:r>
            <a:r>
              <a:rPr lang="en-US" sz="2000" dirty="0"/>
              <a:t>of each </a:t>
            </a:r>
            <a:r>
              <a:rPr lang="en-US" sz="2000" dirty="0" smtClean="0"/>
              <a:t>variable, </a:t>
            </a:r>
            <a:r>
              <a:rPr lang="en-US" sz="2000" dirty="0" err="1" smtClean="0"/>
              <a:t>NaN</a:t>
            </a:r>
            <a:r>
              <a:rPr lang="en-US" sz="2000" dirty="0" smtClean="0"/>
              <a:t> </a:t>
            </a:r>
            <a:r>
              <a:rPr lang="en-US" sz="2000" dirty="0"/>
              <a:t>values, duplicate values, variables </a:t>
            </a:r>
            <a:r>
              <a:rPr lang="en-US" sz="2000" dirty="0" smtClean="0"/>
              <a:t>with many </a:t>
            </a:r>
            <a:r>
              <a:rPr lang="en-US" sz="2000" dirty="0"/>
              <a:t>zeros, categorical variables with high </a:t>
            </a:r>
            <a:r>
              <a:rPr lang="en-US" sz="2000" dirty="0" smtClean="0"/>
              <a:t>cardinality, different </a:t>
            </a:r>
            <a:r>
              <a:rPr lang="en-US" sz="2000" dirty="0"/>
              <a:t>correlation </a:t>
            </a:r>
            <a:r>
              <a:rPr lang="en-US" sz="2000" dirty="0" smtClean="0"/>
              <a:t>matrices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0" y="1157470"/>
            <a:ext cx="3209145" cy="26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60" y="1292129"/>
            <a:ext cx="3606650" cy="2304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160" y="3754891"/>
            <a:ext cx="3415594" cy="244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429" y="720629"/>
            <a:ext cx="9366325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895" y="2030534"/>
            <a:ext cx="5104367" cy="3508977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Price range: 0 </a:t>
            </a:r>
            <a:r>
              <a:rPr lang="en-US" sz="2000" dirty="0"/>
              <a:t>- 150 000 Euros </a:t>
            </a:r>
            <a:r>
              <a:rPr lang="en-US" sz="2000" dirty="0" smtClean="0"/>
              <a:t>per apartment</a:t>
            </a:r>
            <a:r>
              <a:rPr lang="en-US" sz="2000" dirty="0"/>
              <a:t>, </a:t>
            </a:r>
            <a:r>
              <a:rPr lang="en-US" sz="2000" dirty="0" smtClean="0"/>
              <a:t>very </a:t>
            </a:r>
            <a:r>
              <a:rPr lang="en-US" sz="2000" dirty="0"/>
              <a:t>small portion </a:t>
            </a:r>
            <a:r>
              <a:rPr lang="en-US" sz="2000" dirty="0" smtClean="0"/>
              <a:t>in </a:t>
            </a:r>
            <a:r>
              <a:rPr lang="en-US" sz="2000" dirty="0"/>
              <a:t>the range 150 000 - 350 000 </a:t>
            </a:r>
            <a:r>
              <a:rPr lang="en-US" sz="2000" dirty="0" smtClean="0"/>
              <a:t>Euros (outliers, noise, bias)</a:t>
            </a:r>
          </a:p>
          <a:p>
            <a:pPr algn="just"/>
            <a:r>
              <a:rPr lang="en-US" sz="2000" dirty="0" smtClean="0"/>
              <a:t>invalid advertisements and missing information</a:t>
            </a:r>
          </a:p>
          <a:p>
            <a:pPr algn="just"/>
            <a:r>
              <a:rPr lang="en-US" sz="2000" dirty="0" smtClean="0"/>
              <a:t>Convert categorical attributes </a:t>
            </a:r>
            <a:r>
              <a:rPr lang="en-US" sz="2000" dirty="0"/>
              <a:t>to numeric </a:t>
            </a:r>
            <a:r>
              <a:rPr lang="en-US" sz="2000" dirty="0" smtClean="0"/>
              <a:t>ones (“</a:t>
            </a:r>
            <a:r>
              <a:rPr lang="mk-MK" sz="2000" dirty="0" smtClean="0"/>
              <a:t>Населба</a:t>
            </a:r>
            <a:r>
              <a:rPr lang="en-US" sz="2000" dirty="0" smtClean="0"/>
              <a:t>”-&gt; 0-34</a:t>
            </a:r>
            <a:r>
              <a:rPr lang="mk-MK" sz="2000" dirty="0" smtClean="0"/>
              <a:t>, </a:t>
            </a:r>
            <a:r>
              <a:rPr lang="en-US" sz="2000" dirty="0" smtClean="0"/>
              <a:t>“</a:t>
            </a:r>
            <a:r>
              <a:rPr lang="mk-MK" sz="2000" dirty="0" smtClean="0"/>
              <a:t>Лифт</a:t>
            </a:r>
            <a:r>
              <a:rPr lang="en-US" sz="2000" dirty="0" smtClean="0"/>
              <a:t>”</a:t>
            </a:r>
            <a:r>
              <a:rPr lang="mk-MK" sz="2000" dirty="0" smtClean="0"/>
              <a:t>, </a:t>
            </a:r>
            <a:r>
              <a:rPr lang="en-US" sz="2000" dirty="0" smtClean="0"/>
              <a:t>“</a:t>
            </a:r>
            <a:r>
              <a:rPr lang="mk-MK" sz="2000" dirty="0" smtClean="0"/>
              <a:t>Паркинг</a:t>
            </a:r>
            <a:r>
              <a:rPr lang="en-US" sz="2000" dirty="0" smtClean="0"/>
              <a:t>”,</a:t>
            </a:r>
            <a:r>
              <a:rPr lang="mk-MK" sz="2000" dirty="0" smtClean="0"/>
              <a:t> </a:t>
            </a:r>
            <a:r>
              <a:rPr lang="en-US" sz="2000" dirty="0" smtClean="0"/>
              <a:t>“</a:t>
            </a:r>
            <a:r>
              <a:rPr lang="mk-MK" sz="2000" dirty="0" smtClean="0"/>
              <a:t>Греење</a:t>
            </a:r>
            <a:r>
              <a:rPr lang="en-US" sz="2000" dirty="0" smtClean="0"/>
              <a:t>”</a:t>
            </a:r>
            <a:r>
              <a:rPr lang="mk-MK" sz="2000" dirty="0" smtClean="0"/>
              <a:t> -</a:t>
            </a:r>
            <a:r>
              <a:rPr lang="en-US" sz="2000" dirty="0" smtClean="0"/>
              <a:t>&gt; -1,0,1)</a:t>
            </a:r>
          </a:p>
          <a:p>
            <a:pPr algn="just"/>
            <a:r>
              <a:rPr lang="en-US" sz="2000" dirty="0" smtClean="0"/>
              <a:t> locate and remove inconsistent </a:t>
            </a:r>
            <a:r>
              <a:rPr lang="en-US" sz="2000" dirty="0"/>
              <a:t>string values in numeric attributes </a:t>
            </a:r>
            <a:r>
              <a:rPr lang="en-US" sz="2000" dirty="0" smtClean="0"/>
              <a:t>(“</a:t>
            </a:r>
            <a:r>
              <a:rPr lang="mk-MK" sz="2000" dirty="0" smtClean="0"/>
              <a:t>Спрат </a:t>
            </a:r>
            <a:r>
              <a:rPr lang="en-US" sz="2000" dirty="0" smtClean="0"/>
              <a:t>“ -&gt; </a:t>
            </a:r>
            <a:r>
              <a:rPr lang="mk-MK" sz="2000" dirty="0" smtClean="0"/>
              <a:t>сутерен = -1</a:t>
            </a:r>
            <a:r>
              <a:rPr lang="mk-MK" sz="2000" dirty="0"/>
              <a:t>)</a:t>
            </a:r>
            <a:r>
              <a:rPr lang="mk-MK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357" y="700536"/>
            <a:ext cx="9366325" cy="1143000"/>
          </a:xfrm>
        </p:spPr>
        <p:txBody>
          <a:bodyPr/>
          <a:lstStyle/>
          <a:p>
            <a:r>
              <a:rPr lang="en-US" dirty="0" smtClean="0"/>
              <a:t>Filling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263" y="1972933"/>
            <a:ext cx="6268934" cy="3508977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 smtClean="0"/>
              <a:t>Estimate missing values </a:t>
            </a:r>
            <a:r>
              <a:rPr lang="en-US" sz="2000" dirty="0"/>
              <a:t>from the part of </a:t>
            </a:r>
            <a:r>
              <a:rPr lang="en-US" sz="2000" dirty="0" smtClean="0"/>
              <a:t>the data </a:t>
            </a:r>
            <a:r>
              <a:rPr lang="en-US" sz="2000" dirty="0"/>
              <a:t>which is not missing. 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A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</a:t>
            </a:r>
            <a:r>
              <a:rPr lang="en-US" sz="2000" dirty="0"/>
              <a:t>is fit on (</a:t>
            </a:r>
            <a:r>
              <a:rPr lang="en-US" sz="2000" dirty="0" err="1"/>
              <a:t>X,y</a:t>
            </a:r>
            <a:r>
              <a:rPr lang="en-US" sz="2000" dirty="0"/>
              <a:t>) for </a:t>
            </a:r>
            <a:r>
              <a:rPr lang="en-US" sz="2000" dirty="0" smtClean="0"/>
              <a:t>known y</a:t>
            </a:r>
            <a:r>
              <a:rPr lang="en-US" sz="2000" dirty="0"/>
              <a:t>. Then, the </a:t>
            </a:r>
            <a:r>
              <a:rPr lang="en-US" sz="2000" dirty="0" err="1"/>
              <a:t>regressor</a:t>
            </a:r>
            <a:r>
              <a:rPr lang="en-US" sz="2000" dirty="0"/>
              <a:t> is used to predict the </a:t>
            </a:r>
            <a:r>
              <a:rPr lang="en-US" sz="2000" dirty="0" smtClean="0"/>
              <a:t>missing values </a:t>
            </a:r>
            <a:r>
              <a:rPr lang="en-US" sz="2000" dirty="0"/>
              <a:t>of y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 err="1" smtClean="0"/>
              <a:t>KNNRegressor</a:t>
            </a:r>
            <a:r>
              <a:rPr lang="en-US" sz="2000" dirty="0" smtClean="0"/>
              <a:t> algorithm – using a distance metric (</a:t>
            </a:r>
            <a:r>
              <a:rPr lang="en-US" sz="2000" dirty="0" err="1" smtClean="0"/>
              <a:t>minkowski</a:t>
            </a:r>
            <a:r>
              <a:rPr lang="en-US" sz="2000" dirty="0" smtClean="0"/>
              <a:t>) finds </a:t>
            </a:r>
            <a:r>
              <a:rPr lang="en-US" sz="2000" dirty="0"/>
              <a:t>the k closest </a:t>
            </a:r>
            <a:r>
              <a:rPr lang="en-US" sz="2000" dirty="0" smtClean="0"/>
              <a:t>neighbors to </a:t>
            </a:r>
            <a:r>
              <a:rPr lang="en-US" sz="2000" dirty="0"/>
              <a:t>the observation with </a:t>
            </a:r>
            <a:r>
              <a:rPr lang="en-US" sz="2000" dirty="0" smtClean="0"/>
              <a:t>missing attribute value</a:t>
            </a:r>
          </a:p>
          <a:p>
            <a:pPr lvl="0" algn="just"/>
            <a:r>
              <a:rPr lang="en-US" sz="2000" dirty="0" smtClean="0"/>
              <a:t>Predicting the missing values of the Price and the Floor Number attributes.</a:t>
            </a:r>
          </a:p>
          <a:p>
            <a:pPr lvl="0" algn="just"/>
            <a:r>
              <a:rPr lang="en-US" sz="2000" dirty="0"/>
              <a:t>V</a:t>
            </a:r>
            <a:r>
              <a:rPr lang="en-US" sz="2000" dirty="0" smtClean="0"/>
              <a:t>ery few records with floor number in the range 9-15.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67" y="829933"/>
            <a:ext cx="3176498" cy="2746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91" y="5388891"/>
            <a:ext cx="397192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51" y="3576280"/>
            <a:ext cx="2469731" cy="18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69" y="915520"/>
            <a:ext cx="42762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plots and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01" y="2144784"/>
            <a:ext cx="6079202" cy="3508977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smtClean="0"/>
              <a:t>“</a:t>
            </a:r>
            <a:r>
              <a:rPr lang="mk-MK" sz="2000" dirty="0" smtClean="0"/>
              <a:t>Цена</a:t>
            </a:r>
            <a:r>
              <a:rPr lang="en-US" sz="2000" dirty="0" smtClean="0"/>
              <a:t>”</a:t>
            </a:r>
            <a:r>
              <a:rPr lang="mk-MK" sz="2000" dirty="0" smtClean="0"/>
              <a:t> и </a:t>
            </a:r>
            <a:r>
              <a:rPr lang="en-US" sz="2000" dirty="0" smtClean="0"/>
              <a:t>“</a:t>
            </a:r>
            <a:r>
              <a:rPr lang="mk-MK" sz="2000" dirty="0" smtClean="0"/>
              <a:t>Квадратура</a:t>
            </a:r>
            <a:r>
              <a:rPr lang="en-US" sz="2000" dirty="0" smtClean="0"/>
              <a:t>”</a:t>
            </a:r>
            <a:r>
              <a:rPr lang="mk-MK" sz="2000" dirty="0" smtClean="0"/>
              <a:t> - </a:t>
            </a:r>
            <a:r>
              <a:rPr lang="en-US" sz="2000" dirty="0" smtClean="0"/>
              <a:t>high li</a:t>
            </a:r>
            <a:r>
              <a:rPr lang="en-US" sz="2000" dirty="0"/>
              <a:t>n</a:t>
            </a:r>
            <a:r>
              <a:rPr lang="en-US" sz="2000" dirty="0" smtClean="0"/>
              <a:t>ear </a:t>
            </a:r>
            <a:r>
              <a:rPr lang="en-US" sz="2000" dirty="0"/>
              <a:t>correlation between these </a:t>
            </a:r>
            <a:r>
              <a:rPr lang="en-US" sz="2000" dirty="0" smtClean="0"/>
              <a:t>two </a:t>
            </a:r>
            <a:r>
              <a:rPr lang="en-US" sz="2000" dirty="0"/>
              <a:t>features, </a:t>
            </a:r>
            <a:r>
              <a:rPr lang="en-US" sz="2000" dirty="0" smtClean="0"/>
              <a:t>is as expected. </a:t>
            </a:r>
          </a:p>
          <a:p>
            <a:pPr lvl="0" algn="just"/>
            <a:r>
              <a:rPr lang="en-US" sz="2000" dirty="0" smtClean="0"/>
              <a:t>Apartment’s </a:t>
            </a:r>
            <a:r>
              <a:rPr lang="en-US" sz="2000" dirty="0"/>
              <a:t>surface has the greatest </a:t>
            </a:r>
            <a:r>
              <a:rPr lang="en-US" sz="2000" dirty="0" smtClean="0"/>
              <a:t>impact in </a:t>
            </a:r>
            <a:r>
              <a:rPr lang="en-US" sz="2000" dirty="0"/>
              <a:t>determining the final price and as such will be </a:t>
            </a:r>
            <a:r>
              <a:rPr lang="en-US" sz="2000" dirty="0" smtClean="0"/>
              <a:t>assigned </a:t>
            </a:r>
            <a:r>
              <a:rPr lang="en-US" sz="2000" dirty="0"/>
              <a:t>the largest weight when building the </a:t>
            </a:r>
            <a:r>
              <a:rPr lang="en-US" sz="2000" dirty="0" smtClean="0"/>
              <a:t>regression model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93" y="915520"/>
            <a:ext cx="4171923" cy="2171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35" y="3301042"/>
            <a:ext cx="3681536" cy="3055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01" y="4885538"/>
            <a:ext cx="3292569" cy="1198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70" y="4889097"/>
            <a:ext cx="3471507" cy="11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64" y="3933646"/>
            <a:ext cx="2741542" cy="2162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72" y="1294421"/>
            <a:ext cx="2750934" cy="2166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94" y="1199974"/>
            <a:ext cx="497744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dataset </a:t>
            </a:r>
            <a:r>
              <a:rPr lang="en-US" dirty="0" smtClean="0"/>
              <a:t>and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07" y="2470301"/>
            <a:ext cx="5273819" cy="3921872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A</a:t>
            </a:r>
            <a:r>
              <a:rPr lang="en-US" sz="2000" dirty="0" smtClean="0"/>
              <a:t>partments for rent and sale in </a:t>
            </a:r>
            <a:r>
              <a:rPr lang="en-US" sz="2000" dirty="0"/>
              <a:t>one </a:t>
            </a:r>
            <a:r>
              <a:rPr lang="en-US" sz="2000" dirty="0" smtClean="0"/>
              <a:t>place (drop </a:t>
            </a:r>
            <a:r>
              <a:rPr lang="en-US" sz="2000" dirty="0"/>
              <a:t>if below 500 </a:t>
            </a:r>
            <a:r>
              <a:rPr lang="en-US" sz="2000" dirty="0" err="1" smtClean="0"/>
              <a:t>Eur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Attribute values cleaning</a:t>
            </a:r>
          </a:p>
          <a:p>
            <a:pPr lvl="0"/>
            <a:r>
              <a:rPr lang="en-US" sz="2000" dirty="0" smtClean="0"/>
              <a:t>Isolation Forest (</a:t>
            </a:r>
            <a:r>
              <a:rPr lang="en-US" sz="2000" dirty="0" err="1" smtClean="0"/>
              <a:t>iForest</a:t>
            </a:r>
            <a:r>
              <a:rPr lang="en-US" sz="2000" dirty="0" smtClean="0"/>
              <a:t>) - tree-based </a:t>
            </a:r>
            <a:r>
              <a:rPr lang="en-US" sz="2000" dirty="0"/>
              <a:t>anomaly </a:t>
            </a:r>
            <a:r>
              <a:rPr lang="en-US" sz="2000" dirty="0" smtClean="0"/>
              <a:t>detection algorithm - modeling </a:t>
            </a:r>
            <a:r>
              <a:rPr lang="en-US" sz="2000" dirty="0"/>
              <a:t>the normal data </a:t>
            </a:r>
            <a:r>
              <a:rPr lang="en-US" sz="2000" dirty="0" smtClean="0"/>
              <a:t>to </a:t>
            </a:r>
            <a:r>
              <a:rPr lang="en-US" sz="2000" dirty="0"/>
              <a:t>isolate anomalies </a:t>
            </a:r>
            <a:endParaRPr lang="en-US" sz="2000" dirty="0" smtClean="0"/>
          </a:p>
          <a:p>
            <a:pPr lvl="0"/>
            <a:r>
              <a:rPr lang="en-US" sz="2000" dirty="0" smtClean="0"/>
              <a:t>865 (out of 3012) </a:t>
            </a:r>
            <a:r>
              <a:rPr lang="en-US" sz="2000" dirty="0"/>
              <a:t>outliers </a:t>
            </a:r>
            <a:r>
              <a:rPr lang="en-US" sz="2000" dirty="0" smtClean="0"/>
              <a:t>present - </a:t>
            </a:r>
            <a:r>
              <a:rPr lang="en-US" sz="2000" dirty="0"/>
              <a:t>better model </a:t>
            </a:r>
            <a:r>
              <a:rPr lang="en-US" sz="2000" dirty="0" smtClean="0"/>
              <a:t>performance after removing them </a:t>
            </a:r>
          </a:p>
          <a:p>
            <a:r>
              <a:rPr lang="en-US" sz="2000" dirty="0" smtClean="0"/>
              <a:t>Surface</a:t>
            </a:r>
            <a:r>
              <a:rPr lang="en-US" sz="2000" dirty="0"/>
              <a:t>: 20-170 meters sq</a:t>
            </a:r>
            <a:r>
              <a:rPr lang="en-US" sz="2000" dirty="0" smtClean="0"/>
              <a:t>. •</a:t>
            </a:r>
            <a:r>
              <a:rPr lang="en-US" sz="2000" dirty="0"/>
              <a:t>Room number: </a:t>
            </a:r>
            <a:r>
              <a:rPr lang="en-US" sz="2000" dirty="0" smtClean="0"/>
              <a:t>0-5 </a:t>
            </a:r>
            <a:r>
              <a:rPr lang="en-US" sz="2000" dirty="0"/>
              <a:t>•Price: 4086-190000 Euros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72" y="960503"/>
            <a:ext cx="2668130" cy="1621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553" y="3027871"/>
            <a:ext cx="3014222" cy="1110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242" y="4583338"/>
            <a:ext cx="2857760" cy="15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52" y="921660"/>
            <a:ext cx="93663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Interactions </a:t>
            </a:r>
            <a:br>
              <a:rPr lang="en-US" dirty="0" smtClean="0"/>
            </a:br>
            <a:r>
              <a:rPr lang="en-US" dirty="0" smtClean="0"/>
              <a:t>&amp;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4" y="2230172"/>
            <a:ext cx="5275656" cy="4395803"/>
          </a:xfrm>
        </p:spPr>
        <p:txBody>
          <a:bodyPr>
            <a:noAutofit/>
          </a:bodyPr>
          <a:lstStyle/>
          <a:p>
            <a:r>
              <a:rPr lang="en-US" sz="2000" dirty="0" smtClean="0"/>
              <a:t>Surface </a:t>
            </a:r>
            <a:r>
              <a:rPr lang="en-US" sz="2000" dirty="0"/>
              <a:t>is </a:t>
            </a:r>
            <a:r>
              <a:rPr lang="en-US" sz="2000" dirty="0" smtClean="0"/>
              <a:t>predictive: on </a:t>
            </a:r>
            <a:r>
              <a:rPr lang="en-US" sz="2000" dirty="0"/>
              <a:t>average, the larger the </a:t>
            </a:r>
            <a:r>
              <a:rPr lang="en-US" sz="2000" dirty="0" smtClean="0"/>
              <a:t>apartments the </a:t>
            </a:r>
            <a:r>
              <a:rPr lang="en-US" sz="2000" dirty="0"/>
              <a:t>higher the </a:t>
            </a:r>
            <a:r>
              <a:rPr lang="en-US" sz="2000" dirty="0" smtClean="0"/>
              <a:t>price</a:t>
            </a:r>
          </a:p>
          <a:p>
            <a:r>
              <a:rPr lang="en-US" sz="2000" dirty="0" smtClean="0"/>
              <a:t>H0: two variables are independent (no linear relationship), If the p-value &lt; 0.05, </a:t>
            </a:r>
            <a:r>
              <a:rPr lang="en-US" sz="2000" dirty="0"/>
              <a:t>the null </a:t>
            </a:r>
            <a:r>
              <a:rPr lang="en-US" sz="2000" dirty="0" smtClean="0"/>
              <a:t>hypothesis rejected – dependent variables</a:t>
            </a:r>
          </a:p>
          <a:p>
            <a:r>
              <a:rPr lang="en-US" sz="2000" dirty="0"/>
              <a:t>Gradient </a:t>
            </a:r>
            <a:r>
              <a:rPr lang="en-US" sz="2000" dirty="0" err="1" smtClean="0"/>
              <a:t>BoostRegressor</a:t>
            </a:r>
            <a:r>
              <a:rPr lang="en-US" sz="2000" dirty="0" smtClean="0"/>
              <a:t> – features importance</a:t>
            </a:r>
          </a:p>
          <a:p>
            <a:r>
              <a:rPr lang="en-US" sz="2000" dirty="0" smtClean="0"/>
              <a:t>5 </a:t>
            </a:r>
            <a:r>
              <a:rPr lang="en-US" sz="2000" dirty="0"/>
              <a:t>features have </a:t>
            </a:r>
            <a:r>
              <a:rPr lang="en-US" sz="2000" dirty="0" smtClean="0"/>
              <a:t>the greatest </a:t>
            </a:r>
            <a:r>
              <a:rPr lang="en-US" sz="2000" dirty="0"/>
              <a:t>impact in the </a:t>
            </a:r>
            <a:r>
              <a:rPr lang="en-US" sz="2000" dirty="0" smtClean="0"/>
              <a:t>final decision, “</a:t>
            </a:r>
            <a:r>
              <a:rPr lang="mk-MK" sz="2000" dirty="0" smtClean="0"/>
              <a:t>Паркинг</a:t>
            </a:r>
            <a:r>
              <a:rPr lang="en-US" sz="2000" dirty="0" smtClean="0"/>
              <a:t>”</a:t>
            </a:r>
            <a:r>
              <a:rPr lang="mk-MK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the least </a:t>
            </a:r>
            <a:r>
              <a:rPr lang="en-US" sz="2000" dirty="0" smtClean="0"/>
              <a:t>significant one but yet important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21" y="762715"/>
            <a:ext cx="2644780" cy="264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055" y="5527772"/>
            <a:ext cx="4571396" cy="89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79" y="3407495"/>
            <a:ext cx="4046744" cy="2041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747" y="1072765"/>
            <a:ext cx="2884006" cy="22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51" y="321033"/>
            <a:ext cx="9366325" cy="1143000"/>
          </a:xfrm>
        </p:spPr>
        <p:txBody>
          <a:bodyPr/>
          <a:lstStyle/>
          <a:p>
            <a:r>
              <a:rPr lang="en-US" dirty="0" smtClean="0"/>
              <a:t>ML (Regression)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830" y="1752281"/>
            <a:ext cx="5993777" cy="3508977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Train-test set split: 70</a:t>
            </a:r>
            <a:r>
              <a:rPr lang="en-US" sz="2000" dirty="0"/>
              <a:t>%-30</a:t>
            </a:r>
            <a:r>
              <a:rPr lang="en-US" sz="2000" dirty="0" smtClean="0"/>
              <a:t>%.</a:t>
            </a:r>
          </a:p>
          <a:p>
            <a:pPr algn="just"/>
            <a:r>
              <a:rPr lang="en-US" sz="2000" dirty="0" smtClean="0"/>
              <a:t>Data standardization - in </a:t>
            </a:r>
            <a:r>
              <a:rPr lang="en-US" sz="2000" dirty="0"/>
              <a:t>most cases </a:t>
            </a:r>
            <a:r>
              <a:rPr lang="en-US" sz="2000" dirty="0" smtClean="0"/>
              <a:t>worse performance</a:t>
            </a:r>
          </a:p>
          <a:p>
            <a:pPr algn="just"/>
            <a:r>
              <a:rPr lang="en-US" sz="2000" dirty="0" smtClean="0"/>
              <a:t>RMSE and R-squared (coefficient </a:t>
            </a:r>
            <a:r>
              <a:rPr lang="en-US" sz="2000" dirty="0"/>
              <a:t>of </a:t>
            </a:r>
            <a:r>
              <a:rPr lang="en-US" sz="2000" dirty="0" smtClean="0"/>
              <a:t>determination)</a:t>
            </a:r>
          </a:p>
          <a:p>
            <a:pPr marL="6858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XGBoost – DT ensemble, </a:t>
            </a:r>
            <a:r>
              <a:rPr lang="en-US" sz="2000" dirty="0"/>
              <a:t>additive training </a:t>
            </a:r>
            <a:r>
              <a:rPr lang="en-US" sz="2000" dirty="0" smtClean="0"/>
              <a:t>strategy (boosting)</a:t>
            </a:r>
          </a:p>
          <a:p>
            <a:pPr algn="just"/>
            <a:r>
              <a:rPr lang="en-US" sz="2000" dirty="0" smtClean="0"/>
              <a:t>KNN Regression</a:t>
            </a:r>
          </a:p>
          <a:p>
            <a:pPr algn="just"/>
            <a:r>
              <a:rPr lang="en-US" sz="2000" dirty="0" smtClean="0"/>
              <a:t>Polynomial Regression ( d=2 ) – curvilinear relationship, includes </a:t>
            </a:r>
            <a:r>
              <a:rPr lang="en-US" sz="2000" dirty="0"/>
              <a:t>a polynomial term</a:t>
            </a:r>
            <a:endParaRPr lang="en-US" sz="2000" dirty="0" smtClean="0"/>
          </a:p>
          <a:p>
            <a:pPr algn="just"/>
            <a:r>
              <a:rPr lang="en-US" sz="2000" dirty="0" smtClean="0"/>
              <a:t>Linear Regression, Logistic Regression, SVR – poor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833" y="892533"/>
            <a:ext cx="2561082" cy="1719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411" y="3642381"/>
            <a:ext cx="2731438" cy="18581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220" y="1820394"/>
            <a:ext cx="1700637" cy="7394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004" y="2911556"/>
            <a:ext cx="1668743" cy="781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004" y="5486197"/>
            <a:ext cx="3649009" cy="7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4648</TotalTime>
  <Words>814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Product overview presentation</vt:lpstr>
      <vt:lpstr>Predicting apartment prices in Skopje</vt:lpstr>
      <vt:lpstr>Overview</vt:lpstr>
      <vt:lpstr>Exploratory Data Analysis</vt:lpstr>
      <vt:lpstr>Data Preprocessing</vt:lpstr>
      <vt:lpstr>Filling Missing Values</vt:lpstr>
      <vt:lpstr>Scatter plots and  Final Report</vt:lpstr>
      <vt:lpstr>Second dataset and Anomaly detection</vt:lpstr>
      <vt:lpstr>Feature Interactions  &amp; Importance</vt:lpstr>
      <vt:lpstr>ML (Regression) Models</vt:lpstr>
      <vt:lpstr>ML (Regression) Models</vt:lpstr>
      <vt:lpstr>Repeated K-fold CV and  Hyper-parameter tuning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apartment prices in Skopje</dc:title>
  <dc:creator>Elena Stefanovska</dc:creator>
  <cp:lastModifiedBy>Elena Stefanovska</cp:lastModifiedBy>
  <cp:revision>32</cp:revision>
  <dcterms:created xsi:type="dcterms:W3CDTF">2020-10-16T14:36:29Z</dcterms:created>
  <dcterms:modified xsi:type="dcterms:W3CDTF">2020-10-19T20:04:42Z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