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1">
  <p:sldMasterIdLst>
    <p:sldMasterId id="2147483744" r:id="rId1"/>
  </p:sldMasterIdLst>
  <p:notesMasterIdLst>
    <p:notesMasterId r:id="rId169"/>
  </p:notesMasterIdLst>
  <p:sldIdLst>
    <p:sldId id="715" r:id="rId2"/>
    <p:sldId id="653" r:id="rId3"/>
    <p:sldId id="405" r:id="rId4"/>
    <p:sldId id="702" r:id="rId5"/>
    <p:sldId id="716" r:id="rId6"/>
    <p:sldId id="703" r:id="rId7"/>
    <p:sldId id="724" r:id="rId8"/>
    <p:sldId id="723" r:id="rId9"/>
    <p:sldId id="704" r:id="rId10"/>
    <p:sldId id="717" r:id="rId11"/>
    <p:sldId id="705" r:id="rId12"/>
    <p:sldId id="718" r:id="rId13"/>
    <p:sldId id="706" r:id="rId14"/>
    <p:sldId id="719" r:id="rId15"/>
    <p:sldId id="707" r:id="rId16"/>
    <p:sldId id="720" r:id="rId17"/>
    <p:sldId id="726" r:id="rId18"/>
    <p:sldId id="727" r:id="rId19"/>
    <p:sldId id="728" r:id="rId20"/>
    <p:sldId id="729" r:id="rId21"/>
    <p:sldId id="708" r:id="rId22"/>
    <p:sldId id="732" r:id="rId23"/>
    <p:sldId id="733" r:id="rId24"/>
    <p:sldId id="736" r:id="rId25"/>
    <p:sldId id="735" r:id="rId26"/>
    <p:sldId id="737" r:id="rId27"/>
    <p:sldId id="738" r:id="rId28"/>
    <p:sldId id="739" r:id="rId29"/>
    <p:sldId id="740" r:id="rId30"/>
    <p:sldId id="741" r:id="rId31"/>
    <p:sldId id="742" r:id="rId32"/>
    <p:sldId id="743" r:id="rId33"/>
    <p:sldId id="744" r:id="rId34"/>
    <p:sldId id="701" r:id="rId35"/>
    <p:sldId id="745" r:id="rId36"/>
    <p:sldId id="746" r:id="rId37"/>
    <p:sldId id="747" r:id="rId38"/>
    <p:sldId id="748" r:id="rId39"/>
    <p:sldId id="749" r:id="rId40"/>
    <p:sldId id="721" r:id="rId41"/>
    <p:sldId id="750" r:id="rId42"/>
    <p:sldId id="751" r:id="rId43"/>
    <p:sldId id="722" r:id="rId44"/>
    <p:sldId id="752" r:id="rId45"/>
    <p:sldId id="753" r:id="rId46"/>
    <p:sldId id="754" r:id="rId47"/>
    <p:sldId id="755" r:id="rId48"/>
    <p:sldId id="756" r:id="rId49"/>
    <p:sldId id="709" r:id="rId50"/>
    <p:sldId id="710" r:id="rId51"/>
    <p:sldId id="725" r:id="rId52"/>
    <p:sldId id="711" r:id="rId53"/>
    <p:sldId id="712" r:id="rId54"/>
    <p:sldId id="757" r:id="rId55"/>
    <p:sldId id="713" r:id="rId56"/>
    <p:sldId id="714" r:id="rId57"/>
    <p:sldId id="758" r:id="rId58"/>
    <p:sldId id="759" r:id="rId59"/>
    <p:sldId id="760" r:id="rId60"/>
    <p:sldId id="761" r:id="rId61"/>
    <p:sldId id="762" r:id="rId62"/>
    <p:sldId id="763" r:id="rId63"/>
    <p:sldId id="764" r:id="rId64"/>
    <p:sldId id="765" r:id="rId65"/>
    <p:sldId id="766" r:id="rId66"/>
    <p:sldId id="767" r:id="rId67"/>
    <p:sldId id="555" r:id="rId68"/>
    <p:sldId id="768" r:id="rId69"/>
    <p:sldId id="769" r:id="rId70"/>
    <p:sldId id="770" r:id="rId71"/>
    <p:sldId id="771" r:id="rId72"/>
    <p:sldId id="772" r:id="rId73"/>
    <p:sldId id="773" r:id="rId74"/>
    <p:sldId id="774" r:id="rId75"/>
    <p:sldId id="775" r:id="rId76"/>
    <p:sldId id="776" r:id="rId77"/>
    <p:sldId id="777" r:id="rId78"/>
    <p:sldId id="778" r:id="rId79"/>
    <p:sldId id="779" r:id="rId80"/>
    <p:sldId id="780" r:id="rId81"/>
    <p:sldId id="781" r:id="rId82"/>
    <p:sldId id="782" r:id="rId83"/>
    <p:sldId id="783" r:id="rId84"/>
    <p:sldId id="784" r:id="rId85"/>
    <p:sldId id="785" r:id="rId86"/>
    <p:sldId id="786" r:id="rId87"/>
    <p:sldId id="787" r:id="rId88"/>
    <p:sldId id="788" r:id="rId89"/>
    <p:sldId id="730" r:id="rId90"/>
    <p:sldId id="789" r:id="rId91"/>
    <p:sldId id="790" r:id="rId92"/>
    <p:sldId id="791" r:id="rId93"/>
    <p:sldId id="792" r:id="rId94"/>
    <p:sldId id="793" r:id="rId95"/>
    <p:sldId id="794" r:id="rId96"/>
    <p:sldId id="795" r:id="rId97"/>
    <p:sldId id="796" r:id="rId98"/>
    <p:sldId id="797" r:id="rId99"/>
    <p:sldId id="798" r:id="rId100"/>
    <p:sldId id="799" r:id="rId101"/>
    <p:sldId id="800" r:id="rId102"/>
    <p:sldId id="801" r:id="rId103"/>
    <p:sldId id="802" r:id="rId104"/>
    <p:sldId id="803" r:id="rId105"/>
    <p:sldId id="804" r:id="rId106"/>
    <p:sldId id="805" r:id="rId107"/>
    <p:sldId id="806" r:id="rId108"/>
    <p:sldId id="807" r:id="rId109"/>
    <p:sldId id="808" r:id="rId110"/>
    <p:sldId id="809" r:id="rId111"/>
    <p:sldId id="810" r:id="rId112"/>
    <p:sldId id="811" r:id="rId113"/>
    <p:sldId id="812" r:id="rId114"/>
    <p:sldId id="813" r:id="rId115"/>
    <p:sldId id="814" r:id="rId116"/>
    <p:sldId id="815" r:id="rId117"/>
    <p:sldId id="816" r:id="rId118"/>
    <p:sldId id="817" r:id="rId119"/>
    <p:sldId id="818" r:id="rId120"/>
    <p:sldId id="819" r:id="rId121"/>
    <p:sldId id="820" r:id="rId122"/>
    <p:sldId id="821" r:id="rId123"/>
    <p:sldId id="822" r:id="rId124"/>
    <p:sldId id="823" r:id="rId125"/>
    <p:sldId id="824" r:id="rId126"/>
    <p:sldId id="825" r:id="rId127"/>
    <p:sldId id="826" r:id="rId128"/>
    <p:sldId id="827" r:id="rId129"/>
    <p:sldId id="828" r:id="rId130"/>
    <p:sldId id="829" r:id="rId131"/>
    <p:sldId id="830" r:id="rId132"/>
    <p:sldId id="831" r:id="rId133"/>
    <p:sldId id="832" r:id="rId134"/>
    <p:sldId id="833" r:id="rId135"/>
    <p:sldId id="834" r:id="rId136"/>
    <p:sldId id="731" r:id="rId137"/>
    <p:sldId id="835" r:id="rId138"/>
    <p:sldId id="836" r:id="rId139"/>
    <p:sldId id="837" r:id="rId140"/>
    <p:sldId id="838" r:id="rId141"/>
    <p:sldId id="839" r:id="rId142"/>
    <p:sldId id="840" r:id="rId143"/>
    <p:sldId id="841" r:id="rId144"/>
    <p:sldId id="842" r:id="rId145"/>
    <p:sldId id="843" r:id="rId146"/>
    <p:sldId id="734" r:id="rId147"/>
    <p:sldId id="844" r:id="rId148"/>
    <p:sldId id="845" r:id="rId149"/>
    <p:sldId id="846" r:id="rId150"/>
    <p:sldId id="847" r:id="rId151"/>
    <p:sldId id="848" r:id="rId152"/>
    <p:sldId id="849" r:id="rId153"/>
    <p:sldId id="850" r:id="rId154"/>
    <p:sldId id="851" r:id="rId155"/>
    <p:sldId id="852" r:id="rId156"/>
    <p:sldId id="853" r:id="rId157"/>
    <p:sldId id="854" r:id="rId158"/>
    <p:sldId id="855" r:id="rId159"/>
    <p:sldId id="856" r:id="rId160"/>
    <p:sldId id="857" r:id="rId161"/>
    <p:sldId id="858" r:id="rId162"/>
    <p:sldId id="859" r:id="rId163"/>
    <p:sldId id="860" r:id="rId164"/>
    <p:sldId id="861" r:id="rId165"/>
    <p:sldId id="862" r:id="rId166"/>
    <p:sldId id="863" r:id="rId167"/>
    <p:sldId id="864" r:id="rId168"/>
  </p:sldIdLst>
  <p:sldSz cx="9144000" cy="6858000" type="screen4x3"/>
  <p:notesSz cx="6735763" cy="98663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r" initials="u"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4C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1" autoAdjust="0"/>
    <p:restoredTop sz="94622" autoAdjust="0"/>
  </p:normalViewPr>
  <p:slideViewPr>
    <p:cSldViewPr>
      <p:cViewPr varScale="1">
        <p:scale>
          <a:sx n="62" d="100"/>
          <a:sy n="62" d="100"/>
        </p:scale>
        <p:origin x="1492" y="44"/>
      </p:cViewPr>
      <p:guideLst>
        <p:guide orient="horz" pos="2160"/>
        <p:guide pos="2880"/>
      </p:guideLst>
    </p:cSldViewPr>
  </p:slideViewPr>
  <p:outlineViewPr>
    <p:cViewPr>
      <p:scale>
        <a:sx n="33" d="100"/>
        <a:sy n="33" d="100"/>
      </p:scale>
      <p:origin x="0" y="769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commentAuthors" Target="commentAuthor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 y="0"/>
            <a:ext cx="2918831" cy="493316"/>
          </a:xfrm>
          <a:prstGeom prst="rect">
            <a:avLst/>
          </a:prstGeom>
        </p:spPr>
        <p:txBody>
          <a:bodyPr vert="horz" lIns="89963" tIns="44982" rIns="89963" bIns="44982" rtlCol="0"/>
          <a:lstStyle>
            <a:lvl1pPr algn="l">
              <a:defRPr sz="1200"/>
            </a:lvl1pPr>
          </a:lstStyle>
          <a:p>
            <a:endParaRPr lang="fr-FR"/>
          </a:p>
        </p:txBody>
      </p:sp>
      <p:sp>
        <p:nvSpPr>
          <p:cNvPr id="3" name="Espace réservé de la date 2"/>
          <p:cNvSpPr>
            <a:spLocks noGrp="1"/>
          </p:cNvSpPr>
          <p:nvPr>
            <p:ph type="dt" idx="1"/>
          </p:nvPr>
        </p:nvSpPr>
        <p:spPr>
          <a:xfrm>
            <a:off x="3815375" y="0"/>
            <a:ext cx="2918831" cy="493316"/>
          </a:xfrm>
          <a:prstGeom prst="rect">
            <a:avLst/>
          </a:prstGeom>
        </p:spPr>
        <p:txBody>
          <a:bodyPr vert="horz" lIns="89963" tIns="44982" rIns="89963" bIns="44982" rtlCol="0"/>
          <a:lstStyle>
            <a:lvl1pPr algn="r">
              <a:defRPr sz="1200"/>
            </a:lvl1pPr>
          </a:lstStyle>
          <a:p>
            <a:fld id="{CC1796C3-A799-4CB6-9BE1-3FF23295E73C}" type="datetimeFigureOut">
              <a:rPr lang="fr-FR" smtClean="0"/>
              <a:pPr/>
              <a:t>06/08/2025</a:t>
            </a:fld>
            <a:endParaRPr lang="fr-FR"/>
          </a:p>
        </p:txBody>
      </p:sp>
      <p:sp>
        <p:nvSpPr>
          <p:cNvPr id="4" name="Espace réservé de l'image des diapositives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89963" tIns="44982" rIns="89963" bIns="44982" rtlCol="0" anchor="ctr"/>
          <a:lstStyle/>
          <a:p>
            <a:endParaRPr lang="fr-FR"/>
          </a:p>
        </p:txBody>
      </p:sp>
      <p:sp>
        <p:nvSpPr>
          <p:cNvPr id="5" name="Espace réservé des commentaires 4"/>
          <p:cNvSpPr>
            <a:spLocks noGrp="1"/>
          </p:cNvSpPr>
          <p:nvPr>
            <p:ph type="body" sz="quarter" idx="3"/>
          </p:nvPr>
        </p:nvSpPr>
        <p:spPr>
          <a:xfrm>
            <a:off x="673577" y="4686500"/>
            <a:ext cx="5388610" cy="4439841"/>
          </a:xfrm>
          <a:prstGeom prst="rect">
            <a:avLst/>
          </a:prstGeom>
        </p:spPr>
        <p:txBody>
          <a:bodyPr vert="horz" lIns="89963" tIns="44982" rIns="89963" bIns="44982"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2" y="9371286"/>
            <a:ext cx="2918831" cy="493316"/>
          </a:xfrm>
          <a:prstGeom prst="rect">
            <a:avLst/>
          </a:prstGeom>
        </p:spPr>
        <p:txBody>
          <a:bodyPr vert="horz" lIns="89963" tIns="44982" rIns="89963" bIns="44982"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15375" y="9371286"/>
            <a:ext cx="2918831" cy="493316"/>
          </a:xfrm>
          <a:prstGeom prst="rect">
            <a:avLst/>
          </a:prstGeom>
        </p:spPr>
        <p:txBody>
          <a:bodyPr vert="horz" lIns="89963" tIns="44982" rIns="89963" bIns="44982" rtlCol="0" anchor="b"/>
          <a:lstStyle>
            <a:lvl1pPr algn="r">
              <a:defRPr sz="1200"/>
            </a:lvl1pPr>
          </a:lstStyle>
          <a:p>
            <a:fld id="{03434460-8035-4602-BD1B-CFCBA81D915D}"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3434460-8035-4602-BD1B-CFCBA81D915D}"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3434460-8035-4602-BD1B-CFCBA81D915D}" type="slidenum">
              <a:rPr lang="fr-FR" smtClean="0"/>
              <a:pPr/>
              <a:t>65</a:t>
            </a:fld>
            <a:endParaRPr lang="fr-FR"/>
          </a:p>
        </p:txBody>
      </p:sp>
    </p:spTree>
    <p:extLst>
      <p:ext uri="{BB962C8B-B14F-4D97-AF65-F5344CB8AC3E}">
        <p14:creationId xmlns:p14="http://schemas.microsoft.com/office/powerpoint/2010/main" val="3982050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3434460-8035-4602-BD1B-CFCBA81D915D}" type="slidenum">
              <a:rPr lang="fr-FR" smtClean="0"/>
              <a:pPr/>
              <a:t>66</a:t>
            </a:fld>
            <a:endParaRPr lang="fr-FR"/>
          </a:p>
        </p:txBody>
      </p:sp>
    </p:spTree>
    <p:extLst>
      <p:ext uri="{BB962C8B-B14F-4D97-AF65-F5344CB8AC3E}">
        <p14:creationId xmlns:p14="http://schemas.microsoft.com/office/powerpoint/2010/main" val="2609011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3434460-8035-4602-BD1B-CFCBA81D915D}" type="slidenum">
              <a:rPr lang="fr-FR" smtClean="0"/>
              <a:pPr/>
              <a:t>88</a:t>
            </a:fld>
            <a:endParaRPr lang="fr-FR"/>
          </a:p>
        </p:txBody>
      </p:sp>
    </p:spTree>
    <p:extLst>
      <p:ext uri="{BB962C8B-B14F-4D97-AF65-F5344CB8AC3E}">
        <p14:creationId xmlns:p14="http://schemas.microsoft.com/office/powerpoint/2010/main" val="1400692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3434460-8035-4602-BD1B-CFCBA81D915D}" type="slidenum">
              <a:rPr lang="fr-FR" smtClean="0"/>
              <a:pPr/>
              <a:t>89</a:t>
            </a:fld>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3434460-8035-4602-BD1B-CFCBA81D915D}" type="slidenum">
              <a:rPr lang="fr-FR" smtClean="0"/>
              <a:pPr/>
              <a:t>90</a:t>
            </a:fld>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3434460-8035-4602-BD1B-CFCBA81D915D}" type="slidenum">
              <a:rPr lang="fr-FR" smtClean="0"/>
              <a:pPr/>
              <a:t>91</a:t>
            </a:fld>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3434460-8035-4602-BD1B-CFCBA81D915D}" type="slidenum">
              <a:rPr lang="fr-FR" smtClean="0"/>
              <a:pPr/>
              <a:t>119</a:t>
            </a:fld>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3434460-8035-4602-BD1B-CFCBA81D915D}" type="slidenum">
              <a:rPr lang="fr-FR" smtClean="0"/>
              <a:pPr/>
              <a:t>120</a:t>
            </a:fld>
            <a:endParaRPr lang="fr-FR"/>
          </a:p>
        </p:txBody>
      </p:sp>
    </p:spTree>
    <p:extLst>
      <p:ext uri="{BB962C8B-B14F-4D97-AF65-F5344CB8AC3E}">
        <p14:creationId xmlns:p14="http://schemas.microsoft.com/office/powerpoint/2010/main" val="3733354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3434460-8035-4602-BD1B-CFCBA81D915D}" type="slidenum">
              <a:rPr lang="fr-FR" smtClean="0"/>
              <a:pPr/>
              <a:t>121</a:t>
            </a:fld>
            <a:endParaRPr lang="fr-FR"/>
          </a:p>
        </p:txBody>
      </p:sp>
    </p:spTree>
    <p:extLst>
      <p:ext uri="{BB962C8B-B14F-4D97-AF65-F5344CB8AC3E}">
        <p14:creationId xmlns:p14="http://schemas.microsoft.com/office/powerpoint/2010/main" val="3454817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3434460-8035-4602-BD1B-CFCBA81D915D}" type="slidenum">
              <a:rPr lang="fr-FR" smtClean="0"/>
              <a:pPr/>
              <a:t>122</a:t>
            </a:fld>
            <a:endParaRPr lang="fr-FR"/>
          </a:p>
        </p:txBody>
      </p:sp>
    </p:spTree>
    <p:extLst>
      <p:ext uri="{BB962C8B-B14F-4D97-AF65-F5344CB8AC3E}">
        <p14:creationId xmlns:p14="http://schemas.microsoft.com/office/powerpoint/2010/main" val="1186472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3434460-8035-4602-BD1B-CFCBA81D915D}" type="slidenum">
              <a:rPr lang="fr-FR" smtClean="0"/>
              <a:pPr/>
              <a:t>2</a:t>
            </a:fld>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3434460-8035-4602-BD1B-CFCBA81D915D}" type="slidenum">
              <a:rPr lang="fr-FR" smtClean="0"/>
              <a:pPr/>
              <a:t>167</a:t>
            </a:fld>
            <a:endParaRPr lang="fr-FR"/>
          </a:p>
        </p:txBody>
      </p:sp>
    </p:spTree>
    <p:extLst>
      <p:ext uri="{BB962C8B-B14F-4D97-AF65-F5344CB8AC3E}">
        <p14:creationId xmlns:p14="http://schemas.microsoft.com/office/powerpoint/2010/main" val="2725492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3434460-8035-4602-BD1B-CFCBA81D915D}" type="slidenum">
              <a:rPr lang="fr-FR" smtClean="0"/>
              <a:pPr/>
              <a:t>3</a:t>
            </a:fld>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3434460-8035-4602-BD1B-CFCBA81D915D}" type="slidenum">
              <a:rPr lang="fr-FR" smtClean="0"/>
              <a:pPr/>
              <a:t>34</a:t>
            </a:fld>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3434460-8035-4602-BD1B-CFCBA81D915D}" type="slidenum">
              <a:rPr lang="fr-FR" smtClean="0"/>
              <a:pPr/>
              <a:t>35</a:t>
            </a:fld>
            <a:endParaRPr lang="fr-FR"/>
          </a:p>
        </p:txBody>
      </p:sp>
    </p:spTree>
    <p:extLst>
      <p:ext uri="{BB962C8B-B14F-4D97-AF65-F5344CB8AC3E}">
        <p14:creationId xmlns:p14="http://schemas.microsoft.com/office/powerpoint/2010/main" val="61996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3434460-8035-4602-BD1B-CFCBA81D915D}" type="slidenum">
              <a:rPr lang="fr-FR" smtClean="0"/>
              <a:pPr/>
              <a:t>36</a:t>
            </a:fld>
            <a:endParaRPr lang="fr-FR"/>
          </a:p>
        </p:txBody>
      </p:sp>
    </p:spTree>
    <p:extLst>
      <p:ext uri="{BB962C8B-B14F-4D97-AF65-F5344CB8AC3E}">
        <p14:creationId xmlns:p14="http://schemas.microsoft.com/office/powerpoint/2010/main" val="1358108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03434460-8035-4602-BD1B-CFCBA81D915D}" type="slidenum">
              <a:rPr lang="fr-FR" smtClean="0"/>
              <a:pPr/>
              <a:t>37</a:t>
            </a:fld>
            <a:endParaRPr lang="fr-FR"/>
          </a:p>
        </p:txBody>
      </p:sp>
    </p:spTree>
    <p:extLst>
      <p:ext uri="{BB962C8B-B14F-4D97-AF65-F5344CB8AC3E}">
        <p14:creationId xmlns:p14="http://schemas.microsoft.com/office/powerpoint/2010/main" val="1003140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3434460-8035-4602-BD1B-CFCBA81D915D}" type="slidenum">
              <a:rPr lang="fr-FR" smtClean="0"/>
              <a:pPr/>
              <a:t>63</a:t>
            </a:fld>
            <a:endParaRPr lang="fr-FR"/>
          </a:p>
        </p:txBody>
      </p:sp>
    </p:spTree>
    <p:extLst>
      <p:ext uri="{BB962C8B-B14F-4D97-AF65-F5344CB8AC3E}">
        <p14:creationId xmlns:p14="http://schemas.microsoft.com/office/powerpoint/2010/main" val="225848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03434460-8035-4602-BD1B-CFCBA81D915D}" type="slidenum">
              <a:rPr lang="fr-FR" smtClean="0"/>
              <a:pPr/>
              <a:t>64</a:t>
            </a:fld>
            <a:endParaRPr lang="fr-FR"/>
          </a:p>
        </p:txBody>
      </p:sp>
    </p:spTree>
    <p:extLst>
      <p:ext uri="{BB962C8B-B14F-4D97-AF65-F5344CB8AC3E}">
        <p14:creationId xmlns:p14="http://schemas.microsoft.com/office/powerpoint/2010/main" val="587287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C0F91A16-3785-4CE0-B1F3-083641D8A940}" type="datetime2">
              <a:rPr lang="fr-FR" smtClean="0"/>
              <a:pPr/>
              <a:t>mercredi 6 août 2025</a:t>
            </a:fld>
            <a:endParaRPr lang="fr-FR"/>
          </a:p>
        </p:txBody>
      </p:sp>
      <p:sp>
        <p:nvSpPr>
          <p:cNvPr id="19" name="Espace réservé du pied de page 18"/>
          <p:cNvSpPr>
            <a:spLocks noGrp="1"/>
          </p:cNvSpPr>
          <p:nvPr>
            <p:ph type="ftr" sz="quarter" idx="11"/>
          </p:nvPr>
        </p:nvSpPr>
        <p:spPr/>
        <p:txBody>
          <a:bodyPr/>
          <a:lstStyle/>
          <a:p>
            <a:r>
              <a:rPr lang="fr-FR"/>
              <a:t>AUREC- AFRIQUE / BF </a:t>
            </a:r>
          </a:p>
        </p:txBody>
      </p:sp>
      <p:sp>
        <p:nvSpPr>
          <p:cNvPr id="27" name="Espace réservé du numéro de diapositive 26"/>
          <p:cNvSpPr>
            <a:spLocks noGrp="1"/>
          </p:cNvSpPr>
          <p:nvPr>
            <p:ph type="sldNum" sz="quarter" idx="12"/>
          </p:nvPr>
        </p:nvSpPr>
        <p:spPr/>
        <p:txBody>
          <a:bodyPr/>
          <a:lstStyle/>
          <a:p>
            <a:fld id="{321DBA6F-6C8F-4FCD-89B7-0F3764FC44C2}"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0A7C5C6-01DB-4ADE-801D-22A79CCFDA77}" type="datetime2">
              <a:rPr lang="fr-FR" smtClean="0"/>
              <a:pPr/>
              <a:t>mercredi 6 août 2025</a:t>
            </a:fld>
            <a:endParaRPr lang="fr-FR"/>
          </a:p>
        </p:txBody>
      </p:sp>
      <p:sp>
        <p:nvSpPr>
          <p:cNvPr id="5" name="Espace réservé du pied de page 4"/>
          <p:cNvSpPr>
            <a:spLocks noGrp="1"/>
          </p:cNvSpPr>
          <p:nvPr>
            <p:ph type="ftr" sz="quarter" idx="11"/>
          </p:nvPr>
        </p:nvSpPr>
        <p:spPr/>
        <p:txBody>
          <a:bodyPr/>
          <a:lstStyle/>
          <a:p>
            <a:r>
              <a:rPr lang="fr-FR"/>
              <a:t>AUREC- AFRIQUE / BF </a:t>
            </a:r>
          </a:p>
        </p:txBody>
      </p:sp>
      <p:sp>
        <p:nvSpPr>
          <p:cNvPr id="6" name="Espace réservé du numéro de diapositive 5"/>
          <p:cNvSpPr>
            <a:spLocks noGrp="1"/>
          </p:cNvSpPr>
          <p:nvPr>
            <p:ph type="sldNum" sz="quarter" idx="12"/>
          </p:nvPr>
        </p:nvSpPr>
        <p:spPr/>
        <p:txBody>
          <a:bodyPr/>
          <a:lstStyle/>
          <a:p>
            <a:fld id="{321DBA6F-6C8F-4FCD-89B7-0F3764FC44C2}"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6CF8C0EA-CD8F-41F5-8A07-CED9B77C150A}" type="datetime2">
              <a:rPr lang="fr-FR" smtClean="0"/>
              <a:pPr/>
              <a:t>mercredi 6 août 2025</a:t>
            </a:fld>
            <a:endParaRPr lang="fr-FR"/>
          </a:p>
        </p:txBody>
      </p:sp>
      <p:sp>
        <p:nvSpPr>
          <p:cNvPr id="5" name="Espace réservé du pied de page 4"/>
          <p:cNvSpPr>
            <a:spLocks noGrp="1"/>
          </p:cNvSpPr>
          <p:nvPr>
            <p:ph type="ftr" sz="quarter" idx="11"/>
          </p:nvPr>
        </p:nvSpPr>
        <p:spPr/>
        <p:txBody>
          <a:bodyPr/>
          <a:lstStyle/>
          <a:p>
            <a:r>
              <a:rPr lang="fr-FR"/>
              <a:t>AUREC- AFRIQUE / BF </a:t>
            </a:r>
          </a:p>
        </p:txBody>
      </p:sp>
      <p:sp>
        <p:nvSpPr>
          <p:cNvPr id="6" name="Espace réservé du numéro de diapositive 5"/>
          <p:cNvSpPr>
            <a:spLocks noGrp="1"/>
          </p:cNvSpPr>
          <p:nvPr>
            <p:ph type="sldNum" sz="quarter" idx="12"/>
          </p:nvPr>
        </p:nvSpPr>
        <p:spPr/>
        <p:txBody>
          <a:bodyPr/>
          <a:lstStyle/>
          <a:p>
            <a:fld id="{321DBA6F-6C8F-4FCD-89B7-0F3764FC44C2}"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24192AE9-D769-4A69-B183-F038C94F2966}" type="datetime2">
              <a:rPr lang="fr-FR" smtClean="0"/>
              <a:pPr/>
              <a:t>mercredi 6 août 2025</a:t>
            </a:fld>
            <a:endParaRPr lang="fr-FR"/>
          </a:p>
        </p:txBody>
      </p:sp>
      <p:sp>
        <p:nvSpPr>
          <p:cNvPr id="5" name="Espace réservé du pied de page 4"/>
          <p:cNvSpPr>
            <a:spLocks noGrp="1"/>
          </p:cNvSpPr>
          <p:nvPr>
            <p:ph type="ftr" sz="quarter" idx="11"/>
          </p:nvPr>
        </p:nvSpPr>
        <p:spPr/>
        <p:txBody>
          <a:bodyPr/>
          <a:lstStyle/>
          <a:p>
            <a:r>
              <a:rPr lang="fr-FR"/>
              <a:t>AUREC- AFRIQUE / BF </a:t>
            </a:r>
          </a:p>
        </p:txBody>
      </p:sp>
      <p:sp>
        <p:nvSpPr>
          <p:cNvPr id="6" name="Espace réservé du numéro de diapositive 5"/>
          <p:cNvSpPr>
            <a:spLocks noGrp="1"/>
          </p:cNvSpPr>
          <p:nvPr>
            <p:ph type="sldNum" sz="quarter" idx="12"/>
          </p:nvPr>
        </p:nvSpPr>
        <p:spPr/>
        <p:txBody>
          <a:bodyPr/>
          <a:lstStyle/>
          <a:p>
            <a:fld id="{321DBA6F-6C8F-4FCD-89B7-0F3764FC44C2}"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p:txBody>
          <a:bodyPr/>
          <a:lstStyle/>
          <a:p>
            <a:fld id="{3078748F-7143-46B7-B185-192BB520CF46}" type="datetime2">
              <a:rPr lang="fr-FR" smtClean="0"/>
              <a:pPr/>
              <a:t>mercredi 6 août 2025</a:t>
            </a:fld>
            <a:endParaRPr lang="fr-FR"/>
          </a:p>
        </p:txBody>
      </p:sp>
      <p:sp>
        <p:nvSpPr>
          <p:cNvPr id="5" name="Espace réservé du pied de page 4"/>
          <p:cNvSpPr>
            <a:spLocks noGrp="1"/>
          </p:cNvSpPr>
          <p:nvPr>
            <p:ph type="ftr" sz="quarter" idx="11"/>
          </p:nvPr>
        </p:nvSpPr>
        <p:spPr/>
        <p:txBody>
          <a:bodyPr/>
          <a:lstStyle/>
          <a:p>
            <a:r>
              <a:rPr lang="fr-FR"/>
              <a:t>AUREC- AFRIQUE / BF </a:t>
            </a:r>
          </a:p>
        </p:txBody>
      </p:sp>
      <p:sp>
        <p:nvSpPr>
          <p:cNvPr id="6" name="Espace réservé du numéro de diapositive 5"/>
          <p:cNvSpPr>
            <a:spLocks noGrp="1"/>
          </p:cNvSpPr>
          <p:nvPr>
            <p:ph type="sldNum" sz="quarter" idx="12"/>
          </p:nvPr>
        </p:nvSpPr>
        <p:spPr/>
        <p:txBody>
          <a:bodyPr/>
          <a:lstStyle/>
          <a:p>
            <a:fld id="{321DBA6F-6C8F-4FCD-89B7-0F3764FC44C2}"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F2D24306-F6FE-4780-A470-F75B0C90649E}" type="datetime2">
              <a:rPr lang="fr-FR" smtClean="0"/>
              <a:pPr/>
              <a:t>mercredi 6 août 2025</a:t>
            </a:fld>
            <a:endParaRPr lang="fr-FR"/>
          </a:p>
        </p:txBody>
      </p:sp>
      <p:sp>
        <p:nvSpPr>
          <p:cNvPr id="6" name="Espace réservé du pied de page 5"/>
          <p:cNvSpPr>
            <a:spLocks noGrp="1"/>
          </p:cNvSpPr>
          <p:nvPr>
            <p:ph type="ftr" sz="quarter" idx="11"/>
          </p:nvPr>
        </p:nvSpPr>
        <p:spPr/>
        <p:txBody>
          <a:bodyPr/>
          <a:lstStyle/>
          <a:p>
            <a:r>
              <a:rPr lang="fr-FR"/>
              <a:t>AUREC- AFRIQUE / BF </a:t>
            </a:r>
          </a:p>
        </p:txBody>
      </p:sp>
      <p:sp>
        <p:nvSpPr>
          <p:cNvPr id="7" name="Espace réservé du numéro de diapositive 6"/>
          <p:cNvSpPr>
            <a:spLocks noGrp="1"/>
          </p:cNvSpPr>
          <p:nvPr>
            <p:ph type="sldNum" sz="quarter" idx="12"/>
          </p:nvPr>
        </p:nvSpPr>
        <p:spPr/>
        <p:txBody>
          <a:bodyPr/>
          <a:lstStyle/>
          <a:p>
            <a:fld id="{321DBA6F-6C8F-4FCD-89B7-0F3764FC44C2}"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0"/>
          </p:nvPr>
        </p:nvSpPr>
        <p:spPr/>
        <p:txBody>
          <a:bodyPr/>
          <a:lstStyle/>
          <a:p>
            <a:fld id="{D5DB11BA-A570-4E7F-B2C0-9CDC4694CFEA}" type="datetime2">
              <a:rPr lang="fr-FR" smtClean="0"/>
              <a:pPr/>
              <a:t>mercredi 6 août 2025</a:t>
            </a:fld>
            <a:endParaRPr lang="fr-FR"/>
          </a:p>
        </p:txBody>
      </p:sp>
      <p:sp>
        <p:nvSpPr>
          <p:cNvPr id="8" name="Espace réservé du pied de page 7"/>
          <p:cNvSpPr>
            <a:spLocks noGrp="1"/>
          </p:cNvSpPr>
          <p:nvPr>
            <p:ph type="ftr" sz="quarter" idx="11"/>
          </p:nvPr>
        </p:nvSpPr>
        <p:spPr/>
        <p:txBody>
          <a:bodyPr/>
          <a:lstStyle/>
          <a:p>
            <a:r>
              <a:rPr lang="fr-FR"/>
              <a:t>AUREC- AFRIQUE / BF </a:t>
            </a:r>
          </a:p>
        </p:txBody>
      </p:sp>
      <p:sp>
        <p:nvSpPr>
          <p:cNvPr id="9" name="Espace réservé du numéro de diapositive 8"/>
          <p:cNvSpPr>
            <a:spLocks noGrp="1"/>
          </p:cNvSpPr>
          <p:nvPr>
            <p:ph type="sldNum" sz="quarter" idx="12"/>
          </p:nvPr>
        </p:nvSpPr>
        <p:spPr/>
        <p:txBody>
          <a:bodyPr/>
          <a:lstStyle/>
          <a:p>
            <a:fld id="{321DBA6F-6C8F-4FCD-89B7-0F3764FC44C2}"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EE5D8A9D-492E-4835-99B8-A5E1CD303433}" type="datetime2">
              <a:rPr lang="fr-FR" smtClean="0"/>
              <a:pPr/>
              <a:t>mercredi 6 août 2025</a:t>
            </a:fld>
            <a:endParaRPr lang="fr-FR"/>
          </a:p>
        </p:txBody>
      </p:sp>
      <p:sp>
        <p:nvSpPr>
          <p:cNvPr id="4" name="Espace réservé du pied de page 3"/>
          <p:cNvSpPr>
            <a:spLocks noGrp="1"/>
          </p:cNvSpPr>
          <p:nvPr>
            <p:ph type="ftr" sz="quarter" idx="11"/>
          </p:nvPr>
        </p:nvSpPr>
        <p:spPr/>
        <p:txBody>
          <a:bodyPr/>
          <a:lstStyle/>
          <a:p>
            <a:r>
              <a:rPr lang="fr-FR"/>
              <a:t>AUREC- AFRIQUE / BF </a:t>
            </a:r>
          </a:p>
        </p:txBody>
      </p:sp>
      <p:sp>
        <p:nvSpPr>
          <p:cNvPr id="5" name="Espace réservé du numéro de diapositive 4"/>
          <p:cNvSpPr>
            <a:spLocks noGrp="1"/>
          </p:cNvSpPr>
          <p:nvPr>
            <p:ph type="sldNum" sz="quarter" idx="12"/>
          </p:nvPr>
        </p:nvSpPr>
        <p:spPr/>
        <p:txBody>
          <a:bodyPr/>
          <a:lstStyle/>
          <a:p>
            <a:fld id="{321DBA6F-6C8F-4FCD-89B7-0F3764FC44C2}"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B3F8D65-289B-4FAC-96C4-D93B68C98A86}" type="datetime2">
              <a:rPr lang="fr-FR" smtClean="0"/>
              <a:pPr/>
              <a:t>mercredi 6 août 2025</a:t>
            </a:fld>
            <a:endParaRPr lang="fr-FR"/>
          </a:p>
        </p:txBody>
      </p:sp>
      <p:sp>
        <p:nvSpPr>
          <p:cNvPr id="3" name="Espace réservé du pied de page 2"/>
          <p:cNvSpPr>
            <a:spLocks noGrp="1"/>
          </p:cNvSpPr>
          <p:nvPr>
            <p:ph type="ftr" sz="quarter" idx="11"/>
          </p:nvPr>
        </p:nvSpPr>
        <p:spPr/>
        <p:txBody>
          <a:bodyPr/>
          <a:lstStyle/>
          <a:p>
            <a:r>
              <a:rPr lang="fr-FR"/>
              <a:t>AUREC- AFRIQUE / BF </a:t>
            </a:r>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0859AD83-F7A5-4475-8480-E33DEEAC51FC}" type="datetime2">
              <a:rPr lang="fr-FR" smtClean="0"/>
              <a:pPr/>
              <a:t>mercredi 6 août 2025</a:t>
            </a:fld>
            <a:endParaRPr lang="fr-FR"/>
          </a:p>
        </p:txBody>
      </p:sp>
      <p:sp>
        <p:nvSpPr>
          <p:cNvPr id="6" name="Espace réservé du pied de page 5"/>
          <p:cNvSpPr>
            <a:spLocks noGrp="1"/>
          </p:cNvSpPr>
          <p:nvPr>
            <p:ph type="ftr" sz="quarter" idx="11"/>
          </p:nvPr>
        </p:nvSpPr>
        <p:spPr/>
        <p:txBody>
          <a:bodyPr/>
          <a:lstStyle/>
          <a:p>
            <a:r>
              <a:rPr lang="fr-FR"/>
              <a:t>AUREC- AFRIQUE / BF </a:t>
            </a:r>
          </a:p>
        </p:txBody>
      </p:sp>
      <p:sp>
        <p:nvSpPr>
          <p:cNvPr id="7" name="Espace réservé du numéro de diapositive 6"/>
          <p:cNvSpPr>
            <a:spLocks noGrp="1"/>
          </p:cNvSpPr>
          <p:nvPr>
            <p:ph type="sldNum" sz="quarter" idx="12"/>
          </p:nvPr>
        </p:nvSpPr>
        <p:spPr/>
        <p:txBody>
          <a:bodyPr/>
          <a:lstStyle/>
          <a:p>
            <a:fld id="{321DBA6F-6C8F-4FCD-89B7-0F3764FC44C2}"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B4B76B2D-2137-48FD-A27B-AC892BF4FEB3}" type="datetime2">
              <a:rPr lang="fr-FR" smtClean="0"/>
              <a:pPr/>
              <a:t>mercredi 6 août 2025</a:t>
            </a:fld>
            <a:endParaRPr lang="fr-FR"/>
          </a:p>
        </p:txBody>
      </p:sp>
      <p:sp>
        <p:nvSpPr>
          <p:cNvPr id="6" name="Espace réservé du pied de page 5"/>
          <p:cNvSpPr>
            <a:spLocks noGrp="1"/>
          </p:cNvSpPr>
          <p:nvPr>
            <p:ph type="ftr" sz="quarter" idx="11"/>
          </p:nvPr>
        </p:nvSpPr>
        <p:spPr/>
        <p:txBody>
          <a:bodyPr/>
          <a:lstStyle/>
          <a:p>
            <a:r>
              <a:rPr lang="fr-FR"/>
              <a:t>AUREC- AFRIQUE / BF </a:t>
            </a: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321DBA6F-6C8F-4FCD-89B7-0F3764FC44C2}" type="slidenum">
              <a:rPr lang="fr-FR" smtClean="0"/>
              <a:pPr/>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AAD684A-C48D-452D-A0F5-5BF5659FF542}" type="datetime2">
              <a:rPr lang="fr-FR" smtClean="0"/>
              <a:pPr/>
              <a:t>mercredi 6 août 2025</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fr-FR"/>
              <a:t>AUREC- AFRIQUE / BF </a:t>
            </a: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21DBA6F-6C8F-4FCD-89B7-0F3764FC44C2}" type="slidenum">
              <a:rPr lang="fr-FR" smtClean="0"/>
              <a:pPr/>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321DBA6F-6C8F-4FCD-89B7-0F3764FC44C2}" type="slidenum">
              <a:rPr lang="fr-FR" smtClean="0"/>
              <a:pPr/>
              <a:t>1</a:t>
            </a:fld>
            <a:endParaRPr lang="fr-FR"/>
          </a:p>
        </p:txBody>
      </p:sp>
      <p:sp>
        <p:nvSpPr>
          <p:cNvPr id="24581" name="Rectangle 5"/>
          <p:cNvSpPr>
            <a:spLocks noChangeArrowheads="1"/>
          </p:cNvSpPr>
          <p:nvPr/>
        </p:nvSpPr>
        <p:spPr bwMode="auto">
          <a:xfrm>
            <a:off x="395536" y="3212976"/>
            <a:ext cx="7798073" cy="21852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fr-FR" sz="1600" b="1" dirty="0"/>
              <a:t>SEMINAIRE DE FORMATION AU PROFIT DES ADMINISTRATEURS ET  OBSERVATEURS  AU CONSEIL D'ADMINISTRATION AINSI QU'AUX MEMBRES DE L'EQUIPE DE DIRECTION  DU  FONDS  NATIONAL  POUR  LA  PROMOTION  DU SPORT ET DES  LOISIRS  </a:t>
            </a:r>
            <a:endParaRPr lang="fr-FR" sz="1600" dirty="0"/>
          </a:p>
          <a:p>
            <a:pPr algn="ctr"/>
            <a:endParaRPr lang="fr-FR" sz="1600" dirty="0"/>
          </a:p>
          <a:p>
            <a:r>
              <a:rPr lang="fr-FR" sz="2800" b="1" dirty="0"/>
              <a:t> </a:t>
            </a:r>
            <a:endParaRPr lang="fr-FR" sz="2800" dirty="0"/>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2800" b="0" i="0" u="none" strike="noStrike" cap="none" normalizeH="0" baseline="0" dirty="0">
                <a:ln>
                  <a:noFill/>
                </a:ln>
                <a:effectLst/>
                <a:latin typeface="Constantia" pitchFamily="18" charset="0"/>
              </a:rPr>
              <a:t> </a:t>
            </a:r>
          </a:p>
        </p:txBody>
      </p:sp>
      <p:sp>
        <p:nvSpPr>
          <p:cNvPr id="24582" name="Rectangle 6"/>
          <p:cNvSpPr>
            <a:spLocks noChangeArrowheads="1"/>
          </p:cNvSpPr>
          <p:nvPr/>
        </p:nvSpPr>
        <p:spPr bwMode="auto">
          <a:xfrm>
            <a:off x="467544" y="4581128"/>
            <a:ext cx="7992888"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b="1" i="1" u="sng" strike="noStrike" cap="none" normalizeH="0" baseline="0" dirty="0">
                <a:ln>
                  <a:noFill/>
                </a:ln>
                <a:effectLst/>
                <a:latin typeface="Constantia" pitchFamily="18" charset="0"/>
                <a:ea typeface="Calibri" pitchFamily="34" charset="0"/>
                <a:cs typeface="Arial" pitchFamily="34" charset="0"/>
              </a:rPr>
              <a:t>THEME</a:t>
            </a:r>
            <a:r>
              <a:rPr lang="fr-FR" b="1" i="1" dirty="0">
                <a:latin typeface="Arial" pitchFamily="34" charset="0"/>
                <a:ea typeface="Calibri" pitchFamily="34" charset="0"/>
                <a:cs typeface="Arial" pitchFamily="34" charset="0"/>
              </a:rPr>
              <a:t>  </a:t>
            </a:r>
            <a:r>
              <a:rPr kumimoji="0" lang="fr-FR" b="1" i="1" u="none" strike="noStrike" cap="none" normalizeH="0" dirty="0">
                <a:ln>
                  <a:noFill/>
                </a:ln>
                <a:effectLst/>
                <a:latin typeface="Arial" pitchFamily="34" charset="0"/>
                <a:ea typeface="Calibri" pitchFamily="34" charset="0"/>
                <a:cs typeface="Arial" pitchFamily="34" charset="0"/>
              </a:rPr>
              <a:t> </a:t>
            </a:r>
            <a:r>
              <a:rPr kumimoji="0" lang="fr-FR" b="1" i="1" u="none" strike="noStrike" cap="none" normalizeH="0" baseline="0" dirty="0">
                <a:ln>
                  <a:noFill/>
                </a:ln>
                <a:effectLst/>
                <a:latin typeface="Arial" pitchFamily="34" charset="0"/>
                <a:ea typeface="Calibri" pitchFamily="34" charset="0"/>
                <a:cs typeface="Arial" pitchFamily="34" charset="0"/>
              </a:rPr>
              <a:t>:</a:t>
            </a:r>
          </a:p>
          <a:p>
            <a:pPr algn="ctr"/>
            <a:r>
              <a:rPr lang="fr-FR" sz="2800" b="1" dirty="0"/>
              <a:t> </a:t>
            </a:r>
            <a:r>
              <a:rPr lang="fr-FR" sz="2800" b="1" i="1" dirty="0"/>
              <a:t>« Missions et responsabilités de l'administrateur au sein du Conseil d'Administration et de l'Assemblée Générale »</a:t>
            </a:r>
            <a:endParaRPr lang="fr-FR" sz="2800" dirty="0"/>
          </a:p>
          <a:p>
            <a:pPr lvl="0"/>
            <a:endParaRPr lang="fr-FR" dirty="0"/>
          </a:p>
          <a:p>
            <a:pPr lvl="0"/>
            <a:endParaRPr lang="fr-FR" dirty="0"/>
          </a:p>
          <a:p>
            <a:r>
              <a:rPr lang="fr-FR" sz="3600" b="1" i="1" dirty="0"/>
              <a:t> </a:t>
            </a:r>
            <a:endParaRPr lang="fr-FR" sz="3600" dirty="0"/>
          </a:p>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3600" b="0" i="0" u="none" strike="noStrike" cap="none" normalizeH="0" baseline="0" dirty="0">
              <a:ln>
                <a:noFill/>
              </a:ln>
              <a:effectLst/>
              <a:latin typeface="Arial" pitchFamily="34" charset="0"/>
            </a:endParaRPr>
          </a:p>
        </p:txBody>
      </p:sp>
      <p:sp>
        <p:nvSpPr>
          <p:cNvPr id="8" name="Espace réservé du pied de page 7"/>
          <p:cNvSpPr>
            <a:spLocks noGrp="1"/>
          </p:cNvSpPr>
          <p:nvPr>
            <p:ph type="ftr" sz="quarter" idx="11"/>
          </p:nvPr>
        </p:nvSpPr>
        <p:spPr/>
        <p:txBody>
          <a:bodyPr/>
          <a:lstStyle/>
          <a:p>
            <a:r>
              <a:rPr lang="fr-FR"/>
              <a:t>AUREC AFRIQUE BF </a:t>
            </a:r>
            <a:endParaRPr lang="fr-FR" dirty="0"/>
          </a:p>
        </p:txBody>
      </p:sp>
      <p:sp>
        <p:nvSpPr>
          <p:cNvPr id="10" name="Espace réservé de la date 9"/>
          <p:cNvSpPr>
            <a:spLocks noGrp="1"/>
          </p:cNvSpPr>
          <p:nvPr>
            <p:ph type="dt" sz="half" idx="10"/>
          </p:nvPr>
        </p:nvSpPr>
        <p:spPr/>
        <p:txBody>
          <a:bodyPr/>
          <a:lstStyle/>
          <a:p>
            <a:fld id="{682A3280-12EE-422E-AC52-03E0B0F7B776}" type="datetime1">
              <a:rPr lang="fr-FR" smtClean="0"/>
              <a:pPr/>
              <a:t>06/08/2025</a:t>
            </a:fld>
            <a:endParaRPr lang="fr-FR"/>
          </a:p>
        </p:txBody>
      </p:sp>
      <p:pic>
        <p:nvPicPr>
          <p:cNvPr id="1312769" name="Picture 1" descr="Nouveau Document Microsoft Publisher"/>
          <p:cNvPicPr>
            <a:picLocks noChangeAspect="1" noChangeArrowheads="1"/>
          </p:cNvPicPr>
          <p:nvPr/>
        </p:nvPicPr>
        <p:blipFill>
          <a:blip r:embed="rId3" cstate="print"/>
          <a:srcRect/>
          <a:stretch>
            <a:fillRect/>
          </a:stretch>
        </p:blipFill>
        <p:spPr bwMode="auto">
          <a:xfrm>
            <a:off x="3203848" y="74315"/>
            <a:ext cx="2520280" cy="1914525"/>
          </a:xfrm>
          <a:prstGeom prst="rect">
            <a:avLst/>
          </a:prstGeom>
          <a:noFill/>
          <a:ln w="9525">
            <a:noFill/>
            <a:miter lim="800000"/>
            <a:headEnd/>
            <a:tailEnd/>
          </a:ln>
        </p:spPr>
      </p:pic>
      <p:sp>
        <p:nvSpPr>
          <p:cNvPr id="1312770" name="WordArt 2"/>
          <p:cNvSpPr>
            <a:spLocks noChangeArrowheads="1" noChangeShapeType="1" noTextEdit="1"/>
          </p:cNvSpPr>
          <p:nvPr/>
        </p:nvSpPr>
        <p:spPr bwMode="auto">
          <a:xfrm>
            <a:off x="323528" y="2204864"/>
            <a:ext cx="8568952" cy="720080"/>
          </a:xfrm>
          <a:prstGeom prst="rect">
            <a:avLst/>
          </a:prstGeom>
        </p:spPr>
        <p:txBody>
          <a:bodyPr wrap="none" fromWordArt="1">
            <a:prstTxWarp prst="textPlain">
              <a:avLst>
                <a:gd name="adj" fmla="val 50000"/>
              </a:avLst>
            </a:prstTxWarp>
          </a:bodyPr>
          <a:lstStyle/>
          <a:p>
            <a:pPr algn="ctr" rtl="0"/>
            <a:r>
              <a:rPr lang="fr-FR" sz="1400" kern="10" spc="0" dirty="0">
                <a:ln w="9525">
                  <a:solidFill>
                    <a:srgbClr val="000000"/>
                  </a:solidFill>
                  <a:round/>
                  <a:headEnd/>
                  <a:tailEnd/>
                </a:ln>
                <a:solidFill>
                  <a:srgbClr val="00B050"/>
                </a:solidFill>
                <a:effectLst/>
                <a:latin typeface="Arial Black"/>
              </a:rPr>
              <a:t>FONDS NATIONAL POUR LA PROMOTION DU SPORT ET DES LOISIRS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10</a:t>
            </a:fld>
            <a:endParaRPr lang="fr-FR"/>
          </a:p>
        </p:txBody>
      </p:sp>
      <p:sp>
        <p:nvSpPr>
          <p:cNvPr id="365569" name="Rectangle 1"/>
          <p:cNvSpPr>
            <a:spLocks noChangeArrowheads="1"/>
          </p:cNvSpPr>
          <p:nvPr/>
        </p:nvSpPr>
        <p:spPr bwMode="auto">
          <a:xfrm>
            <a:off x="107504" y="960690"/>
            <a:ext cx="8892480" cy="56015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2400" dirty="0"/>
              <a:t> </a:t>
            </a:r>
          </a:p>
          <a:p>
            <a:pPr algn="just">
              <a:lnSpc>
                <a:spcPct val="150000"/>
              </a:lnSpc>
            </a:pPr>
            <a:r>
              <a:rPr lang="fr-FR" sz="2800" dirty="0"/>
              <a:t>La réduction par cession de la participation de l'Etat et/ou de ses démembrements dans le capital d'une société à capitaux publics est autorisée par la loi. </a:t>
            </a:r>
          </a:p>
          <a:p>
            <a:pPr algn="just">
              <a:lnSpc>
                <a:spcPct val="150000"/>
              </a:lnSpc>
            </a:pPr>
            <a:r>
              <a:rPr lang="fr-FR" sz="2800" b="1" u="sng" dirty="0">
                <a:solidFill>
                  <a:srgbClr val="0070C0"/>
                </a:solidFill>
              </a:rPr>
              <a:t>Observation</a:t>
            </a:r>
            <a:r>
              <a:rPr lang="fr-FR" sz="2800" dirty="0">
                <a:solidFill>
                  <a:srgbClr val="0070C0"/>
                </a:solidFill>
              </a:rPr>
              <a:t> : Cette disposition indique que la participation de l'Etat dans les sociétés à capitaux publics est encadrée par la loi et les décisions sont prises en Conseil des Ministres</a:t>
            </a:r>
            <a:r>
              <a:rPr lang="fr-FR" sz="2800" dirty="0"/>
              <a:t>.</a:t>
            </a:r>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100</a:t>
            </a:fld>
            <a:endParaRPr lang="fr-FR"/>
          </a:p>
        </p:txBody>
      </p:sp>
      <p:sp>
        <p:nvSpPr>
          <p:cNvPr id="365569" name="Rectangle 1"/>
          <p:cNvSpPr>
            <a:spLocks noChangeArrowheads="1"/>
          </p:cNvSpPr>
          <p:nvPr/>
        </p:nvSpPr>
        <p:spPr bwMode="auto">
          <a:xfrm>
            <a:off x="107504" y="206777"/>
            <a:ext cx="9036496" cy="84176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700" dirty="0"/>
              <a:t> </a:t>
            </a:r>
            <a:r>
              <a:rPr lang="fr-FR" sz="2700" b="1" dirty="0">
                <a:solidFill>
                  <a:srgbClr val="C00000"/>
                </a:solidFill>
              </a:rPr>
              <a:t>IV.5. Incompatibilités </a:t>
            </a:r>
            <a:endParaRPr lang="fr-FR" sz="2700" dirty="0"/>
          </a:p>
          <a:p>
            <a:pPr algn="just"/>
            <a:r>
              <a:rPr lang="fr-FR" sz="2700" dirty="0"/>
              <a:t>La profession de commissaire aux comptes est incompatible avec un certain nombre de professions, empêchant la pratique de celle-ci. Ces incompatibilités visent à garantir la liberté matérielle et morale du commissaire et peuvent être générales ou spéciales .</a:t>
            </a:r>
          </a:p>
          <a:p>
            <a:pPr algn="just"/>
            <a:r>
              <a:rPr lang="fr-FR" sz="2700" dirty="0">
                <a:solidFill>
                  <a:srgbClr val="7030A0"/>
                </a:solidFill>
              </a:rPr>
              <a:t>A- les incompatibilités générale</a:t>
            </a:r>
          </a:p>
          <a:p>
            <a:pPr algn="just"/>
            <a:r>
              <a:rPr lang="fr-FR" sz="2700" dirty="0"/>
              <a:t>L'article 697 de l‘Acte Uniforme OHADA relatif au droits des Sociétés Commerciales et du Groupement d’Intérêt  Economique (AUSCGIE) détermine les incompatibilités générales empêchant l'exercice de la fonction de commissaire aux comptes. De manière générale, cet article rend incompatible avec les fonctions de commissaire aux comptes, toute activité subordonnée ou /et activité commerciale .</a:t>
            </a:r>
            <a:endParaRPr lang="fr-FR" sz="2700" b="1" u="sng" dirty="0">
              <a:solidFill>
                <a:srgbClr val="0070C0"/>
              </a:solidFill>
            </a:endParaRPr>
          </a:p>
          <a:p>
            <a:endParaRPr lang="fr-FR" sz="2000" dirty="0"/>
          </a:p>
          <a:p>
            <a:endParaRPr lang="fr-FR" sz="2400" dirty="0"/>
          </a:p>
          <a:p>
            <a:r>
              <a:rPr lang="fr-FR" sz="2400" dirty="0"/>
              <a:t>.</a:t>
            </a:r>
          </a:p>
          <a:p>
            <a:pPr algn="just"/>
            <a:endParaRPr lang="fr-FR" dirty="0"/>
          </a:p>
          <a:p>
            <a:pPr algn="just"/>
            <a:endParaRPr lang="fr-FR"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101</a:t>
            </a:fld>
            <a:endParaRPr lang="fr-FR"/>
          </a:p>
        </p:txBody>
      </p:sp>
      <p:sp>
        <p:nvSpPr>
          <p:cNvPr id="365569" name="Rectangle 1"/>
          <p:cNvSpPr>
            <a:spLocks noChangeArrowheads="1"/>
          </p:cNvSpPr>
          <p:nvPr/>
        </p:nvSpPr>
        <p:spPr bwMode="auto">
          <a:xfrm>
            <a:off x="107504" y="1276300"/>
            <a:ext cx="9036496" cy="62786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800" dirty="0"/>
              <a:t>Les fonctions de commissaire aux comptes sont incompatibles :</a:t>
            </a:r>
          </a:p>
          <a:p>
            <a:pPr lvl="0" algn="just">
              <a:buFont typeface="Wingdings" pitchFamily="2" charset="2"/>
              <a:buChar char="q"/>
            </a:pPr>
            <a:r>
              <a:rPr lang="fr-FR" sz="2800" dirty="0">
                <a:solidFill>
                  <a:srgbClr val="C00000"/>
                </a:solidFill>
              </a:rPr>
              <a:t> </a:t>
            </a:r>
            <a:r>
              <a:rPr lang="fr-FR" sz="2800" dirty="0"/>
              <a:t>avec toute activité ou tout acte de nature à porter atteinte à son indépendance ;</a:t>
            </a:r>
          </a:p>
          <a:p>
            <a:pPr lvl="0" algn="just">
              <a:buFont typeface="Wingdings" pitchFamily="2" charset="2"/>
              <a:buChar char="q"/>
            </a:pPr>
            <a:r>
              <a:rPr lang="fr-FR" sz="2800" dirty="0">
                <a:solidFill>
                  <a:srgbClr val="C00000"/>
                </a:solidFill>
              </a:rPr>
              <a:t> </a:t>
            </a:r>
            <a:r>
              <a:rPr lang="fr-FR" sz="2800" dirty="0"/>
              <a:t>avec tout emploi salarié ; toutefois, il peut dispenser un enseignement se rattachant à l’exercice de sa profession ou  occuper un emploi rémunéré chez un commissaire aux comptes ou chez un expert comptable;</a:t>
            </a:r>
          </a:p>
          <a:p>
            <a:pPr lvl="0" algn="just">
              <a:buFont typeface="Wingdings" pitchFamily="2" charset="2"/>
              <a:buChar char="q"/>
            </a:pPr>
            <a:r>
              <a:rPr lang="fr-FR" sz="2800" dirty="0">
                <a:solidFill>
                  <a:srgbClr val="C00000"/>
                </a:solidFill>
              </a:rPr>
              <a:t> </a:t>
            </a:r>
            <a:r>
              <a:rPr lang="fr-FR" sz="2800" dirty="0"/>
              <a:t> avec toute activité commerciale, qu’elle soit exercée directement ou par personne interposée.</a:t>
            </a:r>
          </a:p>
          <a:p>
            <a:endParaRPr lang="fr-FR" sz="2000" dirty="0"/>
          </a:p>
          <a:p>
            <a:endParaRPr lang="fr-FR" sz="2400" dirty="0"/>
          </a:p>
          <a:p>
            <a:r>
              <a:rPr lang="fr-FR" sz="2400" dirty="0"/>
              <a:t>.</a:t>
            </a:r>
          </a:p>
          <a:p>
            <a:pPr algn="just"/>
            <a:endParaRPr lang="fr-FR" dirty="0"/>
          </a:p>
          <a:p>
            <a:pPr algn="just"/>
            <a:endParaRPr lang="fr-FR"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102</a:t>
            </a:fld>
            <a:endParaRPr lang="fr-FR"/>
          </a:p>
        </p:txBody>
      </p:sp>
      <p:sp>
        <p:nvSpPr>
          <p:cNvPr id="365569" name="Rectangle 1"/>
          <p:cNvSpPr>
            <a:spLocks noChangeArrowheads="1"/>
          </p:cNvSpPr>
          <p:nvPr/>
        </p:nvSpPr>
        <p:spPr bwMode="auto">
          <a:xfrm>
            <a:off x="107504" y="344260"/>
            <a:ext cx="8640960" cy="85561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dirty="0"/>
              <a:t> </a:t>
            </a:r>
            <a:r>
              <a:rPr lang="fr-FR" sz="2700" dirty="0">
                <a:solidFill>
                  <a:srgbClr val="7030A0"/>
                </a:solidFill>
              </a:rPr>
              <a:t>B- les incompatibilités spéciales</a:t>
            </a:r>
          </a:p>
          <a:p>
            <a:pPr algn="just"/>
            <a:r>
              <a:rPr lang="fr-FR" sz="2700" dirty="0"/>
              <a:t>L'article 698 de l‘Acte Uniforme OHADA relatif au droits des Sociétés Commerciales et du Groupement d’Intérêt  Economique (AUSCGIE) détermine les incompatibilités spéciales.</a:t>
            </a:r>
          </a:p>
          <a:p>
            <a:pPr algn="just"/>
            <a:r>
              <a:rPr lang="fr-FR" sz="2700" dirty="0"/>
              <a:t>Ne peuvent être commissaire aux comptes  :</a:t>
            </a:r>
          </a:p>
          <a:p>
            <a:pPr algn="just"/>
            <a:r>
              <a:rPr lang="fr-FR" sz="2700" dirty="0"/>
              <a:t>Les fonctions de commissaire aux comptes sont incompatibles :</a:t>
            </a:r>
          </a:p>
          <a:p>
            <a:pPr lvl="0" algn="just">
              <a:buFont typeface="Wingdings" pitchFamily="2" charset="2"/>
              <a:buChar char="q"/>
            </a:pPr>
            <a:r>
              <a:rPr lang="fr-FR" sz="2700" dirty="0">
                <a:solidFill>
                  <a:srgbClr val="C00000"/>
                </a:solidFill>
              </a:rPr>
              <a:t>  </a:t>
            </a:r>
            <a:r>
              <a:rPr lang="fr-FR" sz="2700" dirty="0"/>
              <a:t>les fondateurs, apporteurs, bénéficiaires d’avantages particuliers, dirigeants sociaux de la société ou de ses filiales, ainsi que leur conjoint;</a:t>
            </a:r>
          </a:p>
          <a:p>
            <a:pPr lvl="0" algn="just">
              <a:buFont typeface="Wingdings" pitchFamily="2" charset="2"/>
              <a:buChar char="q"/>
            </a:pPr>
            <a:r>
              <a:rPr lang="fr-FR" sz="2700" dirty="0">
                <a:solidFill>
                  <a:srgbClr val="C00000"/>
                </a:solidFill>
              </a:rPr>
              <a:t> </a:t>
            </a:r>
            <a:r>
              <a:rPr lang="fr-FR" sz="2700" dirty="0"/>
              <a:t>les parents et alliés, jusqu’au quatrième degré ;</a:t>
            </a:r>
          </a:p>
          <a:p>
            <a:pPr lvl="0" algn="just">
              <a:buFont typeface="Wingdings" pitchFamily="2" charset="2"/>
              <a:buChar char="q"/>
            </a:pPr>
            <a:r>
              <a:rPr lang="fr-FR" sz="2700" dirty="0">
                <a:solidFill>
                  <a:srgbClr val="C00000"/>
                </a:solidFill>
              </a:rPr>
              <a:t> </a:t>
            </a:r>
            <a:r>
              <a:rPr lang="fr-FR" sz="2700" dirty="0"/>
              <a:t>les dirigeant sociaux de  sociétés possédant le dixième du capital de la société ou dont celle-ci possède le dixième du capital, ainsi que leur conjoint ;</a:t>
            </a:r>
          </a:p>
          <a:p>
            <a:pPr lvl="0" algn="just"/>
            <a:endParaRPr lang="fr-FR" sz="2800" dirty="0"/>
          </a:p>
          <a:p>
            <a:pPr lvl="0" algn="just"/>
            <a:endParaRPr lang="fr-FR" sz="2400" dirty="0"/>
          </a:p>
          <a:p>
            <a:r>
              <a:rPr lang="fr-FR" sz="2400" dirty="0"/>
              <a:t>.</a:t>
            </a:r>
          </a:p>
          <a:p>
            <a:pPr algn="just"/>
            <a:endParaRPr lang="fr-FR" dirty="0"/>
          </a:p>
          <a:p>
            <a:pPr algn="just"/>
            <a:endParaRPr lang="fr-FR"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103</a:t>
            </a:fld>
            <a:endParaRPr lang="fr-FR"/>
          </a:p>
        </p:txBody>
      </p:sp>
      <p:sp>
        <p:nvSpPr>
          <p:cNvPr id="365569" name="Rectangle 1"/>
          <p:cNvSpPr>
            <a:spLocks noChangeArrowheads="1"/>
          </p:cNvSpPr>
          <p:nvPr/>
        </p:nvSpPr>
        <p:spPr bwMode="auto">
          <a:xfrm>
            <a:off x="107504" y="559122"/>
            <a:ext cx="8640960" cy="76944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buFont typeface="Wingdings" pitchFamily="2" charset="2"/>
              <a:buChar char="q"/>
            </a:pPr>
            <a:r>
              <a:rPr lang="fr-FR" sz="2400" dirty="0">
                <a:solidFill>
                  <a:srgbClr val="FF0000"/>
                </a:solidFill>
              </a:rPr>
              <a:t> </a:t>
            </a:r>
            <a:r>
              <a:rPr lang="fr-FR" sz="1900" dirty="0">
                <a:solidFill>
                  <a:srgbClr val="C00000"/>
                </a:solidFill>
              </a:rPr>
              <a:t> </a:t>
            </a:r>
            <a:r>
              <a:rPr lang="fr-FR" sz="2800" dirty="0"/>
              <a:t>les personnes qui, directement ou indirectement ou par personne interposée reçoivent des fondateurs, apporteurs de capitaux, bénéficiaires d’avantages  particuliers, dirigeant sociaux…  un salaire ou une rémunération quelconque en raison d’une activité permanente autre que celle de commissaire aux comptes; il en est de même pour les conjoints de ces personnes ;</a:t>
            </a:r>
          </a:p>
          <a:p>
            <a:pPr lvl="0" algn="just">
              <a:buFont typeface="Wingdings" pitchFamily="2" charset="2"/>
              <a:buChar char="q"/>
            </a:pPr>
            <a:r>
              <a:rPr lang="fr-FR" sz="2800" dirty="0">
                <a:solidFill>
                  <a:srgbClr val="FF0000"/>
                </a:solidFill>
              </a:rPr>
              <a:t> </a:t>
            </a:r>
            <a:r>
              <a:rPr lang="fr-FR" sz="2800" dirty="0"/>
              <a:t> le commissaire aux comptes ne peut être nommé administrateur, administrateur général, administrateur général adjoint, directeur général ou directeur général adjoint des sociétés qu’il contrôle moins de cinq  (05) années après la cessation de sa mission de contrôle de ladite société.</a:t>
            </a:r>
          </a:p>
          <a:p>
            <a:pPr lvl="0" algn="just"/>
            <a:endParaRPr lang="fr-FR" sz="2400" dirty="0"/>
          </a:p>
          <a:p>
            <a:r>
              <a:rPr lang="fr-FR" sz="2400" dirty="0"/>
              <a:t>.</a:t>
            </a:r>
          </a:p>
          <a:p>
            <a:pPr algn="just"/>
            <a:endParaRPr lang="fr-FR" dirty="0"/>
          </a:p>
          <a:p>
            <a:pPr algn="just"/>
            <a:endParaRPr lang="fr-FR"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104</a:t>
            </a:fld>
            <a:endParaRPr lang="fr-FR"/>
          </a:p>
        </p:txBody>
      </p:sp>
      <p:sp>
        <p:nvSpPr>
          <p:cNvPr id="365569" name="Rectangle 1"/>
          <p:cNvSpPr>
            <a:spLocks noChangeArrowheads="1"/>
          </p:cNvSpPr>
          <p:nvPr/>
        </p:nvSpPr>
        <p:spPr bwMode="auto">
          <a:xfrm>
            <a:off x="107504" y="1439482"/>
            <a:ext cx="8640960" cy="553997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2400" dirty="0"/>
              <a:t> </a:t>
            </a:r>
            <a:r>
              <a:rPr lang="fr-FR" sz="2800" b="1" dirty="0">
                <a:solidFill>
                  <a:srgbClr val="FF0000"/>
                </a:solidFill>
              </a:rPr>
              <a:t>IV.6. Désignation, durée du mandat, et honoraires du commissaire aux comptes </a:t>
            </a:r>
            <a:endParaRPr lang="fr-FR" sz="2800" dirty="0">
              <a:solidFill>
                <a:srgbClr val="FF0000"/>
              </a:solidFill>
            </a:endParaRPr>
          </a:p>
          <a:p>
            <a:pPr algn="just"/>
            <a:r>
              <a:rPr lang="fr-FR" sz="2800" b="1" dirty="0">
                <a:solidFill>
                  <a:srgbClr val="7030A0"/>
                </a:solidFill>
              </a:rPr>
              <a:t>IV.6.1. Désignation </a:t>
            </a:r>
            <a:endParaRPr lang="fr-FR" sz="2800" dirty="0">
              <a:solidFill>
                <a:srgbClr val="7030A0"/>
              </a:solidFill>
            </a:endParaRPr>
          </a:p>
          <a:p>
            <a:pPr algn="just"/>
            <a:r>
              <a:rPr lang="fr-FR" sz="2800" dirty="0"/>
              <a:t>Le premier commissaire aux comptes et son suppléant sont désignés dans les statuts ou par l’Assemblée Générale constitutive </a:t>
            </a:r>
          </a:p>
          <a:p>
            <a:pPr algn="just"/>
            <a:r>
              <a:rPr lang="fr-FR" sz="2800" dirty="0"/>
              <a:t>En cour de vie le commissaire aux comptes et son suppléant sont désignés par l’Assemblée Générale ordinaire (art 703 de l’AUSCGIE).</a:t>
            </a:r>
          </a:p>
          <a:p>
            <a:pPr lvl="0" algn="just"/>
            <a:endParaRPr lang="fr-FR" sz="2400" dirty="0"/>
          </a:p>
          <a:p>
            <a:r>
              <a:rPr lang="fr-FR" sz="2400" dirty="0"/>
              <a:t>.</a:t>
            </a:r>
          </a:p>
          <a:p>
            <a:pPr algn="just"/>
            <a:endParaRPr lang="fr-FR" dirty="0"/>
          </a:p>
          <a:p>
            <a:pPr algn="just"/>
            <a:endParaRPr lang="fr-FR"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105</a:t>
            </a:fld>
            <a:endParaRPr lang="fr-FR"/>
          </a:p>
        </p:txBody>
      </p:sp>
      <p:sp>
        <p:nvSpPr>
          <p:cNvPr id="365569" name="Rectangle 1"/>
          <p:cNvSpPr>
            <a:spLocks noChangeArrowheads="1"/>
          </p:cNvSpPr>
          <p:nvPr/>
        </p:nvSpPr>
        <p:spPr bwMode="auto">
          <a:xfrm>
            <a:off x="107504" y="1008596"/>
            <a:ext cx="8640960" cy="64017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dirty="0"/>
              <a:t> </a:t>
            </a:r>
            <a:r>
              <a:rPr lang="fr-FR" sz="2800" b="1" dirty="0">
                <a:solidFill>
                  <a:srgbClr val="7030A0"/>
                </a:solidFill>
              </a:rPr>
              <a:t>IV.6.2. Durée du mandat </a:t>
            </a:r>
          </a:p>
          <a:p>
            <a:pPr algn="just"/>
            <a:r>
              <a:rPr lang="fr-FR" sz="2800" dirty="0"/>
              <a:t>La durée des fonctions du commissaire aux comptes désigné dans les statuts ou par l’assemblée générale constitutive est de deux exercices sociaux.</a:t>
            </a:r>
          </a:p>
          <a:p>
            <a:pPr algn="just"/>
            <a:r>
              <a:rPr lang="fr-FR" sz="2800" dirty="0"/>
              <a:t>Lorsqu’il est désigné par l’assemblée générale ordinaire, le commissaire aux comptes exerce ses fonctions durant six (06) exercices sociaux (art 704  de l’AUSCGIE).</a:t>
            </a:r>
          </a:p>
          <a:p>
            <a:pPr algn="just"/>
            <a:r>
              <a:rPr lang="fr-FR" sz="2800" dirty="0"/>
              <a:t>Au BURKINA FASO, les commissaires aux comptes des EPE sont nommés par  le Conseil d’Administration pour un mandat  de trois (03)  exercices sociaux renouvelable une fois. </a:t>
            </a:r>
          </a:p>
          <a:p>
            <a:pPr lvl="0" algn="just"/>
            <a:endParaRPr lang="fr-FR" sz="2400" dirty="0"/>
          </a:p>
          <a:p>
            <a:r>
              <a:rPr lang="fr-FR" sz="2400" dirty="0"/>
              <a:t>.</a:t>
            </a:r>
          </a:p>
          <a:p>
            <a:pPr algn="just"/>
            <a:endParaRPr lang="fr-FR" dirty="0"/>
          </a:p>
          <a:p>
            <a:pPr algn="just"/>
            <a:endParaRPr lang="fr-FR"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106</a:t>
            </a:fld>
            <a:endParaRPr lang="fr-FR"/>
          </a:p>
        </p:txBody>
      </p:sp>
      <p:sp>
        <p:nvSpPr>
          <p:cNvPr id="365569" name="Rectangle 1"/>
          <p:cNvSpPr>
            <a:spLocks noChangeArrowheads="1"/>
          </p:cNvSpPr>
          <p:nvPr/>
        </p:nvSpPr>
        <p:spPr bwMode="auto">
          <a:xfrm>
            <a:off x="107504" y="835539"/>
            <a:ext cx="8640960" cy="72019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dirty="0"/>
              <a:t> </a:t>
            </a:r>
            <a:r>
              <a:rPr lang="fr-FR" sz="2800" b="1" dirty="0">
                <a:solidFill>
                  <a:srgbClr val="7030A0"/>
                </a:solidFill>
              </a:rPr>
              <a:t>IV.6.3. Honoraires </a:t>
            </a:r>
            <a:endParaRPr lang="fr-FR" sz="2800" dirty="0"/>
          </a:p>
          <a:p>
            <a:pPr algn="just"/>
            <a:r>
              <a:rPr lang="fr-FR" sz="2800" dirty="0"/>
              <a:t>Les honoraires du commissaire aux comptes sont à la charge de l’entité (FNPSL dans notre cas). </a:t>
            </a:r>
          </a:p>
          <a:p>
            <a:pPr algn="just"/>
            <a:r>
              <a:rPr lang="fr-FR" sz="2800" dirty="0"/>
              <a:t>Le montant des honoraires est fixé globalement par le Conseil d’Administration quel que soit le nombre  des commissaires aux comptes qui se repartissent entre eux ces honoraires (art 723 de l’acte uniforme OHADA).</a:t>
            </a:r>
          </a:p>
          <a:p>
            <a:pPr algn="just"/>
            <a:endParaRPr lang="fr-FR" sz="2800" dirty="0"/>
          </a:p>
          <a:p>
            <a:pPr algn="just"/>
            <a:r>
              <a:rPr lang="fr-FR" sz="2800" b="1" dirty="0"/>
              <a:t>NB : les frais de déplacement et de séjour engagés par les commissaires aux comptes dans l’exercice  de leurs fonctions sont à la charge de la société (art 724  de</a:t>
            </a:r>
            <a:r>
              <a:rPr lang="fr-FR" sz="2800" dirty="0"/>
              <a:t> </a:t>
            </a:r>
            <a:r>
              <a:rPr lang="fr-FR" sz="2800" b="1" dirty="0"/>
              <a:t>l’AUSCGIE).</a:t>
            </a:r>
            <a:endParaRPr lang="fr-FR" sz="2800" dirty="0"/>
          </a:p>
          <a:p>
            <a:pPr lvl="0" algn="just">
              <a:lnSpc>
                <a:spcPct val="150000"/>
              </a:lnSpc>
            </a:pPr>
            <a:endParaRPr lang="fr-FR" sz="2400" dirty="0"/>
          </a:p>
          <a:p>
            <a:pPr>
              <a:lnSpc>
                <a:spcPct val="150000"/>
              </a:lnSpc>
            </a:pPr>
            <a:r>
              <a:rPr lang="fr-FR" sz="2400" dirty="0"/>
              <a:t>.</a:t>
            </a:r>
          </a:p>
          <a:p>
            <a:pPr algn="just"/>
            <a:endParaRPr lang="fr-FR" dirty="0"/>
          </a:p>
          <a:p>
            <a:pPr algn="just"/>
            <a:endParaRPr lang="fr-FR"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107</a:t>
            </a:fld>
            <a:endParaRPr lang="fr-FR"/>
          </a:p>
        </p:txBody>
      </p:sp>
      <p:sp>
        <p:nvSpPr>
          <p:cNvPr id="365569" name="Rectangle 1"/>
          <p:cNvSpPr>
            <a:spLocks noChangeArrowheads="1"/>
          </p:cNvSpPr>
          <p:nvPr/>
        </p:nvSpPr>
        <p:spPr bwMode="auto">
          <a:xfrm>
            <a:off x="107504" y="314641"/>
            <a:ext cx="8640960" cy="86792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dirty="0">
                <a:solidFill>
                  <a:srgbClr val="FF0000"/>
                </a:solidFill>
              </a:rPr>
              <a:t> </a:t>
            </a:r>
            <a:r>
              <a:rPr lang="fr-FR" sz="2400" b="1" dirty="0">
                <a:solidFill>
                  <a:srgbClr val="FF0000"/>
                </a:solidFill>
              </a:rPr>
              <a:t>IV.7. Les Obligations générales du commissaire aux comptes</a:t>
            </a:r>
            <a:endParaRPr lang="fr-FR" sz="2400" dirty="0">
              <a:solidFill>
                <a:srgbClr val="FF0000"/>
              </a:solidFill>
            </a:endParaRPr>
          </a:p>
          <a:p>
            <a:pPr algn="just"/>
            <a:r>
              <a:rPr lang="fr-FR" sz="2400" b="1" dirty="0">
                <a:solidFill>
                  <a:srgbClr val="FF0000"/>
                </a:solidFill>
              </a:rPr>
              <a:t> </a:t>
            </a:r>
            <a:endParaRPr lang="fr-FR" sz="2400" dirty="0">
              <a:solidFill>
                <a:srgbClr val="FF0000"/>
              </a:solidFill>
            </a:endParaRPr>
          </a:p>
          <a:p>
            <a:pPr lvl="0" algn="just">
              <a:buFont typeface="Wingdings" pitchFamily="2" charset="2"/>
              <a:buChar char="q"/>
            </a:pPr>
            <a:r>
              <a:rPr lang="fr-FR" sz="2400" b="1" i="1" dirty="0">
                <a:solidFill>
                  <a:srgbClr val="FF0000"/>
                </a:solidFill>
              </a:rPr>
              <a:t> </a:t>
            </a:r>
            <a:r>
              <a:rPr lang="fr-FR" sz="2400" b="1" i="1" dirty="0"/>
              <a:t> Le respect des tâches relatives à l’indépendance</a:t>
            </a:r>
            <a:endParaRPr lang="fr-FR" sz="2400" dirty="0"/>
          </a:p>
          <a:p>
            <a:pPr algn="just"/>
            <a:r>
              <a:rPr lang="fr-FR" sz="2400" dirty="0"/>
              <a:t>Les fonctions de commissaire aux comptes sont incompatibles avec toute activité ou tout acte de nature à porter atteinte à son indépendance.</a:t>
            </a:r>
          </a:p>
          <a:p>
            <a:pPr algn="just"/>
            <a:endParaRPr lang="fr-FR" sz="2400" dirty="0"/>
          </a:p>
          <a:p>
            <a:pPr lvl="0" algn="just">
              <a:buFont typeface="Wingdings" pitchFamily="2" charset="2"/>
              <a:buChar char="q"/>
            </a:pPr>
            <a:r>
              <a:rPr lang="fr-FR" sz="2400" b="1" i="1" dirty="0">
                <a:solidFill>
                  <a:srgbClr val="FF0000"/>
                </a:solidFill>
              </a:rPr>
              <a:t> </a:t>
            </a:r>
            <a:r>
              <a:rPr lang="fr-FR" sz="2400" b="1" i="1" dirty="0"/>
              <a:t>  Le secret professionnel </a:t>
            </a:r>
            <a:endParaRPr lang="fr-FR" sz="2400" dirty="0"/>
          </a:p>
          <a:p>
            <a:pPr algn="just"/>
            <a:r>
              <a:rPr lang="fr-FR" sz="2400" dirty="0"/>
              <a:t>Le commissaire aux comptes est tenu au respect du secret professionnel, sauf à l’égard des organismes ou personnes suivantes :</a:t>
            </a:r>
          </a:p>
          <a:p>
            <a:pPr lvl="0" algn="just">
              <a:buFont typeface="Wingdings" pitchFamily="2" charset="2"/>
              <a:buChar char="ü"/>
            </a:pPr>
            <a:r>
              <a:rPr lang="fr-FR" sz="2400" dirty="0"/>
              <a:t> conseil d’Administration ou directoire en tant qu’organes collégiaux ;</a:t>
            </a:r>
          </a:p>
          <a:p>
            <a:pPr lvl="0" algn="just">
              <a:buFont typeface="Wingdings" pitchFamily="2" charset="2"/>
              <a:buChar char="ü"/>
            </a:pPr>
            <a:r>
              <a:rPr lang="fr-FR" sz="2400" dirty="0"/>
              <a:t> Assemblée Générale (sous réserve des informations dont la divulgation serait susceptible de causer un préjudice à la société) ;</a:t>
            </a:r>
          </a:p>
          <a:p>
            <a:pPr lvl="0">
              <a:buFont typeface="Wingdings" pitchFamily="2" charset="2"/>
              <a:buChar char="ü"/>
            </a:pPr>
            <a:endParaRPr lang="fr-FR" sz="2400" dirty="0"/>
          </a:p>
          <a:p>
            <a:pPr lvl="0" algn="just">
              <a:lnSpc>
                <a:spcPct val="150000"/>
              </a:lnSpc>
            </a:pPr>
            <a:endParaRPr lang="fr-FR" sz="2400" dirty="0"/>
          </a:p>
          <a:p>
            <a:pPr>
              <a:lnSpc>
                <a:spcPct val="150000"/>
              </a:lnSpc>
            </a:pPr>
            <a:r>
              <a:rPr lang="fr-FR" sz="2400" dirty="0"/>
              <a:t>.</a:t>
            </a:r>
          </a:p>
          <a:p>
            <a:pPr algn="just"/>
            <a:endParaRPr lang="fr-FR" dirty="0"/>
          </a:p>
          <a:p>
            <a:pPr algn="just"/>
            <a:endParaRPr lang="fr-FR"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108</a:t>
            </a:fld>
            <a:endParaRPr lang="fr-FR"/>
          </a:p>
        </p:txBody>
      </p:sp>
      <p:sp>
        <p:nvSpPr>
          <p:cNvPr id="365569" name="Rectangle 1"/>
          <p:cNvSpPr>
            <a:spLocks noChangeArrowheads="1"/>
          </p:cNvSpPr>
          <p:nvPr/>
        </p:nvSpPr>
        <p:spPr bwMode="auto">
          <a:xfrm>
            <a:off x="107504" y="1330304"/>
            <a:ext cx="8640960" cy="66479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buFont typeface="Wingdings" pitchFamily="2" charset="2"/>
              <a:buChar char="ü"/>
            </a:pPr>
            <a:r>
              <a:rPr lang="fr-FR" sz="2000" dirty="0"/>
              <a:t> </a:t>
            </a:r>
            <a:r>
              <a:rPr lang="fr-FR" sz="2800" dirty="0"/>
              <a:t>comité d’entreprise qui demande toutes explications sur les documents remis à l’assemblée ;</a:t>
            </a:r>
          </a:p>
          <a:p>
            <a:pPr lvl="0" algn="just">
              <a:buFont typeface="Wingdings" pitchFamily="2" charset="2"/>
              <a:buChar char="ü"/>
            </a:pPr>
            <a:r>
              <a:rPr lang="fr-FR" sz="2800" dirty="0"/>
              <a:t> la commission des opérations de bourses ;</a:t>
            </a:r>
          </a:p>
          <a:p>
            <a:pPr lvl="0" algn="just">
              <a:buFont typeface="Wingdings" pitchFamily="2" charset="2"/>
              <a:buChar char="ü"/>
            </a:pPr>
            <a:r>
              <a:rPr lang="fr-FR" sz="2800" dirty="0"/>
              <a:t> juridictions pénales et leurs auxiliaires (faits délictueux révélés) ;</a:t>
            </a:r>
          </a:p>
          <a:p>
            <a:pPr lvl="0" algn="just">
              <a:buFont typeface="Wingdings" pitchFamily="2" charset="2"/>
              <a:buChar char="ü"/>
            </a:pPr>
            <a:r>
              <a:rPr lang="fr-FR" sz="2800" dirty="0"/>
              <a:t> juridiction civil, si le commissaire aux comptes est poursuivi ;</a:t>
            </a:r>
          </a:p>
          <a:p>
            <a:pPr lvl="0" algn="just">
              <a:buFont typeface="Wingdings" pitchFamily="2" charset="2"/>
              <a:buChar char="ü"/>
            </a:pPr>
            <a:r>
              <a:rPr lang="fr-FR" sz="2800" dirty="0"/>
              <a:t> juridictions disciplinaires ;</a:t>
            </a:r>
          </a:p>
          <a:p>
            <a:pPr lvl="0" algn="just">
              <a:buFont typeface="Wingdings" pitchFamily="2" charset="2"/>
              <a:buChar char="ü"/>
            </a:pPr>
            <a:r>
              <a:rPr lang="fr-FR" sz="2800" dirty="0"/>
              <a:t>les commissaires aux comptes d’un même groupe ;</a:t>
            </a:r>
          </a:p>
          <a:p>
            <a:pPr lvl="0" algn="just">
              <a:buFont typeface="Wingdings" pitchFamily="2" charset="2"/>
              <a:buChar char="ü"/>
            </a:pPr>
            <a:r>
              <a:rPr lang="fr-FR" sz="2800" dirty="0"/>
              <a:t>les commissaires aux comptes successifs.</a:t>
            </a:r>
          </a:p>
          <a:p>
            <a:pPr lvl="0" algn="just"/>
            <a:endParaRPr lang="fr-FR" sz="2000" dirty="0"/>
          </a:p>
          <a:p>
            <a:pPr lvl="0" algn="just">
              <a:lnSpc>
                <a:spcPct val="150000"/>
              </a:lnSpc>
            </a:pPr>
            <a:endParaRPr lang="fr-FR" sz="2400" dirty="0"/>
          </a:p>
          <a:p>
            <a:pPr>
              <a:lnSpc>
                <a:spcPct val="150000"/>
              </a:lnSpc>
            </a:pPr>
            <a:r>
              <a:rPr lang="fr-FR" sz="2400" dirty="0"/>
              <a:t>.</a:t>
            </a:r>
          </a:p>
          <a:p>
            <a:pPr algn="just"/>
            <a:endParaRPr lang="fr-FR" dirty="0"/>
          </a:p>
          <a:p>
            <a:pPr algn="just"/>
            <a:endParaRPr lang="fr-FR"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109</a:t>
            </a:fld>
            <a:endParaRPr lang="fr-FR"/>
          </a:p>
        </p:txBody>
      </p:sp>
      <p:sp>
        <p:nvSpPr>
          <p:cNvPr id="365569" name="Rectangle 1"/>
          <p:cNvSpPr>
            <a:spLocks noChangeArrowheads="1"/>
          </p:cNvSpPr>
          <p:nvPr/>
        </p:nvSpPr>
        <p:spPr bwMode="auto">
          <a:xfrm>
            <a:off x="251520" y="458077"/>
            <a:ext cx="8640960" cy="83715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dirty="0">
                <a:solidFill>
                  <a:srgbClr val="FF0000"/>
                </a:solidFill>
              </a:rPr>
              <a:t> </a:t>
            </a:r>
            <a:r>
              <a:rPr lang="fr-FR" sz="2300" b="1" dirty="0">
                <a:solidFill>
                  <a:srgbClr val="FF0000"/>
                </a:solidFill>
              </a:rPr>
              <a:t>IV.8. Cadre d’intervention du commissaire aux comptes </a:t>
            </a:r>
            <a:endParaRPr lang="fr-FR" sz="2300" dirty="0">
              <a:solidFill>
                <a:srgbClr val="FF0000"/>
              </a:solidFill>
            </a:endParaRPr>
          </a:p>
          <a:p>
            <a:pPr algn="just"/>
            <a:r>
              <a:rPr lang="fr-FR" sz="2300" b="1" dirty="0"/>
              <a:t> </a:t>
            </a:r>
            <a:endParaRPr lang="fr-FR" sz="2300" dirty="0"/>
          </a:p>
          <a:p>
            <a:pPr algn="just"/>
            <a:r>
              <a:rPr lang="fr-FR" sz="2300" b="1" i="1" dirty="0">
                <a:solidFill>
                  <a:srgbClr val="00B0F0"/>
                </a:solidFill>
              </a:rPr>
              <a:t>a) permanence de la mission </a:t>
            </a:r>
            <a:endParaRPr lang="fr-FR" sz="2300" dirty="0"/>
          </a:p>
          <a:p>
            <a:pPr algn="just"/>
            <a:r>
              <a:rPr lang="fr-FR" sz="2300" dirty="0"/>
              <a:t>A toute époque  de l’année, les commissaires aux comptes, ensemble ou séparément, opèrent toutes vérifications et tous contrôles qu’ils jugent opportuns et peuvent se faire communiquer sur place toutes les pièces qu’ils estiment utiles à l’exercice de leur mission.</a:t>
            </a:r>
          </a:p>
          <a:p>
            <a:pPr algn="just"/>
            <a:r>
              <a:rPr lang="fr-FR" sz="2300" dirty="0"/>
              <a:t>Deux (02) écueils doivent être évités dans l’interprétation du caractère permanent de la mission de commissaire aux comptes :</a:t>
            </a:r>
          </a:p>
          <a:p>
            <a:pPr lvl="0" algn="just"/>
            <a:r>
              <a:rPr lang="fr-FR" sz="2300" dirty="0"/>
              <a:t>le contrôle permanent ne peut être compris comme l’étalement régulier des interventions du commissaire sur la durée de l’exercice ;</a:t>
            </a:r>
          </a:p>
          <a:p>
            <a:pPr lvl="0" algn="just"/>
            <a:r>
              <a:rPr lang="fr-FR" sz="2300" dirty="0"/>
              <a:t>un programme de contrôle échelonné sur toute la durée du mandat ne doit pas être envisagé.</a:t>
            </a:r>
          </a:p>
          <a:p>
            <a:pPr algn="just"/>
            <a:r>
              <a:rPr lang="fr-FR" sz="2300" b="1" dirty="0"/>
              <a:t>NB : le commissaire aux comptes a un pouvoir permanent de contrôle, mais il n’est pas chargé d’un contrôle permanent.</a:t>
            </a:r>
            <a:endParaRPr lang="fr-FR" sz="2300" dirty="0"/>
          </a:p>
          <a:p>
            <a:pPr lvl="0" algn="just"/>
            <a:endParaRPr lang="fr-FR" sz="2000" dirty="0"/>
          </a:p>
          <a:p>
            <a:pPr lvl="0" algn="just">
              <a:lnSpc>
                <a:spcPct val="150000"/>
              </a:lnSpc>
            </a:pPr>
            <a:endParaRPr lang="fr-FR" sz="2400" dirty="0"/>
          </a:p>
          <a:p>
            <a:pPr>
              <a:lnSpc>
                <a:spcPct val="150000"/>
              </a:lnSpc>
            </a:pPr>
            <a:r>
              <a:rPr lang="fr-FR" sz="2400" dirty="0"/>
              <a:t>.</a:t>
            </a:r>
          </a:p>
          <a:p>
            <a:pPr algn="just"/>
            <a:endParaRPr lang="fr-FR" dirty="0"/>
          </a:p>
          <a:p>
            <a:pPr algn="just"/>
            <a:endParaRPr lang="fr-FR"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11</a:t>
            </a:fld>
            <a:endParaRPr lang="fr-FR"/>
          </a:p>
        </p:txBody>
      </p:sp>
      <p:sp>
        <p:nvSpPr>
          <p:cNvPr id="365569" name="Rectangle 1"/>
          <p:cNvSpPr>
            <a:spLocks noChangeArrowheads="1"/>
          </p:cNvSpPr>
          <p:nvPr/>
        </p:nvSpPr>
        <p:spPr bwMode="auto">
          <a:xfrm>
            <a:off x="107504" y="765285"/>
            <a:ext cx="8892480" cy="55707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2800" b="1" dirty="0">
                <a:solidFill>
                  <a:srgbClr val="0070C0"/>
                </a:solidFill>
              </a:rPr>
              <a:t>I.3 ORGANE  D’ADMINISTRATION</a:t>
            </a:r>
            <a:endParaRPr lang="fr-FR" sz="2800" dirty="0">
              <a:solidFill>
                <a:srgbClr val="0070C0"/>
              </a:solidFill>
            </a:endParaRPr>
          </a:p>
          <a:p>
            <a:pPr algn="just"/>
            <a:r>
              <a:rPr lang="fr-FR" sz="2800" dirty="0"/>
              <a:t>L'organe d’administration dans les sociétés à capitaux publics est régi  par les dispositions de la loi </a:t>
            </a:r>
            <a:r>
              <a:rPr lang="fr-FR" sz="2800" b="1" dirty="0"/>
              <a:t>n°025/99/AN/ du 16 novembre 1999 portant réglementation générale des sociétés à capitaux </a:t>
            </a:r>
            <a:r>
              <a:rPr lang="fr-FR" sz="2800" dirty="0"/>
              <a:t>en ses articles 5, 6, 7, 8, 9, 10 et 11.</a:t>
            </a:r>
          </a:p>
          <a:p>
            <a:pPr algn="just"/>
            <a:endParaRPr lang="fr-FR" sz="2800" b="1" dirty="0"/>
          </a:p>
          <a:p>
            <a:pPr algn="just"/>
            <a:r>
              <a:rPr lang="fr-FR" sz="2800" b="1" dirty="0"/>
              <a:t>L'article 5</a:t>
            </a:r>
            <a:r>
              <a:rPr lang="fr-FR" sz="2800" dirty="0"/>
              <a:t> stipule que : "</a:t>
            </a:r>
            <a:r>
              <a:rPr lang="fr-FR" sz="2800" b="1" i="1" dirty="0"/>
              <a:t>les sociétés à capitaux publics sont administrées par des conseils d'administration composés de neuf (09) membres au plus pour les sociétés d'Etat</a:t>
            </a:r>
            <a:r>
              <a:rPr lang="fr-FR" sz="2800" dirty="0"/>
              <a:t>".</a:t>
            </a:r>
          </a:p>
          <a:p>
            <a:pPr marL="0" marR="0" lvl="0" indent="0" algn="just" defTabSz="914400" rtl="0" eaLnBrk="0" fontAlgn="base" latinLnBrk="0" hangingPunct="0">
              <a:lnSpc>
                <a:spcPct val="100000"/>
              </a:lnSpc>
              <a:spcBef>
                <a:spcPct val="0"/>
              </a:spcBef>
              <a:spcAft>
                <a:spcPct val="0"/>
              </a:spcAft>
              <a:buClrTx/>
              <a:buSzTx/>
              <a:buFontTx/>
              <a:buNone/>
              <a:tabLst/>
            </a:pPr>
            <a:endParaRPr lang="fr-FR" sz="28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110</a:t>
            </a:fld>
            <a:endParaRPr lang="fr-FR"/>
          </a:p>
        </p:txBody>
      </p:sp>
      <p:sp>
        <p:nvSpPr>
          <p:cNvPr id="365569" name="Rectangle 1"/>
          <p:cNvSpPr>
            <a:spLocks noChangeArrowheads="1"/>
          </p:cNvSpPr>
          <p:nvPr/>
        </p:nvSpPr>
        <p:spPr bwMode="auto">
          <a:xfrm>
            <a:off x="251520" y="467382"/>
            <a:ext cx="8640960" cy="77559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2400" dirty="0">
                <a:solidFill>
                  <a:srgbClr val="00B0F0"/>
                </a:solidFill>
              </a:rPr>
              <a:t> </a:t>
            </a:r>
            <a:r>
              <a:rPr lang="fr-FR" sz="2000" b="1" i="1" dirty="0">
                <a:solidFill>
                  <a:srgbClr val="00B0F0"/>
                </a:solidFill>
              </a:rPr>
              <a:t>b) Obligations personnelles</a:t>
            </a:r>
          </a:p>
          <a:p>
            <a:endParaRPr lang="fr-FR" sz="2000" dirty="0">
              <a:solidFill>
                <a:srgbClr val="00B0F0"/>
              </a:solidFill>
            </a:endParaRPr>
          </a:p>
          <a:p>
            <a:pPr algn="just"/>
            <a:r>
              <a:rPr lang="fr-FR" sz="2200" dirty="0"/>
              <a:t>Le commissaire aux comptes a des obligations personnelles qui lui sont propres ; certes, il a la possibilité de se faire assister ou représenter, mais il ne peut déléguer ses pouvoirs, ni transférer sa mission dont il conserve l’entière responsabilité.</a:t>
            </a:r>
          </a:p>
          <a:p>
            <a:pPr algn="just"/>
            <a:r>
              <a:rPr lang="fr-FR" sz="2200" dirty="0"/>
              <a:t>Par ailleurs, sa mission ne doit pas se confondre avec  celle  des dirigeants sociaux. Il ne peut être rendu responsable des irrégularités commises par les dirigeants sociaux ou le personnel de la société contrôlée.</a:t>
            </a:r>
          </a:p>
          <a:p>
            <a:pPr algn="just"/>
            <a:r>
              <a:rPr lang="fr-FR" sz="2200" dirty="0"/>
              <a:t>Enfin, les obligations du commissaire aux comptes sont essentiellement des obligations de moyen. Il lui appartient de mettre en œuvre les moyens techniques permettant d’acquérir la conviction que les comptes sont sincères et réguliers.  Les  diligences relatives à l’exercice de la mission s’inspirent essentiellement des techniques de la révision comptable.</a:t>
            </a:r>
          </a:p>
          <a:p>
            <a:pPr lvl="0" algn="just"/>
            <a:endParaRPr lang="fr-FR" sz="2000" dirty="0"/>
          </a:p>
          <a:p>
            <a:pPr lvl="0" algn="just">
              <a:lnSpc>
                <a:spcPct val="150000"/>
              </a:lnSpc>
            </a:pPr>
            <a:endParaRPr lang="fr-FR" sz="2400" dirty="0"/>
          </a:p>
          <a:p>
            <a:pPr>
              <a:lnSpc>
                <a:spcPct val="150000"/>
              </a:lnSpc>
            </a:pPr>
            <a:r>
              <a:rPr lang="fr-FR" sz="2400" dirty="0"/>
              <a:t>.</a:t>
            </a:r>
          </a:p>
          <a:p>
            <a:pPr algn="just"/>
            <a:endParaRPr lang="fr-FR" dirty="0"/>
          </a:p>
          <a:p>
            <a:pPr algn="just"/>
            <a:endParaRPr lang="fr-FR"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111</a:t>
            </a:fld>
            <a:endParaRPr lang="fr-FR"/>
          </a:p>
        </p:txBody>
      </p:sp>
      <p:sp>
        <p:nvSpPr>
          <p:cNvPr id="365569" name="Rectangle 1"/>
          <p:cNvSpPr>
            <a:spLocks noChangeArrowheads="1"/>
          </p:cNvSpPr>
          <p:nvPr/>
        </p:nvSpPr>
        <p:spPr bwMode="auto">
          <a:xfrm>
            <a:off x="251520" y="590493"/>
            <a:ext cx="8640960" cy="750974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dirty="0">
                <a:solidFill>
                  <a:srgbClr val="00B0F0"/>
                </a:solidFill>
              </a:rPr>
              <a:t> </a:t>
            </a:r>
            <a:r>
              <a:rPr lang="fr-FR" sz="2200" b="1" i="1" dirty="0">
                <a:solidFill>
                  <a:srgbClr val="00B0F0"/>
                </a:solidFill>
              </a:rPr>
              <a:t>c) </a:t>
            </a:r>
            <a:r>
              <a:rPr lang="fr-FR" sz="2800" b="1" i="1" dirty="0">
                <a:solidFill>
                  <a:srgbClr val="00B0F0"/>
                </a:solidFill>
              </a:rPr>
              <a:t>Non-immixtion dans la gestion </a:t>
            </a:r>
            <a:endParaRPr lang="fr-FR" sz="2800" dirty="0">
              <a:solidFill>
                <a:srgbClr val="00B0F0"/>
              </a:solidFill>
            </a:endParaRPr>
          </a:p>
          <a:p>
            <a:pPr algn="just"/>
            <a:r>
              <a:rPr lang="fr-FR" sz="2800" dirty="0"/>
              <a:t>Le commissaire aux comptes n’a pas à exprimer d’appréciation sur les actes de gestion accomplis par les dirigeants sociaux, sauf à mettre en évidence des irrégularités.</a:t>
            </a:r>
          </a:p>
          <a:p>
            <a:pPr algn="just"/>
            <a:r>
              <a:rPr lang="fr-FR" sz="2800" dirty="0"/>
              <a:t>Il ne doit pas  exprimer son point de vue sur telle ou telle décision de gestion.</a:t>
            </a:r>
          </a:p>
          <a:p>
            <a:pPr algn="just"/>
            <a:r>
              <a:rPr lang="fr-FR" sz="2800" dirty="0"/>
              <a:t>A l’inverse, la non-immixtion  dans la gestion par le commissaire aux comptes ne constitue pas un obstacle à l’appréciation de la sincérité des valeurs actives et passives apparaissant dans les comptes arrêtés par le Conseil d’Administration.</a:t>
            </a:r>
          </a:p>
          <a:p>
            <a:pPr lvl="0" algn="just"/>
            <a:endParaRPr lang="fr-FR" sz="2000" dirty="0"/>
          </a:p>
          <a:p>
            <a:pPr lvl="0" algn="just">
              <a:lnSpc>
                <a:spcPct val="150000"/>
              </a:lnSpc>
            </a:pPr>
            <a:endParaRPr lang="fr-FR" sz="2400" dirty="0"/>
          </a:p>
          <a:p>
            <a:pPr>
              <a:lnSpc>
                <a:spcPct val="150000"/>
              </a:lnSpc>
            </a:pPr>
            <a:r>
              <a:rPr lang="fr-FR" sz="2400" dirty="0"/>
              <a:t>.</a:t>
            </a:r>
          </a:p>
          <a:p>
            <a:pPr algn="just"/>
            <a:endParaRPr lang="fr-FR" dirty="0"/>
          </a:p>
          <a:p>
            <a:pPr algn="just"/>
            <a:endParaRPr lang="fr-FR"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112</a:t>
            </a:fld>
            <a:endParaRPr lang="fr-FR"/>
          </a:p>
        </p:txBody>
      </p:sp>
      <p:sp>
        <p:nvSpPr>
          <p:cNvPr id="365569" name="Rectangle 1"/>
          <p:cNvSpPr>
            <a:spLocks noChangeArrowheads="1"/>
          </p:cNvSpPr>
          <p:nvPr/>
        </p:nvSpPr>
        <p:spPr bwMode="auto">
          <a:xfrm>
            <a:off x="251520" y="940360"/>
            <a:ext cx="8892480" cy="58631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2400" dirty="0">
                <a:solidFill>
                  <a:srgbClr val="00B0F0"/>
                </a:solidFill>
              </a:rPr>
              <a:t> </a:t>
            </a:r>
            <a:r>
              <a:rPr lang="fr-FR" sz="2800" b="1" dirty="0">
                <a:solidFill>
                  <a:srgbClr val="FF0000"/>
                </a:solidFill>
              </a:rPr>
              <a:t>IV.9. Rapport s à produire  par le commissaire aux comptes </a:t>
            </a:r>
            <a:endParaRPr lang="fr-FR" sz="2800" dirty="0">
              <a:solidFill>
                <a:srgbClr val="FF0000"/>
              </a:solidFill>
            </a:endParaRPr>
          </a:p>
          <a:p>
            <a:r>
              <a:rPr lang="fr-CA" sz="2800" dirty="0"/>
              <a:t>La mission de commissariat aux comptes est sanctionnée par le dépôt des trois (03) rapports ci-après :  </a:t>
            </a:r>
            <a:endParaRPr lang="fr-FR" sz="2800" dirty="0"/>
          </a:p>
          <a:p>
            <a:pPr lvl="0">
              <a:buFont typeface="Wingdings" pitchFamily="2" charset="2"/>
              <a:buChar char="q"/>
            </a:pPr>
            <a:r>
              <a:rPr lang="fr-CA" sz="2800" dirty="0">
                <a:solidFill>
                  <a:srgbClr val="FF0000"/>
                </a:solidFill>
              </a:rPr>
              <a:t> </a:t>
            </a:r>
            <a:r>
              <a:rPr lang="fr-CA" sz="2800" dirty="0"/>
              <a:t>un (01)  rapport général ;</a:t>
            </a:r>
            <a:endParaRPr lang="fr-FR" sz="2800" dirty="0"/>
          </a:p>
          <a:p>
            <a:pPr lvl="0">
              <a:buFont typeface="Wingdings" pitchFamily="2" charset="2"/>
              <a:buChar char="q"/>
            </a:pPr>
            <a:r>
              <a:rPr lang="fr-CA" sz="2800" dirty="0">
                <a:solidFill>
                  <a:srgbClr val="FF0000"/>
                </a:solidFill>
              </a:rPr>
              <a:t> </a:t>
            </a:r>
            <a:r>
              <a:rPr lang="fr-CA" sz="2800" dirty="0"/>
              <a:t>un (01) rapport spécial ;</a:t>
            </a:r>
            <a:endParaRPr lang="fr-FR" sz="2800" dirty="0"/>
          </a:p>
          <a:p>
            <a:pPr lvl="0">
              <a:buFont typeface="Wingdings" pitchFamily="2" charset="2"/>
              <a:buChar char="q"/>
            </a:pPr>
            <a:r>
              <a:rPr lang="fr-CA" sz="2800" dirty="0">
                <a:solidFill>
                  <a:srgbClr val="FF0000"/>
                </a:solidFill>
              </a:rPr>
              <a:t> </a:t>
            </a:r>
            <a:r>
              <a:rPr lang="fr-CA" sz="2800" dirty="0"/>
              <a:t>un (01) rapport de contrôle interne.</a:t>
            </a:r>
            <a:endParaRPr lang="fr-FR" sz="2800" dirty="0"/>
          </a:p>
          <a:p>
            <a:pPr algn="just">
              <a:lnSpc>
                <a:spcPct val="150000"/>
              </a:lnSpc>
            </a:pPr>
            <a:endParaRPr lang="fr-FR" sz="2200" dirty="0"/>
          </a:p>
          <a:p>
            <a:pPr lvl="0" algn="just"/>
            <a:endParaRPr lang="fr-FR" sz="2000" dirty="0"/>
          </a:p>
          <a:p>
            <a:pPr lvl="0" algn="just">
              <a:lnSpc>
                <a:spcPct val="150000"/>
              </a:lnSpc>
            </a:pPr>
            <a:endParaRPr lang="fr-FR" sz="2400" dirty="0"/>
          </a:p>
          <a:p>
            <a:pPr>
              <a:lnSpc>
                <a:spcPct val="150000"/>
              </a:lnSpc>
            </a:pPr>
            <a:r>
              <a:rPr lang="fr-FR" sz="2400" dirty="0"/>
              <a:t>.</a:t>
            </a:r>
          </a:p>
          <a:p>
            <a:pPr algn="just"/>
            <a:endParaRPr lang="fr-FR" dirty="0"/>
          </a:p>
          <a:p>
            <a:pPr algn="just"/>
            <a:endParaRPr lang="fr-FR"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113</a:t>
            </a:fld>
            <a:endParaRPr lang="fr-FR"/>
          </a:p>
        </p:txBody>
      </p:sp>
      <p:sp>
        <p:nvSpPr>
          <p:cNvPr id="365569" name="Rectangle 1"/>
          <p:cNvSpPr>
            <a:spLocks noChangeArrowheads="1"/>
          </p:cNvSpPr>
          <p:nvPr/>
        </p:nvSpPr>
        <p:spPr bwMode="auto">
          <a:xfrm>
            <a:off x="251520" y="504968"/>
            <a:ext cx="8640960" cy="92332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dirty="0">
                <a:solidFill>
                  <a:srgbClr val="00B0F0"/>
                </a:solidFill>
              </a:rPr>
              <a:t> </a:t>
            </a:r>
            <a:r>
              <a:rPr lang="fr-FR" sz="2700" b="1" dirty="0">
                <a:solidFill>
                  <a:srgbClr val="FF0000"/>
                </a:solidFill>
              </a:rPr>
              <a:t>IV.10. Responsabilité civile et pénale du commissaire aux comptes </a:t>
            </a:r>
            <a:endParaRPr lang="fr-FR" sz="2700" dirty="0">
              <a:solidFill>
                <a:srgbClr val="FF0000"/>
              </a:solidFill>
            </a:endParaRPr>
          </a:p>
          <a:p>
            <a:pPr algn="just"/>
            <a:r>
              <a:rPr lang="fr-FR" sz="2700" b="1" i="1" dirty="0">
                <a:solidFill>
                  <a:srgbClr val="00B0F0"/>
                </a:solidFill>
              </a:rPr>
              <a:t>a) Responsabilité civile des commissaires aux comptes</a:t>
            </a:r>
            <a:endParaRPr lang="fr-FR" sz="2700" dirty="0">
              <a:solidFill>
                <a:srgbClr val="00B0F0"/>
              </a:solidFill>
            </a:endParaRPr>
          </a:p>
          <a:p>
            <a:pPr algn="just"/>
            <a:r>
              <a:rPr lang="fr-FR" sz="2700" dirty="0"/>
              <a:t> Les commissaires aux comptes sont responsables tant à l'égard de la société qu'à l'égard des tiers des conséquences dommageables des négligences et fautes par eux commises dans l'exercice de leur fonction (art 725 </a:t>
            </a:r>
            <a:r>
              <a:rPr lang="fr-FR" sz="2400" dirty="0"/>
              <a:t>de l’AUSCGIE</a:t>
            </a:r>
            <a:r>
              <a:rPr lang="fr-FR" sz="2700" dirty="0"/>
              <a:t>).</a:t>
            </a:r>
          </a:p>
          <a:p>
            <a:pPr algn="just"/>
            <a:r>
              <a:rPr lang="fr-FR" sz="2700" dirty="0"/>
              <a:t>Ils ne sont pas civilement responsables des infractions commises par les membres du Conseil d'Administration ou les membres du directoire sauf si en ayant eu connaissance, ils ne les ont pas révélées dans leur rapport à l'Assemblée Générale (art 726 de </a:t>
            </a:r>
            <a:r>
              <a:rPr lang="fr-FR" sz="2400" dirty="0"/>
              <a:t>de l’AUSCGIE</a:t>
            </a:r>
            <a:r>
              <a:rPr lang="fr-FR" sz="2700" dirty="0"/>
              <a:t>).</a:t>
            </a:r>
          </a:p>
          <a:p>
            <a:pPr lvl="0" algn="just">
              <a:lnSpc>
                <a:spcPct val="150000"/>
              </a:lnSpc>
            </a:pPr>
            <a:r>
              <a:rPr lang="fr-CA" sz="2400" dirty="0"/>
              <a:t>.</a:t>
            </a:r>
            <a:endParaRPr lang="fr-FR" sz="2400" dirty="0"/>
          </a:p>
          <a:p>
            <a:pPr algn="just">
              <a:lnSpc>
                <a:spcPct val="150000"/>
              </a:lnSpc>
            </a:pPr>
            <a:endParaRPr lang="fr-FR" sz="2200" dirty="0"/>
          </a:p>
          <a:p>
            <a:pPr lvl="0" algn="just"/>
            <a:endParaRPr lang="fr-FR" sz="2000" dirty="0"/>
          </a:p>
          <a:p>
            <a:pPr lvl="0" algn="just">
              <a:lnSpc>
                <a:spcPct val="150000"/>
              </a:lnSpc>
            </a:pPr>
            <a:endParaRPr lang="fr-FR" sz="2400" dirty="0"/>
          </a:p>
          <a:p>
            <a:pPr>
              <a:lnSpc>
                <a:spcPct val="150000"/>
              </a:lnSpc>
            </a:pPr>
            <a:r>
              <a:rPr lang="fr-FR" sz="2400" dirty="0"/>
              <a:t>.</a:t>
            </a:r>
          </a:p>
          <a:p>
            <a:pPr algn="just"/>
            <a:endParaRPr lang="fr-FR" dirty="0"/>
          </a:p>
          <a:p>
            <a:pPr algn="just"/>
            <a:endParaRPr lang="fr-FR"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114</a:t>
            </a:fld>
            <a:endParaRPr lang="fr-FR"/>
          </a:p>
        </p:txBody>
      </p:sp>
      <p:sp>
        <p:nvSpPr>
          <p:cNvPr id="365569" name="Rectangle 1"/>
          <p:cNvSpPr>
            <a:spLocks noChangeArrowheads="1"/>
          </p:cNvSpPr>
          <p:nvPr/>
        </p:nvSpPr>
        <p:spPr bwMode="auto">
          <a:xfrm>
            <a:off x="251520" y="975781"/>
            <a:ext cx="8640960" cy="77098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dirty="0">
                <a:solidFill>
                  <a:srgbClr val="00B0F0"/>
                </a:solidFill>
              </a:rPr>
              <a:t> </a:t>
            </a:r>
            <a:r>
              <a:rPr lang="fr-FR" sz="2800" b="1" i="1" dirty="0">
                <a:solidFill>
                  <a:srgbClr val="00B0F0"/>
                </a:solidFill>
              </a:rPr>
              <a:t>b) Responsabilité pénale</a:t>
            </a:r>
            <a:endParaRPr lang="fr-FR" sz="2800" dirty="0">
              <a:solidFill>
                <a:srgbClr val="00B0F0"/>
              </a:solidFill>
            </a:endParaRPr>
          </a:p>
          <a:p>
            <a:pPr algn="just"/>
            <a:r>
              <a:rPr lang="fr-FR" sz="2800" b="1" i="1" dirty="0"/>
              <a:t> </a:t>
            </a:r>
            <a:endParaRPr lang="fr-FR" sz="2800" dirty="0"/>
          </a:p>
          <a:p>
            <a:pPr algn="just"/>
            <a:r>
              <a:rPr lang="fr-FR" sz="2800" dirty="0"/>
              <a:t>Une personne physique ou morale est jugée responsable en cas de :</a:t>
            </a:r>
          </a:p>
          <a:p>
            <a:pPr lvl="0" algn="just">
              <a:buFont typeface="Wingdings" pitchFamily="2" charset="2"/>
              <a:buChar char="q"/>
            </a:pPr>
            <a:r>
              <a:rPr lang="fr-FR" sz="2800" dirty="0">
                <a:solidFill>
                  <a:srgbClr val="00B0F0"/>
                </a:solidFill>
              </a:rPr>
              <a:t> </a:t>
            </a:r>
            <a:r>
              <a:rPr lang="fr-FR" sz="2800" dirty="0"/>
              <a:t>usage illicite du titre de commissaire aux comptes (personne  non inscrite sur la liste professionnelle, par exemple) ;</a:t>
            </a:r>
          </a:p>
          <a:p>
            <a:pPr lvl="0" algn="just">
              <a:buFont typeface="Wingdings" pitchFamily="2" charset="2"/>
              <a:buChar char="q"/>
            </a:pPr>
            <a:r>
              <a:rPr lang="fr-FR" sz="2800" dirty="0">
                <a:solidFill>
                  <a:srgbClr val="00B0F0"/>
                </a:solidFill>
              </a:rPr>
              <a:t> </a:t>
            </a:r>
            <a:r>
              <a:rPr lang="fr-FR" sz="2800" dirty="0"/>
              <a:t>exercice illégal de la profession (violation des incompatibilités de la profession avec d'autres activités, par exemple).</a:t>
            </a:r>
          </a:p>
          <a:p>
            <a:pPr lvl="0" algn="just">
              <a:lnSpc>
                <a:spcPct val="150000"/>
              </a:lnSpc>
            </a:pPr>
            <a:endParaRPr lang="fr-FR" sz="2400" dirty="0"/>
          </a:p>
          <a:p>
            <a:pPr algn="just">
              <a:lnSpc>
                <a:spcPct val="150000"/>
              </a:lnSpc>
            </a:pPr>
            <a:endParaRPr lang="fr-FR" sz="2200" dirty="0"/>
          </a:p>
          <a:p>
            <a:pPr lvl="0" algn="just"/>
            <a:endParaRPr lang="fr-FR" sz="2000" dirty="0"/>
          </a:p>
          <a:p>
            <a:pPr lvl="0" algn="just">
              <a:lnSpc>
                <a:spcPct val="150000"/>
              </a:lnSpc>
            </a:pPr>
            <a:endParaRPr lang="fr-FR" sz="2400" dirty="0"/>
          </a:p>
          <a:p>
            <a:pPr>
              <a:lnSpc>
                <a:spcPct val="150000"/>
              </a:lnSpc>
            </a:pPr>
            <a:r>
              <a:rPr lang="fr-FR" sz="2400" dirty="0"/>
              <a:t>.</a:t>
            </a:r>
          </a:p>
          <a:p>
            <a:pPr algn="just"/>
            <a:endParaRPr lang="fr-FR" dirty="0"/>
          </a:p>
          <a:p>
            <a:pPr algn="just"/>
            <a:endParaRPr lang="fr-FR"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115</a:t>
            </a:fld>
            <a:endParaRPr lang="fr-FR"/>
          </a:p>
        </p:txBody>
      </p:sp>
      <p:sp>
        <p:nvSpPr>
          <p:cNvPr id="365569" name="Rectangle 1"/>
          <p:cNvSpPr>
            <a:spLocks noChangeArrowheads="1"/>
          </p:cNvSpPr>
          <p:nvPr/>
        </p:nvSpPr>
        <p:spPr bwMode="auto">
          <a:xfrm>
            <a:off x="251520" y="832346"/>
            <a:ext cx="8640960" cy="79252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50000"/>
              </a:lnSpc>
            </a:pPr>
            <a:r>
              <a:rPr lang="fr-FR" sz="2400" dirty="0">
                <a:solidFill>
                  <a:srgbClr val="00B0F0"/>
                </a:solidFill>
              </a:rPr>
              <a:t> </a:t>
            </a:r>
            <a:r>
              <a:rPr lang="fr-FR" sz="2800" b="1" dirty="0">
                <a:solidFill>
                  <a:srgbClr val="FF0000"/>
                </a:solidFill>
              </a:rPr>
              <a:t>IV .11. Les sanctions  disciplinaires </a:t>
            </a:r>
            <a:endParaRPr lang="fr-FR" sz="2800" dirty="0">
              <a:solidFill>
                <a:srgbClr val="FF0000"/>
              </a:solidFill>
            </a:endParaRPr>
          </a:p>
          <a:p>
            <a:pPr>
              <a:lnSpc>
                <a:spcPct val="150000"/>
              </a:lnSpc>
            </a:pPr>
            <a:r>
              <a:rPr lang="fr-FR" sz="2800" dirty="0"/>
              <a:t>Les sanctions disciplinaires prévues sont les suivantes :</a:t>
            </a:r>
          </a:p>
          <a:p>
            <a:pPr lvl="0">
              <a:lnSpc>
                <a:spcPct val="150000"/>
              </a:lnSpc>
              <a:buFont typeface="Wingdings" pitchFamily="2" charset="2"/>
              <a:buChar char="q"/>
            </a:pPr>
            <a:r>
              <a:rPr lang="fr-FR" sz="2800" dirty="0">
                <a:solidFill>
                  <a:srgbClr val="FF0000"/>
                </a:solidFill>
              </a:rPr>
              <a:t> </a:t>
            </a:r>
            <a:r>
              <a:rPr lang="fr-FR" sz="2800" dirty="0"/>
              <a:t>l’avertissement ;</a:t>
            </a:r>
          </a:p>
          <a:p>
            <a:pPr lvl="0">
              <a:lnSpc>
                <a:spcPct val="150000"/>
              </a:lnSpc>
              <a:buFont typeface="Wingdings" pitchFamily="2" charset="2"/>
              <a:buChar char="q"/>
            </a:pPr>
            <a:r>
              <a:rPr lang="fr-FR" sz="2800" dirty="0">
                <a:solidFill>
                  <a:srgbClr val="FF0000"/>
                </a:solidFill>
              </a:rPr>
              <a:t> </a:t>
            </a:r>
            <a:r>
              <a:rPr lang="fr-FR" sz="2800" dirty="0"/>
              <a:t> le blâme ;</a:t>
            </a:r>
          </a:p>
          <a:p>
            <a:pPr lvl="0">
              <a:lnSpc>
                <a:spcPct val="150000"/>
              </a:lnSpc>
              <a:buFont typeface="Wingdings" pitchFamily="2" charset="2"/>
              <a:buChar char="q"/>
            </a:pPr>
            <a:r>
              <a:rPr lang="fr-FR" sz="2800" dirty="0">
                <a:solidFill>
                  <a:srgbClr val="FF0000"/>
                </a:solidFill>
              </a:rPr>
              <a:t> </a:t>
            </a:r>
            <a:r>
              <a:rPr lang="fr-FR" sz="2800" dirty="0"/>
              <a:t>l’interdiction temporaire pour une durée n’excédant pas cinq ans ;</a:t>
            </a:r>
          </a:p>
          <a:p>
            <a:pPr lvl="0">
              <a:lnSpc>
                <a:spcPct val="150000"/>
              </a:lnSpc>
              <a:buFont typeface="Wingdings" pitchFamily="2" charset="2"/>
              <a:buChar char="q"/>
            </a:pPr>
            <a:r>
              <a:rPr lang="fr-FR" sz="2800" dirty="0">
                <a:solidFill>
                  <a:srgbClr val="FF0000"/>
                </a:solidFill>
              </a:rPr>
              <a:t> </a:t>
            </a:r>
            <a:r>
              <a:rPr lang="fr-FR" sz="2800" dirty="0"/>
              <a:t>la radiation de la liste.</a:t>
            </a:r>
          </a:p>
          <a:p>
            <a:pPr lvl="0" algn="just">
              <a:lnSpc>
                <a:spcPct val="150000"/>
              </a:lnSpc>
            </a:pPr>
            <a:endParaRPr lang="fr-FR" sz="2400" dirty="0"/>
          </a:p>
          <a:p>
            <a:pPr algn="just">
              <a:lnSpc>
                <a:spcPct val="150000"/>
              </a:lnSpc>
            </a:pPr>
            <a:endParaRPr lang="fr-FR" sz="2200" dirty="0"/>
          </a:p>
          <a:p>
            <a:pPr lvl="0" algn="just"/>
            <a:endParaRPr lang="fr-FR" sz="2000" dirty="0"/>
          </a:p>
          <a:p>
            <a:pPr lvl="0" algn="just">
              <a:lnSpc>
                <a:spcPct val="150000"/>
              </a:lnSpc>
            </a:pPr>
            <a:endParaRPr lang="fr-FR" sz="2400" dirty="0"/>
          </a:p>
          <a:p>
            <a:pPr>
              <a:lnSpc>
                <a:spcPct val="150000"/>
              </a:lnSpc>
            </a:pPr>
            <a:r>
              <a:rPr lang="fr-FR" sz="2400" dirty="0"/>
              <a:t>.</a:t>
            </a:r>
          </a:p>
          <a:p>
            <a:pPr algn="just"/>
            <a:endParaRPr lang="fr-FR" dirty="0"/>
          </a:p>
          <a:p>
            <a:pPr algn="just"/>
            <a:endParaRPr lang="fr-FR"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116</a:t>
            </a:fld>
            <a:endParaRPr lang="fr-FR"/>
          </a:p>
        </p:txBody>
      </p:sp>
      <p:sp>
        <p:nvSpPr>
          <p:cNvPr id="365569" name="Rectangle 1"/>
          <p:cNvSpPr>
            <a:spLocks noChangeArrowheads="1"/>
          </p:cNvSpPr>
          <p:nvPr/>
        </p:nvSpPr>
        <p:spPr bwMode="auto">
          <a:xfrm>
            <a:off x="251520" y="658714"/>
            <a:ext cx="8640960" cy="84638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200" dirty="0">
                <a:solidFill>
                  <a:srgbClr val="FF0000"/>
                </a:solidFill>
              </a:rPr>
              <a:t> </a:t>
            </a:r>
            <a:r>
              <a:rPr lang="fr-FR" sz="2800" b="1" dirty="0">
                <a:solidFill>
                  <a:srgbClr val="FF0000"/>
                </a:solidFill>
              </a:rPr>
              <a:t>IV.12. Rôle  et responsabilités des commissaires aux comptes  dans l’analyse des comptes </a:t>
            </a:r>
            <a:endParaRPr lang="fr-FR" sz="2800" dirty="0">
              <a:solidFill>
                <a:srgbClr val="FF0000"/>
              </a:solidFill>
            </a:endParaRPr>
          </a:p>
          <a:p>
            <a:pPr algn="just"/>
            <a:r>
              <a:rPr lang="fr-FR" sz="2800" dirty="0"/>
              <a:t>Le rôle et les  responsabilités du commissaire aux comptes dans l’analyse des comptes d’une société peuvent  se résumer comme suit : </a:t>
            </a:r>
          </a:p>
          <a:p>
            <a:pPr lvl="0" algn="just">
              <a:buFont typeface="Wingdings" pitchFamily="2" charset="2"/>
              <a:buChar char="q"/>
            </a:pPr>
            <a:r>
              <a:rPr lang="fr-FR" sz="2800" dirty="0">
                <a:solidFill>
                  <a:srgbClr val="FF0000"/>
                </a:solidFill>
              </a:rPr>
              <a:t> </a:t>
            </a:r>
            <a:r>
              <a:rPr lang="fr-FR" sz="2800" dirty="0"/>
              <a:t>effectuer  une  analyse des comptes de la société (audit) selon les Normes de la Profession ;</a:t>
            </a:r>
          </a:p>
          <a:p>
            <a:pPr lvl="0" algn="just">
              <a:buFont typeface="Wingdings" pitchFamily="2" charset="2"/>
              <a:buChar char="q"/>
            </a:pPr>
            <a:r>
              <a:rPr lang="fr-FR" sz="2800" dirty="0">
                <a:solidFill>
                  <a:srgbClr val="FF0000"/>
                </a:solidFill>
              </a:rPr>
              <a:t> </a:t>
            </a:r>
            <a:r>
              <a:rPr lang="fr-FR" sz="2800" dirty="0"/>
              <a:t> planifier et  réaliser l'audit pour obtenir une assurance raisonnable que les états financiers ne comportent pas d'anomalies significatives ;</a:t>
            </a:r>
          </a:p>
          <a:p>
            <a:pPr lvl="0" algn="just">
              <a:buFont typeface="Wingdings" pitchFamily="2" charset="2"/>
              <a:buChar char="q"/>
            </a:pPr>
            <a:r>
              <a:rPr lang="fr-CA" sz="2800" dirty="0">
                <a:solidFill>
                  <a:srgbClr val="FF0000"/>
                </a:solidFill>
              </a:rPr>
              <a:t> </a:t>
            </a:r>
            <a:r>
              <a:rPr lang="fr-CA" sz="2800" dirty="0"/>
              <a:t>vérifier les valeurs et les documents comptables de la société et  contrôler la conformité de sa comptabilité aux règles en vigueur </a:t>
            </a:r>
            <a:r>
              <a:rPr lang="fr-FR" sz="2800" dirty="0"/>
              <a:t>;</a:t>
            </a:r>
          </a:p>
          <a:p>
            <a:pPr lvl="0" algn="just">
              <a:lnSpc>
                <a:spcPct val="150000"/>
              </a:lnSpc>
            </a:pPr>
            <a:endParaRPr lang="fr-FR" dirty="0"/>
          </a:p>
          <a:p>
            <a:pPr algn="just">
              <a:lnSpc>
                <a:spcPct val="150000"/>
              </a:lnSpc>
            </a:pPr>
            <a:endParaRPr lang="fr-FR" dirty="0"/>
          </a:p>
          <a:p>
            <a:pPr lvl="0" algn="just"/>
            <a:endParaRPr lang="fr-FR" dirty="0"/>
          </a:p>
          <a:p>
            <a:pPr lvl="0" algn="just">
              <a:lnSpc>
                <a:spcPct val="150000"/>
              </a:lnSpc>
            </a:pPr>
            <a:endParaRPr lang="fr-FR" dirty="0"/>
          </a:p>
          <a:p>
            <a:pPr>
              <a:lnSpc>
                <a:spcPct val="150000"/>
              </a:lnSpc>
            </a:pPr>
            <a:r>
              <a:rPr lang="fr-FR" dirty="0"/>
              <a:t>.</a:t>
            </a:r>
          </a:p>
          <a:p>
            <a:pPr algn="just"/>
            <a:endParaRPr lang="fr-FR" dirty="0"/>
          </a:p>
          <a:p>
            <a:pPr algn="just"/>
            <a:endParaRPr lang="fr-FR"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117</a:t>
            </a:fld>
            <a:endParaRPr lang="fr-FR"/>
          </a:p>
        </p:txBody>
      </p:sp>
      <p:sp>
        <p:nvSpPr>
          <p:cNvPr id="365569" name="Rectangle 1"/>
          <p:cNvSpPr>
            <a:spLocks noChangeArrowheads="1"/>
          </p:cNvSpPr>
          <p:nvPr/>
        </p:nvSpPr>
        <p:spPr bwMode="auto">
          <a:xfrm>
            <a:off x="251520" y="766434"/>
            <a:ext cx="8640960" cy="82791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buFont typeface="Wingdings" pitchFamily="2" charset="2"/>
              <a:buChar char="q"/>
            </a:pPr>
            <a:r>
              <a:rPr lang="fr-FR" sz="2800" dirty="0">
                <a:solidFill>
                  <a:srgbClr val="FF0000"/>
                </a:solidFill>
              </a:rPr>
              <a:t>  </a:t>
            </a:r>
            <a:r>
              <a:rPr lang="fr-FR" sz="2700" dirty="0"/>
              <a:t>exprimer une opinion motivée sur les états financiers ;</a:t>
            </a:r>
          </a:p>
          <a:p>
            <a:pPr lvl="0" algn="just">
              <a:buFont typeface="Wingdings" pitchFamily="2" charset="2"/>
              <a:buChar char="q"/>
            </a:pPr>
            <a:r>
              <a:rPr lang="fr-FR" sz="2700" dirty="0">
                <a:solidFill>
                  <a:srgbClr val="FF0000"/>
                </a:solidFill>
              </a:rPr>
              <a:t> </a:t>
            </a:r>
            <a:r>
              <a:rPr lang="fr-FR" sz="2700" dirty="0"/>
              <a:t> vérifier  la sincérité et  la concordance avec les comptes annuels des informations financières fournies à l'Assemblée Générale ;</a:t>
            </a:r>
          </a:p>
          <a:p>
            <a:pPr lvl="0" algn="just">
              <a:buFont typeface="Wingdings" pitchFamily="2" charset="2"/>
              <a:buChar char="q"/>
            </a:pPr>
            <a:r>
              <a:rPr lang="fr-FR" sz="2700" dirty="0">
                <a:solidFill>
                  <a:srgbClr val="FF0000"/>
                </a:solidFill>
              </a:rPr>
              <a:t> </a:t>
            </a:r>
            <a:r>
              <a:rPr lang="fr-FR" sz="2700" dirty="0"/>
              <a:t>délivrer sa certification après son analyse des risques d'anomalies significatives dans les comptes, détermine les vérifications qu'il doit réaliser tant au niveau des  procédures de contrôle interne de l'entité qu'au niveau des comptes ;</a:t>
            </a:r>
          </a:p>
          <a:p>
            <a:pPr lvl="0" algn="just">
              <a:buFont typeface="Wingdings" pitchFamily="2" charset="2"/>
              <a:buChar char="q"/>
            </a:pPr>
            <a:r>
              <a:rPr lang="fr-FR" sz="2700" dirty="0">
                <a:solidFill>
                  <a:srgbClr val="FF0000"/>
                </a:solidFill>
              </a:rPr>
              <a:t> </a:t>
            </a:r>
            <a:r>
              <a:rPr lang="fr-FR" sz="2700" dirty="0"/>
              <a:t>produire les rapports d’audit (rapport général, rapport spécial et rapport de contrôle interne) ;</a:t>
            </a:r>
          </a:p>
          <a:p>
            <a:pPr lvl="0" algn="just">
              <a:buFont typeface="Wingdings" pitchFamily="2" charset="2"/>
              <a:buChar char="q"/>
            </a:pPr>
            <a:r>
              <a:rPr lang="fr-FR" sz="2700" dirty="0">
                <a:solidFill>
                  <a:srgbClr val="FF0000"/>
                </a:solidFill>
              </a:rPr>
              <a:t> </a:t>
            </a:r>
            <a:r>
              <a:rPr lang="fr-FR" sz="2700" dirty="0"/>
              <a:t>révéler  au Procureur de la République les faits délictueux dont il a eu connaissance.</a:t>
            </a:r>
          </a:p>
          <a:p>
            <a:pPr lvl="0" algn="just">
              <a:lnSpc>
                <a:spcPct val="150000"/>
              </a:lnSpc>
            </a:pPr>
            <a:endParaRPr lang="fr-FR" dirty="0"/>
          </a:p>
          <a:p>
            <a:pPr algn="just">
              <a:lnSpc>
                <a:spcPct val="150000"/>
              </a:lnSpc>
            </a:pPr>
            <a:endParaRPr lang="fr-FR" dirty="0"/>
          </a:p>
          <a:p>
            <a:pPr lvl="0" algn="just"/>
            <a:endParaRPr lang="fr-FR" dirty="0"/>
          </a:p>
          <a:p>
            <a:pPr lvl="0" algn="just">
              <a:lnSpc>
                <a:spcPct val="150000"/>
              </a:lnSpc>
            </a:pPr>
            <a:endParaRPr lang="fr-FR" dirty="0"/>
          </a:p>
          <a:p>
            <a:pPr>
              <a:lnSpc>
                <a:spcPct val="150000"/>
              </a:lnSpc>
            </a:pPr>
            <a:r>
              <a:rPr lang="fr-FR" dirty="0"/>
              <a:t>.</a:t>
            </a:r>
          </a:p>
          <a:p>
            <a:pPr algn="just"/>
            <a:endParaRPr lang="fr-FR" dirty="0"/>
          </a:p>
          <a:p>
            <a:pPr algn="just"/>
            <a:endParaRPr lang="fr-FR"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118</a:t>
            </a:fld>
            <a:endParaRPr lang="fr-FR"/>
          </a:p>
        </p:txBody>
      </p:sp>
      <p:sp>
        <p:nvSpPr>
          <p:cNvPr id="365569" name="Rectangle 1"/>
          <p:cNvSpPr>
            <a:spLocks noChangeArrowheads="1"/>
          </p:cNvSpPr>
          <p:nvPr/>
        </p:nvSpPr>
        <p:spPr bwMode="auto">
          <a:xfrm>
            <a:off x="251520" y="627499"/>
            <a:ext cx="8640960" cy="90178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200" dirty="0">
                <a:solidFill>
                  <a:srgbClr val="FF0000"/>
                </a:solidFill>
              </a:rPr>
              <a:t> </a:t>
            </a:r>
            <a:r>
              <a:rPr lang="fr-FR" sz="2500" b="1" dirty="0">
                <a:solidFill>
                  <a:srgbClr val="FF0000"/>
                </a:solidFill>
              </a:rPr>
              <a:t>IV.13. Empêchement temporaire ou définitif du commissaire aux comptes</a:t>
            </a:r>
            <a:endParaRPr lang="fr-FR" sz="2500" dirty="0"/>
          </a:p>
          <a:p>
            <a:pPr algn="just"/>
            <a:r>
              <a:rPr lang="fr-FR" sz="2500" dirty="0"/>
              <a:t>En cas d’empêchement, de mission ou de décès du commissaire aux comptes, ses fonctions sont exercées par le commissaire aux comptes suppléant jusqu’a  la cessation de l’empêchement ou, lorsque l’empêchement est définitif, jusqu’a l’expiration du mandat   du commissaire au comptes empêché.</a:t>
            </a:r>
          </a:p>
          <a:p>
            <a:pPr algn="just"/>
            <a:r>
              <a:rPr lang="fr-FR" sz="2500" dirty="0"/>
              <a:t>Lorsque l’empêchement a cessé, le commissaire aux comptes  reprend ses fonctions après la prochaine assemblée générale ordinaire qui approuve  les comptes (art 728 de </a:t>
            </a:r>
            <a:r>
              <a:rPr lang="fr-FR" sz="2400" dirty="0"/>
              <a:t> l’AUSCGIE</a:t>
            </a:r>
            <a:r>
              <a:rPr lang="fr-FR" sz="2500" dirty="0"/>
              <a:t>).</a:t>
            </a:r>
          </a:p>
          <a:p>
            <a:pPr algn="just"/>
            <a:r>
              <a:rPr lang="fr-FR" sz="2500" b="1" i="1" dirty="0"/>
              <a:t>(Art 702 de l’acte uniforme «  les sociétés anonymes le faisant pas publiquement appel à l’épargne sont tenues de désigner  un commissaire aux compte et un suppléant »).</a:t>
            </a:r>
            <a:endParaRPr lang="fr-FR" sz="2500" dirty="0"/>
          </a:p>
          <a:p>
            <a:pPr algn="just"/>
            <a:r>
              <a:rPr lang="fr-FR" sz="2500" dirty="0"/>
              <a:t> </a:t>
            </a:r>
          </a:p>
          <a:p>
            <a:pPr lvl="0" algn="just">
              <a:lnSpc>
                <a:spcPct val="150000"/>
              </a:lnSpc>
            </a:pPr>
            <a:endParaRPr lang="fr-FR" dirty="0"/>
          </a:p>
          <a:p>
            <a:pPr algn="just">
              <a:lnSpc>
                <a:spcPct val="150000"/>
              </a:lnSpc>
            </a:pPr>
            <a:endParaRPr lang="fr-FR" dirty="0"/>
          </a:p>
          <a:p>
            <a:pPr lvl="0" algn="just"/>
            <a:endParaRPr lang="fr-FR" dirty="0"/>
          </a:p>
          <a:p>
            <a:pPr lvl="0" algn="just">
              <a:lnSpc>
                <a:spcPct val="150000"/>
              </a:lnSpc>
            </a:pPr>
            <a:endParaRPr lang="fr-FR" dirty="0"/>
          </a:p>
          <a:p>
            <a:pPr>
              <a:lnSpc>
                <a:spcPct val="150000"/>
              </a:lnSpc>
            </a:pPr>
            <a:r>
              <a:rPr lang="fr-FR" dirty="0"/>
              <a:t>.</a:t>
            </a:r>
          </a:p>
          <a:p>
            <a:pPr algn="just"/>
            <a:endParaRPr lang="fr-FR" dirty="0"/>
          </a:p>
          <a:p>
            <a:pPr algn="just"/>
            <a:endParaRPr lang="fr-FR"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321DBA6F-6C8F-4FCD-89B7-0F3764FC44C2}" type="slidenum">
              <a:rPr lang="fr-FR" smtClean="0"/>
              <a:pPr/>
              <a:t>119</a:t>
            </a:fld>
            <a:endParaRPr lang="fr-FR"/>
          </a:p>
        </p:txBody>
      </p:sp>
      <p:sp>
        <p:nvSpPr>
          <p:cNvPr id="2" name="Titre 1"/>
          <p:cNvSpPr>
            <a:spLocks noGrp="1"/>
          </p:cNvSpPr>
          <p:nvPr>
            <p:ph type="title" idx="4294967295"/>
          </p:nvPr>
        </p:nvSpPr>
        <p:spPr>
          <a:xfrm>
            <a:off x="611560" y="2997200"/>
            <a:ext cx="8229600" cy="1571625"/>
          </a:xfrm>
        </p:spPr>
        <p:txBody>
          <a:bodyPr>
            <a:noAutofit/>
          </a:bodyPr>
          <a:lstStyle/>
          <a:p>
            <a:pPr algn="ctr"/>
            <a:r>
              <a:rPr lang="fr-FR" sz="5400" dirty="0">
                <a:latin typeface="Algerian" pitchFamily="82" charset="0"/>
              </a:rPr>
              <a:t>MERCI DE VOTRE ATTENTION !!</a:t>
            </a:r>
          </a:p>
        </p:txBody>
      </p:sp>
      <p:sp>
        <p:nvSpPr>
          <p:cNvPr id="4" name="Espace réservé du pied de page 3"/>
          <p:cNvSpPr>
            <a:spLocks noGrp="1"/>
          </p:cNvSpPr>
          <p:nvPr>
            <p:ph type="ftr" sz="quarter" idx="11"/>
          </p:nvPr>
        </p:nvSpPr>
        <p:spPr/>
        <p:txBody>
          <a:bodyPr/>
          <a:lstStyle/>
          <a:p>
            <a:r>
              <a:rPr lang="fr-FR"/>
              <a:t>AUREC- AFRIQUE / BF </a:t>
            </a:r>
            <a:endParaRPr lang="fr-FR" dirty="0"/>
          </a:p>
        </p:txBody>
      </p:sp>
      <p:sp>
        <p:nvSpPr>
          <p:cNvPr id="6" name="Espace réservé de la date 5"/>
          <p:cNvSpPr>
            <a:spLocks noGrp="1"/>
          </p:cNvSpPr>
          <p:nvPr>
            <p:ph type="dt" sz="half" idx="10"/>
          </p:nvPr>
        </p:nvSpPr>
        <p:spPr/>
        <p:txBody>
          <a:bodyPr/>
          <a:lstStyle/>
          <a:p>
            <a:fld id="{7A3FD5BD-9672-4867-919E-35E92C81D5BC}" type="datetime2">
              <a:rPr lang="fr-FR" smtClean="0"/>
              <a:pPr/>
              <a:t>mercredi 6 août 2025</a:t>
            </a:fld>
            <a:endParaRPr lang="fr-F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12</a:t>
            </a:fld>
            <a:endParaRPr lang="fr-FR"/>
          </a:p>
        </p:txBody>
      </p:sp>
      <p:sp>
        <p:nvSpPr>
          <p:cNvPr id="365569" name="Rectangle 1"/>
          <p:cNvSpPr>
            <a:spLocks noChangeArrowheads="1"/>
          </p:cNvSpPr>
          <p:nvPr/>
        </p:nvSpPr>
        <p:spPr bwMode="auto">
          <a:xfrm>
            <a:off x="107504" y="863996"/>
            <a:ext cx="8892480" cy="63094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800" b="1" dirty="0"/>
              <a:t>Article 6</a:t>
            </a:r>
            <a:r>
              <a:rPr lang="fr-FR" sz="2800" dirty="0"/>
              <a:t> : Le conseil d'administration des sociétés d'Etat comprend des administrateurs représentant l'Etat et/ou ses démembrements et un administrateur représentant le personnel.</a:t>
            </a:r>
          </a:p>
          <a:p>
            <a:pPr algn="just"/>
            <a:r>
              <a:rPr lang="fr-FR" sz="2800" b="1" dirty="0"/>
              <a:t>Article 7</a:t>
            </a:r>
            <a:r>
              <a:rPr lang="fr-FR" sz="2800" dirty="0"/>
              <a:t> : Les administrateurs représentant l'Etat et/ou ses démembrements sont nommés par décret pris en Conseil des Ministres sur proposition du Ministre chargé de la tutelle technique pour un mandat de trois (03) ans renouvelable une seule fois. Les administrateurs représentant le personnel sont désignés suivant les règles propres à leurs organisations. Cette organisation est entérinée par décret pris en Conseil des Ministres. </a:t>
            </a:r>
          </a:p>
          <a:p>
            <a:pPr algn="just"/>
            <a:r>
              <a:rPr lang="fr-FR" sz="2800" dirty="0"/>
              <a:t>. </a:t>
            </a:r>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321DBA6F-6C8F-4FCD-89B7-0F3764FC44C2}" type="slidenum">
              <a:rPr lang="fr-FR" smtClean="0"/>
              <a:pPr/>
              <a:t>120</a:t>
            </a:fld>
            <a:endParaRPr lang="fr-FR"/>
          </a:p>
        </p:txBody>
      </p:sp>
      <p:sp>
        <p:nvSpPr>
          <p:cNvPr id="24581" name="Rectangle 5"/>
          <p:cNvSpPr>
            <a:spLocks noChangeArrowheads="1"/>
          </p:cNvSpPr>
          <p:nvPr/>
        </p:nvSpPr>
        <p:spPr bwMode="auto">
          <a:xfrm>
            <a:off x="395536" y="3212976"/>
            <a:ext cx="7798073" cy="21852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fr-FR" sz="1600" b="1" dirty="0"/>
              <a:t>SEMINAIRE DE FORMATION AU PROFIT DES ADMINISTRATEURS ET  OBSERVATEURS  AU CONSEIL D'ADMINISTRATION AINSI QU'AUX MEMBRES DE L'EQUIPE DE DIRECTION  DU  FONDS  NATIONAL  POUR  LA  PROMOTION  DU SPORT ET DES  LOISIRS  </a:t>
            </a:r>
            <a:endParaRPr lang="fr-FR" sz="1600" dirty="0"/>
          </a:p>
          <a:p>
            <a:pPr algn="ctr"/>
            <a:endParaRPr lang="fr-FR" sz="1600" dirty="0"/>
          </a:p>
          <a:p>
            <a:r>
              <a:rPr lang="fr-FR" sz="2800" b="1" dirty="0"/>
              <a:t> </a:t>
            </a:r>
            <a:endParaRPr lang="fr-FR" sz="2800" dirty="0"/>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2800" b="0" i="0" u="none" strike="noStrike" cap="none" normalizeH="0" baseline="0" dirty="0">
                <a:ln>
                  <a:noFill/>
                </a:ln>
                <a:effectLst/>
                <a:latin typeface="Constantia" pitchFamily="18" charset="0"/>
              </a:rPr>
              <a:t> </a:t>
            </a:r>
          </a:p>
        </p:txBody>
      </p:sp>
      <p:sp>
        <p:nvSpPr>
          <p:cNvPr id="24582" name="Rectangle 6"/>
          <p:cNvSpPr>
            <a:spLocks noChangeArrowheads="1"/>
          </p:cNvSpPr>
          <p:nvPr/>
        </p:nvSpPr>
        <p:spPr bwMode="auto">
          <a:xfrm>
            <a:off x="467544" y="4581128"/>
            <a:ext cx="7992888"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b="1" i="1" u="sng" strike="noStrike" cap="none" normalizeH="0" baseline="0" dirty="0">
                <a:ln>
                  <a:noFill/>
                </a:ln>
                <a:effectLst/>
                <a:latin typeface="Constantia" pitchFamily="18" charset="0"/>
                <a:ea typeface="Calibri" pitchFamily="34" charset="0"/>
                <a:cs typeface="Arial" pitchFamily="34" charset="0"/>
              </a:rPr>
              <a:t>THEME</a:t>
            </a:r>
            <a:r>
              <a:rPr lang="fr-FR" b="1" i="1" dirty="0">
                <a:latin typeface="Arial" pitchFamily="34" charset="0"/>
                <a:ea typeface="Calibri" pitchFamily="34" charset="0"/>
                <a:cs typeface="Arial" pitchFamily="34" charset="0"/>
              </a:rPr>
              <a:t>  </a:t>
            </a:r>
            <a:r>
              <a:rPr kumimoji="0" lang="fr-FR" b="1" i="1" u="none" strike="noStrike" cap="none" normalizeH="0" dirty="0">
                <a:ln>
                  <a:noFill/>
                </a:ln>
                <a:effectLst/>
                <a:latin typeface="Arial" pitchFamily="34" charset="0"/>
                <a:ea typeface="Calibri" pitchFamily="34" charset="0"/>
                <a:cs typeface="Arial" pitchFamily="34" charset="0"/>
              </a:rPr>
              <a:t> </a:t>
            </a:r>
            <a:r>
              <a:rPr kumimoji="0" lang="fr-FR" b="1" i="1" u="none" strike="noStrike" cap="none" normalizeH="0" baseline="0" dirty="0">
                <a:ln>
                  <a:noFill/>
                </a:ln>
                <a:effectLst/>
                <a:latin typeface="Arial" pitchFamily="34" charset="0"/>
                <a:ea typeface="Calibri" pitchFamily="34" charset="0"/>
                <a:cs typeface="Arial" pitchFamily="34" charset="0"/>
              </a:rPr>
              <a:t>:</a:t>
            </a:r>
          </a:p>
          <a:p>
            <a:pPr algn="ctr"/>
            <a:r>
              <a:rPr lang="fr-FR" sz="2800" b="1" dirty="0"/>
              <a:t> </a:t>
            </a:r>
            <a:r>
              <a:rPr lang="fr-FR" sz="2800" b="1" i="1" dirty="0"/>
              <a:t>« Missions et responsabilités de l'administrateur au sein du Conseil d'Administration et de l'Assemblée Générale »</a:t>
            </a:r>
            <a:endParaRPr lang="fr-FR" sz="2800" dirty="0"/>
          </a:p>
          <a:p>
            <a:pPr lvl="0"/>
            <a:endParaRPr lang="fr-FR" dirty="0"/>
          </a:p>
          <a:p>
            <a:pPr lvl="0"/>
            <a:endParaRPr lang="fr-FR" dirty="0"/>
          </a:p>
          <a:p>
            <a:r>
              <a:rPr lang="fr-FR" sz="3600" b="1" i="1" dirty="0"/>
              <a:t> </a:t>
            </a:r>
            <a:endParaRPr lang="fr-FR" sz="3600" dirty="0"/>
          </a:p>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3600" b="0" i="0" u="none" strike="noStrike" cap="none" normalizeH="0" baseline="0" dirty="0">
              <a:ln>
                <a:noFill/>
              </a:ln>
              <a:effectLst/>
              <a:latin typeface="Arial" pitchFamily="34" charset="0"/>
            </a:endParaRPr>
          </a:p>
        </p:txBody>
      </p:sp>
      <p:sp>
        <p:nvSpPr>
          <p:cNvPr id="8" name="Espace réservé du pied de page 7"/>
          <p:cNvSpPr>
            <a:spLocks noGrp="1"/>
          </p:cNvSpPr>
          <p:nvPr>
            <p:ph type="ftr" sz="quarter" idx="11"/>
          </p:nvPr>
        </p:nvSpPr>
        <p:spPr/>
        <p:txBody>
          <a:bodyPr/>
          <a:lstStyle/>
          <a:p>
            <a:r>
              <a:rPr lang="fr-FR"/>
              <a:t>AUREC AFRIQUE BF </a:t>
            </a:r>
            <a:endParaRPr lang="fr-FR" dirty="0"/>
          </a:p>
        </p:txBody>
      </p:sp>
      <p:sp>
        <p:nvSpPr>
          <p:cNvPr id="10" name="Espace réservé de la date 9"/>
          <p:cNvSpPr>
            <a:spLocks noGrp="1"/>
          </p:cNvSpPr>
          <p:nvPr>
            <p:ph type="dt" sz="half" idx="10"/>
          </p:nvPr>
        </p:nvSpPr>
        <p:spPr/>
        <p:txBody>
          <a:bodyPr/>
          <a:lstStyle/>
          <a:p>
            <a:fld id="{682A3280-12EE-422E-AC52-03E0B0F7B776}" type="datetime1">
              <a:rPr lang="fr-FR" smtClean="0"/>
              <a:pPr/>
              <a:t>06/08/2025</a:t>
            </a:fld>
            <a:endParaRPr lang="fr-FR"/>
          </a:p>
        </p:txBody>
      </p:sp>
      <p:pic>
        <p:nvPicPr>
          <p:cNvPr id="1312769" name="Picture 1" descr="Nouveau Document Microsoft Publisher"/>
          <p:cNvPicPr>
            <a:picLocks noChangeAspect="1" noChangeArrowheads="1"/>
          </p:cNvPicPr>
          <p:nvPr/>
        </p:nvPicPr>
        <p:blipFill>
          <a:blip r:embed="rId3" cstate="print"/>
          <a:srcRect/>
          <a:stretch>
            <a:fillRect/>
          </a:stretch>
        </p:blipFill>
        <p:spPr bwMode="auto">
          <a:xfrm>
            <a:off x="3203848" y="74315"/>
            <a:ext cx="2520280" cy="1914525"/>
          </a:xfrm>
          <a:prstGeom prst="rect">
            <a:avLst/>
          </a:prstGeom>
          <a:noFill/>
          <a:ln w="9525">
            <a:noFill/>
            <a:miter lim="800000"/>
            <a:headEnd/>
            <a:tailEnd/>
          </a:ln>
        </p:spPr>
      </p:pic>
      <p:sp>
        <p:nvSpPr>
          <p:cNvPr id="1312770" name="WordArt 2"/>
          <p:cNvSpPr>
            <a:spLocks noChangeArrowheads="1" noChangeShapeType="1" noTextEdit="1"/>
          </p:cNvSpPr>
          <p:nvPr/>
        </p:nvSpPr>
        <p:spPr bwMode="auto">
          <a:xfrm>
            <a:off x="323528" y="2204864"/>
            <a:ext cx="8568952" cy="720080"/>
          </a:xfrm>
          <a:prstGeom prst="rect">
            <a:avLst/>
          </a:prstGeom>
        </p:spPr>
        <p:txBody>
          <a:bodyPr wrap="none" fromWordArt="1">
            <a:prstTxWarp prst="textPlain">
              <a:avLst>
                <a:gd name="adj" fmla="val 50000"/>
              </a:avLst>
            </a:prstTxWarp>
          </a:bodyPr>
          <a:lstStyle/>
          <a:p>
            <a:pPr algn="ctr" rtl="0"/>
            <a:r>
              <a:rPr lang="fr-FR" sz="1400" kern="10" spc="0" dirty="0">
                <a:ln w="9525">
                  <a:solidFill>
                    <a:srgbClr val="000000"/>
                  </a:solidFill>
                  <a:round/>
                  <a:headEnd/>
                  <a:tailEnd/>
                </a:ln>
                <a:solidFill>
                  <a:srgbClr val="00B050"/>
                </a:solidFill>
                <a:effectLst/>
                <a:latin typeface="Arial Black"/>
              </a:rPr>
              <a:t>FONDS NATIONAL POUR LA PROMOTION DU SPORT ET DES LOISIRS</a:t>
            </a: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285720" y="1574462"/>
            <a:ext cx="8449816" cy="2790642"/>
          </a:xfrm>
        </p:spPr>
        <p:txBody>
          <a:bodyPr>
            <a:normAutofit/>
          </a:bodyPr>
          <a:lstStyle/>
          <a:p>
            <a:pPr algn="ctr"/>
            <a:r>
              <a:rPr lang="fr-FR"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nstantia" pitchFamily="18" charset="0"/>
              </a:rPr>
              <a:t>MODULE III  : Responsabilité des dirigeants sociaux </a:t>
            </a:r>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121</a:t>
            </a:fld>
            <a:endParaRPr lang="fr-FR"/>
          </a:p>
        </p:txBody>
      </p:sp>
      <p:sp>
        <p:nvSpPr>
          <p:cNvPr id="6" name="Espace réservé du pied de page 5"/>
          <p:cNvSpPr>
            <a:spLocks noGrp="1"/>
          </p:cNvSpPr>
          <p:nvPr>
            <p:ph type="ftr" sz="quarter" idx="11"/>
          </p:nvPr>
        </p:nvSpPr>
        <p:spPr/>
        <p:txBody>
          <a:bodyPr/>
          <a:lstStyle/>
          <a:p>
            <a:r>
              <a:rPr lang="fr-FR"/>
              <a:t>AUREC- AFRIQUE / BF </a:t>
            </a:r>
            <a:endParaRPr lang="fr-FR" dirty="0"/>
          </a:p>
        </p:txBody>
      </p:sp>
      <p:sp>
        <p:nvSpPr>
          <p:cNvPr id="7" name="Espace réservé de la date 6"/>
          <p:cNvSpPr>
            <a:spLocks noGrp="1"/>
          </p:cNvSpPr>
          <p:nvPr>
            <p:ph type="dt" sz="half" idx="10"/>
          </p:nvPr>
        </p:nvSpPr>
        <p:spPr/>
        <p:txBody>
          <a:bodyPr/>
          <a:lstStyle/>
          <a:p>
            <a:fld id="{30A42BF0-839D-445A-867D-3C69678C5257}" type="datetime2">
              <a:rPr lang="fr-FR" smtClean="0"/>
              <a:pPr/>
              <a:t>mercredi 6 août 2025</a:t>
            </a:fld>
            <a:endParaRPr lang="fr-F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21DBA6F-6C8F-4FCD-89B7-0F3764FC44C2}" type="slidenum">
              <a:rPr lang="fr-FR" smtClean="0"/>
              <a:pPr/>
              <a:t>122</a:t>
            </a:fld>
            <a:endParaRPr lang="fr-FR"/>
          </a:p>
        </p:txBody>
      </p:sp>
      <p:sp>
        <p:nvSpPr>
          <p:cNvPr id="7" name="Rectangle 6"/>
          <p:cNvSpPr/>
          <p:nvPr/>
        </p:nvSpPr>
        <p:spPr>
          <a:xfrm>
            <a:off x="3000364" y="828001"/>
            <a:ext cx="3793026" cy="584775"/>
          </a:xfrm>
          <a:prstGeom prst="rect">
            <a:avLst/>
          </a:prstGeom>
        </p:spPr>
        <p:txBody>
          <a:bodyPr wrap="none">
            <a:spAutoFit/>
          </a:bodyPr>
          <a:lstStyle/>
          <a:p>
            <a:r>
              <a:rPr lang="fr-FR"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nstantia" pitchFamily="18" charset="0"/>
              </a:rPr>
              <a:t>PLAN MODULE III</a:t>
            </a:r>
          </a:p>
        </p:txBody>
      </p:sp>
      <p:sp>
        <p:nvSpPr>
          <p:cNvPr id="117761" name="Rectangle 1"/>
          <p:cNvSpPr>
            <a:spLocks noChangeArrowheads="1"/>
          </p:cNvSpPr>
          <p:nvPr/>
        </p:nvSpPr>
        <p:spPr bwMode="auto">
          <a:xfrm>
            <a:off x="179512" y="1390987"/>
            <a:ext cx="8712968" cy="90947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lnSpc>
                <a:spcPct val="150000"/>
              </a:lnSpc>
            </a:pPr>
            <a:r>
              <a:rPr lang="fr-FR" sz="2400" b="1" dirty="0">
                <a:solidFill>
                  <a:srgbClr val="00B050"/>
                </a:solidFill>
                <a:latin typeface="Constantia" pitchFamily="18" charset="0"/>
                <a:ea typeface="+mj-ea"/>
                <a:cs typeface="+mj-cs"/>
              </a:rPr>
              <a:t>III.1. LA MISE EN ŒUVRE DE LA RESPONSABILITE DES DIRIGEANTS SOCIAUX</a:t>
            </a:r>
          </a:p>
          <a:p>
            <a:pPr algn="just" fontAlgn="base">
              <a:lnSpc>
                <a:spcPct val="150000"/>
              </a:lnSpc>
            </a:pPr>
            <a:endParaRPr lang="fr-FR" sz="2400" b="1" dirty="0">
              <a:solidFill>
                <a:srgbClr val="00B050"/>
              </a:solidFill>
              <a:latin typeface="Constantia" pitchFamily="18" charset="0"/>
              <a:ea typeface="+mj-ea"/>
              <a:cs typeface="+mj-cs"/>
            </a:endParaRPr>
          </a:p>
          <a:p>
            <a:pPr algn="just" eaLnBrk="0" fontAlgn="base" hangingPunct="0">
              <a:lnSpc>
                <a:spcPct val="150000"/>
              </a:lnSpc>
            </a:pPr>
            <a:r>
              <a:rPr lang="fr-FR" sz="2400" b="1" dirty="0">
                <a:solidFill>
                  <a:srgbClr val="00B050"/>
                </a:solidFill>
                <a:latin typeface="Constantia" pitchFamily="18" charset="0"/>
                <a:ea typeface="+mj-ea"/>
                <a:cs typeface="+mj-cs"/>
              </a:rPr>
              <a:t>III.2. LES CONSEQUENCES DE LA MISE EN ŒUVRE DE LA RESPONSABILITE DES DIRIGEANTS SOCIAUX</a:t>
            </a:r>
          </a:p>
          <a:p>
            <a:pPr algn="just" eaLnBrk="0" fontAlgn="base" hangingPunct="0">
              <a:lnSpc>
                <a:spcPct val="150000"/>
              </a:lnSpc>
            </a:pPr>
            <a:endParaRPr lang="fr-FR" sz="2400" b="1" dirty="0">
              <a:solidFill>
                <a:srgbClr val="00B050"/>
              </a:solidFill>
              <a:latin typeface="Constantia" pitchFamily="18" charset="0"/>
              <a:ea typeface="+mj-ea"/>
              <a:cs typeface="+mj-cs"/>
            </a:endParaRPr>
          </a:p>
          <a:p>
            <a:pPr algn="just" eaLnBrk="0" fontAlgn="base" hangingPunct="0">
              <a:lnSpc>
                <a:spcPct val="150000"/>
              </a:lnSpc>
            </a:pPr>
            <a:r>
              <a:rPr lang="fr-FR" sz="2400" b="1" dirty="0">
                <a:solidFill>
                  <a:srgbClr val="00B050"/>
                </a:solidFill>
                <a:latin typeface="Constantia" pitchFamily="18" charset="0"/>
                <a:ea typeface="+mj-ea"/>
                <a:cs typeface="+mj-cs"/>
              </a:rPr>
              <a:t>III.3. LES SANCTIONS CIVILES ET PENALES</a:t>
            </a:r>
          </a:p>
          <a:p>
            <a:pPr algn="just" eaLnBrk="0" fontAlgn="base" hangingPunct="0">
              <a:lnSpc>
                <a:spcPct val="150000"/>
              </a:lnSpc>
            </a:pPr>
            <a:endParaRPr lang="fr-FR" b="1" dirty="0">
              <a:solidFill>
                <a:srgbClr val="00B050"/>
              </a:solidFill>
              <a:latin typeface="Constantia" pitchFamily="18" charset="0"/>
              <a:ea typeface="+mj-ea"/>
              <a:cs typeface="+mj-cs"/>
            </a:endParaRPr>
          </a:p>
          <a:p>
            <a:pPr algn="just"/>
            <a:endParaRPr lang="fr-FR" b="1" dirty="0">
              <a:solidFill>
                <a:srgbClr val="00B050"/>
              </a:solidFill>
              <a:latin typeface="Constantia" pitchFamily="18" charset="0"/>
              <a:ea typeface="+mj-ea"/>
              <a:cs typeface="+mj-cs"/>
            </a:endParaRPr>
          </a:p>
          <a:p>
            <a:pPr algn="just"/>
            <a:endParaRPr lang="fr-FR" b="1" dirty="0">
              <a:solidFill>
                <a:srgbClr val="00B050"/>
              </a:solidFill>
              <a:latin typeface="Constantia" pitchFamily="18" charset="0"/>
              <a:ea typeface="+mj-ea"/>
              <a:cs typeface="+mj-cs"/>
            </a:endParaRPr>
          </a:p>
          <a:p>
            <a:pPr algn="just"/>
            <a:endParaRPr lang="fr-FR" b="1" dirty="0">
              <a:solidFill>
                <a:srgbClr val="00B050"/>
              </a:solidFill>
              <a:latin typeface="Constantia" pitchFamily="18" charset="0"/>
              <a:ea typeface="+mj-ea"/>
              <a:cs typeface="+mj-cs"/>
            </a:endParaRPr>
          </a:p>
          <a:p>
            <a:pPr algn="just"/>
            <a:r>
              <a:rPr lang="fr-FR" b="1" dirty="0">
                <a:solidFill>
                  <a:srgbClr val="00B050"/>
                </a:solidFill>
                <a:latin typeface="Constantia" pitchFamily="18" charset="0"/>
                <a:ea typeface="+mj-ea"/>
                <a:cs typeface="+mj-cs"/>
              </a:rPr>
              <a:t> </a:t>
            </a:r>
          </a:p>
          <a:p>
            <a:pPr algn="just"/>
            <a:endParaRPr lang="fr-FR" b="1" dirty="0">
              <a:solidFill>
                <a:srgbClr val="00B050"/>
              </a:solidFill>
              <a:latin typeface="Constantia" pitchFamily="18" charset="0"/>
              <a:ea typeface="+mj-ea"/>
              <a:cs typeface="+mj-cs"/>
            </a:endParaRPr>
          </a:p>
          <a:p>
            <a:pPr algn="just"/>
            <a:endParaRPr lang="fr-FR" b="1" dirty="0">
              <a:solidFill>
                <a:srgbClr val="00B050"/>
              </a:solidFill>
              <a:latin typeface="Constantia" pitchFamily="18" charset="0"/>
              <a:ea typeface="+mj-ea"/>
              <a:cs typeface="+mj-cs"/>
            </a:endParaRPr>
          </a:p>
          <a:p>
            <a:pPr algn="just"/>
            <a:r>
              <a:rPr lang="fr-FR" b="1" dirty="0">
                <a:solidFill>
                  <a:srgbClr val="FF0000"/>
                </a:solidFill>
              </a:rPr>
              <a:t> </a:t>
            </a:r>
            <a:endParaRPr lang="fr-FR" dirty="0">
              <a:solidFill>
                <a:srgbClr val="FF0000"/>
              </a:solidFill>
            </a:endParaRPr>
          </a:p>
          <a:p>
            <a:pPr algn="just" eaLnBrk="0" fontAlgn="base" hangingPunct="0">
              <a:lnSpc>
                <a:spcPct val="150000"/>
              </a:lnSpc>
            </a:pPr>
            <a:endParaRPr lang="fr-FR" b="1" dirty="0">
              <a:solidFill>
                <a:srgbClr val="00B050"/>
              </a:solidFill>
              <a:latin typeface="Constantia" pitchFamily="18" charset="0"/>
              <a:ea typeface="+mj-ea"/>
              <a:cs typeface="+mj-cs"/>
            </a:endParaRPr>
          </a:p>
          <a:p>
            <a:pPr algn="just" eaLnBrk="0" fontAlgn="base" hangingPunct="0">
              <a:lnSpc>
                <a:spcPct val="150000"/>
              </a:lnSpc>
            </a:pPr>
            <a:endParaRPr lang="fr-FR" b="1" dirty="0">
              <a:solidFill>
                <a:srgbClr val="00B050"/>
              </a:solidFill>
              <a:latin typeface="Constantia" pitchFamily="18" charset="0"/>
              <a:ea typeface="+mj-ea"/>
              <a:cs typeface="+mj-cs"/>
            </a:endParaRPr>
          </a:p>
          <a:p>
            <a:pPr algn="just" eaLnBrk="0" fontAlgn="base" hangingPunct="0">
              <a:lnSpc>
                <a:spcPct val="150000"/>
              </a:lnSpc>
            </a:pPr>
            <a:r>
              <a:rPr lang="fr-FR" b="1" dirty="0">
                <a:solidFill>
                  <a:srgbClr val="00B050"/>
                </a:solidFill>
                <a:latin typeface="Constantia" pitchFamily="18" charset="0"/>
                <a:ea typeface="+mj-ea"/>
                <a:cs typeface="+mj-cs"/>
              </a:rPr>
              <a:t> </a:t>
            </a:r>
          </a:p>
          <a:p>
            <a:pPr lvl="0" algn="just" eaLnBrk="0" fontAlgn="base" hangingPunct="0">
              <a:lnSpc>
                <a:spcPct val="150000"/>
              </a:lnSpc>
            </a:pPr>
            <a:endParaRPr lang="fr-FR" b="1" dirty="0">
              <a:solidFill>
                <a:srgbClr val="00B050"/>
              </a:solidFill>
              <a:latin typeface="Constantia" pitchFamily="18" charset="0"/>
              <a:ea typeface="+mj-ea"/>
              <a:cs typeface="+mj-cs"/>
            </a:endParaRPr>
          </a:p>
          <a:p>
            <a:pPr lvl="0" algn="just" eaLnBrk="0" fontAlgn="base" hangingPunct="0">
              <a:lnSpc>
                <a:spcPct val="150000"/>
              </a:lnSpc>
            </a:pPr>
            <a:r>
              <a:rPr lang="fr-FR" sz="2400" b="1" dirty="0">
                <a:solidFill>
                  <a:srgbClr val="00B050"/>
                </a:solidFill>
                <a:latin typeface="Constantia" pitchFamily="18" charset="0"/>
                <a:ea typeface="+mj-ea"/>
                <a:cs typeface="+mj-cs"/>
              </a:rPr>
              <a:t>			</a:t>
            </a:r>
          </a:p>
          <a:p>
            <a:pPr lvl="0" algn="just" eaLnBrk="0" fontAlgn="base" hangingPunct="0">
              <a:lnSpc>
                <a:spcPct val="150000"/>
              </a:lnSpc>
            </a:pPr>
            <a:r>
              <a:rPr lang="fr-FR" sz="2400" b="1" dirty="0">
                <a:solidFill>
                  <a:srgbClr val="00B050"/>
                </a:solidFill>
                <a:latin typeface="Constantia" pitchFamily="18" charset="0"/>
                <a:ea typeface="+mj-ea"/>
                <a:cs typeface="+mj-cs"/>
              </a:rPr>
              <a:t>	</a:t>
            </a:r>
            <a:r>
              <a:rPr kumimoji="0" lang="fr-FR" b="0" i="0" u="none" strike="noStrike" cap="none" normalizeH="0" baseline="0" dirty="0">
                <a:ln>
                  <a:noFill/>
                </a:ln>
                <a:effectLst/>
                <a:latin typeface="Constantia" pitchFamily="18" charset="0"/>
                <a:ea typeface="Calibri" pitchFamily="34" charset="0"/>
                <a:cs typeface="Times New Roman" pitchFamily="18" charset="0"/>
              </a:rPr>
              <a:t>				</a:t>
            </a:r>
            <a:endParaRPr kumimoji="0" lang="fr-FR" sz="2800" b="0" i="0" u="none" strike="noStrike" cap="none" normalizeH="0" baseline="0" dirty="0">
              <a:ln>
                <a:noFill/>
              </a:ln>
              <a:effectLst/>
              <a:latin typeface="Constantia" pitchFamily="18" charset="0"/>
            </a:endParaRPr>
          </a:p>
        </p:txBody>
      </p:sp>
      <p:sp>
        <p:nvSpPr>
          <p:cNvPr id="5" name="Espace réservé du pied de page 4"/>
          <p:cNvSpPr>
            <a:spLocks noGrp="1"/>
          </p:cNvSpPr>
          <p:nvPr>
            <p:ph type="ftr" sz="quarter" idx="11"/>
          </p:nvPr>
        </p:nvSpPr>
        <p:spPr/>
        <p:txBody>
          <a:bodyPr/>
          <a:lstStyle/>
          <a:p>
            <a:r>
              <a:rPr lang="fr-FR"/>
              <a:t>AUREC- AFRIQUE / BF </a:t>
            </a:r>
            <a:endParaRPr lang="fr-FR" dirty="0"/>
          </a:p>
        </p:txBody>
      </p:sp>
      <p:sp>
        <p:nvSpPr>
          <p:cNvPr id="6" name="Espace réservé de la date 5"/>
          <p:cNvSpPr>
            <a:spLocks noGrp="1"/>
          </p:cNvSpPr>
          <p:nvPr>
            <p:ph type="dt" sz="half" idx="10"/>
          </p:nvPr>
        </p:nvSpPr>
        <p:spPr/>
        <p:txBody>
          <a:bodyPr/>
          <a:lstStyle/>
          <a:p>
            <a:fld id="{E6EF910B-1857-49B7-B528-260DFEBE7148}" type="datetime2">
              <a:rPr lang="fr-FR" smtClean="0"/>
              <a:pPr/>
              <a:t>mercredi 6 août 2025</a:t>
            </a:fld>
            <a:endParaRPr lang="fr-F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123</a:t>
            </a:fld>
            <a:endParaRPr lang="fr-FR"/>
          </a:p>
        </p:txBody>
      </p:sp>
      <p:sp>
        <p:nvSpPr>
          <p:cNvPr id="365569" name="Rectangle 1"/>
          <p:cNvSpPr>
            <a:spLocks noChangeArrowheads="1"/>
          </p:cNvSpPr>
          <p:nvPr/>
        </p:nvSpPr>
        <p:spPr bwMode="auto">
          <a:xfrm>
            <a:off x="107504" y="769342"/>
            <a:ext cx="8892480" cy="55707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fr-FR" sz="2800" b="1" dirty="0">
                <a:solidFill>
                  <a:srgbClr val="FF0000"/>
                </a:solidFill>
              </a:rPr>
              <a:t>NOTE INTRODUCTIVE</a:t>
            </a:r>
            <a:endParaRPr lang="fr-FR" sz="2800" dirty="0">
              <a:solidFill>
                <a:srgbClr val="FF0000"/>
              </a:solidFill>
            </a:endParaRPr>
          </a:p>
          <a:p>
            <a:pPr algn="just"/>
            <a:r>
              <a:rPr lang="fr-FR" sz="2800" dirty="0"/>
              <a:t>Dans ce module, il est question de circonscrire la responsabilité des dirigeants sociaux dans la gestion des sociétés à capitaux publics. Quatre points sont essentiellement abordés dans ce module à savoir : </a:t>
            </a:r>
          </a:p>
          <a:p>
            <a:pPr lvl="0" algn="just">
              <a:buFont typeface="Wingdings" pitchFamily="2" charset="2"/>
              <a:buChar char="q"/>
            </a:pPr>
            <a:r>
              <a:rPr lang="fr-FR" sz="2800" b="1" dirty="0">
                <a:solidFill>
                  <a:srgbClr val="00B0F0"/>
                </a:solidFill>
              </a:rPr>
              <a:t> </a:t>
            </a:r>
            <a:r>
              <a:rPr lang="fr-FR" sz="2800" dirty="0"/>
              <a:t>la mise en œuvre de la responsabilité des dirigeants sociaux ; </a:t>
            </a:r>
          </a:p>
          <a:p>
            <a:pPr lvl="0" algn="just">
              <a:buFont typeface="Wingdings" pitchFamily="2" charset="2"/>
              <a:buChar char="q"/>
            </a:pPr>
            <a:r>
              <a:rPr lang="fr-FR" sz="2800" dirty="0">
                <a:solidFill>
                  <a:srgbClr val="00B0F0"/>
                </a:solidFill>
              </a:rPr>
              <a:t> </a:t>
            </a:r>
            <a:r>
              <a:rPr lang="fr-FR" sz="2800" dirty="0"/>
              <a:t>les conséquences de la mise en œuvre de la responsabilité des dirigeants sociaux ;</a:t>
            </a:r>
          </a:p>
          <a:p>
            <a:pPr lvl="0" algn="just">
              <a:buFont typeface="Wingdings" pitchFamily="2" charset="2"/>
              <a:buChar char="q"/>
            </a:pPr>
            <a:r>
              <a:rPr lang="fr-FR" sz="2800" dirty="0">
                <a:solidFill>
                  <a:srgbClr val="00B0F0"/>
                </a:solidFill>
              </a:rPr>
              <a:t> </a:t>
            </a:r>
            <a:r>
              <a:rPr lang="fr-FR" sz="2800" dirty="0"/>
              <a:t>les sanctions civiles ;</a:t>
            </a:r>
          </a:p>
          <a:p>
            <a:pPr lvl="0" algn="just">
              <a:buFont typeface="Wingdings" pitchFamily="2" charset="2"/>
              <a:buChar char="q"/>
            </a:pPr>
            <a:r>
              <a:rPr lang="fr-FR" sz="2800" dirty="0">
                <a:solidFill>
                  <a:srgbClr val="00B0F0"/>
                </a:solidFill>
              </a:rPr>
              <a:t> </a:t>
            </a:r>
            <a:r>
              <a:rPr lang="fr-FR" sz="2800" dirty="0"/>
              <a:t>les sanctions pénales.</a:t>
            </a:r>
          </a:p>
          <a:p>
            <a:pPr marL="0" marR="0" lvl="0" indent="0" algn="just" defTabSz="914400" rtl="0" eaLnBrk="0" fontAlgn="base" latinLnBrk="0" hangingPunct="0">
              <a:lnSpc>
                <a:spcPct val="100000"/>
              </a:lnSpc>
              <a:spcBef>
                <a:spcPct val="0"/>
              </a:spcBef>
              <a:spcAft>
                <a:spcPct val="0"/>
              </a:spcAft>
              <a:buClrTx/>
              <a:buSzTx/>
              <a:buFontTx/>
              <a:buNone/>
              <a:tabLst/>
            </a:pPr>
            <a:endParaRPr lang="fr-FR" sz="24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4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124</a:t>
            </a:fld>
            <a:endParaRPr lang="fr-FR"/>
          </a:p>
        </p:txBody>
      </p:sp>
      <p:sp>
        <p:nvSpPr>
          <p:cNvPr id="365569" name="Rectangle 1"/>
          <p:cNvSpPr>
            <a:spLocks noChangeArrowheads="1"/>
          </p:cNvSpPr>
          <p:nvPr/>
        </p:nvSpPr>
        <p:spPr bwMode="auto">
          <a:xfrm>
            <a:off x="107504" y="514409"/>
            <a:ext cx="8892480" cy="6370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endParaRPr lang="fr-FR" sz="2400" dirty="0">
              <a:solidFill>
                <a:srgbClr val="FF0000"/>
              </a:solidFill>
            </a:endParaRPr>
          </a:p>
          <a:p>
            <a:r>
              <a:rPr lang="fr-FR" sz="2800" b="1" dirty="0">
                <a:solidFill>
                  <a:srgbClr val="0070C0"/>
                </a:solidFill>
              </a:rPr>
              <a:t>III.1 LA MISE EN ŒUVRE DE LA RESPONSABILITE DES DIRIGEANTS SOCIAUX</a:t>
            </a:r>
            <a:endParaRPr lang="fr-FR" sz="2800" dirty="0">
              <a:solidFill>
                <a:srgbClr val="0070C0"/>
              </a:solidFill>
            </a:endParaRPr>
          </a:p>
          <a:p>
            <a:pPr algn="just"/>
            <a:r>
              <a:rPr lang="fr-FR" sz="2800" dirty="0"/>
              <a:t>Les fautes commises par les dirigeants sociaux peuvent être préjudiciables aux droits des tiers ou aux intérêts des associés. Ceux-ci peuvent engager la responsabilité personnelle du dirigeant social par le biais de l'action individuelle. Il en est de même des associés lorsqu'ils ont subi un dommage distinct de celui de la société. </a:t>
            </a:r>
          </a:p>
          <a:p>
            <a:pPr algn="just"/>
            <a:r>
              <a:rPr lang="fr-FR" sz="2800" dirty="0"/>
              <a:t>En revanche, lorsque les dirigeants sociaux abusent de la société, il peuvent engager leur responsabilité à l'égard de celle-ci et l'action destinée à réparer ce dommage est l'action sociale.</a:t>
            </a:r>
          </a:p>
          <a:p>
            <a:pPr marL="0" marR="0" lvl="0" indent="0" algn="just" defTabSz="914400" rtl="0" eaLnBrk="0" fontAlgn="base" latinLnBrk="0" hangingPunct="0">
              <a:lnSpc>
                <a:spcPct val="100000"/>
              </a:lnSpc>
              <a:spcBef>
                <a:spcPct val="0"/>
              </a:spcBef>
              <a:spcAft>
                <a:spcPct val="0"/>
              </a:spcAft>
              <a:buClrTx/>
              <a:buSzTx/>
              <a:buFontTx/>
              <a:buNone/>
              <a:tabLst/>
            </a:pPr>
            <a:endParaRPr lang="fr-FR" sz="24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4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125</a:t>
            </a:fld>
            <a:endParaRPr lang="fr-FR"/>
          </a:p>
        </p:txBody>
      </p:sp>
      <p:sp>
        <p:nvSpPr>
          <p:cNvPr id="365569" name="Rectangle 1"/>
          <p:cNvSpPr>
            <a:spLocks noChangeArrowheads="1"/>
          </p:cNvSpPr>
          <p:nvPr/>
        </p:nvSpPr>
        <p:spPr bwMode="auto">
          <a:xfrm>
            <a:off x="107504" y="815072"/>
            <a:ext cx="8892480" cy="60785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endParaRPr lang="fr-FR" sz="2000" dirty="0">
              <a:solidFill>
                <a:srgbClr val="FF0000"/>
              </a:solidFill>
            </a:endParaRPr>
          </a:p>
          <a:p>
            <a:r>
              <a:rPr lang="fr-FR" sz="2800" b="1" dirty="0">
                <a:solidFill>
                  <a:srgbClr val="C00000"/>
                </a:solidFill>
              </a:rPr>
              <a:t>III.1.1 L'action individuelle</a:t>
            </a:r>
            <a:endParaRPr lang="fr-FR" sz="2800" dirty="0">
              <a:solidFill>
                <a:srgbClr val="C00000"/>
              </a:solidFill>
            </a:endParaRPr>
          </a:p>
          <a:p>
            <a:pPr algn="just"/>
            <a:r>
              <a:rPr lang="fr-FR" sz="2800" dirty="0"/>
              <a:t>l'action individuelle est, suivant l'article 162 de l'Acte Uniforme sur le Droit des Sociétés Commerciales (AUDSC), "</a:t>
            </a:r>
            <a:r>
              <a:rPr lang="fr-FR" sz="2800" b="1" i="1" dirty="0"/>
              <a:t>l'action en réparation du dommage subi par un tiers ou par un associé, lorsque celui-ci subi un dommage distinct du dommage que pourrait subir la société, du fait de la faute commise individuellement ou collectivement par les dirigeants sociaux dans l'exercice de leurs fonctions. Cette action est intentée par celui qui a subi le dommage</a:t>
            </a:r>
            <a:r>
              <a:rPr lang="fr-FR" sz="2100" dirty="0"/>
              <a:t>". </a:t>
            </a:r>
          </a:p>
          <a:p>
            <a:pPr algn="just"/>
            <a:r>
              <a:rPr lang="fr-FR" sz="2100" dirty="0"/>
              <a:t>. </a:t>
            </a:r>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126</a:t>
            </a:fld>
            <a:endParaRPr lang="fr-FR"/>
          </a:p>
        </p:txBody>
      </p:sp>
      <p:sp>
        <p:nvSpPr>
          <p:cNvPr id="365569" name="Rectangle 1"/>
          <p:cNvSpPr>
            <a:spLocks noChangeArrowheads="1"/>
          </p:cNvSpPr>
          <p:nvPr/>
        </p:nvSpPr>
        <p:spPr bwMode="auto">
          <a:xfrm>
            <a:off x="107504" y="976655"/>
            <a:ext cx="8892480" cy="5755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endParaRPr lang="fr-FR" sz="2000" dirty="0">
              <a:solidFill>
                <a:srgbClr val="FF0000"/>
              </a:solidFill>
            </a:endParaRPr>
          </a:p>
          <a:p>
            <a:pPr algn="just"/>
            <a:r>
              <a:rPr lang="fr-FR" sz="2800" dirty="0"/>
              <a:t>Il se déduit de cette disposition que le fondement de cette action en réparation est la faute du dirigeant qui peut faire suite, soit à la mauvaise gestion, soit à la violation des dispositions légales ou statutaires. Ainsi, l'associé ou le tiers qui estime que par les agissements fautifs, un ou plusieurs dirigeants lui ont causé un préjudice personnel peut en demander la réparation. </a:t>
            </a:r>
          </a:p>
          <a:p>
            <a:pPr algn="just"/>
            <a:r>
              <a:rPr lang="fr-FR" sz="2800" dirty="0"/>
              <a:t>Lorsque le préjudice est la résultante d'une faute personnelle du dirigeant, séparable à son mandat et extérieure à son exécution, les conditions de l'action individuelle sont remplies à l'exclusion de toutes autres. </a:t>
            </a:r>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127</a:t>
            </a:fld>
            <a:endParaRPr lang="fr-FR"/>
          </a:p>
        </p:txBody>
      </p:sp>
      <p:sp>
        <p:nvSpPr>
          <p:cNvPr id="365569" name="Rectangle 1"/>
          <p:cNvSpPr>
            <a:spLocks noChangeArrowheads="1"/>
          </p:cNvSpPr>
          <p:nvPr/>
        </p:nvSpPr>
        <p:spPr bwMode="auto">
          <a:xfrm>
            <a:off x="107504" y="287496"/>
            <a:ext cx="8892480" cy="65402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endParaRPr lang="fr-FR" sz="2000" dirty="0">
              <a:solidFill>
                <a:srgbClr val="FF0000"/>
              </a:solidFill>
            </a:endParaRPr>
          </a:p>
          <a:p>
            <a:r>
              <a:rPr lang="fr-FR" sz="2800" b="1" dirty="0">
                <a:solidFill>
                  <a:srgbClr val="C00000"/>
                </a:solidFill>
              </a:rPr>
              <a:t>III.1.2 L'action sociale</a:t>
            </a:r>
            <a:endParaRPr lang="fr-FR" sz="2800" dirty="0">
              <a:solidFill>
                <a:srgbClr val="C00000"/>
              </a:solidFill>
            </a:endParaRPr>
          </a:p>
          <a:p>
            <a:pPr algn="just"/>
            <a:r>
              <a:rPr lang="fr-FR" sz="2800" dirty="0"/>
              <a:t>Selon l'article 166, AUDSC, "</a:t>
            </a:r>
            <a:r>
              <a:rPr lang="fr-FR" sz="2800" b="1" i="1" dirty="0"/>
              <a:t>l'action sociale est l'action en réparation du dommage subi par la société du fait de la faute commise par le ou les dirigeants sociaux dans l'exercice de leurs fonctions</a:t>
            </a:r>
            <a:r>
              <a:rPr lang="fr-FR" sz="2800" dirty="0"/>
              <a:t>". La faute commise ici par les dirigeants sociaux se résume pour l'essentiel à la faute de gestion telle que : </a:t>
            </a:r>
          </a:p>
          <a:p>
            <a:pPr lvl="0" algn="just">
              <a:buFont typeface="Wingdings" pitchFamily="2" charset="2"/>
              <a:buChar char="q"/>
            </a:pPr>
            <a:r>
              <a:rPr lang="fr-FR" sz="2800" dirty="0">
                <a:solidFill>
                  <a:srgbClr val="0070C0"/>
                </a:solidFill>
              </a:rPr>
              <a:t> </a:t>
            </a:r>
            <a:r>
              <a:rPr lang="fr-FR" sz="2800" dirty="0"/>
              <a:t>la négligence dans le suivi des opérations ; </a:t>
            </a:r>
          </a:p>
          <a:p>
            <a:pPr lvl="0" algn="just">
              <a:buFont typeface="Wingdings" pitchFamily="2" charset="2"/>
              <a:buChar char="q"/>
            </a:pPr>
            <a:r>
              <a:rPr lang="fr-FR" sz="2800" dirty="0">
                <a:solidFill>
                  <a:srgbClr val="0070C0"/>
                </a:solidFill>
              </a:rPr>
              <a:t> </a:t>
            </a:r>
            <a:r>
              <a:rPr lang="fr-FR" sz="2800" dirty="0"/>
              <a:t> la poursuite abusive d'une exploitation déficitaire ; </a:t>
            </a:r>
          </a:p>
          <a:p>
            <a:pPr lvl="0" algn="just">
              <a:buFont typeface="Wingdings" pitchFamily="2" charset="2"/>
              <a:buChar char="q"/>
            </a:pPr>
            <a:r>
              <a:rPr lang="fr-FR" sz="2800" dirty="0">
                <a:solidFill>
                  <a:srgbClr val="0070C0"/>
                </a:solidFill>
              </a:rPr>
              <a:t> </a:t>
            </a:r>
            <a:r>
              <a:rPr lang="fr-FR" sz="2800" dirty="0"/>
              <a:t> l'absence de réaction à une alerte ; </a:t>
            </a:r>
          </a:p>
          <a:p>
            <a:pPr lvl="0" algn="just">
              <a:buFont typeface="Wingdings" pitchFamily="2" charset="2"/>
              <a:buChar char="q"/>
            </a:pPr>
            <a:r>
              <a:rPr lang="fr-FR" sz="2800" dirty="0">
                <a:solidFill>
                  <a:srgbClr val="0070C0"/>
                </a:solidFill>
              </a:rPr>
              <a:t> </a:t>
            </a:r>
            <a:r>
              <a:rPr lang="fr-FR" sz="2800" dirty="0"/>
              <a:t> la tenue d'une comptabilité irrégulière ou incomplète au regard de la taille de l'entreprise ; </a:t>
            </a:r>
          </a:p>
          <a:p>
            <a:pPr lvl="0" algn="just"/>
            <a:endParaRPr lang="fr-FR" sz="23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128</a:t>
            </a:fld>
            <a:endParaRPr lang="fr-FR"/>
          </a:p>
        </p:txBody>
      </p:sp>
      <p:sp>
        <p:nvSpPr>
          <p:cNvPr id="365569" name="Rectangle 1"/>
          <p:cNvSpPr>
            <a:spLocks noChangeArrowheads="1"/>
          </p:cNvSpPr>
          <p:nvPr/>
        </p:nvSpPr>
        <p:spPr bwMode="auto">
          <a:xfrm>
            <a:off x="107504" y="489729"/>
            <a:ext cx="8892480" cy="69711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endParaRPr lang="fr-FR" sz="2000" dirty="0">
              <a:solidFill>
                <a:srgbClr val="FF0000"/>
              </a:solidFill>
            </a:endParaRPr>
          </a:p>
          <a:p>
            <a:pPr algn="just">
              <a:buFont typeface="Wingdings" pitchFamily="2" charset="2"/>
              <a:buChar char="q"/>
            </a:pPr>
            <a:r>
              <a:rPr lang="fr-FR" sz="2800" dirty="0">
                <a:solidFill>
                  <a:srgbClr val="0070C0"/>
                </a:solidFill>
              </a:rPr>
              <a:t> </a:t>
            </a:r>
            <a:r>
              <a:rPr lang="fr-FR" sz="2800" dirty="0"/>
              <a:t>la négligence dans le suivi des opérations et l'incurie : personnel pléthorique, avantages salariaux et rémunération excessifs, charges d'entretien et locatives  excessives, longs délais des paiements injustifiés, confusion des patrimoines… ; </a:t>
            </a:r>
          </a:p>
          <a:p>
            <a:pPr lvl="0" algn="just">
              <a:buFont typeface="Wingdings" pitchFamily="2" charset="2"/>
              <a:buChar char="q"/>
            </a:pPr>
            <a:r>
              <a:rPr lang="fr-FR" sz="2800" dirty="0">
                <a:solidFill>
                  <a:srgbClr val="0070C0"/>
                </a:solidFill>
              </a:rPr>
              <a:t> </a:t>
            </a:r>
            <a:r>
              <a:rPr lang="fr-FR" sz="2800" dirty="0"/>
              <a:t> la violation de la loi qui s'entend de tous les comportements frauduleux ; </a:t>
            </a:r>
          </a:p>
          <a:p>
            <a:pPr lvl="0" algn="just">
              <a:buFont typeface="Wingdings" pitchFamily="2" charset="2"/>
              <a:buChar char="q"/>
            </a:pPr>
            <a:r>
              <a:rPr lang="fr-FR" sz="2800" dirty="0">
                <a:solidFill>
                  <a:srgbClr val="0070C0"/>
                </a:solidFill>
              </a:rPr>
              <a:t> </a:t>
            </a:r>
            <a:r>
              <a:rPr lang="fr-FR" sz="2800" dirty="0"/>
              <a:t> la violation des statuts.</a:t>
            </a:r>
          </a:p>
          <a:p>
            <a:pPr lvl="0" algn="just"/>
            <a:endParaRPr lang="fr-FR" sz="2800" dirty="0"/>
          </a:p>
          <a:p>
            <a:pPr algn="just"/>
            <a:r>
              <a:rPr lang="fr-FR" sz="2800" dirty="0"/>
              <a:t>L'action sociale est intentée par les dirigeants sociaux. Dans la pratique, les dirigeants en fonction négligent d'engager cette action, qui, en fait est dirigée contre eux-mêmes.</a:t>
            </a:r>
          </a:p>
          <a:p>
            <a:pPr lvl="0" algn="just"/>
            <a:endParaRPr lang="fr-FR" sz="23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129</a:t>
            </a:fld>
            <a:endParaRPr lang="fr-FR"/>
          </a:p>
        </p:txBody>
      </p:sp>
      <p:sp>
        <p:nvSpPr>
          <p:cNvPr id="365569" name="Rectangle 1"/>
          <p:cNvSpPr>
            <a:spLocks noChangeArrowheads="1"/>
          </p:cNvSpPr>
          <p:nvPr/>
        </p:nvSpPr>
        <p:spPr bwMode="auto">
          <a:xfrm>
            <a:off x="107504" y="514409"/>
            <a:ext cx="889248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endParaRPr lang="fr-FR" sz="2000" dirty="0">
              <a:solidFill>
                <a:srgbClr val="FF0000"/>
              </a:solidFill>
            </a:endParaRPr>
          </a:p>
          <a:p>
            <a:pPr algn="just">
              <a:lnSpc>
                <a:spcPct val="150000"/>
              </a:lnSpc>
            </a:pPr>
            <a:r>
              <a:rPr lang="fr-FR" sz="2800" dirty="0"/>
              <a:t>Pour pallier cette difficulté, l'AUDSC a prévu la possibilité pour les associés d'intenter cette action. Ceux-ci peuvent alors individuellement, ou en se groupant, dans les conditions fixées pour chaque type de société, intenter l'action. </a:t>
            </a:r>
          </a:p>
          <a:p>
            <a:pPr algn="just">
              <a:lnSpc>
                <a:spcPct val="150000"/>
              </a:lnSpc>
            </a:pPr>
            <a:r>
              <a:rPr lang="fr-FR" sz="2800" dirty="0"/>
              <a:t>L'action sociale et l'action individuelle se prescrivent par (03) ans . Aucune clause des statuts ne peut comporter renonciation à l'exercice de cette action.</a:t>
            </a:r>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13</a:t>
            </a:fld>
            <a:endParaRPr lang="fr-FR"/>
          </a:p>
        </p:txBody>
      </p:sp>
      <p:sp>
        <p:nvSpPr>
          <p:cNvPr id="365569" name="Rectangle 1"/>
          <p:cNvSpPr>
            <a:spLocks noChangeArrowheads="1"/>
          </p:cNvSpPr>
          <p:nvPr/>
        </p:nvSpPr>
        <p:spPr bwMode="auto">
          <a:xfrm>
            <a:off x="107504" y="1036033"/>
            <a:ext cx="8892480" cy="58015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800" b="1" dirty="0"/>
              <a:t>Article 8</a:t>
            </a:r>
            <a:r>
              <a:rPr lang="fr-FR" sz="2800" dirty="0"/>
              <a:t> : Un représentant du service chargé de l'Inspection des Entreprises publiques et parapubliques participe aux réunions des conseils d'administration des sociétés d'Etat en qualité d'observateur. L'observateur représentant le service chargé de l'Inspection des Entreprises Publiques et parapubliques est désigné par le Ministre chargé du suivi de la gestion des entreprises. </a:t>
            </a:r>
          </a:p>
          <a:p>
            <a:pPr algn="just"/>
            <a:r>
              <a:rPr lang="fr-FR" sz="2800" b="1" dirty="0"/>
              <a:t>Article 9</a:t>
            </a:r>
            <a:r>
              <a:rPr lang="fr-FR" sz="2800" dirty="0"/>
              <a:t> : Ne peuvent être administrateurs au titre de l'Etat et/ou de ses démembrements, les présidents d'Institution, les ministres, les directeurs et chefs de cabinets ministériels. </a:t>
            </a:r>
          </a:p>
          <a:p>
            <a:pPr algn="just"/>
            <a:endParaRPr lang="fr-FR" sz="23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130</a:t>
            </a:fld>
            <a:endParaRPr lang="fr-FR"/>
          </a:p>
        </p:txBody>
      </p:sp>
      <p:sp>
        <p:nvSpPr>
          <p:cNvPr id="365569" name="Rectangle 1"/>
          <p:cNvSpPr>
            <a:spLocks noChangeArrowheads="1"/>
          </p:cNvSpPr>
          <p:nvPr/>
        </p:nvSpPr>
        <p:spPr bwMode="auto">
          <a:xfrm>
            <a:off x="107504" y="668299"/>
            <a:ext cx="8892480" cy="58785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endParaRPr lang="fr-FR" sz="2000" dirty="0">
              <a:solidFill>
                <a:srgbClr val="FF0000"/>
              </a:solidFill>
            </a:endParaRPr>
          </a:p>
          <a:p>
            <a:r>
              <a:rPr lang="fr-FR" sz="2800" b="1" dirty="0">
                <a:solidFill>
                  <a:srgbClr val="00B0F0"/>
                </a:solidFill>
              </a:rPr>
              <a:t>III.2 LES CONSEQUENCES DE LA MISE EN ŒUVRE DE LA RESPONSABILITE DES DIRIGEANTS SOCIAUX</a:t>
            </a:r>
            <a:endParaRPr lang="fr-FR" sz="2800" dirty="0">
              <a:solidFill>
                <a:srgbClr val="00B0F0"/>
              </a:solidFill>
            </a:endParaRPr>
          </a:p>
          <a:p>
            <a:pPr algn="just"/>
            <a:r>
              <a:rPr lang="fr-FR" sz="2800" dirty="0"/>
              <a:t>Les actes faisant grief sont les actes qui portent atteinte à l'intérêt social ou qui contreviennent directement ou indirectement à l'intérêt des actionnaires. Dès lors, s'il est démontré qu'un préjudice est subi, le juge peut procéder à l'annulation de l'acte litigieux. Les manquements les plus courants sont le défaut d'autorisation ou de consultation du Conseil d'Administration dans le cas de conventions réglementées (art 438 à 448 de l'AUDSC).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131</a:t>
            </a:fld>
            <a:endParaRPr lang="fr-FR"/>
          </a:p>
        </p:txBody>
      </p:sp>
      <p:sp>
        <p:nvSpPr>
          <p:cNvPr id="365569" name="Rectangle 1"/>
          <p:cNvSpPr>
            <a:spLocks noChangeArrowheads="1"/>
          </p:cNvSpPr>
          <p:nvPr/>
        </p:nvSpPr>
        <p:spPr bwMode="auto">
          <a:xfrm>
            <a:off x="107504" y="1264686"/>
            <a:ext cx="889248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endParaRPr lang="fr-FR" sz="2000" dirty="0">
              <a:solidFill>
                <a:srgbClr val="FF0000"/>
              </a:solidFill>
            </a:endParaRPr>
          </a:p>
          <a:p>
            <a:pPr algn="just"/>
            <a:r>
              <a:rPr lang="fr-FR" sz="2800" dirty="0"/>
              <a:t>De telles conventions peuvent être annulées si elles ont eu des conséquences dommageables pour la société. Il faut préciser que dans le cas où la société aurait tiré profit d'une convention non autorisée, cette convention ne sera pas annulée. C'est l'application du principe "pas nullité sans grief". C'est la décision du juge qui rend la convention dépourvue d'effet, ce qui signifie qu'elle reste valable jusqu'à la décision du juge.</a:t>
            </a:r>
          </a:p>
          <a:p>
            <a:pPr algn="just"/>
            <a:r>
              <a:rPr lang="fr-FR" sz="2800" dirty="0"/>
              <a:t>  </a:t>
            </a:r>
          </a:p>
          <a:p>
            <a:endParaRPr lang="fr-FR" sz="24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132</a:t>
            </a:fld>
            <a:endParaRPr lang="fr-FR"/>
          </a:p>
        </p:txBody>
      </p:sp>
      <p:sp>
        <p:nvSpPr>
          <p:cNvPr id="365569" name="Rectangle 1"/>
          <p:cNvSpPr>
            <a:spLocks noChangeArrowheads="1"/>
          </p:cNvSpPr>
          <p:nvPr/>
        </p:nvSpPr>
        <p:spPr bwMode="auto">
          <a:xfrm>
            <a:off x="107504" y="687462"/>
            <a:ext cx="8892480"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endParaRPr lang="fr-FR" sz="2000" dirty="0">
              <a:solidFill>
                <a:srgbClr val="FF0000"/>
              </a:solidFill>
            </a:endParaRPr>
          </a:p>
          <a:p>
            <a:pPr algn="just"/>
            <a:r>
              <a:rPr lang="fr-FR" sz="2800" dirty="0"/>
              <a:t>L'annulation des actes pris en violation de règles légales ou statutaires n'est pas sans conséquence en vertu de l'article 1382 du code civil qui dispose que </a:t>
            </a:r>
            <a:r>
              <a:rPr lang="fr-FR" sz="2800" b="1" i="1" dirty="0"/>
              <a:t>" tout fait de l'homme, qui cause à autrui un dommage oblige celui par la faute duquel il est arrivé, à la réparer</a:t>
            </a:r>
            <a:r>
              <a:rPr lang="fr-FR" sz="2800" dirty="0"/>
              <a:t>".  </a:t>
            </a:r>
          </a:p>
          <a:p>
            <a:pPr algn="just"/>
            <a:endParaRPr lang="fr-FR" sz="2800" dirty="0"/>
          </a:p>
          <a:p>
            <a:pPr algn="just"/>
            <a:r>
              <a:rPr lang="fr-FR" sz="2800" dirty="0"/>
              <a:t>L'annulation des actes litigieux pris par les dirigeants est la preuve de leur responsabilité. Ils doivent donc réparer le préjudice subi par la société ou par les actionnaires qui peuvent donc prétendre aux dommages et intérêts.</a:t>
            </a:r>
          </a:p>
          <a:p>
            <a:endParaRPr lang="fr-FR" sz="24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133</a:t>
            </a:fld>
            <a:endParaRPr lang="fr-FR"/>
          </a:p>
        </p:txBody>
      </p:sp>
      <p:sp>
        <p:nvSpPr>
          <p:cNvPr id="365569" name="Rectangle 1"/>
          <p:cNvSpPr>
            <a:spLocks noChangeArrowheads="1"/>
          </p:cNvSpPr>
          <p:nvPr/>
        </p:nvSpPr>
        <p:spPr bwMode="auto">
          <a:xfrm>
            <a:off x="107504" y="1137658"/>
            <a:ext cx="8892480" cy="49398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100" dirty="0">
              <a:solidFill>
                <a:srgbClr val="FF0000"/>
              </a:solidFill>
            </a:endParaRPr>
          </a:p>
          <a:p>
            <a:pPr algn="just"/>
            <a:r>
              <a:rPr lang="fr-FR" sz="2800" dirty="0"/>
              <a:t>Dans le cas où le tiers remplirait les conditions qui permettent d'engager la responsabilité du dirigeant, en apportant notamment les preuves de la faute détachable des fonctions, il est en droit de réclamer des dommages et intérêts. Au niveau de la société, en plus des dommages et intérêts qui peuvent lui être alloués, il est possible de demander la révocation du dirigeant d'autant plus que la mauvaise foi est démontrée à travers l'établissements d'actes frauduleux. </a:t>
            </a:r>
          </a:p>
          <a:p>
            <a:pPr marL="0" marR="0" lvl="0" indent="0" algn="just" defTabSz="914400" rtl="0" eaLnBrk="0" fontAlgn="base" latinLnBrk="0" hangingPunct="0">
              <a:lnSpc>
                <a:spcPct val="100000"/>
              </a:lnSpc>
              <a:spcBef>
                <a:spcPct val="0"/>
              </a:spcBef>
              <a:spcAft>
                <a:spcPct val="0"/>
              </a:spcAft>
              <a:buClrTx/>
              <a:buSzTx/>
              <a:buFontTx/>
              <a:buNone/>
              <a:tabLst/>
            </a:pPr>
            <a:endParaRPr lang="fr-FR" sz="21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1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134</a:t>
            </a:fld>
            <a:endParaRPr lang="fr-FR"/>
          </a:p>
        </p:txBody>
      </p:sp>
      <p:sp>
        <p:nvSpPr>
          <p:cNvPr id="365569" name="Rectangle 1"/>
          <p:cNvSpPr>
            <a:spLocks noChangeArrowheads="1"/>
          </p:cNvSpPr>
          <p:nvPr/>
        </p:nvSpPr>
        <p:spPr bwMode="auto">
          <a:xfrm>
            <a:off x="107504" y="297523"/>
            <a:ext cx="8892480"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100" dirty="0">
              <a:solidFill>
                <a:srgbClr val="FF0000"/>
              </a:solidFill>
            </a:endParaRPr>
          </a:p>
          <a:p>
            <a:pPr algn="just">
              <a:lnSpc>
                <a:spcPct val="150000"/>
              </a:lnSpc>
            </a:pPr>
            <a:r>
              <a:rPr lang="fr-FR" sz="2800" dirty="0"/>
              <a:t>La réparation est faite au prorata du préjudice subi. Elle peut être minorée dans le cas où les demandeurs eux-mêmes ont commis une faute.</a:t>
            </a:r>
          </a:p>
          <a:p>
            <a:pPr algn="just">
              <a:lnSpc>
                <a:spcPct val="150000"/>
              </a:lnSpc>
            </a:pPr>
            <a:r>
              <a:rPr lang="fr-FR" sz="2800" dirty="0"/>
              <a:t>Tous ces griefs exposent les dirigeants au paiement de fortes sommes en dommages et intérêts aux victimes. Ces sanctions peuvent aller au-delà et s'avérer beaucoup plus amer tant sur le plan civil que sur le plan pénal. </a:t>
            </a:r>
          </a:p>
          <a:p>
            <a:pPr algn="just"/>
            <a:endParaRPr lang="fr-FR" sz="21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1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1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135</a:t>
            </a:fld>
            <a:endParaRPr lang="fr-FR"/>
          </a:p>
        </p:txBody>
      </p:sp>
      <p:sp>
        <p:nvSpPr>
          <p:cNvPr id="365569" name="Rectangle 1"/>
          <p:cNvSpPr>
            <a:spLocks noChangeArrowheads="1"/>
          </p:cNvSpPr>
          <p:nvPr/>
        </p:nvSpPr>
        <p:spPr bwMode="auto">
          <a:xfrm>
            <a:off x="107504" y="289673"/>
            <a:ext cx="8892480" cy="73558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000" dirty="0">
              <a:solidFill>
                <a:srgbClr val="FF0000"/>
              </a:solidFill>
            </a:endParaRPr>
          </a:p>
          <a:p>
            <a:r>
              <a:rPr lang="fr-FR" sz="2800" b="1" dirty="0">
                <a:solidFill>
                  <a:srgbClr val="0070C0"/>
                </a:solidFill>
              </a:rPr>
              <a:t>III.3 LES SANCTIONS CIVILES ET PENALES</a:t>
            </a:r>
            <a:endParaRPr lang="fr-FR" sz="2800" dirty="0">
              <a:solidFill>
                <a:srgbClr val="0070C0"/>
              </a:solidFill>
            </a:endParaRPr>
          </a:p>
          <a:p>
            <a:r>
              <a:rPr lang="fr-FR" sz="2800" b="1" dirty="0">
                <a:solidFill>
                  <a:srgbClr val="FF0000"/>
                </a:solidFill>
              </a:rPr>
              <a:t>III.3.1 Les sanctions civiles </a:t>
            </a:r>
            <a:endParaRPr lang="fr-FR" sz="2800" dirty="0">
              <a:solidFill>
                <a:srgbClr val="FF0000"/>
              </a:solidFill>
            </a:endParaRPr>
          </a:p>
          <a:p>
            <a:pPr algn="just"/>
            <a:r>
              <a:rPr lang="fr-FR" sz="2800" dirty="0"/>
              <a:t>Elles regroupes aussi bien les sanctions patrimoniales que les sanctions extrapatrimoniales.</a:t>
            </a:r>
          </a:p>
          <a:p>
            <a:pPr lvl="0" algn="just">
              <a:buFont typeface="Wingdings" pitchFamily="2" charset="2"/>
              <a:buChar char="q"/>
            </a:pPr>
            <a:r>
              <a:rPr lang="fr-FR" sz="2800" b="1" dirty="0">
                <a:solidFill>
                  <a:srgbClr val="00B0F0"/>
                </a:solidFill>
              </a:rPr>
              <a:t> </a:t>
            </a:r>
            <a:r>
              <a:rPr lang="fr-FR" sz="2800" b="1" dirty="0"/>
              <a:t>Les sanctions patrimoniales</a:t>
            </a:r>
            <a:endParaRPr lang="fr-FR" sz="2800" dirty="0"/>
          </a:p>
          <a:p>
            <a:pPr algn="just"/>
            <a:r>
              <a:rPr lang="fr-FR" sz="2800" dirty="0"/>
              <a:t>Le patrimoine de la société est le gage commun des créances sociaux. Mais, les dirigeants sociaux peuvent aussi, en cas de faute dans l'exercice de leur fonction, voir leur patrimoine personnel répondre aux dettes sociales, dans le cadre des sanctions patrimoniales. </a:t>
            </a:r>
          </a:p>
          <a:p>
            <a:pPr algn="just"/>
            <a:r>
              <a:rPr lang="fr-FR" sz="2800" dirty="0"/>
              <a:t>L'article 740 de l'AUDSC, stipule que chaque responsable social peut être responsable individuellement ou solidairement envers la société des fautes qu'il commet dans l'exercice de ses fonctions.</a:t>
            </a:r>
          </a:p>
          <a:p>
            <a:pPr algn="just"/>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136</a:t>
            </a:fld>
            <a:endParaRPr lang="fr-FR"/>
          </a:p>
        </p:txBody>
      </p:sp>
      <p:sp>
        <p:nvSpPr>
          <p:cNvPr id="365569" name="Rectangle 1"/>
          <p:cNvSpPr>
            <a:spLocks noChangeArrowheads="1"/>
          </p:cNvSpPr>
          <p:nvPr/>
        </p:nvSpPr>
        <p:spPr bwMode="auto">
          <a:xfrm>
            <a:off x="107504" y="351229"/>
            <a:ext cx="8892480" cy="72327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000" dirty="0">
              <a:solidFill>
                <a:srgbClr val="FF0000"/>
              </a:solidFill>
            </a:endParaRPr>
          </a:p>
          <a:p>
            <a:pPr algn="just"/>
            <a:r>
              <a:rPr lang="fr-FR" sz="2800" dirty="0"/>
              <a:t>L'article 166 de l'AUDSC ajoute que lorsque par la faute du dirigeant, la société a subi un préjudice, elle dispose "</a:t>
            </a:r>
            <a:r>
              <a:rPr lang="fr-FR" sz="2800" b="1" i="1" dirty="0"/>
              <a:t>de l'action en réparation du dommage subi par la société du fait de la faute commise par le ou les dirigeants sociaux dans l'exercice de leurs fonctions</a:t>
            </a:r>
            <a:r>
              <a:rPr lang="fr-FR" sz="2800" dirty="0"/>
              <a:t>".</a:t>
            </a:r>
          </a:p>
          <a:p>
            <a:pPr algn="just"/>
            <a:r>
              <a:rPr lang="fr-FR" sz="2800" dirty="0"/>
              <a:t>Les personnes victimes (actionnaires, la société, les tiers) des agissements fautifs du dirigeant qui leur ont causé un préjudice font habituellement recours aux règles de droit civil, en l'occurrence, elles se prévalent des dispositions de l'article 1382 du code civil pour solliciter des dommages et intérêts tirés du patrimoine personnel du dirigeant.</a:t>
            </a:r>
          </a:p>
          <a:p>
            <a:pPr algn="just"/>
            <a:endParaRPr lang="fr-FR" sz="2000" dirty="0"/>
          </a:p>
          <a:p>
            <a:pPr algn="just"/>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137</a:t>
            </a:fld>
            <a:endParaRPr lang="fr-FR"/>
          </a:p>
        </p:txBody>
      </p:sp>
      <p:sp>
        <p:nvSpPr>
          <p:cNvPr id="365569" name="Rectangle 1"/>
          <p:cNvSpPr>
            <a:spLocks noChangeArrowheads="1"/>
          </p:cNvSpPr>
          <p:nvPr/>
        </p:nvSpPr>
        <p:spPr bwMode="auto">
          <a:xfrm>
            <a:off x="107504" y="758889"/>
            <a:ext cx="889248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000" dirty="0">
              <a:solidFill>
                <a:srgbClr val="FF0000"/>
              </a:solidFill>
            </a:endParaRPr>
          </a:p>
          <a:p>
            <a:pPr algn="just">
              <a:buFont typeface="Wingdings" pitchFamily="2" charset="2"/>
              <a:buChar char="q"/>
            </a:pPr>
            <a:r>
              <a:rPr lang="fr-FR" sz="2800" b="1" dirty="0">
                <a:solidFill>
                  <a:srgbClr val="0070C0"/>
                </a:solidFill>
              </a:rPr>
              <a:t> </a:t>
            </a:r>
            <a:r>
              <a:rPr lang="fr-FR" sz="2800" b="1" dirty="0"/>
              <a:t>Les sanctions extrapatrimoniales</a:t>
            </a:r>
            <a:endParaRPr lang="fr-FR" sz="2800" dirty="0"/>
          </a:p>
          <a:p>
            <a:pPr algn="just"/>
            <a:r>
              <a:rPr lang="fr-FR" sz="2800" dirty="0"/>
              <a:t>Par ce vocable, il faut entendre, toute sanction en dehors du patrimoine, c’est-à-dire qui intéresse la personne elle-même et non les biens du dirigeant social, donc incessibles et intransmissibles ;  Par exemple, l'exercice d'un droit, le droit à l'honneur, à la dignité, etc. On retient ici principalement, la faillite personnelle comme sanction extra patrimoniale. Elle concerne les dirigeants de sociétés assujetties à une procédure de redressement judiciaire ou de liquidation. </a:t>
            </a:r>
          </a:p>
          <a:p>
            <a:pPr algn="just"/>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138</a:t>
            </a:fld>
            <a:endParaRPr lang="fr-FR"/>
          </a:p>
        </p:txBody>
      </p:sp>
      <p:sp>
        <p:nvSpPr>
          <p:cNvPr id="365569" name="Rectangle 1"/>
          <p:cNvSpPr>
            <a:spLocks noChangeArrowheads="1"/>
          </p:cNvSpPr>
          <p:nvPr/>
        </p:nvSpPr>
        <p:spPr bwMode="auto">
          <a:xfrm>
            <a:off x="107504" y="1098168"/>
            <a:ext cx="889248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000" dirty="0">
              <a:solidFill>
                <a:srgbClr val="FF0000"/>
              </a:solidFill>
            </a:endParaRPr>
          </a:p>
          <a:p>
            <a:pPr algn="just"/>
            <a:r>
              <a:rPr lang="fr-FR" sz="2800" dirty="0"/>
              <a:t>Elle peut être prononcée à l'encontre de dirigeants qui ont, selon l'article 196 de l'AUDSC sur les procédures collectives et d'apurement du passif : </a:t>
            </a:r>
          </a:p>
          <a:p>
            <a:pPr lvl="0" algn="just">
              <a:buFont typeface="Wingdings" pitchFamily="2" charset="2"/>
              <a:buChar char="q"/>
            </a:pPr>
            <a:r>
              <a:rPr lang="fr-FR" sz="2800" dirty="0">
                <a:solidFill>
                  <a:srgbClr val="00B0F0"/>
                </a:solidFill>
              </a:rPr>
              <a:t> </a:t>
            </a:r>
            <a:r>
              <a:rPr lang="fr-FR" sz="2800" dirty="0"/>
              <a:t>soustrait la comptabilité de leur entreprise, détourné ou dissimulé une partie de leur actif ou reconnu frauduleusement des dettes qui n'existaient pas ; </a:t>
            </a:r>
          </a:p>
          <a:p>
            <a:pPr lvl="0" algn="just">
              <a:buFont typeface="Wingdings" pitchFamily="2" charset="2"/>
              <a:buChar char="q"/>
            </a:pPr>
            <a:r>
              <a:rPr lang="fr-FR" sz="2800" dirty="0">
                <a:solidFill>
                  <a:srgbClr val="00B0F0"/>
                </a:solidFill>
              </a:rPr>
              <a:t> </a:t>
            </a:r>
            <a:r>
              <a:rPr lang="fr-FR" sz="2800" dirty="0"/>
              <a:t>exercé une activité commerciale dans leurs intérêts personnels ; </a:t>
            </a:r>
          </a:p>
          <a:p>
            <a:pPr lvl="0" algn="just"/>
            <a:r>
              <a:rPr lang="fr-FR" sz="2800" dirty="0"/>
              <a:t>usé du crédit ou des biens d'une personne morale comme des leurs propres ; </a:t>
            </a:r>
          </a:p>
          <a:p>
            <a:pPr lvl="0"/>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139</a:t>
            </a:fld>
            <a:endParaRPr lang="fr-FR"/>
          </a:p>
        </p:txBody>
      </p:sp>
      <p:sp>
        <p:nvSpPr>
          <p:cNvPr id="365569" name="Rectangle 1"/>
          <p:cNvSpPr>
            <a:spLocks noChangeArrowheads="1"/>
          </p:cNvSpPr>
          <p:nvPr/>
        </p:nvSpPr>
        <p:spPr bwMode="auto">
          <a:xfrm>
            <a:off x="107504" y="667281"/>
            <a:ext cx="8892480" cy="64940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000" dirty="0">
              <a:solidFill>
                <a:srgbClr val="FF0000"/>
              </a:solidFill>
            </a:endParaRPr>
          </a:p>
          <a:p>
            <a:pPr algn="just">
              <a:buFont typeface="Wingdings" pitchFamily="2" charset="2"/>
              <a:buChar char="q"/>
            </a:pPr>
            <a:r>
              <a:rPr lang="fr-FR" sz="2500" dirty="0">
                <a:solidFill>
                  <a:srgbClr val="0070C0"/>
                </a:solidFill>
              </a:rPr>
              <a:t> </a:t>
            </a:r>
            <a:r>
              <a:rPr lang="fr-FR" sz="2800" dirty="0"/>
              <a:t>par leur dol, obtenu pour eux-mêmes ou pour leur entreprise, un concordat annulé par la suite ;  ou </a:t>
            </a:r>
          </a:p>
          <a:p>
            <a:pPr lvl="0" algn="just">
              <a:buFont typeface="Wingdings" pitchFamily="2" charset="2"/>
              <a:buChar char="q"/>
            </a:pPr>
            <a:r>
              <a:rPr lang="fr-FR" sz="2800" dirty="0">
                <a:solidFill>
                  <a:srgbClr val="00B0F0"/>
                </a:solidFill>
              </a:rPr>
              <a:t> </a:t>
            </a:r>
            <a:r>
              <a:rPr lang="fr-FR" sz="2800" dirty="0"/>
              <a:t>commis des actes de mauvaise foi, des imprudences inexcusables ou qui ont enfreint gravement les règles et usages du commerce.</a:t>
            </a:r>
          </a:p>
          <a:p>
            <a:pPr lvl="0" algn="just"/>
            <a:endParaRPr lang="fr-FR" sz="2800" dirty="0"/>
          </a:p>
          <a:p>
            <a:pPr lvl="0" algn="just"/>
            <a:r>
              <a:rPr lang="fr-FR" sz="2800" dirty="0"/>
              <a:t>Lorsque la faillite personnelle est prononcée, il peut être prévu une mention de cette décision au casier judiciaire de l'intéressé. Ladite décision devra être publiée au registre du commerce et du crédit mobilier, au journal officiel de l'OHADA et dans un journal d'annonces légales.</a:t>
            </a:r>
          </a:p>
          <a:p>
            <a:pPr algn="just"/>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14</a:t>
            </a:fld>
            <a:endParaRPr lang="fr-FR"/>
          </a:p>
        </p:txBody>
      </p:sp>
      <p:sp>
        <p:nvSpPr>
          <p:cNvPr id="365569" name="Rectangle 1"/>
          <p:cNvSpPr>
            <a:spLocks noChangeArrowheads="1"/>
          </p:cNvSpPr>
          <p:nvPr/>
        </p:nvSpPr>
        <p:spPr bwMode="auto">
          <a:xfrm>
            <a:off x="107504" y="643620"/>
            <a:ext cx="8892480" cy="65864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300" dirty="0"/>
          </a:p>
          <a:p>
            <a:pPr algn="just"/>
            <a:r>
              <a:rPr lang="fr-FR" sz="2800" dirty="0"/>
              <a:t>Nul administrateur représentant l'Etat et/ou de ses démembrements ne peut être membre à la fois de plus de deux (02) conseils d'administration de sociétés à capitaux publics et d'établissements publics de l'Etat. Aucun administrateur ne peut totaliser plus de six (06) années consécutives dans le conseil d'administration d'une même société. </a:t>
            </a:r>
          </a:p>
          <a:p>
            <a:pPr algn="just"/>
            <a:endParaRPr lang="fr-FR" sz="2800" dirty="0"/>
          </a:p>
          <a:p>
            <a:pPr algn="just"/>
            <a:r>
              <a:rPr lang="fr-FR" sz="2800" dirty="0"/>
              <a:t>Nul administrateur représentant l'Etat et/ou de ses démembrements ne peut cumuler les fonctions d'administrateur et de directeur général dans une société à capitaux publics </a:t>
            </a:r>
          </a:p>
          <a:p>
            <a:pPr algn="just"/>
            <a:endParaRPr lang="fr-FR" sz="23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140</a:t>
            </a:fld>
            <a:endParaRPr lang="fr-FR"/>
          </a:p>
        </p:txBody>
      </p:sp>
      <p:sp>
        <p:nvSpPr>
          <p:cNvPr id="365569" name="Rectangle 1"/>
          <p:cNvSpPr>
            <a:spLocks noChangeArrowheads="1"/>
          </p:cNvSpPr>
          <p:nvPr/>
        </p:nvSpPr>
        <p:spPr bwMode="auto">
          <a:xfrm>
            <a:off x="0" y="788803"/>
            <a:ext cx="8999984" cy="62786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fr-FR" sz="2800" dirty="0"/>
              <a:t>La décision de faillite personnelle emporte de plein droit : </a:t>
            </a:r>
          </a:p>
          <a:p>
            <a:pPr lvl="0" algn="just">
              <a:lnSpc>
                <a:spcPct val="150000"/>
              </a:lnSpc>
              <a:buFont typeface="Wingdings" pitchFamily="2" charset="2"/>
              <a:buChar char="q"/>
            </a:pPr>
            <a:r>
              <a:rPr lang="fr-FR" sz="2800" dirty="0">
                <a:solidFill>
                  <a:srgbClr val="00B0F0"/>
                </a:solidFill>
              </a:rPr>
              <a:t> </a:t>
            </a:r>
            <a:r>
              <a:rPr lang="fr-FR" sz="2800" dirty="0"/>
              <a:t>l'interdiction générale de faire le commerce et notamment de diriger, gérer, administrer ou contrôler une société ; </a:t>
            </a:r>
          </a:p>
          <a:p>
            <a:pPr lvl="0" algn="just">
              <a:lnSpc>
                <a:spcPct val="150000"/>
              </a:lnSpc>
              <a:buFont typeface="Wingdings" pitchFamily="2" charset="2"/>
              <a:buChar char="q"/>
            </a:pPr>
            <a:r>
              <a:rPr lang="fr-FR" sz="2800" dirty="0">
                <a:solidFill>
                  <a:srgbClr val="00B0F0"/>
                </a:solidFill>
              </a:rPr>
              <a:t> </a:t>
            </a:r>
            <a:r>
              <a:rPr lang="fr-FR" sz="2800" dirty="0"/>
              <a:t>l'interdiction d'exercer une fonction publique élective ou d'être électeur pour ladite fonction publique ; </a:t>
            </a:r>
          </a:p>
          <a:p>
            <a:pPr lvl="0" algn="just">
              <a:lnSpc>
                <a:spcPct val="150000"/>
              </a:lnSpc>
              <a:buFont typeface="Wingdings" pitchFamily="2" charset="2"/>
              <a:buChar char="q"/>
            </a:pPr>
            <a:r>
              <a:rPr lang="fr-FR" sz="2800" dirty="0">
                <a:solidFill>
                  <a:srgbClr val="00B0F0"/>
                </a:solidFill>
              </a:rPr>
              <a:t> </a:t>
            </a:r>
            <a:r>
              <a:rPr lang="fr-FR" sz="2800" dirty="0"/>
              <a:t>l'interdiction d'exercer une fonction administrative, judiciaire ou de représentation professionnelle.</a:t>
            </a:r>
          </a:p>
          <a:p>
            <a:pPr algn="just"/>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141</a:t>
            </a:fld>
            <a:endParaRPr lang="fr-FR"/>
          </a:p>
        </p:txBody>
      </p:sp>
      <p:sp>
        <p:nvSpPr>
          <p:cNvPr id="365569" name="Rectangle 1"/>
          <p:cNvSpPr>
            <a:spLocks noChangeArrowheads="1"/>
          </p:cNvSpPr>
          <p:nvPr/>
        </p:nvSpPr>
        <p:spPr bwMode="auto">
          <a:xfrm>
            <a:off x="107504" y="764704"/>
            <a:ext cx="8892480" cy="44627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200" dirty="0">
              <a:solidFill>
                <a:srgbClr val="FF0000"/>
              </a:solidFill>
            </a:endParaRPr>
          </a:p>
          <a:p>
            <a:pPr algn="just"/>
            <a:r>
              <a:rPr lang="fr-FR" sz="2800" dirty="0"/>
              <a:t>Il appartient à la juridiction compétente de fixer la durée de l'interdiction, qui ne peut être inférieure à trois (03) ans ou supérieure à dix (10) ans. Le failli peut toutefois être réhabilité avant l'extinction de l'interdiction, à certaines conditions, notamment lorsque le passif de la société a été totalement acquitté, ou en cas d'accord unanime des créanciers.</a:t>
            </a:r>
          </a:p>
          <a:p>
            <a:pPr algn="just"/>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142</a:t>
            </a:fld>
            <a:endParaRPr lang="fr-FR"/>
          </a:p>
        </p:txBody>
      </p:sp>
      <p:sp>
        <p:nvSpPr>
          <p:cNvPr id="365569" name="Rectangle 1"/>
          <p:cNvSpPr>
            <a:spLocks noChangeArrowheads="1"/>
          </p:cNvSpPr>
          <p:nvPr/>
        </p:nvSpPr>
        <p:spPr bwMode="auto">
          <a:xfrm>
            <a:off x="107504" y="1198776"/>
            <a:ext cx="8892480" cy="5755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200" dirty="0">
              <a:solidFill>
                <a:srgbClr val="FF0000"/>
              </a:solidFill>
            </a:endParaRPr>
          </a:p>
          <a:p>
            <a:r>
              <a:rPr lang="fr-FR" sz="2800" b="1" dirty="0">
                <a:solidFill>
                  <a:srgbClr val="FF0000"/>
                </a:solidFill>
              </a:rPr>
              <a:t>III.3.2 Les sanctions pénales</a:t>
            </a:r>
            <a:endParaRPr lang="fr-FR" sz="2800" dirty="0">
              <a:solidFill>
                <a:srgbClr val="FF0000"/>
              </a:solidFill>
            </a:endParaRPr>
          </a:p>
          <a:p>
            <a:pPr algn="just"/>
            <a:r>
              <a:rPr lang="fr-FR" sz="2800" dirty="0"/>
              <a:t>Face à l'impunité dont certains dirigeants bénéficiaient nonobstant les irrégularités commises notamment au détriment de l'entreprise, la tendance actuelle est donc à l'aggravation de la responsabilité des organes dirigeants et les actions civiles en dommages et intérêts sont de plus en plus souvent précédées de dépôt de plaintes pénales afin d'éviter que des infractions commises au niveau de la gestion et de l'exploitation des entreprises demeurent impunies.</a:t>
            </a:r>
          </a:p>
          <a:p>
            <a:pPr algn="just"/>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143</a:t>
            </a:fld>
            <a:endParaRPr lang="fr-FR"/>
          </a:p>
        </p:txBody>
      </p:sp>
      <p:sp>
        <p:nvSpPr>
          <p:cNvPr id="365569" name="Rectangle 1"/>
          <p:cNvSpPr>
            <a:spLocks noChangeArrowheads="1"/>
          </p:cNvSpPr>
          <p:nvPr/>
        </p:nvSpPr>
        <p:spPr bwMode="auto">
          <a:xfrm>
            <a:off x="107504" y="675556"/>
            <a:ext cx="8892480" cy="68018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200" dirty="0">
              <a:solidFill>
                <a:srgbClr val="FF0000"/>
              </a:solidFill>
            </a:endParaRPr>
          </a:p>
          <a:p>
            <a:pPr algn="just"/>
            <a:r>
              <a:rPr lang="fr-FR" sz="2700" dirty="0"/>
              <a:t>Sur le plan pénal, la responsabilité des dirigeants est engagée en cas d'infractions susceptibles d'être commises personnellement. Ce sont des sanctions résultant de l'action au pénal. Elles sont liées aux infractions donnant lieu à la responsabilité pénale des dirigeants. </a:t>
            </a:r>
          </a:p>
          <a:p>
            <a:pPr algn="just"/>
            <a:r>
              <a:rPr lang="fr-FR" sz="2700" dirty="0"/>
              <a:t>La détermination des sanctions attachées à ces infractions appartient au législateur national de chaque Etat membre de l'OHADA qui demeure maître des dispositions du droit pénal interne. Aussi, il sera question dans ce module des sanctions prévues dans le droit burkinabé en fonction des incriminations prévues par l'AUDSC et du Groupement d‘Intérêt Economique</a:t>
            </a:r>
            <a:r>
              <a:rPr lang="fr-FR" sz="2400" dirty="0"/>
              <a:t>.</a:t>
            </a:r>
          </a:p>
          <a:p>
            <a:pPr algn="just"/>
            <a:endParaRPr lang="fr-FR" sz="2400" dirty="0"/>
          </a:p>
          <a:p>
            <a:pPr algn="just"/>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144</a:t>
            </a:fld>
            <a:endParaRPr lang="fr-FR"/>
          </a:p>
        </p:txBody>
      </p:sp>
      <p:sp>
        <p:nvSpPr>
          <p:cNvPr id="365569" name="Rectangle 1"/>
          <p:cNvSpPr>
            <a:spLocks noChangeArrowheads="1"/>
          </p:cNvSpPr>
          <p:nvPr/>
        </p:nvSpPr>
        <p:spPr bwMode="auto">
          <a:xfrm>
            <a:off x="107504" y="1195010"/>
            <a:ext cx="8892480"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200" dirty="0">
              <a:solidFill>
                <a:srgbClr val="FF0000"/>
              </a:solidFill>
            </a:endParaRPr>
          </a:p>
          <a:p>
            <a:pPr algn="just"/>
            <a:r>
              <a:rPr lang="fr-FR" sz="2800" dirty="0"/>
              <a:t>Les dirigeants sociaux sont les garants de l'intégrité morale, sociale et/ou juridique de l'entreprise. Ils doivent protéger l'intégrité morale et patrimoniale de leur entreprise et ce tout au long de l'existence de celle-ci.  A ce titre, les fautes qu'ils commettent dans la gestion de la société engagent leur responsabilité. Par ailleurs, une comptabilité est nécessaire, même obligatoire pour le fonctionnement de toute société. A ce titre, le législateur a-t-il prévu, une série d'infraction.</a:t>
            </a:r>
          </a:p>
          <a:p>
            <a:pPr algn="just"/>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145</a:t>
            </a:fld>
            <a:endParaRPr lang="fr-FR"/>
          </a:p>
        </p:txBody>
      </p:sp>
      <p:sp>
        <p:nvSpPr>
          <p:cNvPr id="365569" name="Rectangle 1"/>
          <p:cNvSpPr>
            <a:spLocks noChangeArrowheads="1"/>
          </p:cNvSpPr>
          <p:nvPr/>
        </p:nvSpPr>
        <p:spPr bwMode="auto">
          <a:xfrm>
            <a:off x="107504" y="548683"/>
            <a:ext cx="8892480" cy="66171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200" dirty="0">
              <a:solidFill>
                <a:srgbClr val="FF0000"/>
              </a:solidFill>
            </a:endParaRPr>
          </a:p>
          <a:p>
            <a:pPr lvl="0" algn="just"/>
            <a:r>
              <a:rPr lang="fr-FR" sz="2800" b="1" i="1" dirty="0">
                <a:solidFill>
                  <a:srgbClr val="7030A0"/>
                </a:solidFill>
              </a:rPr>
              <a:t>1-Les infractions liées à la gestion de la société</a:t>
            </a:r>
            <a:endParaRPr lang="fr-FR" sz="2800" dirty="0">
              <a:solidFill>
                <a:srgbClr val="7030A0"/>
              </a:solidFill>
            </a:endParaRPr>
          </a:p>
          <a:p>
            <a:pPr algn="just"/>
            <a:r>
              <a:rPr lang="fr-FR" sz="2800" dirty="0"/>
              <a:t>Les organes légaux de gestion de la société sont dotés de pouvoirs plus ou moins étendus. Ils doivent se garder d'en abuser d'une part, dans la gestion proprement dite et d'autre part, lors du contrôle dont cette gestion fait l'objet. </a:t>
            </a:r>
          </a:p>
          <a:p>
            <a:pPr algn="just"/>
            <a:r>
              <a:rPr lang="fr-FR" sz="2800" dirty="0"/>
              <a:t> </a:t>
            </a:r>
          </a:p>
          <a:p>
            <a:pPr lvl="1" algn="just"/>
            <a:r>
              <a:rPr lang="fr-FR" sz="2800" b="1" dirty="0">
                <a:solidFill>
                  <a:srgbClr val="00B050"/>
                </a:solidFill>
              </a:rPr>
              <a:t>a. Les abus dans la gestion </a:t>
            </a:r>
            <a:endParaRPr lang="fr-FR" sz="2800" dirty="0">
              <a:solidFill>
                <a:srgbClr val="00B050"/>
              </a:solidFill>
            </a:endParaRPr>
          </a:p>
          <a:p>
            <a:pPr algn="just"/>
            <a:r>
              <a:rPr lang="fr-FR" sz="2800" dirty="0"/>
              <a:t>Les dirigeants sociaux dans le cadre de leurs fonctions, peuvent abuser des biens et du crédit de la société ; de même, ils peuvent porter atteinte au droit des associés de participer à la vie sociale.</a:t>
            </a:r>
          </a:p>
          <a:p>
            <a:pPr algn="just"/>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146</a:t>
            </a:fld>
            <a:endParaRPr lang="fr-FR"/>
          </a:p>
        </p:txBody>
      </p:sp>
      <p:sp>
        <p:nvSpPr>
          <p:cNvPr id="365569" name="Rectangle 1"/>
          <p:cNvSpPr>
            <a:spLocks noChangeArrowheads="1"/>
          </p:cNvSpPr>
          <p:nvPr/>
        </p:nvSpPr>
        <p:spPr bwMode="auto">
          <a:xfrm>
            <a:off x="107504" y="348628"/>
            <a:ext cx="8892480" cy="70173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200" dirty="0">
              <a:solidFill>
                <a:srgbClr val="FF0000"/>
              </a:solidFill>
            </a:endParaRPr>
          </a:p>
          <a:p>
            <a:pPr lvl="0" algn="just"/>
            <a:endParaRPr lang="fr-FR" sz="2000" dirty="0"/>
          </a:p>
          <a:p>
            <a:pPr lvl="0" algn="just">
              <a:buFont typeface="Wingdings" pitchFamily="2" charset="2"/>
              <a:buChar char="ü"/>
            </a:pPr>
            <a:r>
              <a:rPr lang="fr-FR" sz="2000" b="1" dirty="0">
                <a:solidFill>
                  <a:srgbClr val="00B0F0"/>
                </a:solidFill>
              </a:rPr>
              <a:t> </a:t>
            </a:r>
            <a:r>
              <a:rPr lang="fr-FR" sz="2800" b="1" dirty="0"/>
              <a:t>L'abus des biens et du crédits de la société</a:t>
            </a:r>
            <a:endParaRPr lang="fr-FR" sz="2800" dirty="0"/>
          </a:p>
          <a:p>
            <a:pPr algn="just"/>
            <a:r>
              <a:rPr lang="fr-FR" sz="2800" dirty="0"/>
              <a:t>L'article 891 l'AUDSCGIE incrimine les abus portant sur les valeurs patrimoniales que représentent les biens sociaux ou le crédit de la société. En effet, il dispose que les dirigeants de sociétés commerciales "</a:t>
            </a:r>
            <a:r>
              <a:rPr lang="fr-FR" sz="2800" b="1" i="1" dirty="0"/>
              <a:t>qui, de mauvaise foi, font des biens ou du crédit de la société, un usage qu'ils savaient contraire à l'intérêt de celle-ci, à des fins personnelles, matérielles ou morales, ou pour favoriser une autre personne morale dans laquelle ils étaient intéressés, directement ou indirectement</a:t>
            </a:r>
            <a:r>
              <a:rPr lang="fr-FR" sz="2800" dirty="0"/>
              <a:t>" encourent une sanction pénale. </a:t>
            </a:r>
          </a:p>
          <a:p>
            <a:pPr algn="just"/>
            <a:endParaRPr lang="fr-FR" sz="28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147</a:t>
            </a:fld>
            <a:endParaRPr lang="fr-FR"/>
          </a:p>
        </p:txBody>
      </p:sp>
      <p:sp>
        <p:nvSpPr>
          <p:cNvPr id="365569" name="Rectangle 1"/>
          <p:cNvSpPr>
            <a:spLocks noChangeArrowheads="1"/>
          </p:cNvSpPr>
          <p:nvPr/>
        </p:nvSpPr>
        <p:spPr bwMode="auto">
          <a:xfrm>
            <a:off x="107504" y="424397"/>
            <a:ext cx="8892480" cy="73558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200" dirty="0">
              <a:solidFill>
                <a:srgbClr val="FF0000"/>
              </a:solidFill>
            </a:endParaRPr>
          </a:p>
          <a:p>
            <a:pPr algn="just"/>
            <a:r>
              <a:rPr lang="fr-FR" sz="2800" dirty="0"/>
              <a:t>L'abus ici suppose d'abord un usage personnel qui doit ensuite être contraire à l'intérêt social. C’est-à-dire, la mauvaise foi de l'auteur de l'abus et un dol spécial relatif à la poursuite de fins personnelles.</a:t>
            </a:r>
          </a:p>
          <a:p>
            <a:pPr algn="just"/>
            <a:r>
              <a:rPr lang="fr-FR" sz="2800" dirty="0"/>
              <a:t>En ce qui concerne les auteurs, la sanction ne peut en principe selon les termes de l'article 891 frapper que "</a:t>
            </a:r>
            <a:r>
              <a:rPr lang="fr-FR" sz="2800" b="1" i="1" dirty="0"/>
              <a:t>les administrateurs, le président directeur général, le directeur général, l'administrateur général ou l'administrateur adjoint</a:t>
            </a:r>
            <a:r>
              <a:rPr lang="fr-FR" sz="2800" dirty="0"/>
              <a:t>". </a:t>
            </a:r>
          </a:p>
          <a:p>
            <a:pPr algn="just"/>
            <a:r>
              <a:rPr lang="fr-FR" sz="2800" b="1" dirty="0"/>
              <a:t> </a:t>
            </a:r>
            <a:endParaRPr lang="fr-FR" sz="2800" dirty="0"/>
          </a:p>
          <a:p>
            <a:pPr algn="just"/>
            <a:r>
              <a:rPr lang="fr-FR" sz="2800" b="1" dirty="0"/>
              <a:t>NB : 1 à 5 ans et / ou amende 2 000 </a:t>
            </a:r>
            <a:r>
              <a:rPr lang="fr-FR" sz="2800" b="1" dirty="0" err="1"/>
              <a:t>000</a:t>
            </a:r>
            <a:r>
              <a:rPr lang="fr-FR" sz="2800" b="1" dirty="0"/>
              <a:t> à 10 000 </a:t>
            </a:r>
            <a:r>
              <a:rPr lang="fr-FR" sz="2800" b="1" dirty="0" err="1"/>
              <a:t>000</a:t>
            </a:r>
            <a:r>
              <a:rPr lang="fr-FR" sz="2800" b="1" dirty="0"/>
              <a:t> FCFA.</a:t>
            </a:r>
            <a:endParaRPr lang="fr-FR" sz="2800" dirty="0"/>
          </a:p>
          <a:p>
            <a:pPr algn="just"/>
            <a:r>
              <a:rPr lang="fr-FR" sz="2800" dirty="0"/>
              <a:t> </a:t>
            </a:r>
          </a:p>
          <a:p>
            <a:pPr algn="just"/>
            <a:r>
              <a:rPr lang="fr-FR" sz="2000" dirty="0"/>
              <a:t> </a:t>
            </a:r>
          </a:p>
          <a:p>
            <a:pPr algn="just"/>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148</a:t>
            </a:fld>
            <a:endParaRPr lang="fr-FR"/>
          </a:p>
        </p:txBody>
      </p:sp>
      <p:sp>
        <p:nvSpPr>
          <p:cNvPr id="365569" name="Rectangle 1"/>
          <p:cNvSpPr>
            <a:spLocks noChangeArrowheads="1"/>
          </p:cNvSpPr>
          <p:nvPr/>
        </p:nvSpPr>
        <p:spPr bwMode="auto">
          <a:xfrm>
            <a:off x="107504" y="639841"/>
            <a:ext cx="8892480" cy="69249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200" dirty="0">
              <a:solidFill>
                <a:srgbClr val="FF0000"/>
              </a:solidFill>
            </a:endParaRPr>
          </a:p>
          <a:p>
            <a:pPr algn="just"/>
            <a:r>
              <a:rPr lang="fr-FR" sz="2000" dirty="0"/>
              <a:t> </a:t>
            </a:r>
          </a:p>
          <a:p>
            <a:pPr algn="just"/>
            <a:r>
              <a:rPr lang="fr-FR" sz="2800" b="1" dirty="0">
                <a:solidFill>
                  <a:srgbClr val="00B050"/>
                </a:solidFill>
              </a:rPr>
              <a:t>b. Les atteintes aux droits des associés : l'entrave à la participation à l'assemblée générale</a:t>
            </a:r>
            <a:endParaRPr lang="fr-FR" sz="2800" dirty="0">
              <a:solidFill>
                <a:srgbClr val="00B050"/>
              </a:solidFill>
            </a:endParaRPr>
          </a:p>
          <a:p>
            <a:pPr algn="just"/>
            <a:r>
              <a:rPr lang="fr-FR" sz="2800" dirty="0">
                <a:solidFill>
                  <a:srgbClr val="00B050"/>
                </a:solidFill>
              </a:rPr>
              <a:t> </a:t>
            </a:r>
          </a:p>
          <a:p>
            <a:pPr algn="just"/>
            <a:r>
              <a:rPr lang="fr-FR" sz="2800" dirty="0"/>
              <a:t>Généralement, les actionnaires ne peuvent intervenir dans la vie sociale qu'en qualité de membre de l'assemblée générale. Ce sont leurs droits au sein de celle-ci qui doivent être pénalement garantis. L'article 892 de l'AUDSCGIE dispose </a:t>
            </a:r>
            <a:r>
              <a:rPr lang="fr-FR" sz="2800" b="1" i="1" dirty="0"/>
              <a:t>" encourent une sanction pénale, ceux qui, sciemment, auront empêché un actionnaire ou un associé de participer à une assemblée générale</a:t>
            </a:r>
            <a:r>
              <a:rPr lang="fr-FR" sz="2800" dirty="0"/>
              <a:t>".</a:t>
            </a:r>
          </a:p>
          <a:p>
            <a:pPr algn="just"/>
            <a:r>
              <a:rPr lang="fr-FR" sz="2800" dirty="0"/>
              <a:t> </a:t>
            </a:r>
          </a:p>
          <a:p>
            <a:pPr algn="just"/>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149</a:t>
            </a:fld>
            <a:endParaRPr lang="fr-FR"/>
          </a:p>
        </p:txBody>
      </p:sp>
      <p:sp>
        <p:nvSpPr>
          <p:cNvPr id="365569" name="Rectangle 1"/>
          <p:cNvSpPr>
            <a:spLocks noChangeArrowheads="1"/>
          </p:cNvSpPr>
          <p:nvPr/>
        </p:nvSpPr>
        <p:spPr bwMode="auto">
          <a:xfrm>
            <a:off x="107504" y="1255395"/>
            <a:ext cx="8892480"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800" dirty="0"/>
              <a:t>Cette peine frappe tous ceux qui ont "sciemment" (c’est-à-dire, en connaissance de cause, intentionnellement) empêché un actionnaire de participer à une assemblée générale. L'infraction sera réalisée même si aucune décision n'a été prise par l'assemblée car, il est en effet possible que les faits d'entrave aient pour but de faire obstacle à l'existence du quorum.</a:t>
            </a:r>
          </a:p>
          <a:p>
            <a:pPr algn="just"/>
            <a:r>
              <a:rPr lang="fr-FR" sz="2800" b="1" dirty="0"/>
              <a:t> </a:t>
            </a:r>
            <a:endParaRPr lang="fr-FR" sz="2800" dirty="0"/>
          </a:p>
          <a:p>
            <a:pPr algn="just"/>
            <a:r>
              <a:rPr lang="fr-FR" sz="2800" b="1" dirty="0"/>
              <a:t> NB : Trois (03) mois à trois (03) ans et / ou amende de 100 000 à 1 000 </a:t>
            </a:r>
            <a:r>
              <a:rPr lang="fr-FR" sz="2800" b="1" dirty="0" err="1"/>
              <a:t>000</a:t>
            </a:r>
            <a:r>
              <a:rPr lang="fr-FR" sz="2800" b="1" dirty="0"/>
              <a:t> FCFA</a:t>
            </a:r>
            <a:endParaRPr lang="fr-FR" sz="2800" dirty="0"/>
          </a:p>
          <a:p>
            <a:pPr algn="just"/>
            <a:r>
              <a:rPr lang="fr-FR" sz="2000" b="1" dirty="0"/>
              <a:t> </a:t>
            </a:r>
            <a:endParaRPr lang="fr-FR" sz="2000" dirty="0"/>
          </a:p>
          <a:p>
            <a:pPr lvl="0" algn="just"/>
            <a:r>
              <a:rPr lang="fr-FR" sz="2000" b="1" i="1" dirty="0">
                <a:solidFill>
                  <a:srgbClr val="0070C0"/>
                </a:solidFill>
              </a:rPr>
              <a:t>2-</a:t>
            </a:r>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15</a:t>
            </a:fld>
            <a:endParaRPr lang="fr-FR"/>
          </a:p>
        </p:txBody>
      </p:sp>
      <p:sp>
        <p:nvSpPr>
          <p:cNvPr id="365569" name="Rectangle 1"/>
          <p:cNvSpPr>
            <a:spLocks noChangeArrowheads="1"/>
          </p:cNvSpPr>
          <p:nvPr/>
        </p:nvSpPr>
        <p:spPr bwMode="auto">
          <a:xfrm>
            <a:off x="107504" y="1213005"/>
            <a:ext cx="8892480" cy="54476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800" b="1" dirty="0"/>
              <a:t>Article 10 :</a:t>
            </a:r>
            <a:r>
              <a:rPr lang="fr-FR" sz="2800" dirty="0"/>
              <a:t> En rémunération de leurs activités, les membres du conseil d'administration des sociétés à capitaux publics perçoivent à titre d'indemnité de fonction une somme fixe annuelle dont le montant, modulé en fonction de la situation financière de chaque société, est fixé par l'assemblée générale. </a:t>
            </a:r>
          </a:p>
          <a:p>
            <a:pPr algn="just"/>
            <a:r>
              <a:rPr lang="fr-FR" sz="2800" b="1" dirty="0"/>
              <a:t>Article 11</a:t>
            </a:r>
            <a:r>
              <a:rPr lang="fr-FR" sz="2800" dirty="0"/>
              <a:t> : La présidence du Conseil d'Administration des sociétés d'Etat est assurée par un président nommé par décret pris en Conseil des Ministres. Les attributions des présidents de conseils d'administration sont définies par décret pris en Conseil des ministres </a:t>
            </a:r>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150</a:t>
            </a:fld>
            <a:endParaRPr lang="fr-FR"/>
          </a:p>
        </p:txBody>
      </p:sp>
      <p:sp>
        <p:nvSpPr>
          <p:cNvPr id="365569" name="Rectangle 1"/>
          <p:cNvSpPr>
            <a:spLocks noChangeArrowheads="1"/>
          </p:cNvSpPr>
          <p:nvPr/>
        </p:nvSpPr>
        <p:spPr bwMode="auto">
          <a:xfrm>
            <a:off x="107504" y="188640"/>
            <a:ext cx="8892480" cy="744819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000" dirty="0"/>
          </a:p>
          <a:p>
            <a:pPr lvl="0" algn="just"/>
            <a:r>
              <a:rPr lang="fr-FR" sz="2800" b="1" i="1" dirty="0">
                <a:solidFill>
                  <a:srgbClr val="0070C0"/>
                </a:solidFill>
              </a:rPr>
              <a:t>2- Les infractions relatives au contrôle de la gestion</a:t>
            </a:r>
            <a:endParaRPr lang="fr-FR" sz="2800" dirty="0">
              <a:solidFill>
                <a:srgbClr val="0070C0"/>
              </a:solidFill>
            </a:endParaRPr>
          </a:p>
          <a:p>
            <a:pPr algn="just"/>
            <a:r>
              <a:rPr lang="fr-FR" sz="2800" dirty="0"/>
              <a:t> </a:t>
            </a:r>
          </a:p>
          <a:p>
            <a:pPr algn="just"/>
            <a:r>
              <a:rPr lang="fr-FR" sz="2800" dirty="0"/>
              <a:t>Pour éviter que les dirigeants sociaux se livrent facilement à des actes de dilapidation du patrimoine social, le législateur a prévu un système de contrôle de sa gestion. L'article 694 de l'AUDSCGIE précise que le contrôle est exercé, dans chaque société anonyme, par un ou plusieurs commissaires aux comptes. Toutefois, ces commissaires aux comptes ne peuvent exercer leur fonction au mépris d'incompatibilité. En effet l'Acte uniforme interdit à certaines personnes de devenir contrôleur de la société, par exemple, les apporteurs en nature, les administrateurs, certains parents ou alliés de ces personnes, etc.</a:t>
            </a:r>
          </a:p>
          <a:p>
            <a:pPr algn="just"/>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151</a:t>
            </a:fld>
            <a:endParaRPr lang="fr-FR"/>
          </a:p>
        </p:txBody>
      </p:sp>
      <p:sp>
        <p:nvSpPr>
          <p:cNvPr id="365569" name="Rectangle 1"/>
          <p:cNvSpPr>
            <a:spLocks noChangeArrowheads="1"/>
          </p:cNvSpPr>
          <p:nvPr/>
        </p:nvSpPr>
        <p:spPr bwMode="auto">
          <a:xfrm>
            <a:off x="144016" y="1404645"/>
            <a:ext cx="8892480" cy="47397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200" dirty="0">
              <a:solidFill>
                <a:srgbClr val="FF0000"/>
              </a:solidFill>
            </a:endParaRPr>
          </a:p>
          <a:p>
            <a:pPr algn="just"/>
            <a:r>
              <a:rPr lang="fr-FR" sz="3200" dirty="0"/>
              <a:t>L'article 898 de l'AUDSCGIE condamne toute personne qui, en son nom personnel ou à titre d'associé d'une société de commissaires aux comptes, aura sciemment accepté, exercé ou conservé les fonctions de commissaire aux comptes nonobstant les incompatibilités légales.</a:t>
            </a:r>
          </a:p>
          <a:p>
            <a:pPr algn="just"/>
            <a:r>
              <a:rPr lang="fr-FR" sz="2200" dirty="0"/>
              <a:t> </a:t>
            </a:r>
          </a:p>
          <a:p>
            <a:pPr lvl="0" algn="just"/>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152</a:t>
            </a:fld>
            <a:endParaRPr lang="fr-FR"/>
          </a:p>
        </p:txBody>
      </p:sp>
      <p:sp>
        <p:nvSpPr>
          <p:cNvPr id="365569" name="Rectangle 1"/>
          <p:cNvSpPr>
            <a:spLocks noChangeArrowheads="1"/>
          </p:cNvSpPr>
          <p:nvPr/>
        </p:nvSpPr>
        <p:spPr bwMode="auto">
          <a:xfrm>
            <a:off x="107504" y="77142"/>
            <a:ext cx="8892480" cy="76020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200" dirty="0">
              <a:solidFill>
                <a:srgbClr val="FF0000"/>
              </a:solidFill>
            </a:endParaRPr>
          </a:p>
          <a:p>
            <a:pPr algn="just"/>
            <a:r>
              <a:rPr lang="fr-FR" sz="2200" dirty="0"/>
              <a:t> </a:t>
            </a:r>
          </a:p>
          <a:p>
            <a:pPr lvl="0" algn="just">
              <a:buFont typeface="Wingdings" pitchFamily="2" charset="2"/>
              <a:buChar char="ü"/>
            </a:pPr>
            <a:r>
              <a:rPr lang="fr-FR" sz="2200" b="1" dirty="0">
                <a:solidFill>
                  <a:srgbClr val="00B0F0"/>
                </a:solidFill>
              </a:rPr>
              <a:t> </a:t>
            </a:r>
            <a:r>
              <a:rPr lang="fr-FR" sz="2700" b="1" dirty="0"/>
              <a:t>L'obstacle à la désignation ou à la convocation des commissaires aux comptes</a:t>
            </a:r>
            <a:endParaRPr lang="fr-FR" sz="2700" dirty="0"/>
          </a:p>
          <a:p>
            <a:pPr algn="just"/>
            <a:r>
              <a:rPr lang="fr-FR" sz="2700" dirty="0"/>
              <a:t> </a:t>
            </a:r>
          </a:p>
          <a:p>
            <a:pPr algn="just"/>
            <a:r>
              <a:rPr lang="fr-FR" sz="2700" dirty="0"/>
              <a:t>Les commissaires aux comptes sont en principe désignés par les statuts de la société ou lors de la constitution de celle-ci, par l'assemblée constitutive, ou encore lors de la vie sociale , par l'assemblée générale ordinaire. </a:t>
            </a:r>
          </a:p>
          <a:p>
            <a:pPr algn="just"/>
            <a:r>
              <a:rPr lang="fr-FR" sz="2700" dirty="0"/>
              <a:t>Les dirigeants peuvent par leur volonté ou par leur négligence, s'opposer à la désignation des commissaires aux comptes en ne la provoquant pas. Ils peuvent aussi, lorsque les commissaires aux comptes sont légalement nommés, ne pas les convoquer  aux assemblées générales ; tout cela,  dans le but de s'opposer à l'exercice effectif de leur mission de contrôle. </a:t>
            </a:r>
          </a:p>
          <a:p>
            <a:pPr algn="just"/>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153</a:t>
            </a:fld>
            <a:endParaRPr lang="fr-FR"/>
          </a:p>
        </p:txBody>
      </p:sp>
      <p:sp>
        <p:nvSpPr>
          <p:cNvPr id="365569" name="Rectangle 1"/>
          <p:cNvSpPr>
            <a:spLocks noChangeArrowheads="1"/>
          </p:cNvSpPr>
          <p:nvPr/>
        </p:nvSpPr>
        <p:spPr bwMode="auto">
          <a:xfrm>
            <a:off x="107504" y="307977"/>
            <a:ext cx="8892480" cy="71404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200" dirty="0">
              <a:solidFill>
                <a:srgbClr val="FF0000"/>
              </a:solidFill>
            </a:endParaRPr>
          </a:p>
          <a:p>
            <a:pPr lvl="0" algn="just">
              <a:buFont typeface="Wingdings" pitchFamily="2" charset="2"/>
              <a:buChar char="ü"/>
            </a:pPr>
            <a:r>
              <a:rPr lang="fr-FR" sz="2000" b="1" dirty="0">
                <a:solidFill>
                  <a:srgbClr val="00B0F0"/>
                </a:solidFill>
              </a:rPr>
              <a:t> </a:t>
            </a:r>
            <a:r>
              <a:rPr lang="fr-FR" sz="2800" b="1" dirty="0"/>
              <a:t>L'obstacle aux vérifications ou le refus de communication de documents</a:t>
            </a:r>
            <a:endParaRPr lang="fr-FR" sz="2800" dirty="0"/>
          </a:p>
          <a:p>
            <a:pPr algn="just"/>
            <a:r>
              <a:rPr lang="fr-FR" sz="2800" dirty="0"/>
              <a:t> </a:t>
            </a:r>
          </a:p>
          <a:p>
            <a:pPr algn="just"/>
            <a:r>
              <a:rPr lang="fr-FR" sz="2800" dirty="0"/>
              <a:t>Ce délit particulièrement grave est puni par l'article 900 de l'AUDSCGIE qui dispose "</a:t>
            </a:r>
            <a:r>
              <a:rPr lang="fr-FR" sz="2800" b="1" i="1" dirty="0"/>
              <a:t>encourent une sanction pénale, les dirigeants sociaux ou toute personne au service de la société qui, sciemment, ont fait obstacle aux vérifications ou au contrôle des commissaires aux comptes ou qui ont refusé la communication, sur place, de toutes les pièces utiles à l'exercice de leur mission et notamment de tous contrats, livres, documents comptables et registres de procès-verbaux</a:t>
            </a:r>
            <a:r>
              <a:rPr lang="fr-FR" sz="2800" dirty="0"/>
              <a:t>".</a:t>
            </a:r>
          </a:p>
          <a:p>
            <a:pPr algn="just"/>
            <a:endParaRPr lang="fr-FR" sz="28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154</a:t>
            </a:fld>
            <a:endParaRPr lang="fr-FR"/>
          </a:p>
        </p:txBody>
      </p:sp>
      <p:sp>
        <p:nvSpPr>
          <p:cNvPr id="365569" name="Rectangle 1"/>
          <p:cNvSpPr>
            <a:spLocks noChangeArrowheads="1"/>
          </p:cNvSpPr>
          <p:nvPr/>
        </p:nvSpPr>
        <p:spPr bwMode="auto">
          <a:xfrm>
            <a:off x="107504" y="1215917"/>
            <a:ext cx="8892480"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200" dirty="0">
              <a:solidFill>
                <a:srgbClr val="FF0000"/>
              </a:solidFill>
            </a:endParaRPr>
          </a:p>
          <a:p>
            <a:pPr algn="just"/>
            <a:r>
              <a:rPr lang="fr-FR" sz="2800" dirty="0"/>
              <a:t>L'obstacle aux vérifications ou au contrôle des commissaires aux comptes ou encore le refus de leur communiquer les documents nécessaires à leur contrôle nécessite la mauvais foi de l'auteur ; mais le plus souvent, cette mauvaise foi se déduira de l'élément matériel lui-même. Parfois, la jurisprudence assimile au refus proprement dit, la simple réticence à fournir des explications, l'atermoiement inexcusable, la production partielle de documents … </a:t>
            </a:r>
          </a:p>
          <a:p>
            <a:pPr algn="just"/>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155</a:t>
            </a:fld>
            <a:endParaRPr lang="fr-FR"/>
          </a:p>
        </p:txBody>
      </p:sp>
      <p:sp>
        <p:nvSpPr>
          <p:cNvPr id="365569" name="Rectangle 1"/>
          <p:cNvSpPr>
            <a:spLocks noChangeArrowheads="1"/>
          </p:cNvSpPr>
          <p:nvPr/>
        </p:nvSpPr>
        <p:spPr bwMode="auto">
          <a:xfrm>
            <a:off x="107504" y="388104"/>
            <a:ext cx="8892480" cy="72173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200" dirty="0">
              <a:solidFill>
                <a:srgbClr val="FF0000"/>
              </a:solidFill>
            </a:endParaRPr>
          </a:p>
          <a:p>
            <a:pPr algn="just"/>
            <a:r>
              <a:rPr lang="fr-FR" sz="2000" b="1" dirty="0">
                <a:solidFill>
                  <a:srgbClr val="00B0F0"/>
                </a:solidFill>
              </a:rPr>
              <a:t> </a:t>
            </a:r>
            <a:r>
              <a:rPr lang="fr-FR" sz="2500" dirty="0"/>
              <a:t>L'infraction peut être commise non seulement par les dirigeants sociaux, c’est-à-dire le président, les administrateurs et les directeurs généraux, mais aussi par "toute personne au service de la société".</a:t>
            </a:r>
          </a:p>
          <a:p>
            <a:pPr algn="just"/>
            <a:r>
              <a:rPr lang="fr-FR" sz="2500" b="1" dirty="0"/>
              <a:t>NB : 1 à 5 ans et / ou amende 2 000 </a:t>
            </a:r>
            <a:r>
              <a:rPr lang="fr-FR" sz="2500" b="1" dirty="0" err="1"/>
              <a:t>000</a:t>
            </a:r>
            <a:r>
              <a:rPr lang="fr-FR" sz="2500" b="1" dirty="0"/>
              <a:t> à 10 000 </a:t>
            </a:r>
            <a:r>
              <a:rPr lang="fr-FR" sz="2500" b="1" dirty="0" err="1"/>
              <a:t>000</a:t>
            </a:r>
            <a:r>
              <a:rPr lang="fr-FR" sz="2500" b="1" dirty="0"/>
              <a:t> FCFA.</a:t>
            </a:r>
            <a:endParaRPr lang="fr-FR" sz="2500" dirty="0"/>
          </a:p>
          <a:p>
            <a:pPr algn="just"/>
            <a:r>
              <a:rPr lang="fr-FR" sz="2500" dirty="0"/>
              <a:t> </a:t>
            </a:r>
          </a:p>
          <a:p>
            <a:pPr algn="just"/>
            <a:r>
              <a:rPr lang="fr-FR" sz="2500" dirty="0"/>
              <a:t>Au termes de l'article 897 de l'AUDSCGIE " </a:t>
            </a:r>
            <a:r>
              <a:rPr lang="fr-FR" sz="2500" b="1" i="1" dirty="0"/>
              <a:t>encourent une sanction pénale, les dirigeants sociaux qui n'auront pas provoqué la désignation des commissaires aux comptes de la société ou ne les auront pas convoqués aux assemblées générales</a:t>
            </a:r>
            <a:r>
              <a:rPr lang="fr-FR" sz="2500" dirty="0"/>
              <a:t>". on peut légitimement supposer que ces dispositions concernent également le remplacement des organes de contrôle en cas de démission ou de décès. </a:t>
            </a:r>
          </a:p>
          <a:p>
            <a:pPr algn="just"/>
            <a:r>
              <a:rPr lang="fr-FR" sz="2500" dirty="0"/>
              <a:t> </a:t>
            </a:r>
          </a:p>
          <a:p>
            <a:pPr algn="just"/>
            <a:r>
              <a:rPr lang="fr-FR" sz="2500" b="1" dirty="0"/>
              <a:t>NB : 1 à 5 ans et / ou amende 1 000 </a:t>
            </a:r>
            <a:r>
              <a:rPr lang="fr-FR" sz="2500" b="1" dirty="0" err="1"/>
              <a:t>000</a:t>
            </a:r>
            <a:r>
              <a:rPr lang="fr-FR" sz="2500" b="1" dirty="0"/>
              <a:t> à 5 000 </a:t>
            </a:r>
            <a:r>
              <a:rPr lang="fr-FR" sz="2500" b="1" dirty="0" err="1"/>
              <a:t>000</a:t>
            </a:r>
            <a:r>
              <a:rPr lang="fr-FR" sz="2500" b="1" dirty="0"/>
              <a:t> FCFA.</a:t>
            </a:r>
            <a:endParaRPr lang="fr-FR" sz="2500" dirty="0"/>
          </a:p>
          <a:p>
            <a:pPr algn="just"/>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156</a:t>
            </a:fld>
            <a:endParaRPr lang="fr-FR"/>
          </a:p>
        </p:txBody>
      </p:sp>
      <p:sp>
        <p:nvSpPr>
          <p:cNvPr id="365569" name="Rectangle 1"/>
          <p:cNvSpPr>
            <a:spLocks noChangeArrowheads="1"/>
          </p:cNvSpPr>
          <p:nvPr/>
        </p:nvSpPr>
        <p:spPr bwMode="auto">
          <a:xfrm>
            <a:off x="107504" y="777337"/>
            <a:ext cx="8892480" cy="62016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200" dirty="0">
              <a:solidFill>
                <a:srgbClr val="FF0000"/>
              </a:solidFill>
            </a:endParaRPr>
          </a:p>
          <a:p>
            <a:pPr lvl="0" algn="just">
              <a:buFont typeface="Wingdings" pitchFamily="2" charset="2"/>
              <a:buChar char="ü"/>
            </a:pPr>
            <a:r>
              <a:rPr lang="fr-FR" sz="2000" b="1" dirty="0">
                <a:solidFill>
                  <a:srgbClr val="00B0F0"/>
                </a:solidFill>
              </a:rPr>
              <a:t>  </a:t>
            </a:r>
            <a:r>
              <a:rPr lang="fr-FR" sz="2800" b="1" dirty="0"/>
              <a:t>Les informations mensongères et la non révélation des faits délictueux par les commissaires aux comptes</a:t>
            </a:r>
            <a:endParaRPr lang="fr-FR" sz="2800" dirty="0"/>
          </a:p>
          <a:p>
            <a:pPr algn="just"/>
            <a:endParaRPr lang="fr-FR" sz="2800" dirty="0"/>
          </a:p>
          <a:p>
            <a:pPr algn="just"/>
            <a:r>
              <a:rPr lang="fr-FR" sz="2800" dirty="0"/>
              <a:t>L'article 710 de l'AUDSCGIE dispose que "</a:t>
            </a:r>
            <a:r>
              <a:rPr lang="fr-FR" sz="2800" b="1" i="1" dirty="0"/>
              <a:t>le commissaire aux comptes certifie que les états financiers de synthèse sont réguliers et sincères et donne une image fidèle du résultat des opérations de l'exercice écoulé ainsi que de la situation financière et du patrimoine de la société à la fin de cet exercice</a:t>
            </a:r>
            <a:r>
              <a:rPr lang="fr-FR" sz="2800" dirty="0"/>
              <a:t>". </a:t>
            </a:r>
          </a:p>
          <a:p>
            <a:pPr lvl="0"/>
            <a:r>
              <a:rPr lang="fr-FR" sz="2300" b="1" dirty="0">
                <a:solidFill>
                  <a:srgbClr val="00B0F0"/>
                </a:solidFill>
              </a:rPr>
              <a:t> </a:t>
            </a:r>
            <a:endParaRPr lang="fr-FR" sz="23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157</a:t>
            </a:fld>
            <a:endParaRPr lang="fr-FR"/>
          </a:p>
        </p:txBody>
      </p:sp>
      <p:sp>
        <p:nvSpPr>
          <p:cNvPr id="365569" name="Rectangle 1"/>
          <p:cNvSpPr>
            <a:spLocks noChangeArrowheads="1"/>
          </p:cNvSpPr>
          <p:nvPr/>
        </p:nvSpPr>
        <p:spPr bwMode="auto">
          <a:xfrm>
            <a:off x="107504" y="954308"/>
            <a:ext cx="8892480" cy="58477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200" dirty="0">
              <a:solidFill>
                <a:srgbClr val="FF0000"/>
              </a:solidFill>
            </a:endParaRPr>
          </a:p>
          <a:p>
            <a:pPr algn="just"/>
            <a:r>
              <a:rPr lang="fr-FR" sz="2800" dirty="0"/>
              <a:t>Pour éviter que ce rôle de contrôle du commissaire aux comptes ne soit un vain mot, l'article 899 de l'AUDSCGIE prévoit une sanction pénale contre "</a:t>
            </a:r>
            <a:r>
              <a:rPr lang="fr-FR" sz="2800" b="1" i="1" dirty="0"/>
              <a:t>tout commissaire aux comptes qui, soit en son nom personnel, soit à titre d'associé d'une société de commissaires aux comptes, aura sciemment donné ou confirmé des informations mensongères sur la situation de la société ou qui n'aura pas révélé au ministère public les faits délictueux dont il aura eu connaissance</a:t>
            </a:r>
            <a:r>
              <a:rPr lang="fr-FR" sz="2800" dirty="0"/>
              <a:t>".</a:t>
            </a:r>
          </a:p>
          <a:p>
            <a:pPr lvl="0"/>
            <a:r>
              <a:rPr lang="fr-FR" sz="2800" b="1" dirty="0">
                <a:solidFill>
                  <a:srgbClr val="00B0F0"/>
                </a:solidFill>
              </a:rPr>
              <a:t> </a:t>
            </a:r>
            <a:endParaRPr lang="fr-FR" sz="28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158</a:t>
            </a:fld>
            <a:endParaRPr lang="fr-FR"/>
          </a:p>
        </p:txBody>
      </p:sp>
      <p:sp>
        <p:nvSpPr>
          <p:cNvPr id="365569" name="Rectangle 1"/>
          <p:cNvSpPr>
            <a:spLocks noChangeArrowheads="1"/>
          </p:cNvSpPr>
          <p:nvPr/>
        </p:nvSpPr>
        <p:spPr bwMode="auto">
          <a:xfrm>
            <a:off x="107504" y="138701"/>
            <a:ext cx="8892480" cy="74789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200" dirty="0">
              <a:solidFill>
                <a:srgbClr val="FF0000"/>
              </a:solidFill>
            </a:endParaRPr>
          </a:p>
          <a:p>
            <a:pPr algn="just"/>
            <a:r>
              <a:rPr lang="fr-FR" sz="2800" dirty="0"/>
              <a:t>La transmission matérielle de l'information mensongère qui est nécessaire à la réalisation de l'infraction est établie lorsque le rapport du commissaire aux comptes a donné ou confirmé des mensonges des dirigeants sociaux. Cette transmission peut prendre toute forme, elle peut être orale ou écrite, publique ou privée. Par ailleurs, le silence peut être considéré comme une forme d'expression du mensonge dès lors qu'il est éloquent. C'est le cas de l'abstention du commissaire aux comptes face à un bilan manifestement inexact couvrant ainsi les malversations des dirigeants de la société. Par contre, s'il refuse de le certifier, il n'engage pas sa responsabilité car, il n'aura ni donné, ni confirmé une information mensongère.</a:t>
            </a:r>
          </a:p>
          <a:p>
            <a:pPr lvl="0"/>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159</a:t>
            </a:fld>
            <a:endParaRPr lang="fr-FR"/>
          </a:p>
        </p:txBody>
      </p:sp>
      <p:sp>
        <p:nvSpPr>
          <p:cNvPr id="365569" name="Rectangle 1"/>
          <p:cNvSpPr>
            <a:spLocks noChangeArrowheads="1"/>
          </p:cNvSpPr>
          <p:nvPr/>
        </p:nvSpPr>
        <p:spPr bwMode="auto">
          <a:xfrm>
            <a:off x="107504" y="1215919"/>
            <a:ext cx="8892480"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200" dirty="0">
              <a:solidFill>
                <a:srgbClr val="FF0000"/>
              </a:solidFill>
            </a:endParaRPr>
          </a:p>
          <a:p>
            <a:pPr algn="just"/>
            <a:r>
              <a:rPr lang="fr-FR" sz="2800" dirty="0"/>
              <a:t>Malgré le principe du secret professionnel, la loi impose au commissaire aux comptes l'obligation de révéler au Procureur de la république les faits délictueux. C’est-à-dire toutes les infractions concernant la constitution ou la gestion de la société contrôlée, dont il aurait connaissance dans l'exercice de sa mission. </a:t>
            </a:r>
          </a:p>
          <a:p>
            <a:pPr algn="just"/>
            <a:r>
              <a:rPr lang="fr-FR" sz="2800" dirty="0"/>
              <a:t> </a:t>
            </a:r>
          </a:p>
          <a:p>
            <a:pPr algn="just"/>
            <a:r>
              <a:rPr lang="fr-FR" sz="2800" b="1" dirty="0"/>
              <a:t>NB : 1 à 5 ans et / ou amende 2 000 </a:t>
            </a:r>
            <a:r>
              <a:rPr lang="fr-FR" sz="2800" b="1" dirty="0" err="1"/>
              <a:t>000</a:t>
            </a:r>
            <a:r>
              <a:rPr lang="fr-FR" sz="2800" b="1" dirty="0"/>
              <a:t> à 10 000 </a:t>
            </a:r>
            <a:r>
              <a:rPr lang="fr-FR" sz="2800" b="1" dirty="0" err="1"/>
              <a:t>000</a:t>
            </a:r>
            <a:r>
              <a:rPr lang="fr-FR" sz="2800" b="1" dirty="0"/>
              <a:t> FCFA.</a:t>
            </a:r>
            <a:endParaRPr lang="fr-FR" sz="2800" dirty="0"/>
          </a:p>
          <a:p>
            <a:pPr lvl="0"/>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16</a:t>
            </a:fld>
            <a:endParaRPr lang="fr-FR"/>
          </a:p>
        </p:txBody>
      </p:sp>
      <p:sp>
        <p:nvSpPr>
          <p:cNvPr id="365569" name="Rectangle 1"/>
          <p:cNvSpPr>
            <a:spLocks noChangeArrowheads="1"/>
          </p:cNvSpPr>
          <p:nvPr/>
        </p:nvSpPr>
        <p:spPr bwMode="auto">
          <a:xfrm>
            <a:off x="107504" y="1428448"/>
            <a:ext cx="889248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800" dirty="0"/>
              <a:t>NB : (en l'occurrence le décret 2000-190/PRES/PM/MCIA du 17 mai 2000 portant attributions des Présidents de Conseil d'Administration des Entreprises Publiques et Sociétés à participation majoritaire de l'Etat).</a:t>
            </a:r>
          </a:p>
          <a:p>
            <a:pPr algn="just"/>
            <a:r>
              <a:rPr lang="fr-FR" sz="2800" dirty="0"/>
              <a:t> </a:t>
            </a:r>
          </a:p>
          <a:p>
            <a:pPr algn="just"/>
            <a:r>
              <a:rPr lang="fr-FR" sz="2800" dirty="0"/>
              <a:t>S’agissant de l’organe d’administration des fonds nationaux, le décret n°2014-610/PRES/PM/MEF du 24 juillet 2014 portant statut général des fonds nationaux précise en ses articles 12, 13, 14, 15,  16, 17, 18 et 19</a:t>
            </a:r>
          </a:p>
          <a:p>
            <a:pPr algn="just"/>
            <a:endParaRPr lang="fr-FR" sz="2800" b="1" u="sng"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160</a:t>
            </a:fld>
            <a:endParaRPr lang="fr-FR"/>
          </a:p>
        </p:txBody>
      </p:sp>
      <p:sp>
        <p:nvSpPr>
          <p:cNvPr id="365569" name="Rectangle 1"/>
          <p:cNvSpPr>
            <a:spLocks noChangeArrowheads="1"/>
          </p:cNvSpPr>
          <p:nvPr/>
        </p:nvSpPr>
        <p:spPr bwMode="auto">
          <a:xfrm>
            <a:off x="107504" y="354146"/>
            <a:ext cx="8892480" cy="70480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200" dirty="0">
              <a:solidFill>
                <a:srgbClr val="FF0000"/>
              </a:solidFill>
            </a:endParaRPr>
          </a:p>
          <a:p>
            <a:pPr lvl="0" algn="just"/>
            <a:r>
              <a:rPr lang="fr-FR" sz="2000" b="1" i="1" dirty="0">
                <a:solidFill>
                  <a:srgbClr val="0070C0"/>
                </a:solidFill>
              </a:rPr>
              <a:t>3</a:t>
            </a:r>
            <a:r>
              <a:rPr lang="fr-FR" sz="2400" b="1" i="1" dirty="0">
                <a:solidFill>
                  <a:srgbClr val="0070C0"/>
                </a:solidFill>
              </a:rPr>
              <a:t>. </a:t>
            </a:r>
            <a:r>
              <a:rPr lang="fr-FR" sz="2800" b="1" i="1" dirty="0">
                <a:solidFill>
                  <a:srgbClr val="0070C0"/>
                </a:solidFill>
              </a:rPr>
              <a:t>Les infractions liées à la comptabilité de la société</a:t>
            </a:r>
            <a:endParaRPr lang="fr-FR" sz="2800" dirty="0">
              <a:solidFill>
                <a:srgbClr val="0070C0"/>
              </a:solidFill>
            </a:endParaRPr>
          </a:p>
          <a:p>
            <a:pPr algn="just"/>
            <a:r>
              <a:rPr lang="fr-FR" sz="2800" dirty="0"/>
              <a:t>L'Acte uniforme sanctionne pénalement certaines irrégularités comptables traduisant un défaut de sincérité et dans les modifications dont le capital social peut faire l'objet. </a:t>
            </a:r>
          </a:p>
          <a:p>
            <a:pPr algn="just">
              <a:buFont typeface="Wingdings" pitchFamily="2" charset="2"/>
              <a:buChar char="q"/>
            </a:pPr>
            <a:r>
              <a:rPr lang="fr-FR" sz="2800" dirty="0">
                <a:solidFill>
                  <a:srgbClr val="0070C0"/>
                </a:solidFill>
              </a:rPr>
              <a:t> </a:t>
            </a:r>
            <a:r>
              <a:rPr lang="fr-FR" sz="2800" b="1" dirty="0"/>
              <a:t>Les irrégularités comptables</a:t>
            </a:r>
            <a:endParaRPr lang="fr-FR" sz="2800" dirty="0"/>
          </a:p>
          <a:p>
            <a:pPr algn="just"/>
            <a:r>
              <a:rPr lang="fr-FR" sz="2800" dirty="0"/>
              <a:t>Plusieurs incriminations prévues aux articles 889 et 890 de l'AUDSCGIE sanctionnent le défaut de sincérité comptable. Il s'agit de la répartition de dividende fictifs entre associés d'une part et la communication d'états financiers ne donnant pas une image fidèle de la situation financière et comptable de la société d'autre part. </a:t>
            </a:r>
          </a:p>
          <a:p>
            <a:pPr lvl="0"/>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161</a:t>
            </a:fld>
            <a:endParaRPr lang="fr-FR"/>
          </a:p>
        </p:txBody>
      </p:sp>
      <p:sp>
        <p:nvSpPr>
          <p:cNvPr id="365569" name="Rectangle 1"/>
          <p:cNvSpPr>
            <a:spLocks noChangeArrowheads="1"/>
          </p:cNvSpPr>
          <p:nvPr/>
        </p:nvSpPr>
        <p:spPr bwMode="auto">
          <a:xfrm>
            <a:off x="107504" y="1462142"/>
            <a:ext cx="8892480"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800" dirty="0">
              <a:solidFill>
                <a:srgbClr val="FF0000"/>
              </a:solidFill>
            </a:endParaRPr>
          </a:p>
          <a:p>
            <a:pPr lvl="0" algn="just">
              <a:buFont typeface="Wingdings" pitchFamily="2" charset="2"/>
              <a:buChar char="q"/>
            </a:pPr>
            <a:r>
              <a:rPr lang="fr-FR" sz="2800" b="1" dirty="0">
                <a:solidFill>
                  <a:srgbClr val="00B0F0"/>
                </a:solidFill>
              </a:rPr>
              <a:t> </a:t>
            </a:r>
            <a:r>
              <a:rPr lang="fr-FR" sz="2800" b="1" dirty="0"/>
              <a:t>La distribution de dividendes fictifs</a:t>
            </a:r>
            <a:endParaRPr lang="fr-FR" sz="2800" dirty="0"/>
          </a:p>
          <a:p>
            <a:pPr algn="just"/>
            <a:r>
              <a:rPr lang="fr-FR" sz="2800" dirty="0"/>
              <a:t> </a:t>
            </a:r>
          </a:p>
          <a:p>
            <a:pPr algn="just"/>
            <a:r>
              <a:rPr lang="fr-FR" sz="2800" dirty="0"/>
              <a:t>L'article 889 dispose : "</a:t>
            </a:r>
            <a:r>
              <a:rPr lang="fr-FR" sz="2800" b="1" i="1" dirty="0"/>
              <a:t>encourent une sanction pénale, les dirigeants sociaux, qui, en l'absence d'inventaire ou au moyen d'inventaire frauduleux, auront, sciemment, opéré entre les actionnaires ou les associés la répartition de dividendes fictifs</a:t>
            </a:r>
            <a:r>
              <a:rPr lang="fr-FR" sz="2800" dirty="0"/>
              <a:t>".</a:t>
            </a:r>
          </a:p>
          <a:p>
            <a:pPr lvl="0" algn="just"/>
            <a:endParaRPr lang="fr-FR" sz="28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8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8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162</a:t>
            </a:fld>
            <a:endParaRPr lang="fr-FR"/>
          </a:p>
        </p:txBody>
      </p:sp>
      <p:sp>
        <p:nvSpPr>
          <p:cNvPr id="365569" name="Rectangle 1"/>
          <p:cNvSpPr>
            <a:spLocks noChangeArrowheads="1"/>
          </p:cNvSpPr>
          <p:nvPr/>
        </p:nvSpPr>
        <p:spPr bwMode="auto">
          <a:xfrm>
            <a:off x="107504" y="785034"/>
            <a:ext cx="889248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200" dirty="0">
              <a:solidFill>
                <a:srgbClr val="FF0000"/>
              </a:solidFill>
            </a:endParaRPr>
          </a:p>
          <a:p>
            <a:pPr algn="just"/>
            <a:r>
              <a:rPr lang="fr-FR" sz="2800" dirty="0"/>
              <a:t>Une telle distribution sera préjudiciable à la société et aux actionnaires, car c'est le capital lui-même qui est entamé puisqu'en réalité, il n'ya pas de bénéfices à partager. Pour que ce délit soit consommé, il faut un inventaire fictif, frauduleux (destiné à tromper), ou encore qu'il n'y ait pas eu d'inventaire, une répartition de dividendes "imaginaires" et la mauvaise foi (l'inexactitude de l'inventaire s'accompagne de la mauvaise foi) de son auteur puisque le texte renvoie à la fraude qui peut se manifester par une majoration ou une minoration de l'actif. </a:t>
            </a:r>
          </a:p>
          <a:p>
            <a:pPr lvl="0"/>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163</a:t>
            </a:fld>
            <a:endParaRPr lang="fr-FR"/>
          </a:p>
        </p:txBody>
      </p:sp>
      <p:sp>
        <p:nvSpPr>
          <p:cNvPr id="365569" name="Rectangle 1"/>
          <p:cNvSpPr>
            <a:spLocks noChangeArrowheads="1"/>
          </p:cNvSpPr>
          <p:nvPr/>
        </p:nvSpPr>
        <p:spPr bwMode="auto">
          <a:xfrm>
            <a:off x="107504" y="967373"/>
            <a:ext cx="889248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200" dirty="0">
              <a:solidFill>
                <a:srgbClr val="FF0000"/>
              </a:solidFill>
            </a:endParaRPr>
          </a:p>
          <a:p>
            <a:pPr algn="just"/>
            <a:r>
              <a:rPr lang="fr-FR" sz="2000" b="1" dirty="0">
                <a:solidFill>
                  <a:srgbClr val="00B0F0"/>
                </a:solidFill>
              </a:rPr>
              <a:t> </a:t>
            </a:r>
          </a:p>
          <a:p>
            <a:pPr algn="just">
              <a:lnSpc>
                <a:spcPct val="150000"/>
              </a:lnSpc>
            </a:pPr>
            <a:r>
              <a:rPr lang="fr-FR" sz="2800" dirty="0"/>
              <a:t>L'article 144 de l'AUDSCGIE, fixe les conditions dans lesquelles la répartition des dividendes doit s'effectuer. En effet, c'est après approbation des états financiers de synthèse et constatation de l'existence de sommes distribuables que l'assemblée générale détermine la part de bénéfices à distribuer aux actionnaires.  </a:t>
            </a:r>
          </a:p>
          <a:p>
            <a:pPr lvl="0"/>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164</a:t>
            </a:fld>
            <a:endParaRPr lang="fr-FR"/>
          </a:p>
        </p:txBody>
      </p:sp>
      <p:sp>
        <p:nvSpPr>
          <p:cNvPr id="365569" name="Rectangle 1"/>
          <p:cNvSpPr>
            <a:spLocks noChangeArrowheads="1"/>
          </p:cNvSpPr>
          <p:nvPr/>
        </p:nvSpPr>
        <p:spPr bwMode="auto">
          <a:xfrm>
            <a:off x="107504" y="167154"/>
            <a:ext cx="8892480" cy="72327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200" dirty="0">
              <a:solidFill>
                <a:srgbClr val="FF0000"/>
              </a:solidFill>
            </a:endParaRPr>
          </a:p>
          <a:p>
            <a:pPr algn="just"/>
            <a:r>
              <a:rPr lang="fr-FR" sz="2000" b="1" dirty="0">
                <a:solidFill>
                  <a:srgbClr val="00B0F0"/>
                </a:solidFill>
              </a:rPr>
              <a:t> </a:t>
            </a:r>
          </a:p>
          <a:p>
            <a:pPr algn="just">
              <a:lnSpc>
                <a:spcPct val="150000"/>
              </a:lnSpc>
            </a:pPr>
            <a:r>
              <a:rPr lang="fr-FR" sz="2800" dirty="0"/>
              <a:t>On ne peut donc distribuer que des bénéfices réalisés et disponibles ;  à défaut de bénéfice, toute distribution rendrait les dirigeants coupables de répartition de dividendes fictifs. L'alinéa 3 de l'article 144 précise que " </a:t>
            </a:r>
            <a:r>
              <a:rPr lang="fr-FR" sz="2800" b="1" i="1" dirty="0"/>
              <a:t>tout dividende distribué en violation des règles énoncées au présent article est un dividende fictif</a:t>
            </a:r>
            <a:r>
              <a:rPr lang="fr-FR" sz="2800" dirty="0"/>
              <a:t>". </a:t>
            </a:r>
          </a:p>
          <a:p>
            <a:pPr algn="just">
              <a:lnSpc>
                <a:spcPct val="150000"/>
              </a:lnSpc>
            </a:pPr>
            <a:r>
              <a:rPr lang="fr-FR" sz="2800" b="1" dirty="0"/>
              <a:t>NB : 1 à 5 ans et / ou amende 1 000 </a:t>
            </a:r>
            <a:r>
              <a:rPr lang="fr-FR" sz="2800" b="1" dirty="0" err="1"/>
              <a:t>000</a:t>
            </a:r>
            <a:r>
              <a:rPr lang="fr-FR" sz="2800" b="1" dirty="0"/>
              <a:t> à 5 000 </a:t>
            </a:r>
            <a:r>
              <a:rPr lang="fr-FR" sz="2800" b="1" dirty="0" err="1"/>
              <a:t>000</a:t>
            </a:r>
            <a:r>
              <a:rPr lang="fr-FR" sz="2800" b="1" dirty="0"/>
              <a:t> FCFA.</a:t>
            </a:r>
            <a:endParaRPr lang="fr-FR" sz="2800" dirty="0"/>
          </a:p>
          <a:p>
            <a:pPr algn="just"/>
            <a:r>
              <a:rPr lang="fr-FR" sz="2000" dirty="0"/>
              <a:t> </a:t>
            </a:r>
          </a:p>
          <a:p>
            <a:pPr lvl="0"/>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165</a:t>
            </a:fld>
            <a:endParaRPr lang="fr-FR"/>
          </a:p>
        </p:txBody>
      </p:sp>
      <p:sp>
        <p:nvSpPr>
          <p:cNvPr id="365569" name="Rectangle 1"/>
          <p:cNvSpPr>
            <a:spLocks noChangeArrowheads="1"/>
          </p:cNvSpPr>
          <p:nvPr/>
        </p:nvSpPr>
        <p:spPr bwMode="auto">
          <a:xfrm>
            <a:off x="107504" y="-86759"/>
            <a:ext cx="8892480" cy="77405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200" dirty="0">
              <a:solidFill>
                <a:srgbClr val="FF0000"/>
              </a:solidFill>
            </a:endParaRPr>
          </a:p>
          <a:p>
            <a:pPr algn="just"/>
            <a:r>
              <a:rPr lang="fr-FR" sz="2000" b="1" dirty="0">
                <a:solidFill>
                  <a:srgbClr val="00B0F0"/>
                </a:solidFill>
              </a:rPr>
              <a:t> </a:t>
            </a:r>
          </a:p>
          <a:p>
            <a:pPr algn="just"/>
            <a:endParaRPr lang="fr-FR" sz="2000" dirty="0">
              <a:solidFill>
                <a:srgbClr val="92D050"/>
              </a:solidFill>
            </a:endParaRPr>
          </a:p>
          <a:p>
            <a:pPr algn="just"/>
            <a:r>
              <a:rPr lang="fr-FR" sz="2000" dirty="0"/>
              <a:t> </a:t>
            </a:r>
          </a:p>
          <a:p>
            <a:pPr algn="just"/>
            <a:r>
              <a:rPr lang="fr-FR" sz="2800" dirty="0"/>
              <a:t>Le délit d'action ou l'action dissimulatrice des comptes.</a:t>
            </a:r>
          </a:p>
          <a:p>
            <a:pPr algn="just"/>
            <a:r>
              <a:rPr lang="fr-FR" sz="2800" dirty="0"/>
              <a:t>Aux termes de l'article 890 "</a:t>
            </a:r>
            <a:r>
              <a:rPr lang="fr-FR" sz="2800" b="1" i="1" dirty="0"/>
              <a:t>encourent une sanction pénale, les dirigeants sociaux qui auront, sciemment, même en l'absence de toute distribution de dividendes, publié ou présenté aux actionnaires ou associés, en vue de dissimuler, la véritable situation de la société, des états financiers de synthèse ne donnant pas, pour chaque exercice, une image fidèle des opérations de l'exercice, de la situation financière et de celle du patrimoine de la société, à l'expiration de cette période</a:t>
            </a:r>
            <a:r>
              <a:rPr lang="fr-FR" sz="2800" dirty="0"/>
              <a:t>".   </a:t>
            </a:r>
          </a:p>
          <a:p>
            <a:pPr algn="just"/>
            <a:r>
              <a:rPr lang="fr-FR" sz="2100" dirty="0">
                <a:solidFill>
                  <a:srgbClr val="92D050"/>
                </a:solidFill>
              </a:rPr>
              <a:t> </a:t>
            </a:r>
          </a:p>
          <a:p>
            <a:pPr algn="just"/>
            <a:endParaRPr lang="fr-FR" sz="2000" dirty="0"/>
          </a:p>
          <a:p>
            <a:pPr lvl="0"/>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166</a:t>
            </a:fld>
            <a:endParaRPr lang="fr-FR"/>
          </a:p>
        </p:txBody>
      </p:sp>
      <p:sp>
        <p:nvSpPr>
          <p:cNvPr id="365569" name="Rectangle 1"/>
          <p:cNvSpPr>
            <a:spLocks noChangeArrowheads="1"/>
          </p:cNvSpPr>
          <p:nvPr/>
        </p:nvSpPr>
        <p:spPr bwMode="auto">
          <a:xfrm>
            <a:off x="107504" y="290267"/>
            <a:ext cx="8892480" cy="6986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200" dirty="0">
              <a:solidFill>
                <a:srgbClr val="FF0000"/>
              </a:solidFill>
            </a:endParaRPr>
          </a:p>
          <a:p>
            <a:pPr algn="just"/>
            <a:r>
              <a:rPr lang="fr-FR" sz="2000" b="1" dirty="0">
                <a:solidFill>
                  <a:srgbClr val="00B0F0"/>
                </a:solidFill>
              </a:rPr>
              <a:t> </a:t>
            </a:r>
          </a:p>
          <a:p>
            <a:pPr algn="just"/>
            <a:endParaRPr lang="fr-FR" sz="2000" dirty="0">
              <a:solidFill>
                <a:srgbClr val="92D050"/>
              </a:solidFill>
            </a:endParaRPr>
          </a:p>
          <a:p>
            <a:pPr algn="just"/>
            <a:r>
              <a:rPr lang="fr-FR" sz="2000" dirty="0"/>
              <a:t> </a:t>
            </a:r>
          </a:p>
          <a:p>
            <a:pPr algn="just"/>
            <a:r>
              <a:rPr lang="fr-FR" sz="2800" dirty="0"/>
              <a:t>Cet article punit le délit de présentation ou de la publication des états financiers infidèles. Le délit suppose un acte de communication, c’est-à-dire le fait de publication ou de présentation (que ce soit par voie écrite ou orale) et une infidélité (inexactitude) de l'objet de cette communication. </a:t>
            </a:r>
          </a:p>
          <a:p>
            <a:pPr algn="just"/>
            <a:r>
              <a:rPr lang="fr-FR" sz="2800" dirty="0"/>
              <a:t> </a:t>
            </a:r>
          </a:p>
          <a:p>
            <a:pPr algn="just"/>
            <a:r>
              <a:rPr lang="fr-FR" sz="2800" b="1" dirty="0"/>
              <a:t>NB : 1 à 5 ans et / ou amende 1 000 </a:t>
            </a:r>
            <a:r>
              <a:rPr lang="fr-FR" sz="2800" b="1" dirty="0" err="1"/>
              <a:t>000</a:t>
            </a:r>
            <a:r>
              <a:rPr lang="fr-FR" sz="2800" b="1" dirty="0"/>
              <a:t> à 10 000 </a:t>
            </a:r>
            <a:r>
              <a:rPr lang="fr-FR" sz="2800" b="1" dirty="0" err="1"/>
              <a:t>000</a:t>
            </a:r>
            <a:r>
              <a:rPr lang="fr-FR" sz="2800" b="1" dirty="0"/>
              <a:t> FCFA.</a:t>
            </a:r>
            <a:endParaRPr lang="fr-FR" sz="2800" dirty="0"/>
          </a:p>
          <a:p>
            <a:pPr algn="just"/>
            <a:r>
              <a:rPr lang="fr-FR" sz="2800" dirty="0">
                <a:solidFill>
                  <a:srgbClr val="92D050"/>
                </a:solidFill>
              </a:rPr>
              <a:t> </a:t>
            </a:r>
          </a:p>
          <a:p>
            <a:pPr algn="just"/>
            <a:endParaRPr lang="fr-FR" sz="2000" dirty="0"/>
          </a:p>
          <a:p>
            <a:pPr lvl="0"/>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321DBA6F-6C8F-4FCD-89B7-0F3764FC44C2}" type="slidenum">
              <a:rPr lang="fr-FR" smtClean="0"/>
              <a:pPr/>
              <a:t>167</a:t>
            </a:fld>
            <a:endParaRPr lang="fr-FR"/>
          </a:p>
        </p:txBody>
      </p:sp>
      <p:sp>
        <p:nvSpPr>
          <p:cNvPr id="2" name="Titre 1"/>
          <p:cNvSpPr>
            <a:spLocks noGrp="1"/>
          </p:cNvSpPr>
          <p:nvPr>
            <p:ph type="title" idx="4294967295"/>
          </p:nvPr>
        </p:nvSpPr>
        <p:spPr>
          <a:xfrm>
            <a:off x="611560" y="2997200"/>
            <a:ext cx="8229600" cy="1571625"/>
          </a:xfrm>
        </p:spPr>
        <p:txBody>
          <a:bodyPr>
            <a:noAutofit/>
          </a:bodyPr>
          <a:lstStyle/>
          <a:p>
            <a:pPr algn="ctr"/>
            <a:r>
              <a:rPr lang="fr-FR" sz="5400" dirty="0">
                <a:latin typeface="Algerian" pitchFamily="82" charset="0"/>
              </a:rPr>
              <a:t>MERCI DE VOTRE ATTENTION !!</a:t>
            </a:r>
          </a:p>
        </p:txBody>
      </p:sp>
      <p:sp>
        <p:nvSpPr>
          <p:cNvPr id="4" name="Espace réservé du pied de page 3"/>
          <p:cNvSpPr>
            <a:spLocks noGrp="1"/>
          </p:cNvSpPr>
          <p:nvPr>
            <p:ph type="ftr" sz="quarter" idx="11"/>
          </p:nvPr>
        </p:nvSpPr>
        <p:spPr/>
        <p:txBody>
          <a:bodyPr/>
          <a:lstStyle/>
          <a:p>
            <a:r>
              <a:rPr lang="fr-FR"/>
              <a:t>AUREC- AFRIQUE / BF </a:t>
            </a:r>
            <a:endParaRPr lang="fr-FR" dirty="0"/>
          </a:p>
        </p:txBody>
      </p:sp>
      <p:sp>
        <p:nvSpPr>
          <p:cNvPr id="6" name="Espace réservé de la date 5"/>
          <p:cNvSpPr>
            <a:spLocks noGrp="1"/>
          </p:cNvSpPr>
          <p:nvPr>
            <p:ph type="dt" sz="half" idx="10"/>
          </p:nvPr>
        </p:nvSpPr>
        <p:spPr/>
        <p:txBody>
          <a:bodyPr/>
          <a:lstStyle/>
          <a:p>
            <a:fld id="{7A3FD5BD-9672-4867-919E-35E92C81D5BC}" type="datetime2">
              <a:rPr lang="fr-FR" smtClean="0"/>
              <a:pPr/>
              <a:t>mercredi 6 août 2025</a:t>
            </a:fld>
            <a:endParaRPr lang="fr-F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17</a:t>
            </a:fld>
            <a:endParaRPr lang="fr-FR"/>
          </a:p>
        </p:txBody>
      </p:sp>
      <p:sp>
        <p:nvSpPr>
          <p:cNvPr id="365569" name="Rectangle 1"/>
          <p:cNvSpPr>
            <a:spLocks noChangeArrowheads="1"/>
          </p:cNvSpPr>
          <p:nvPr/>
        </p:nvSpPr>
        <p:spPr bwMode="auto">
          <a:xfrm>
            <a:off x="107504" y="782118"/>
            <a:ext cx="8892480" cy="63094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800" b="1" dirty="0"/>
              <a:t>Article 12: </a:t>
            </a:r>
            <a:r>
              <a:rPr lang="fr-FR" sz="2800" dirty="0"/>
              <a:t>Le conseil d’administration des fonds nationaux se compose de membres administrateurs et de membres observateurs.</a:t>
            </a:r>
          </a:p>
          <a:p>
            <a:pPr algn="just"/>
            <a:r>
              <a:rPr lang="fr-FR" sz="2800" dirty="0"/>
              <a:t> </a:t>
            </a:r>
          </a:p>
          <a:p>
            <a:pPr algn="just"/>
            <a:r>
              <a:rPr lang="fr-FR" sz="2800" dirty="0"/>
              <a:t>Les membres administrateurs sont au nombre de neuf (09) au plus parmi lesquels des représentants de l’Etat.</a:t>
            </a:r>
          </a:p>
          <a:p>
            <a:pPr algn="just"/>
            <a:r>
              <a:rPr lang="fr-FR" sz="2800" dirty="0"/>
              <a:t> </a:t>
            </a:r>
          </a:p>
          <a:p>
            <a:pPr algn="just"/>
            <a:r>
              <a:rPr lang="fr-FR" sz="2800" b="1" dirty="0"/>
              <a:t>Article 13: </a:t>
            </a:r>
            <a:r>
              <a:rPr lang="fr-FR" sz="2800" dirty="0"/>
              <a:t>Les administrateurs représentant l’Etat sont désignés sur proposition du Ministre de tutelle technique. Les autres administrateurs sont désignés suivant les règles propres à leur structure. Cette désignation est entérinée par décret pris en Conseil des Ministres.</a:t>
            </a:r>
            <a:endParaRPr lang="fr-FR" sz="2800" b="1" u="sng"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18</a:t>
            </a:fld>
            <a:endParaRPr lang="fr-FR"/>
          </a:p>
        </p:txBody>
      </p:sp>
      <p:sp>
        <p:nvSpPr>
          <p:cNvPr id="365569" name="Rectangle 1"/>
          <p:cNvSpPr>
            <a:spLocks noChangeArrowheads="1"/>
          </p:cNvSpPr>
          <p:nvPr/>
        </p:nvSpPr>
        <p:spPr bwMode="auto">
          <a:xfrm>
            <a:off x="107504" y="1428450"/>
            <a:ext cx="889248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800" b="1" dirty="0"/>
              <a:t>Article 14: </a:t>
            </a:r>
            <a:r>
              <a:rPr lang="fr-FR" sz="2800" dirty="0"/>
              <a:t>La durée du mandat d’administrateur est de trois (03) ans renouvelable une (01) fois.</a:t>
            </a:r>
          </a:p>
          <a:p>
            <a:pPr algn="just"/>
            <a:r>
              <a:rPr lang="fr-FR" sz="2800" dirty="0"/>
              <a:t>En cas de cessation de fonction d’un administrateur pour quelque motif que ce soit, il est pourvu à son remplacement dans les mêmes conditions pour la durée du mandat restant à courir.</a:t>
            </a:r>
          </a:p>
          <a:p>
            <a:pPr algn="just"/>
            <a:r>
              <a:rPr lang="fr-FR" sz="2800" dirty="0"/>
              <a:t> </a:t>
            </a:r>
          </a:p>
          <a:p>
            <a:pPr algn="just"/>
            <a:r>
              <a:rPr lang="fr-FR" sz="2800" b="1" dirty="0"/>
              <a:t>Article 15</a:t>
            </a:r>
            <a:r>
              <a:rPr lang="fr-FR" sz="2800" dirty="0"/>
              <a:t> : Nul administrateur ne peut être membre à la fois de plus de deux (02) conseils d’administration de fonds national.</a:t>
            </a:r>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19</a:t>
            </a:fld>
            <a:endParaRPr lang="fr-FR"/>
          </a:p>
        </p:txBody>
      </p:sp>
      <p:sp>
        <p:nvSpPr>
          <p:cNvPr id="365569" name="Rectangle 1"/>
          <p:cNvSpPr>
            <a:spLocks noChangeArrowheads="1"/>
          </p:cNvSpPr>
          <p:nvPr/>
        </p:nvSpPr>
        <p:spPr bwMode="auto">
          <a:xfrm>
            <a:off x="107504" y="506278"/>
            <a:ext cx="8892480" cy="71711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800" b="1" dirty="0"/>
              <a:t>Article 16 : </a:t>
            </a:r>
            <a:r>
              <a:rPr lang="fr-FR" sz="2800" dirty="0"/>
              <a:t>Ne peuvent être administrateurs au titre de l’Etat, les présidents d’institutions, les membres du gouvernement, les représentants des corps de contrôle de l’Etat, les directeurs de cabinet et les chefs de cabinet ministériels.</a:t>
            </a:r>
          </a:p>
          <a:p>
            <a:pPr algn="just"/>
            <a:r>
              <a:rPr lang="fr-FR" sz="2800" b="1" dirty="0"/>
              <a:t> </a:t>
            </a:r>
            <a:endParaRPr lang="fr-FR" sz="2800" dirty="0"/>
          </a:p>
          <a:p>
            <a:pPr algn="just"/>
            <a:r>
              <a:rPr lang="fr-FR" sz="2800" b="1" dirty="0"/>
              <a:t>Article 17 : </a:t>
            </a:r>
            <a:r>
              <a:rPr lang="fr-FR" sz="2800" dirty="0"/>
              <a:t>Les administrateurs ne peuvent pas déléguer leur mandat. Cependant, ils peuvent au moyen d’une délégation de pouvoir se faire représenter à une session du conseil par un autre administrateur régulièrement nommé. La délégation de pouvoir n’est valable que pour la session pour laquelle elle a été donnée. Aucun administrateur ne peut représenter plus d’un administrateur à la fois.</a:t>
            </a:r>
          </a:p>
          <a:p>
            <a:r>
              <a:rPr lang="fr-FR" sz="2800" dirty="0"/>
              <a:t> </a:t>
            </a:r>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285720" y="1574462"/>
            <a:ext cx="8449816" cy="2790642"/>
          </a:xfrm>
        </p:spPr>
        <p:txBody>
          <a:bodyPr>
            <a:normAutofit/>
          </a:bodyPr>
          <a:lstStyle/>
          <a:p>
            <a:pPr algn="ctr"/>
            <a:r>
              <a:rPr lang="fr-FR"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nstantia" pitchFamily="18" charset="0"/>
              </a:rPr>
              <a:t>MODULE I  : Présentation de la Réglementation applicable aux sociétés à capitaux publics</a:t>
            </a:r>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2</a:t>
            </a:fld>
            <a:endParaRPr lang="fr-FR"/>
          </a:p>
        </p:txBody>
      </p:sp>
      <p:sp>
        <p:nvSpPr>
          <p:cNvPr id="6" name="Espace réservé du pied de page 5"/>
          <p:cNvSpPr>
            <a:spLocks noGrp="1"/>
          </p:cNvSpPr>
          <p:nvPr>
            <p:ph type="ftr" sz="quarter" idx="11"/>
          </p:nvPr>
        </p:nvSpPr>
        <p:spPr/>
        <p:txBody>
          <a:bodyPr/>
          <a:lstStyle/>
          <a:p>
            <a:r>
              <a:rPr lang="fr-FR"/>
              <a:t>AUREC- AFRIQUE / BF </a:t>
            </a:r>
            <a:endParaRPr lang="fr-FR" dirty="0"/>
          </a:p>
        </p:txBody>
      </p:sp>
      <p:sp>
        <p:nvSpPr>
          <p:cNvPr id="7" name="Espace réservé de la date 6"/>
          <p:cNvSpPr>
            <a:spLocks noGrp="1"/>
          </p:cNvSpPr>
          <p:nvPr>
            <p:ph type="dt" sz="half" idx="10"/>
          </p:nvPr>
        </p:nvSpPr>
        <p:spPr/>
        <p:txBody>
          <a:bodyPr/>
          <a:lstStyle/>
          <a:p>
            <a:fld id="{30A42BF0-839D-445A-867D-3C69678C5257}" type="datetime2">
              <a:rPr lang="fr-FR" smtClean="0"/>
              <a:pPr/>
              <a:t>mercredi 6 août 2025</a:t>
            </a:fld>
            <a:endParaRPr lang="fr-F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20</a:t>
            </a:fld>
            <a:endParaRPr lang="fr-FR"/>
          </a:p>
        </p:txBody>
      </p:sp>
      <p:sp>
        <p:nvSpPr>
          <p:cNvPr id="365569" name="Rectangle 1"/>
          <p:cNvSpPr>
            <a:spLocks noChangeArrowheads="1"/>
          </p:cNvSpPr>
          <p:nvPr/>
        </p:nvSpPr>
        <p:spPr bwMode="auto">
          <a:xfrm>
            <a:off x="107504" y="660166"/>
            <a:ext cx="8892480" cy="70173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500" b="1" dirty="0"/>
              <a:t>Article 18:</a:t>
            </a:r>
            <a:r>
              <a:rPr lang="fr-FR" sz="2500" dirty="0"/>
              <a:t> Le président du conseil d’administration est nommé par décret pris en Conseil des Ministres sur proposition du ministre de la tutelle financière pour un mandat de trois (03) ans renouvelable une (01) fois.</a:t>
            </a:r>
          </a:p>
          <a:p>
            <a:pPr algn="just"/>
            <a:r>
              <a:rPr lang="fr-FR" sz="2500" dirty="0"/>
              <a:t> </a:t>
            </a:r>
          </a:p>
          <a:p>
            <a:pPr algn="just"/>
            <a:r>
              <a:rPr lang="fr-FR" sz="2500" dirty="0"/>
              <a:t>En cas d’empêchement, la présidence de la session du conseil est assurée par le représentant de la tutelle technique.</a:t>
            </a:r>
          </a:p>
          <a:p>
            <a:pPr algn="just"/>
            <a:r>
              <a:rPr lang="fr-FR" sz="2500" dirty="0"/>
              <a:t> </a:t>
            </a:r>
          </a:p>
          <a:p>
            <a:pPr algn="just"/>
            <a:r>
              <a:rPr lang="fr-FR" sz="2500" b="1" dirty="0"/>
              <a:t>Article 19 :</a:t>
            </a:r>
            <a:r>
              <a:rPr lang="fr-FR" sz="2500" dirty="0"/>
              <a:t> Participent aux réunions du conseil d’administration des fonds nationaux en qualité de membre observateur, un représentant de la tutelle financière relevant de la structure chargée du suivi des fonds nationaux et l’auditeur interne. Les membres observateurs n’ont pas droit de vote mais ont pour rôle d’éclairer et de donner des avis motivés aux membres administrateurs. </a:t>
            </a:r>
          </a:p>
          <a:p>
            <a:pPr algn="just"/>
            <a:r>
              <a:rPr lang="fr-FR" sz="2500" dirty="0"/>
              <a:t> </a:t>
            </a:r>
          </a:p>
          <a:p>
            <a:pPr marL="0" marR="0" lvl="0" indent="0" algn="just" defTabSz="914400" rtl="0" eaLnBrk="0" fontAlgn="base" latinLnBrk="0" hangingPunct="0">
              <a:lnSpc>
                <a:spcPct val="100000"/>
              </a:lnSpc>
              <a:spcBef>
                <a:spcPct val="0"/>
              </a:spcBef>
              <a:spcAft>
                <a:spcPct val="0"/>
              </a:spcAft>
              <a:buClrTx/>
              <a:buSzTx/>
              <a:buFontTx/>
              <a:buNone/>
              <a:tabLst/>
            </a:pPr>
            <a:endParaRPr lang="fr-FR" sz="25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5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21</a:t>
            </a:fld>
            <a:endParaRPr lang="fr-FR"/>
          </a:p>
        </p:txBody>
      </p:sp>
      <p:sp>
        <p:nvSpPr>
          <p:cNvPr id="365569" name="Rectangle 1"/>
          <p:cNvSpPr>
            <a:spLocks noChangeArrowheads="1"/>
          </p:cNvSpPr>
          <p:nvPr/>
        </p:nvSpPr>
        <p:spPr bwMode="auto">
          <a:xfrm>
            <a:off x="107504" y="1282260"/>
            <a:ext cx="8892480" cy="530914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2700" b="1" dirty="0">
                <a:solidFill>
                  <a:srgbClr val="0070C0"/>
                </a:solidFill>
              </a:rPr>
              <a:t>I.4 FONCTIONNEMENT</a:t>
            </a:r>
            <a:r>
              <a:rPr lang="fr-FR" sz="2800" dirty="0"/>
              <a:t> </a:t>
            </a:r>
            <a:r>
              <a:rPr lang="fr-FR" sz="2700" b="1" dirty="0">
                <a:solidFill>
                  <a:srgbClr val="0070C0"/>
                </a:solidFill>
              </a:rPr>
              <a:t>DES SOCIETES A CAPITAUX PUBLICS ET DES FONDS NATIONAUX</a:t>
            </a:r>
          </a:p>
          <a:p>
            <a:pPr algn="just"/>
            <a:r>
              <a:rPr lang="fr-FR" sz="2800" dirty="0"/>
              <a:t>le développement  dudit  sera  basé sur le fonctionnement des fonds nationaux . </a:t>
            </a:r>
          </a:p>
          <a:p>
            <a:pPr algn="just"/>
            <a:r>
              <a:rPr lang="fr-FR" sz="2800" dirty="0"/>
              <a:t>Pour le fonctionnement des société à capitaux publics, voir les </a:t>
            </a:r>
            <a:r>
              <a:rPr lang="fr-FR" sz="2800" b="1" dirty="0"/>
              <a:t>articles 13 à 18 </a:t>
            </a:r>
            <a:r>
              <a:rPr lang="fr-FR" sz="2800" dirty="0"/>
              <a:t>de la loi n°025/99/AN/ du 16 novembre 1999 portant réglementation générale des sociétés à capitaux</a:t>
            </a:r>
            <a:r>
              <a:rPr lang="fr-FR" sz="2800" b="1" dirty="0"/>
              <a:t> </a:t>
            </a:r>
            <a:r>
              <a:rPr lang="fr-FR" sz="2800" dirty="0"/>
              <a:t>sont consacrés au fonctionnement du conseil d'administration des sociétés à capitaux publics.</a:t>
            </a:r>
          </a:p>
          <a:p>
            <a:pPr algn="just"/>
            <a:r>
              <a:rPr lang="fr-FR" sz="2800" dirty="0"/>
              <a:t> </a:t>
            </a:r>
            <a:endParaRPr lang="fr-FR" sz="2800" dirty="0">
              <a:solidFill>
                <a:srgbClr val="FF0000"/>
              </a:solidFill>
            </a:endParaRPr>
          </a:p>
          <a:p>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22</a:t>
            </a:fld>
            <a:endParaRPr lang="fr-FR"/>
          </a:p>
        </p:txBody>
      </p:sp>
      <p:sp>
        <p:nvSpPr>
          <p:cNvPr id="365569" name="Rectangle 1"/>
          <p:cNvSpPr>
            <a:spLocks noChangeArrowheads="1"/>
          </p:cNvSpPr>
          <p:nvPr/>
        </p:nvSpPr>
        <p:spPr bwMode="auto">
          <a:xfrm>
            <a:off x="107504" y="1036185"/>
            <a:ext cx="8892480" cy="5755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800" dirty="0"/>
              <a:t>Les </a:t>
            </a:r>
            <a:r>
              <a:rPr lang="fr-FR" sz="2800" b="1" dirty="0"/>
              <a:t>articles 28 à 36 </a:t>
            </a:r>
            <a:r>
              <a:rPr lang="fr-FR" sz="2800" dirty="0"/>
              <a:t>du décret n°2014-610/PRES/PM/MEF du 24 juillet 2014 portant statut général des fonds nationaux traitent fonctionnement du conseil d'administration des fonds nationaux. </a:t>
            </a:r>
          </a:p>
          <a:p>
            <a:pPr algn="just"/>
            <a:r>
              <a:rPr lang="fr-FR" sz="2800" dirty="0"/>
              <a:t> </a:t>
            </a:r>
          </a:p>
          <a:p>
            <a:pPr algn="just"/>
            <a:r>
              <a:rPr lang="fr-FR" sz="2800" b="1" dirty="0"/>
              <a:t>Article 28: </a:t>
            </a:r>
            <a:r>
              <a:rPr lang="fr-FR" sz="2800" dirty="0"/>
              <a:t>Le conseil d’administration se réunit au moins deux (02) fois par an en session ordinaire pour approuver d’une part, les rapports d’activités et les états financiers de l’exercice écoulé et d’autre part, le budget et le programme d’activités de l’exercice à venir. </a:t>
            </a:r>
          </a:p>
          <a:p>
            <a:pPr algn="just"/>
            <a:endParaRPr lang="fr-FR" sz="2800" dirty="0"/>
          </a:p>
          <a:p>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23</a:t>
            </a:fld>
            <a:endParaRPr lang="fr-FR"/>
          </a:p>
        </p:txBody>
      </p:sp>
      <p:sp>
        <p:nvSpPr>
          <p:cNvPr id="365569" name="Rectangle 1"/>
          <p:cNvSpPr>
            <a:spLocks noChangeArrowheads="1"/>
          </p:cNvSpPr>
          <p:nvPr/>
        </p:nvSpPr>
        <p:spPr bwMode="auto">
          <a:xfrm>
            <a:off x="107504" y="-100276"/>
            <a:ext cx="8892480" cy="92179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600" dirty="0">
              <a:solidFill>
                <a:srgbClr val="0070C0"/>
              </a:solidFill>
            </a:endParaRPr>
          </a:p>
          <a:p>
            <a:pPr algn="just"/>
            <a:r>
              <a:rPr lang="fr-FR" sz="2800" dirty="0"/>
              <a:t> </a:t>
            </a:r>
          </a:p>
          <a:p>
            <a:pPr algn="just"/>
            <a:r>
              <a:rPr lang="fr-FR" sz="2500" dirty="0"/>
              <a:t>Dans le cadre de l’examen des demandes de financement relevant de sa compétence, le conseil d’administration se réunit autant de fois que de besoin. </a:t>
            </a:r>
          </a:p>
          <a:p>
            <a:pPr algn="just"/>
            <a:r>
              <a:rPr lang="fr-FR" sz="2500" dirty="0"/>
              <a:t> </a:t>
            </a:r>
          </a:p>
          <a:p>
            <a:pPr algn="just"/>
            <a:r>
              <a:rPr lang="fr-FR" sz="2500" dirty="0"/>
              <a:t>Il peut se réunir en session extraordinaire, soit sur convocation de son président, soit à la demande du tiers (1/3) de ses membres chaque fois que l’intérêt du fonds l’exige.</a:t>
            </a:r>
          </a:p>
          <a:p>
            <a:pPr algn="just"/>
            <a:r>
              <a:rPr lang="fr-FR" sz="2500" b="1" dirty="0"/>
              <a:t>Article 29: </a:t>
            </a:r>
            <a:r>
              <a:rPr lang="fr-FR" sz="2500" dirty="0"/>
              <a:t>Dans toutes ses réunions, le conseil d’administration ne peut valablement délibérer que si les deux tiers (2/3) de ses membres sont présents ou dûment représentés.</a:t>
            </a:r>
          </a:p>
          <a:p>
            <a:pPr algn="just"/>
            <a:endParaRPr lang="fr-FR" sz="2500" dirty="0"/>
          </a:p>
          <a:p>
            <a:pPr algn="just"/>
            <a:r>
              <a:rPr lang="fr-FR" sz="2400" b="1" dirty="0"/>
              <a:t>Article 30 :</a:t>
            </a:r>
            <a:r>
              <a:rPr lang="fr-FR" sz="2400" dirty="0"/>
              <a:t> Les délibérations du conseil d'administration des fonds nationaux sont prises à la majorité des voix, celle du président étant prépondérante en cas de partage égal des voix. </a:t>
            </a:r>
          </a:p>
          <a:p>
            <a:pPr algn="just"/>
            <a:endParaRPr lang="fr-FR" sz="2400" dirty="0"/>
          </a:p>
          <a:p>
            <a:r>
              <a:rPr lang="fr-FR" sz="2400" dirty="0"/>
              <a:t> </a:t>
            </a:r>
            <a:endParaRPr lang="fr-FR" sz="2500" dirty="0"/>
          </a:p>
          <a:p>
            <a:pPr algn="just"/>
            <a:endParaRPr lang="fr-FR" sz="2800" dirty="0"/>
          </a:p>
          <a:p>
            <a:r>
              <a:rPr lang="fr-FR" sz="2800" dirty="0"/>
              <a:t> </a:t>
            </a:r>
          </a:p>
          <a:p>
            <a:pPr algn="just"/>
            <a:r>
              <a:rPr lang="fr-FR" sz="2800" dirty="0"/>
              <a:t>.  </a:t>
            </a:r>
          </a:p>
          <a:p>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24</a:t>
            </a:fld>
            <a:endParaRPr lang="fr-FR"/>
          </a:p>
        </p:txBody>
      </p:sp>
      <p:sp>
        <p:nvSpPr>
          <p:cNvPr id="365569" name="Rectangle 1"/>
          <p:cNvSpPr>
            <a:spLocks noChangeArrowheads="1"/>
          </p:cNvSpPr>
          <p:nvPr/>
        </p:nvSpPr>
        <p:spPr bwMode="auto">
          <a:xfrm>
            <a:off x="107504" y="373583"/>
            <a:ext cx="8892480" cy="94641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700" dirty="0">
              <a:solidFill>
                <a:srgbClr val="0070C0"/>
              </a:solidFill>
            </a:endParaRPr>
          </a:p>
          <a:p>
            <a:pPr algn="just"/>
            <a:r>
              <a:rPr lang="fr-FR" sz="2800" dirty="0"/>
              <a:t>Les documents sont transmis aux membres quinze (15) jours avant la tenue de la session dudit conseil. Le lieu, la date, l’heure ainsi que l’ordre du jour de la session sont mentionnés sur les lettres de convocation.</a:t>
            </a:r>
          </a:p>
          <a:p>
            <a:pPr algn="just"/>
            <a:r>
              <a:rPr lang="fr-FR" sz="2800" dirty="0"/>
              <a:t>Il est tenu une feuille de présence émargée par les administrateurs présents ou leurs représentants dûment mandatés.</a:t>
            </a:r>
          </a:p>
          <a:p>
            <a:pPr algn="just"/>
            <a:endParaRPr lang="fr-FR" sz="2800" dirty="0"/>
          </a:p>
          <a:p>
            <a:pPr algn="just"/>
            <a:r>
              <a:rPr lang="fr-FR" sz="2800" b="1" dirty="0"/>
              <a:t>Article 31 : </a:t>
            </a:r>
            <a:r>
              <a:rPr lang="fr-FR" sz="2800" dirty="0"/>
              <a:t>Les délibérations du conseil d’administration sont constatées par des procès-verbaux transcrits sur un registre spécial et signés par le président et le secrétaire de séance. Le directeur général du fonds national assure le secrétariat du conseil d’administration.</a:t>
            </a:r>
          </a:p>
          <a:p>
            <a:r>
              <a:rPr lang="fr-FR" sz="2800" dirty="0"/>
              <a:t> </a:t>
            </a:r>
          </a:p>
          <a:p>
            <a:pPr algn="just"/>
            <a:endParaRPr lang="fr-FR" sz="2800" dirty="0"/>
          </a:p>
          <a:p>
            <a:pPr algn="just"/>
            <a:endParaRPr lang="fr-FR" sz="2700" dirty="0"/>
          </a:p>
          <a:p>
            <a:r>
              <a:rPr lang="fr-FR" sz="2700" dirty="0"/>
              <a:t> </a:t>
            </a:r>
          </a:p>
          <a:p>
            <a:pPr algn="just"/>
            <a:r>
              <a:rPr lang="fr-FR" sz="2700" dirty="0"/>
              <a:t>.  </a:t>
            </a:r>
          </a:p>
          <a:p>
            <a:endParaRPr lang="fr-FR" sz="27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7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7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25</a:t>
            </a:fld>
            <a:endParaRPr lang="fr-FR"/>
          </a:p>
        </p:txBody>
      </p:sp>
      <p:sp>
        <p:nvSpPr>
          <p:cNvPr id="365569" name="Rectangle 1"/>
          <p:cNvSpPr>
            <a:spLocks noChangeArrowheads="1"/>
          </p:cNvSpPr>
          <p:nvPr/>
        </p:nvSpPr>
        <p:spPr bwMode="auto">
          <a:xfrm>
            <a:off x="107504" y="518475"/>
            <a:ext cx="8892480" cy="744819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600" dirty="0">
              <a:solidFill>
                <a:srgbClr val="0070C0"/>
              </a:solidFill>
            </a:endParaRPr>
          </a:p>
          <a:p>
            <a:pPr algn="just"/>
            <a:r>
              <a:rPr lang="fr-FR" sz="2800" b="1" dirty="0"/>
              <a:t>Article 32: </a:t>
            </a:r>
            <a:r>
              <a:rPr lang="fr-FR" sz="2800" dirty="0"/>
              <a:t>Le conseil d’administration du fonds national peut déléguer ses pouvoirs sauf dans les matières suivantes :</a:t>
            </a:r>
          </a:p>
          <a:p>
            <a:pPr lvl="0" algn="just">
              <a:buFont typeface="Wingdings" pitchFamily="2" charset="2"/>
              <a:buChar char="q"/>
            </a:pPr>
            <a:r>
              <a:rPr lang="fr-FR" sz="2800" dirty="0">
                <a:solidFill>
                  <a:srgbClr val="0070C0"/>
                </a:solidFill>
              </a:rPr>
              <a:t> </a:t>
            </a:r>
            <a:r>
              <a:rPr lang="fr-FR" sz="2800" dirty="0"/>
              <a:t>examen et adoption des programmes et rapports d’activités ;</a:t>
            </a:r>
          </a:p>
          <a:p>
            <a:pPr lvl="0" algn="just">
              <a:buFont typeface="Wingdings" pitchFamily="2" charset="2"/>
              <a:buChar char="q"/>
            </a:pPr>
            <a:r>
              <a:rPr lang="fr-FR" sz="2800" dirty="0">
                <a:solidFill>
                  <a:srgbClr val="0070C0"/>
                </a:solidFill>
              </a:rPr>
              <a:t> </a:t>
            </a:r>
            <a:r>
              <a:rPr lang="fr-FR" sz="2800" dirty="0"/>
              <a:t>examen et adoption du projet de budget et des comptes et du plan de passation des marchés ;</a:t>
            </a:r>
          </a:p>
          <a:p>
            <a:pPr lvl="0" algn="just">
              <a:buFont typeface="Wingdings" pitchFamily="2" charset="2"/>
              <a:buChar char="q"/>
            </a:pPr>
            <a:r>
              <a:rPr lang="fr-FR" sz="2800" dirty="0">
                <a:solidFill>
                  <a:srgbClr val="0070C0"/>
                </a:solidFill>
              </a:rPr>
              <a:t> </a:t>
            </a:r>
            <a:r>
              <a:rPr lang="fr-FR" sz="2800" dirty="0"/>
              <a:t>acquisitions, transferts et aliénations intéressant le patrimoine immobilier de l’établissement ;</a:t>
            </a:r>
          </a:p>
          <a:p>
            <a:pPr lvl="0" algn="just">
              <a:buFont typeface="Wingdings" pitchFamily="2" charset="2"/>
              <a:buChar char="q"/>
            </a:pPr>
            <a:r>
              <a:rPr lang="fr-FR" sz="2800" dirty="0">
                <a:solidFill>
                  <a:srgbClr val="0070C0"/>
                </a:solidFill>
              </a:rPr>
              <a:t> </a:t>
            </a:r>
            <a:r>
              <a:rPr lang="fr-FR" sz="2800" dirty="0"/>
              <a:t>la notation du directeur général ainsi que la fixation de son contrat ;</a:t>
            </a:r>
          </a:p>
          <a:p>
            <a:pPr lvl="0">
              <a:buFont typeface="Wingdings" pitchFamily="2" charset="2"/>
              <a:buChar char="q"/>
            </a:pPr>
            <a:r>
              <a:rPr lang="fr-FR" sz="2800" dirty="0">
                <a:solidFill>
                  <a:srgbClr val="0070C0"/>
                </a:solidFill>
              </a:rPr>
              <a:t> </a:t>
            </a:r>
            <a:r>
              <a:rPr lang="fr-FR" sz="2800" dirty="0"/>
              <a:t>emprunts.</a:t>
            </a:r>
          </a:p>
          <a:p>
            <a:endParaRPr lang="fr-FR" sz="2800" dirty="0"/>
          </a:p>
          <a:p>
            <a:pPr algn="just"/>
            <a:r>
              <a:rPr lang="fr-FR" sz="2800" dirty="0"/>
              <a:t>.  </a:t>
            </a:r>
          </a:p>
          <a:p>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26</a:t>
            </a:fld>
            <a:endParaRPr lang="fr-FR"/>
          </a:p>
        </p:txBody>
      </p:sp>
      <p:sp>
        <p:nvSpPr>
          <p:cNvPr id="365569" name="Rectangle 1"/>
          <p:cNvSpPr>
            <a:spLocks noChangeArrowheads="1"/>
          </p:cNvSpPr>
          <p:nvPr/>
        </p:nvSpPr>
        <p:spPr bwMode="auto">
          <a:xfrm>
            <a:off x="107504" y="366905"/>
            <a:ext cx="8892480" cy="88947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600" dirty="0">
              <a:solidFill>
                <a:srgbClr val="0070C0"/>
              </a:solidFill>
            </a:endParaRPr>
          </a:p>
          <a:p>
            <a:pPr algn="just"/>
            <a:r>
              <a:rPr lang="fr-FR" sz="2600" b="1" dirty="0"/>
              <a:t>Article 33:</a:t>
            </a:r>
            <a:r>
              <a:rPr lang="fr-FR" sz="2600" dirty="0"/>
              <a:t> Les membres du conseil d'administration du fonds national bénéficient d’une indemnité de fonction annuelle dont le montant est fixé par Résolution de l’Assemblée Générale des établissements publics de l’Etat. </a:t>
            </a:r>
          </a:p>
          <a:p>
            <a:pPr algn="just"/>
            <a:r>
              <a:rPr lang="fr-FR" sz="2600" dirty="0"/>
              <a:t> </a:t>
            </a:r>
          </a:p>
          <a:p>
            <a:pPr algn="just"/>
            <a:r>
              <a:rPr lang="fr-FR" sz="2600" dirty="0"/>
              <a:t>Outre l’indemnité de fonction dont il bénéficie, le Président du Conseil d’Administration a droit à une indemnité mensuelle forfaitaire dont le montant est fixé par Résolution de l’Assemblée Générale des établissements publics de l’Etat.</a:t>
            </a:r>
          </a:p>
          <a:p>
            <a:pPr algn="just"/>
            <a:endParaRPr lang="fr-FR" sz="2600" dirty="0"/>
          </a:p>
          <a:p>
            <a:pPr algn="just"/>
            <a:r>
              <a:rPr lang="fr-FR" sz="2600" b="1" dirty="0"/>
              <a:t>Article 34:</a:t>
            </a:r>
            <a:r>
              <a:rPr lang="fr-FR" sz="2600" dirty="0"/>
              <a:t> La prise de participation sous quelque forme que ce soit dans le capital de sociétés créées ou en création par le conseil d’administration du fonds national doit requérir une autorisation préalable du Ministre en charge des finances.</a:t>
            </a:r>
          </a:p>
          <a:p>
            <a:pPr algn="just"/>
            <a:endParaRPr lang="fr-FR" sz="2600" dirty="0"/>
          </a:p>
          <a:p>
            <a:pPr lvl="0">
              <a:buFont typeface="Wingdings" pitchFamily="2" charset="2"/>
              <a:buChar char="q"/>
            </a:pPr>
            <a:endParaRPr lang="fr-FR" sz="2600" dirty="0"/>
          </a:p>
          <a:p>
            <a:endParaRPr lang="fr-FR" sz="2600" dirty="0"/>
          </a:p>
          <a:p>
            <a:pPr algn="just"/>
            <a:r>
              <a:rPr lang="fr-FR" sz="2600" dirty="0"/>
              <a:t>.  </a:t>
            </a:r>
          </a:p>
          <a:p>
            <a:endParaRPr lang="fr-FR" sz="26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6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6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27</a:t>
            </a:fld>
            <a:endParaRPr lang="fr-FR"/>
          </a:p>
        </p:txBody>
      </p:sp>
      <p:sp>
        <p:nvSpPr>
          <p:cNvPr id="365569" name="Rectangle 1"/>
          <p:cNvSpPr>
            <a:spLocks noChangeArrowheads="1"/>
          </p:cNvSpPr>
          <p:nvPr/>
        </p:nvSpPr>
        <p:spPr bwMode="auto">
          <a:xfrm>
            <a:off x="107504" y="1013237"/>
            <a:ext cx="8892480" cy="76020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600" dirty="0">
              <a:solidFill>
                <a:srgbClr val="0070C0"/>
              </a:solidFill>
            </a:endParaRPr>
          </a:p>
          <a:p>
            <a:pPr algn="just"/>
            <a:r>
              <a:rPr lang="fr-FR" sz="2800" b="1" dirty="0"/>
              <a:t>Article 35:</a:t>
            </a:r>
            <a:r>
              <a:rPr lang="fr-FR" sz="2800" dirty="0"/>
              <a:t> Les administrateurs sont responsables devant le Conseil des Ministres. Ils peuvent être révoqués pour juste motif notamment pour :</a:t>
            </a:r>
          </a:p>
          <a:p>
            <a:pPr lvl="0" algn="just">
              <a:buFont typeface="Wingdings" pitchFamily="2" charset="2"/>
              <a:buChar char="q"/>
            </a:pPr>
            <a:r>
              <a:rPr lang="fr-FR" sz="2800" dirty="0">
                <a:solidFill>
                  <a:srgbClr val="0070C0"/>
                </a:solidFill>
              </a:rPr>
              <a:t> </a:t>
            </a:r>
            <a:r>
              <a:rPr lang="fr-FR" sz="2800" dirty="0"/>
              <a:t>absences répétées et non justifiées aux réunions du Conseil d’Administration ;</a:t>
            </a:r>
          </a:p>
          <a:p>
            <a:pPr lvl="0" algn="just">
              <a:buFont typeface="Wingdings" pitchFamily="2" charset="2"/>
              <a:buChar char="q"/>
            </a:pPr>
            <a:r>
              <a:rPr lang="fr-FR" sz="2800" dirty="0">
                <a:solidFill>
                  <a:srgbClr val="0070C0"/>
                </a:solidFill>
              </a:rPr>
              <a:t> </a:t>
            </a:r>
            <a:r>
              <a:rPr lang="fr-FR" sz="2800" dirty="0"/>
              <a:t>non tenues des sessions annuelles obligatoires ;</a:t>
            </a:r>
          </a:p>
          <a:p>
            <a:pPr lvl="0" algn="just">
              <a:buFont typeface="Wingdings" pitchFamily="2" charset="2"/>
              <a:buChar char="q"/>
            </a:pPr>
            <a:r>
              <a:rPr lang="fr-FR" sz="2800" dirty="0">
                <a:solidFill>
                  <a:srgbClr val="0070C0"/>
                </a:solidFill>
              </a:rPr>
              <a:t> </a:t>
            </a:r>
            <a:r>
              <a:rPr lang="fr-FR" sz="2800" dirty="0"/>
              <a:t>adoption de documents faux, inexacts ou falsifiés ;</a:t>
            </a:r>
          </a:p>
          <a:p>
            <a:pPr lvl="0" algn="just">
              <a:buFont typeface="Wingdings" pitchFamily="2" charset="2"/>
              <a:buChar char="q"/>
            </a:pPr>
            <a:r>
              <a:rPr lang="fr-FR" sz="2800" dirty="0">
                <a:solidFill>
                  <a:srgbClr val="0070C0"/>
                </a:solidFill>
              </a:rPr>
              <a:t> </a:t>
            </a:r>
            <a:r>
              <a:rPr lang="fr-FR" sz="2800" dirty="0"/>
              <a:t>adoption de décisions dont les conséquences sont désastreuses pour les finances de l’établissement ou contraires aux intérêts de celui-ci.</a:t>
            </a:r>
          </a:p>
          <a:p>
            <a:pPr algn="just"/>
            <a:endParaRPr lang="fr-FR" sz="2600" dirty="0"/>
          </a:p>
          <a:p>
            <a:pPr lvl="0">
              <a:buFont typeface="Wingdings" pitchFamily="2" charset="2"/>
              <a:buChar char="q"/>
            </a:pPr>
            <a:endParaRPr lang="fr-FR" sz="2600" dirty="0"/>
          </a:p>
          <a:p>
            <a:endParaRPr lang="fr-FR" sz="2600" dirty="0"/>
          </a:p>
          <a:p>
            <a:pPr algn="just"/>
            <a:r>
              <a:rPr lang="fr-FR" sz="2600" dirty="0"/>
              <a:t>.  </a:t>
            </a:r>
          </a:p>
          <a:p>
            <a:endParaRPr lang="fr-FR" sz="26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6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6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28</a:t>
            </a:fld>
            <a:endParaRPr lang="fr-FR"/>
          </a:p>
        </p:txBody>
      </p:sp>
      <p:sp>
        <p:nvSpPr>
          <p:cNvPr id="365569" name="Rectangle 1"/>
          <p:cNvSpPr>
            <a:spLocks noChangeArrowheads="1"/>
          </p:cNvSpPr>
          <p:nvPr/>
        </p:nvSpPr>
        <p:spPr bwMode="auto">
          <a:xfrm>
            <a:off x="107504" y="1090182"/>
            <a:ext cx="8892480" cy="744819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600" dirty="0">
              <a:solidFill>
                <a:srgbClr val="0070C0"/>
              </a:solidFill>
            </a:endParaRPr>
          </a:p>
          <a:p>
            <a:pPr algn="just"/>
            <a:r>
              <a:rPr lang="fr-FR" sz="3000" b="1" dirty="0"/>
              <a:t>Article 36 : </a:t>
            </a:r>
            <a:r>
              <a:rPr lang="fr-FR" sz="3000" dirty="0"/>
              <a:t>La révocation des administrateurs est prononcée par décret pris en Conseil des Ministres sur proposition d’un des Ministres de tutelle.</a:t>
            </a:r>
          </a:p>
          <a:p>
            <a:pPr algn="just"/>
            <a:r>
              <a:rPr lang="fr-FR" sz="3000" dirty="0"/>
              <a:t> </a:t>
            </a:r>
          </a:p>
          <a:p>
            <a:pPr algn="just"/>
            <a:r>
              <a:rPr lang="fr-FR" sz="3000" b="1" u="sng" dirty="0">
                <a:solidFill>
                  <a:srgbClr val="0070C0"/>
                </a:solidFill>
              </a:rPr>
              <a:t>Observations :</a:t>
            </a:r>
            <a:r>
              <a:rPr lang="fr-FR" sz="3000" dirty="0">
                <a:solidFill>
                  <a:srgbClr val="0070C0"/>
                </a:solidFill>
              </a:rPr>
              <a:t> Il est fait mention des niveaux de responsabilité civile et pénale des dirigeants sociaux et il faut souligner que ceux-ci doivent répondre aussi bien devant l'assemblée générale qu'en Conseil des Ministres.</a:t>
            </a:r>
          </a:p>
          <a:p>
            <a:pPr algn="just"/>
            <a:endParaRPr lang="fr-FR" sz="2600" dirty="0"/>
          </a:p>
          <a:p>
            <a:pPr lvl="0">
              <a:buFont typeface="Wingdings" pitchFamily="2" charset="2"/>
              <a:buChar char="q"/>
            </a:pPr>
            <a:endParaRPr lang="fr-FR" sz="2600" dirty="0"/>
          </a:p>
          <a:p>
            <a:endParaRPr lang="fr-FR" sz="2600" dirty="0"/>
          </a:p>
          <a:p>
            <a:pPr algn="just"/>
            <a:r>
              <a:rPr lang="fr-FR" sz="2600" dirty="0"/>
              <a:t>.  </a:t>
            </a:r>
          </a:p>
          <a:p>
            <a:endParaRPr lang="fr-FR" sz="26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6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6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29</a:t>
            </a:fld>
            <a:endParaRPr lang="fr-FR"/>
          </a:p>
        </p:txBody>
      </p:sp>
      <p:sp>
        <p:nvSpPr>
          <p:cNvPr id="365569" name="Rectangle 1"/>
          <p:cNvSpPr>
            <a:spLocks noChangeArrowheads="1"/>
          </p:cNvSpPr>
          <p:nvPr/>
        </p:nvSpPr>
        <p:spPr bwMode="auto">
          <a:xfrm>
            <a:off x="107504" y="764704"/>
            <a:ext cx="8892480" cy="80021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600" dirty="0">
              <a:solidFill>
                <a:srgbClr val="0070C0"/>
              </a:solidFill>
            </a:endParaRPr>
          </a:p>
          <a:p>
            <a:pPr algn="just"/>
            <a:r>
              <a:rPr lang="fr-FR" sz="2800" b="1" dirty="0">
                <a:solidFill>
                  <a:srgbClr val="0070C0"/>
                </a:solidFill>
              </a:rPr>
              <a:t>1.5 CONTROLE DE GESTION DANS LES SOCIETES A CAPITAUX PUBLICS ET DANS LES FONDS NATIONAUX</a:t>
            </a:r>
          </a:p>
          <a:p>
            <a:pPr algn="just"/>
            <a:endParaRPr lang="fr-FR" sz="2800" b="1" dirty="0">
              <a:solidFill>
                <a:srgbClr val="0070C0"/>
              </a:solidFill>
            </a:endParaRPr>
          </a:p>
          <a:p>
            <a:pPr algn="just"/>
            <a:r>
              <a:rPr lang="fr-FR" sz="2800" dirty="0"/>
              <a:t>Suivant les dispositions du droit Burkinabè, les sociétés à capitaux publics tout comme les fonds nationaux sont soumis au contrôle externe prévu par les dispositions législatives et réglementaires régissant le contrôle des finances publiques. </a:t>
            </a:r>
          </a:p>
          <a:p>
            <a:pPr algn="just"/>
            <a:r>
              <a:rPr lang="fr-FR" sz="2600" dirty="0"/>
              <a:t>.</a:t>
            </a:r>
          </a:p>
          <a:p>
            <a:pPr algn="just"/>
            <a:endParaRPr lang="fr-FR" sz="2800" b="1" dirty="0">
              <a:solidFill>
                <a:srgbClr val="0070C0"/>
              </a:solidFill>
            </a:endParaRPr>
          </a:p>
          <a:p>
            <a:pPr algn="just"/>
            <a:endParaRPr lang="fr-FR" sz="2600" dirty="0"/>
          </a:p>
          <a:p>
            <a:pPr lvl="0">
              <a:buFont typeface="Wingdings" pitchFamily="2" charset="2"/>
              <a:buChar char="q"/>
            </a:pPr>
            <a:endParaRPr lang="fr-FR" sz="2600" dirty="0"/>
          </a:p>
          <a:p>
            <a:endParaRPr lang="fr-FR" sz="2600" dirty="0"/>
          </a:p>
          <a:p>
            <a:pPr algn="just"/>
            <a:r>
              <a:rPr lang="fr-FR" sz="2600" dirty="0"/>
              <a:t>.  </a:t>
            </a:r>
          </a:p>
          <a:p>
            <a:endParaRPr lang="fr-FR" sz="26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6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6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21DBA6F-6C8F-4FCD-89B7-0F3764FC44C2}" type="slidenum">
              <a:rPr lang="fr-FR" smtClean="0"/>
              <a:pPr/>
              <a:t>3</a:t>
            </a:fld>
            <a:endParaRPr lang="fr-FR"/>
          </a:p>
        </p:txBody>
      </p:sp>
      <p:sp>
        <p:nvSpPr>
          <p:cNvPr id="7" name="Rectangle 6"/>
          <p:cNvSpPr/>
          <p:nvPr/>
        </p:nvSpPr>
        <p:spPr>
          <a:xfrm>
            <a:off x="3000364" y="828001"/>
            <a:ext cx="3472425" cy="584775"/>
          </a:xfrm>
          <a:prstGeom prst="rect">
            <a:avLst/>
          </a:prstGeom>
        </p:spPr>
        <p:txBody>
          <a:bodyPr wrap="none">
            <a:spAutoFit/>
          </a:bodyPr>
          <a:lstStyle/>
          <a:p>
            <a:r>
              <a:rPr lang="fr-FR"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nstantia" pitchFamily="18" charset="0"/>
              </a:rPr>
              <a:t>PLAN MODULE I</a:t>
            </a:r>
          </a:p>
        </p:txBody>
      </p:sp>
      <p:sp>
        <p:nvSpPr>
          <p:cNvPr id="117761" name="Rectangle 1"/>
          <p:cNvSpPr>
            <a:spLocks noChangeArrowheads="1"/>
          </p:cNvSpPr>
          <p:nvPr/>
        </p:nvSpPr>
        <p:spPr bwMode="auto">
          <a:xfrm>
            <a:off x="251520" y="1816065"/>
            <a:ext cx="8712968" cy="101104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lnSpc>
                <a:spcPct val="150000"/>
              </a:lnSpc>
            </a:pPr>
            <a:r>
              <a:rPr lang="fr-FR" sz="2800" b="1" dirty="0">
                <a:solidFill>
                  <a:srgbClr val="00B050"/>
                </a:solidFill>
                <a:latin typeface="Constantia" pitchFamily="18" charset="0"/>
                <a:ea typeface="+mj-ea"/>
                <a:cs typeface="+mj-cs"/>
              </a:rPr>
              <a:t>I.1.  CHAMP D'APPLICATION</a:t>
            </a:r>
          </a:p>
          <a:p>
            <a:r>
              <a:rPr lang="fr-FR" sz="2800" b="1" dirty="0">
                <a:solidFill>
                  <a:srgbClr val="00B050"/>
                </a:solidFill>
                <a:latin typeface="Constantia" pitchFamily="18" charset="0"/>
                <a:ea typeface="+mj-ea"/>
                <a:cs typeface="+mj-cs"/>
              </a:rPr>
              <a:t>I.2.  CREATION - CONSTITUTION</a:t>
            </a:r>
          </a:p>
          <a:p>
            <a:r>
              <a:rPr lang="fr-FR" sz="2800" b="1" dirty="0">
                <a:solidFill>
                  <a:srgbClr val="00B050"/>
                </a:solidFill>
                <a:latin typeface="Constantia" pitchFamily="18" charset="0"/>
                <a:ea typeface="+mj-ea"/>
                <a:cs typeface="+mj-cs"/>
              </a:rPr>
              <a:t>I.3.  ORGANE D’ADMINISTRATION</a:t>
            </a:r>
          </a:p>
          <a:p>
            <a:r>
              <a:rPr lang="fr-FR" sz="2800" b="1" dirty="0">
                <a:solidFill>
                  <a:srgbClr val="00B050"/>
                </a:solidFill>
                <a:latin typeface="Constantia" pitchFamily="18" charset="0"/>
                <a:ea typeface="+mj-ea"/>
                <a:cs typeface="+mj-cs"/>
              </a:rPr>
              <a:t>I.4 . FONCTIONNEMENT DES SOCIETES A CAPITAUX PUBLICS ET DES FONDS NATIONAUX</a:t>
            </a:r>
          </a:p>
          <a:p>
            <a:r>
              <a:rPr lang="fr-FR" sz="2800" b="1" dirty="0">
                <a:solidFill>
                  <a:srgbClr val="00B050"/>
                </a:solidFill>
                <a:latin typeface="Constantia" pitchFamily="18" charset="0"/>
                <a:ea typeface="+mj-ea"/>
                <a:cs typeface="+mj-cs"/>
              </a:rPr>
              <a:t>I.5.  CONTRÔLE  DE  GESTION</a:t>
            </a:r>
          </a:p>
          <a:p>
            <a:r>
              <a:rPr lang="fr-FR" sz="2800" b="1" dirty="0">
                <a:solidFill>
                  <a:srgbClr val="00B050"/>
                </a:solidFill>
                <a:latin typeface="Constantia" pitchFamily="18" charset="0"/>
                <a:ea typeface="+mj-ea"/>
                <a:cs typeface="+mj-cs"/>
              </a:rPr>
              <a:t>I.6.  ASSEMBLEE GENERALE</a:t>
            </a:r>
          </a:p>
          <a:p>
            <a:endParaRPr lang="fr-FR" b="1" dirty="0">
              <a:solidFill>
                <a:srgbClr val="00B050"/>
              </a:solidFill>
              <a:latin typeface="Constantia" pitchFamily="18" charset="0"/>
              <a:ea typeface="+mj-ea"/>
              <a:cs typeface="+mj-cs"/>
            </a:endParaRPr>
          </a:p>
          <a:p>
            <a:endParaRPr lang="fr-FR" b="1" dirty="0">
              <a:solidFill>
                <a:srgbClr val="00B050"/>
              </a:solidFill>
              <a:latin typeface="Constantia" pitchFamily="18" charset="0"/>
              <a:ea typeface="+mj-ea"/>
              <a:cs typeface="+mj-cs"/>
            </a:endParaRPr>
          </a:p>
          <a:p>
            <a:endParaRPr lang="fr-FR" b="1" dirty="0">
              <a:solidFill>
                <a:srgbClr val="00B050"/>
              </a:solidFill>
              <a:latin typeface="Constantia" pitchFamily="18" charset="0"/>
              <a:ea typeface="+mj-ea"/>
              <a:cs typeface="+mj-cs"/>
            </a:endParaRPr>
          </a:p>
          <a:p>
            <a:endParaRPr lang="fr-FR" b="1" dirty="0">
              <a:solidFill>
                <a:srgbClr val="00B050"/>
              </a:solidFill>
              <a:latin typeface="Constantia" pitchFamily="18" charset="0"/>
              <a:ea typeface="+mj-ea"/>
              <a:cs typeface="+mj-cs"/>
            </a:endParaRPr>
          </a:p>
          <a:p>
            <a:endParaRPr lang="fr-FR" b="1" dirty="0">
              <a:solidFill>
                <a:srgbClr val="00B050"/>
              </a:solidFill>
              <a:latin typeface="Constantia" pitchFamily="18" charset="0"/>
              <a:ea typeface="+mj-ea"/>
              <a:cs typeface="+mj-cs"/>
            </a:endParaRPr>
          </a:p>
          <a:p>
            <a:endParaRPr lang="fr-FR" b="1" dirty="0">
              <a:solidFill>
                <a:srgbClr val="00B050"/>
              </a:solidFill>
              <a:latin typeface="Constantia" pitchFamily="18" charset="0"/>
              <a:ea typeface="+mj-ea"/>
              <a:cs typeface="+mj-cs"/>
            </a:endParaRPr>
          </a:p>
          <a:p>
            <a:pPr algn="just" eaLnBrk="0" fontAlgn="base" hangingPunct="0">
              <a:lnSpc>
                <a:spcPct val="150000"/>
              </a:lnSpc>
            </a:pPr>
            <a:endParaRPr lang="fr-FR" b="1" dirty="0">
              <a:solidFill>
                <a:srgbClr val="00B050"/>
              </a:solidFill>
              <a:latin typeface="Constantia" pitchFamily="18" charset="0"/>
              <a:ea typeface="+mj-ea"/>
              <a:cs typeface="+mj-cs"/>
            </a:endParaRPr>
          </a:p>
          <a:p>
            <a:pPr algn="just"/>
            <a:endParaRPr lang="fr-FR" b="1" dirty="0">
              <a:solidFill>
                <a:srgbClr val="00B050"/>
              </a:solidFill>
              <a:latin typeface="Constantia" pitchFamily="18" charset="0"/>
              <a:ea typeface="+mj-ea"/>
              <a:cs typeface="+mj-cs"/>
            </a:endParaRPr>
          </a:p>
          <a:p>
            <a:pPr algn="just"/>
            <a:endParaRPr lang="fr-FR" b="1" dirty="0">
              <a:solidFill>
                <a:srgbClr val="00B050"/>
              </a:solidFill>
              <a:latin typeface="Constantia" pitchFamily="18" charset="0"/>
              <a:ea typeface="+mj-ea"/>
              <a:cs typeface="+mj-cs"/>
            </a:endParaRPr>
          </a:p>
          <a:p>
            <a:pPr algn="just"/>
            <a:endParaRPr lang="fr-FR" b="1" dirty="0">
              <a:solidFill>
                <a:srgbClr val="00B050"/>
              </a:solidFill>
              <a:latin typeface="Constantia" pitchFamily="18" charset="0"/>
              <a:ea typeface="+mj-ea"/>
              <a:cs typeface="+mj-cs"/>
            </a:endParaRPr>
          </a:p>
          <a:p>
            <a:pPr algn="just"/>
            <a:r>
              <a:rPr lang="fr-FR" b="1" dirty="0">
                <a:solidFill>
                  <a:srgbClr val="00B050"/>
                </a:solidFill>
                <a:latin typeface="Constantia" pitchFamily="18" charset="0"/>
                <a:ea typeface="+mj-ea"/>
                <a:cs typeface="+mj-cs"/>
              </a:rPr>
              <a:t> </a:t>
            </a:r>
          </a:p>
          <a:p>
            <a:pPr algn="just"/>
            <a:endParaRPr lang="fr-FR" b="1" dirty="0">
              <a:solidFill>
                <a:srgbClr val="00B050"/>
              </a:solidFill>
              <a:latin typeface="Constantia" pitchFamily="18" charset="0"/>
              <a:ea typeface="+mj-ea"/>
              <a:cs typeface="+mj-cs"/>
            </a:endParaRPr>
          </a:p>
          <a:p>
            <a:pPr algn="just"/>
            <a:endParaRPr lang="fr-FR" b="1" dirty="0">
              <a:solidFill>
                <a:srgbClr val="00B050"/>
              </a:solidFill>
              <a:latin typeface="Constantia" pitchFamily="18" charset="0"/>
              <a:ea typeface="+mj-ea"/>
              <a:cs typeface="+mj-cs"/>
            </a:endParaRPr>
          </a:p>
          <a:p>
            <a:pPr algn="just"/>
            <a:r>
              <a:rPr lang="fr-FR" b="1" dirty="0">
                <a:solidFill>
                  <a:srgbClr val="FF0000"/>
                </a:solidFill>
              </a:rPr>
              <a:t> </a:t>
            </a:r>
            <a:endParaRPr lang="fr-FR" dirty="0">
              <a:solidFill>
                <a:srgbClr val="FF0000"/>
              </a:solidFill>
            </a:endParaRPr>
          </a:p>
          <a:p>
            <a:pPr algn="just" eaLnBrk="0" fontAlgn="base" hangingPunct="0">
              <a:lnSpc>
                <a:spcPct val="150000"/>
              </a:lnSpc>
            </a:pPr>
            <a:endParaRPr lang="fr-FR" b="1" dirty="0">
              <a:solidFill>
                <a:srgbClr val="00B050"/>
              </a:solidFill>
              <a:latin typeface="Constantia" pitchFamily="18" charset="0"/>
              <a:ea typeface="+mj-ea"/>
              <a:cs typeface="+mj-cs"/>
            </a:endParaRPr>
          </a:p>
          <a:p>
            <a:pPr algn="just" eaLnBrk="0" fontAlgn="base" hangingPunct="0">
              <a:lnSpc>
                <a:spcPct val="150000"/>
              </a:lnSpc>
            </a:pPr>
            <a:endParaRPr lang="fr-FR" b="1" dirty="0">
              <a:solidFill>
                <a:srgbClr val="00B050"/>
              </a:solidFill>
              <a:latin typeface="Constantia" pitchFamily="18" charset="0"/>
              <a:ea typeface="+mj-ea"/>
              <a:cs typeface="+mj-cs"/>
            </a:endParaRPr>
          </a:p>
          <a:p>
            <a:pPr algn="just" eaLnBrk="0" fontAlgn="base" hangingPunct="0">
              <a:lnSpc>
                <a:spcPct val="150000"/>
              </a:lnSpc>
            </a:pPr>
            <a:r>
              <a:rPr lang="fr-FR" b="1" dirty="0">
                <a:solidFill>
                  <a:srgbClr val="00B050"/>
                </a:solidFill>
                <a:latin typeface="Constantia" pitchFamily="18" charset="0"/>
                <a:ea typeface="+mj-ea"/>
                <a:cs typeface="+mj-cs"/>
              </a:rPr>
              <a:t> </a:t>
            </a:r>
          </a:p>
          <a:p>
            <a:pPr lvl="0" algn="just" eaLnBrk="0" fontAlgn="base" hangingPunct="0">
              <a:lnSpc>
                <a:spcPct val="150000"/>
              </a:lnSpc>
            </a:pPr>
            <a:endParaRPr lang="fr-FR" b="1" dirty="0">
              <a:solidFill>
                <a:srgbClr val="00B050"/>
              </a:solidFill>
              <a:latin typeface="Constantia" pitchFamily="18" charset="0"/>
              <a:ea typeface="+mj-ea"/>
              <a:cs typeface="+mj-cs"/>
            </a:endParaRPr>
          </a:p>
          <a:p>
            <a:pPr lvl="0" algn="just" eaLnBrk="0" fontAlgn="base" hangingPunct="0">
              <a:lnSpc>
                <a:spcPct val="150000"/>
              </a:lnSpc>
            </a:pPr>
            <a:r>
              <a:rPr lang="fr-FR" sz="2400" b="1" dirty="0">
                <a:solidFill>
                  <a:srgbClr val="00B050"/>
                </a:solidFill>
                <a:latin typeface="Constantia" pitchFamily="18" charset="0"/>
                <a:ea typeface="+mj-ea"/>
                <a:cs typeface="+mj-cs"/>
              </a:rPr>
              <a:t>			</a:t>
            </a:r>
          </a:p>
          <a:p>
            <a:pPr lvl="0" algn="just" eaLnBrk="0" fontAlgn="base" hangingPunct="0">
              <a:lnSpc>
                <a:spcPct val="150000"/>
              </a:lnSpc>
            </a:pPr>
            <a:r>
              <a:rPr lang="fr-FR" sz="2400" b="1" dirty="0">
                <a:solidFill>
                  <a:srgbClr val="00B050"/>
                </a:solidFill>
                <a:latin typeface="Constantia" pitchFamily="18" charset="0"/>
                <a:ea typeface="+mj-ea"/>
                <a:cs typeface="+mj-cs"/>
              </a:rPr>
              <a:t>	</a:t>
            </a:r>
            <a:r>
              <a:rPr kumimoji="0" lang="fr-FR" b="0" i="0" u="none" strike="noStrike" cap="none" normalizeH="0" baseline="0" dirty="0">
                <a:ln>
                  <a:noFill/>
                </a:ln>
                <a:effectLst/>
                <a:latin typeface="Constantia" pitchFamily="18" charset="0"/>
                <a:ea typeface="Calibri" pitchFamily="34" charset="0"/>
                <a:cs typeface="Times New Roman" pitchFamily="18" charset="0"/>
              </a:rPr>
              <a:t>				</a:t>
            </a:r>
            <a:endParaRPr kumimoji="0" lang="fr-FR" sz="2800" b="0" i="0" u="none" strike="noStrike" cap="none" normalizeH="0" baseline="0" dirty="0">
              <a:ln>
                <a:noFill/>
              </a:ln>
              <a:effectLst/>
              <a:latin typeface="Constantia" pitchFamily="18" charset="0"/>
            </a:endParaRPr>
          </a:p>
        </p:txBody>
      </p:sp>
      <p:sp>
        <p:nvSpPr>
          <p:cNvPr id="5" name="Espace réservé du pied de page 4"/>
          <p:cNvSpPr>
            <a:spLocks noGrp="1"/>
          </p:cNvSpPr>
          <p:nvPr>
            <p:ph type="ftr" sz="quarter" idx="11"/>
          </p:nvPr>
        </p:nvSpPr>
        <p:spPr/>
        <p:txBody>
          <a:bodyPr/>
          <a:lstStyle/>
          <a:p>
            <a:r>
              <a:rPr lang="fr-FR"/>
              <a:t>AUREC- AFRIQUE / BF </a:t>
            </a:r>
            <a:endParaRPr lang="fr-FR" dirty="0"/>
          </a:p>
        </p:txBody>
      </p:sp>
      <p:sp>
        <p:nvSpPr>
          <p:cNvPr id="6" name="Espace réservé de la date 5"/>
          <p:cNvSpPr>
            <a:spLocks noGrp="1"/>
          </p:cNvSpPr>
          <p:nvPr>
            <p:ph type="dt" sz="half" idx="10"/>
          </p:nvPr>
        </p:nvSpPr>
        <p:spPr/>
        <p:txBody>
          <a:bodyPr/>
          <a:lstStyle/>
          <a:p>
            <a:fld id="{E6EF910B-1857-49B7-B528-260DFEBE7148}" type="datetime2">
              <a:rPr lang="fr-FR" smtClean="0"/>
              <a:pPr/>
              <a:t>mercredi 6 août 2025</a:t>
            </a:fld>
            <a:endParaRPr lang="fr-F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30</a:t>
            </a:fld>
            <a:endParaRPr lang="fr-FR"/>
          </a:p>
        </p:txBody>
      </p:sp>
      <p:sp>
        <p:nvSpPr>
          <p:cNvPr id="365569" name="Rectangle 1"/>
          <p:cNvSpPr>
            <a:spLocks noChangeArrowheads="1"/>
          </p:cNvSpPr>
          <p:nvPr/>
        </p:nvSpPr>
        <p:spPr bwMode="auto">
          <a:xfrm>
            <a:off x="107504" y="1282684"/>
            <a:ext cx="8892480" cy="76020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600" dirty="0">
              <a:solidFill>
                <a:srgbClr val="0070C0"/>
              </a:solidFill>
            </a:endParaRPr>
          </a:p>
          <a:p>
            <a:pPr algn="just"/>
            <a:r>
              <a:rPr lang="fr-FR" sz="2800" b="1" u="sng" dirty="0">
                <a:solidFill>
                  <a:srgbClr val="0070C0"/>
                </a:solidFill>
              </a:rPr>
              <a:t>Observations</a:t>
            </a:r>
            <a:r>
              <a:rPr lang="fr-FR" sz="2800" dirty="0">
                <a:solidFill>
                  <a:srgbClr val="0070C0"/>
                </a:solidFill>
              </a:rPr>
              <a:t> : Ainsi, les corps de contrôle de l'Etat (ASCE-LC, IGF, Cours de comptes, inspections des entreprises) ont la possibilité d'exercer un contrôle sur la gestion des sociétés à capitaux publics et produisent un rapport à cet effet. En outre il peut être fait appel des cabinets d'audit externe (experts comptables) pour réaliser également des missions de contrôle sur la gestion des sociétés à capitaux publics et des fonds nationaux et émettre une opinion à cet effet.</a:t>
            </a:r>
          </a:p>
          <a:p>
            <a:pPr algn="just"/>
            <a:endParaRPr lang="fr-FR" sz="2800" b="1" dirty="0">
              <a:solidFill>
                <a:srgbClr val="0070C0"/>
              </a:solidFill>
            </a:endParaRPr>
          </a:p>
          <a:p>
            <a:pPr algn="just"/>
            <a:endParaRPr lang="fr-FR" sz="2600" dirty="0"/>
          </a:p>
          <a:p>
            <a:pPr lvl="0">
              <a:buFont typeface="Wingdings" pitchFamily="2" charset="2"/>
              <a:buChar char="q"/>
            </a:pPr>
            <a:endParaRPr lang="fr-FR" sz="2600" dirty="0"/>
          </a:p>
          <a:p>
            <a:endParaRPr lang="fr-FR" sz="2600" dirty="0"/>
          </a:p>
          <a:p>
            <a:pPr algn="just"/>
            <a:r>
              <a:rPr lang="fr-FR" sz="2600" dirty="0"/>
              <a:t>.  </a:t>
            </a:r>
          </a:p>
          <a:p>
            <a:endParaRPr lang="fr-FR" sz="26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6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6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31</a:t>
            </a:fld>
            <a:endParaRPr lang="fr-FR"/>
          </a:p>
        </p:txBody>
      </p:sp>
      <p:sp>
        <p:nvSpPr>
          <p:cNvPr id="365569" name="Rectangle 1"/>
          <p:cNvSpPr>
            <a:spLocks noChangeArrowheads="1"/>
          </p:cNvSpPr>
          <p:nvPr/>
        </p:nvSpPr>
        <p:spPr bwMode="auto">
          <a:xfrm>
            <a:off x="107504" y="869800"/>
            <a:ext cx="8892480" cy="803296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600" dirty="0">
              <a:solidFill>
                <a:srgbClr val="0070C0"/>
              </a:solidFill>
            </a:endParaRPr>
          </a:p>
          <a:p>
            <a:r>
              <a:rPr lang="fr-FR" sz="2800" b="1" dirty="0">
                <a:solidFill>
                  <a:srgbClr val="0070C0"/>
                </a:solidFill>
              </a:rPr>
              <a:t>1.6 ASSEMBLEE GENERALE</a:t>
            </a:r>
          </a:p>
          <a:p>
            <a:pPr algn="just"/>
            <a:r>
              <a:rPr lang="fr-FR" sz="2800" dirty="0"/>
              <a:t>Il est abordé dans ce point les dispositions relatives à l'assemblée générale. Elles sont consacrées par la loi n°025/99/AN/ du 16 novembre 1999 portant réglementation générale des sociétés à capitaux</a:t>
            </a:r>
            <a:r>
              <a:rPr lang="fr-FR" sz="2800" b="1" dirty="0"/>
              <a:t> </a:t>
            </a:r>
            <a:r>
              <a:rPr lang="fr-FR" sz="2800" dirty="0"/>
              <a:t>en son article 20 qui dit que dans les sociétés d'Etat, les prérogatives dévolues aux assemblées générales d'actionnaires des sociétés de droit privé sont exercées par le Gouvernement réuni en séance spéciale élargie appelée assemblée générale des sociétés d'Etat. </a:t>
            </a:r>
          </a:p>
          <a:p>
            <a:pPr algn="just"/>
            <a:endParaRPr lang="fr-FR" sz="2800" b="1" dirty="0">
              <a:solidFill>
                <a:srgbClr val="0070C0"/>
              </a:solidFill>
            </a:endParaRPr>
          </a:p>
          <a:p>
            <a:pPr algn="just"/>
            <a:endParaRPr lang="fr-FR" sz="2600" dirty="0"/>
          </a:p>
          <a:p>
            <a:pPr lvl="0">
              <a:buFont typeface="Wingdings" pitchFamily="2" charset="2"/>
              <a:buChar char="q"/>
            </a:pPr>
            <a:endParaRPr lang="fr-FR" sz="2600" dirty="0"/>
          </a:p>
          <a:p>
            <a:endParaRPr lang="fr-FR" sz="2600" dirty="0"/>
          </a:p>
          <a:p>
            <a:pPr algn="just"/>
            <a:r>
              <a:rPr lang="fr-FR" sz="2600" dirty="0"/>
              <a:t>.  </a:t>
            </a:r>
          </a:p>
          <a:p>
            <a:endParaRPr lang="fr-FR" sz="26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6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6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32</a:t>
            </a:fld>
            <a:endParaRPr lang="fr-FR"/>
          </a:p>
        </p:txBody>
      </p:sp>
      <p:sp>
        <p:nvSpPr>
          <p:cNvPr id="365569" name="Rectangle 1"/>
          <p:cNvSpPr>
            <a:spLocks noChangeArrowheads="1"/>
          </p:cNvSpPr>
          <p:nvPr/>
        </p:nvSpPr>
        <p:spPr bwMode="auto">
          <a:xfrm>
            <a:off x="107504" y="1085246"/>
            <a:ext cx="8892480" cy="76020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600" dirty="0">
              <a:solidFill>
                <a:srgbClr val="0070C0"/>
              </a:solidFill>
            </a:endParaRPr>
          </a:p>
          <a:p>
            <a:pPr algn="just"/>
            <a:r>
              <a:rPr lang="fr-FR" sz="2800" dirty="0"/>
              <a:t>Les modalités d'organisation et de son fonctionnement sont fixées par décret pris en Conseil des Ministres.</a:t>
            </a:r>
          </a:p>
          <a:p>
            <a:pPr algn="just"/>
            <a:endParaRPr lang="fr-FR" sz="2800" dirty="0"/>
          </a:p>
          <a:p>
            <a:pPr algn="just"/>
            <a:r>
              <a:rPr lang="fr-FR" sz="2800" dirty="0"/>
              <a:t>S’agissant de l’Assemblée Générale des Etablissements Publics de l’Etat, il est fait cas de son organisation par décret n°2014-608/PRES/PM/MEF du 24 juillet 2014 portant organisation de l’Assemblée Générale des Etablissements Publics de l’Etat (AG/EPE).</a:t>
            </a:r>
          </a:p>
          <a:p>
            <a:pPr algn="just"/>
            <a:endParaRPr lang="fr-FR" sz="2800" dirty="0"/>
          </a:p>
          <a:p>
            <a:pPr algn="just"/>
            <a:endParaRPr lang="fr-FR" sz="2800" b="1" dirty="0">
              <a:solidFill>
                <a:srgbClr val="0070C0"/>
              </a:solidFill>
            </a:endParaRPr>
          </a:p>
          <a:p>
            <a:pPr algn="just"/>
            <a:endParaRPr lang="fr-FR" sz="2600" dirty="0"/>
          </a:p>
          <a:p>
            <a:pPr lvl="0">
              <a:buFont typeface="Wingdings" pitchFamily="2" charset="2"/>
              <a:buChar char="q"/>
            </a:pPr>
            <a:endParaRPr lang="fr-FR" sz="2600" dirty="0"/>
          </a:p>
          <a:p>
            <a:endParaRPr lang="fr-FR" sz="2600" dirty="0"/>
          </a:p>
          <a:p>
            <a:pPr algn="just"/>
            <a:r>
              <a:rPr lang="fr-FR" sz="2600" dirty="0"/>
              <a:t>.  </a:t>
            </a:r>
          </a:p>
          <a:p>
            <a:endParaRPr lang="fr-FR" sz="26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6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6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33</a:t>
            </a:fld>
            <a:endParaRPr lang="fr-FR"/>
          </a:p>
        </p:txBody>
      </p:sp>
      <p:sp>
        <p:nvSpPr>
          <p:cNvPr id="365569" name="Rectangle 1"/>
          <p:cNvSpPr>
            <a:spLocks noChangeArrowheads="1"/>
          </p:cNvSpPr>
          <p:nvPr/>
        </p:nvSpPr>
        <p:spPr bwMode="auto">
          <a:xfrm>
            <a:off x="107504" y="225211"/>
            <a:ext cx="8892480" cy="97565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600" dirty="0">
              <a:solidFill>
                <a:srgbClr val="0070C0"/>
              </a:solidFill>
            </a:endParaRPr>
          </a:p>
          <a:p>
            <a:pPr algn="just"/>
            <a:r>
              <a:rPr lang="fr-FR" sz="2800" b="1" dirty="0"/>
              <a:t>L’article 6</a:t>
            </a:r>
            <a:r>
              <a:rPr lang="fr-FR" sz="2800" dirty="0"/>
              <a:t> du décret ci-dessus cité stipule : il est fait obligation à chaque Etablissement Public de l’Etat de communiquer au Secrétariat de l’Assemblée Générale au plus tard six (06) mois après la clôture de son exercice :</a:t>
            </a:r>
          </a:p>
          <a:p>
            <a:pPr lvl="0" algn="just">
              <a:buFont typeface="Wingdings" pitchFamily="2" charset="2"/>
              <a:buChar char="q"/>
            </a:pPr>
            <a:r>
              <a:rPr lang="fr-FR" sz="2800" dirty="0">
                <a:solidFill>
                  <a:srgbClr val="0070C0"/>
                </a:solidFill>
              </a:rPr>
              <a:t> </a:t>
            </a:r>
            <a:r>
              <a:rPr lang="fr-FR" sz="2800" dirty="0"/>
              <a:t>le rapport de gestion du Conseil d’Administration à soumettre à l’Assemblée Générale ;</a:t>
            </a:r>
          </a:p>
          <a:p>
            <a:pPr lvl="0" algn="just">
              <a:buFont typeface="Wingdings" pitchFamily="2" charset="2"/>
              <a:buChar char="q"/>
            </a:pPr>
            <a:r>
              <a:rPr lang="fr-FR" sz="2800" dirty="0">
                <a:solidFill>
                  <a:srgbClr val="0070C0"/>
                </a:solidFill>
              </a:rPr>
              <a:t> </a:t>
            </a:r>
            <a:r>
              <a:rPr lang="fr-FR" sz="2800" dirty="0"/>
              <a:t>le compte de gestion et le compte administratif adoptés par le conseil d’administration ;</a:t>
            </a:r>
          </a:p>
          <a:p>
            <a:pPr lvl="0" algn="just">
              <a:buFont typeface="Wingdings" pitchFamily="2" charset="2"/>
              <a:buChar char="q"/>
            </a:pPr>
            <a:r>
              <a:rPr lang="fr-FR" sz="2800" dirty="0">
                <a:solidFill>
                  <a:srgbClr val="0070C0"/>
                </a:solidFill>
              </a:rPr>
              <a:t> </a:t>
            </a:r>
            <a:r>
              <a:rPr lang="fr-FR" sz="2800" dirty="0"/>
              <a:t>les états financiers annuels, le cas échéant, adoptés par le conseil d’administration ;</a:t>
            </a:r>
          </a:p>
          <a:p>
            <a:pPr lvl="0" algn="just">
              <a:buFont typeface="Wingdings" pitchFamily="2" charset="2"/>
              <a:buChar char="q"/>
            </a:pPr>
            <a:r>
              <a:rPr lang="fr-FR" sz="2800" dirty="0">
                <a:solidFill>
                  <a:srgbClr val="0070C0"/>
                </a:solidFill>
              </a:rPr>
              <a:t> </a:t>
            </a:r>
            <a:r>
              <a:rPr lang="fr-FR" sz="2800" dirty="0"/>
              <a:t>les rapports du ou des commissaires aux comptes ;</a:t>
            </a:r>
          </a:p>
          <a:p>
            <a:pPr lvl="0" algn="just">
              <a:buFont typeface="Wingdings" pitchFamily="2" charset="2"/>
              <a:buChar char="q"/>
            </a:pPr>
            <a:r>
              <a:rPr lang="fr-FR" sz="2800" dirty="0">
                <a:solidFill>
                  <a:srgbClr val="0070C0"/>
                </a:solidFill>
              </a:rPr>
              <a:t> </a:t>
            </a:r>
            <a:r>
              <a:rPr lang="fr-FR" sz="2800" dirty="0"/>
              <a:t>les projets de résolution et de recommandation à soumettre à l’Assemblée Générale.  </a:t>
            </a:r>
          </a:p>
          <a:p>
            <a:pPr algn="just"/>
            <a:endParaRPr lang="fr-FR" sz="2800" dirty="0"/>
          </a:p>
          <a:p>
            <a:pPr algn="just"/>
            <a:endParaRPr lang="fr-FR" sz="2800" b="1" dirty="0">
              <a:solidFill>
                <a:srgbClr val="0070C0"/>
              </a:solidFill>
            </a:endParaRPr>
          </a:p>
          <a:p>
            <a:pPr algn="just"/>
            <a:endParaRPr lang="fr-FR" sz="2600" dirty="0"/>
          </a:p>
          <a:p>
            <a:pPr lvl="0">
              <a:buFont typeface="Wingdings" pitchFamily="2" charset="2"/>
              <a:buChar char="q"/>
            </a:pPr>
            <a:endParaRPr lang="fr-FR" sz="2600" dirty="0"/>
          </a:p>
          <a:p>
            <a:endParaRPr lang="fr-FR" sz="2600" dirty="0"/>
          </a:p>
          <a:p>
            <a:pPr algn="just"/>
            <a:r>
              <a:rPr lang="fr-FR" sz="2600" dirty="0"/>
              <a:t>.  </a:t>
            </a:r>
          </a:p>
          <a:p>
            <a:endParaRPr lang="fr-FR" sz="26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6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6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321DBA6F-6C8F-4FCD-89B7-0F3764FC44C2}" type="slidenum">
              <a:rPr lang="fr-FR" smtClean="0"/>
              <a:pPr/>
              <a:t>34</a:t>
            </a:fld>
            <a:endParaRPr lang="fr-FR"/>
          </a:p>
        </p:txBody>
      </p:sp>
      <p:sp>
        <p:nvSpPr>
          <p:cNvPr id="2" name="Titre 1"/>
          <p:cNvSpPr>
            <a:spLocks noGrp="1"/>
          </p:cNvSpPr>
          <p:nvPr>
            <p:ph type="title" idx="4294967295"/>
          </p:nvPr>
        </p:nvSpPr>
        <p:spPr>
          <a:xfrm>
            <a:off x="611560" y="2997200"/>
            <a:ext cx="8229600" cy="1571625"/>
          </a:xfrm>
        </p:spPr>
        <p:txBody>
          <a:bodyPr>
            <a:noAutofit/>
          </a:bodyPr>
          <a:lstStyle/>
          <a:p>
            <a:pPr algn="ctr"/>
            <a:r>
              <a:rPr lang="fr-FR" sz="5400" dirty="0">
                <a:latin typeface="Algerian" pitchFamily="82" charset="0"/>
              </a:rPr>
              <a:t>MERCI DE VOTRE ATTENTION !!</a:t>
            </a:r>
          </a:p>
        </p:txBody>
      </p:sp>
      <p:sp>
        <p:nvSpPr>
          <p:cNvPr id="4" name="Espace réservé du pied de page 3"/>
          <p:cNvSpPr>
            <a:spLocks noGrp="1"/>
          </p:cNvSpPr>
          <p:nvPr>
            <p:ph type="ftr" sz="quarter" idx="11"/>
          </p:nvPr>
        </p:nvSpPr>
        <p:spPr/>
        <p:txBody>
          <a:bodyPr/>
          <a:lstStyle/>
          <a:p>
            <a:r>
              <a:rPr lang="fr-FR"/>
              <a:t>AUREC- AFRIQUE / BF </a:t>
            </a:r>
            <a:endParaRPr lang="fr-FR" dirty="0"/>
          </a:p>
        </p:txBody>
      </p:sp>
      <p:sp>
        <p:nvSpPr>
          <p:cNvPr id="6" name="Espace réservé de la date 5"/>
          <p:cNvSpPr>
            <a:spLocks noGrp="1"/>
          </p:cNvSpPr>
          <p:nvPr>
            <p:ph type="dt" sz="half" idx="10"/>
          </p:nvPr>
        </p:nvSpPr>
        <p:spPr/>
        <p:txBody>
          <a:bodyPr/>
          <a:lstStyle/>
          <a:p>
            <a:fld id="{7A3FD5BD-9672-4867-919E-35E92C81D5BC}" type="datetime2">
              <a:rPr lang="fr-FR" smtClean="0"/>
              <a:pPr/>
              <a:t>mercredi 6 août 2025</a:t>
            </a:fld>
            <a:endParaRPr lang="fr-F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321DBA6F-6C8F-4FCD-89B7-0F3764FC44C2}" type="slidenum">
              <a:rPr lang="fr-FR" smtClean="0"/>
              <a:pPr/>
              <a:t>35</a:t>
            </a:fld>
            <a:endParaRPr lang="fr-FR"/>
          </a:p>
        </p:txBody>
      </p:sp>
      <p:sp>
        <p:nvSpPr>
          <p:cNvPr id="24581" name="Rectangle 5"/>
          <p:cNvSpPr>
            <a:spLocks noChangeArrowheads="1"/>
          </p:cNvSpPr>
          <p:nvPr/>
        </p:nvSpPr>
        <p:spPr bwMode="auto">
          <a:xfrm>
            <a:off x="395536" y="3212976"/>
            <a:ext cx="7798073" cy="21852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fr-FR" sz="1600" b="1" dirty="0"/>
              <a:t>SEMINAIRE DE FORMATION AU PROFIT DES ADMINISTRATEURS ET  OBSERVATEURS  AU CONSEIL D'ADMINISTRATION AINSI QU'AUX MEMBRES DE L'EQUIPE DE DIRECTION  DU  FONDS  NATIONAL  POUR  LA  PROMOTION  DU SPORT ET DES  LOISIRS  </a:t>
            </a:r>
            <a:endParaRPr lang="fr-FR" sz="1600" dirty="0"/>
          </a:p>
          <a:p>
            <a:pPr algn="ctr"/>
            <a:endParaRPr lang="fr-FR" sz="1600" dirty="0"/>
          </a:p>
          <a:p>
            <a:r>
              <a:rPr lang="fr-FR" sz="2800" b="1" dirty="0"/>
              <a:t> </a:t>
            </a:r>
            <a:endParaRPr lang="fr-FR" sz="2800" dirty="0"/>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2800" b="0" i="0" u="none" strike="noStrike" cap="none" normalizeH="0" baseline="0" dirty="0">
                <a:ln>
                  <a:noFill/>
                </a:ln>
                <a:effectLst/>
                <a:latin typeface="Constantia" pitchFamily="18" charset="0"/>
              </a:rPr>
              <a:t> </a:t>
            </a:r>
          </a:p>
        </p:txBody>
      </p:sp>
      <p:sp>
        <p:nvSpPr>
          <p:cNvPr id="24582" name="Rectangle 6"/>
          <p:cNvSpPr>
            <a:spLocks noChangeArrowheads="1"/>
          </p:cNvSpPr>
          <p:nvPr/>
        </p:nvSpPr>
        <p:spPr bwMode="auto">
          <a:xfrm>
            <a:off x="467544" y="4581128"/>
            <a:ext cx="7992888"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b="1" i="1" u="sng" strike="noStrike" cap="none" normalizeH="0" baseline="0" dirty="0">
                <a:ln>
                  <a:noFill/>
                </a:ln>
                <a:effectLst/>
                <a:latin typeface="Constantia" pitchFamily="18" charset="0"/>
                <a:ea typeface="Calibri" pitchFamily="34" charset="0"/>
                <a:cs typeface="Arial" pitchFamily="34" charset="0"/>
              </a:rPr>
              <a:t>THEME</a:t>
            </a:r>
            <a:r>
              <a:rPr lang="fr-FR" b="1" i="1" dirty="0">
                <a:latin typeface="Arial" pitchFamily="34" charset="0"/>
                <a:ea typeface="Calibri" pitchFamily="34" charset="0"/>
                <a:cs typeface="Arial" pitchFamily="34" charset="0"/>
              </a:rPr>
              <a:t>  </a:t>
            </a:r>
            <a:r>
              <a:rPr kumimoji="0" lang="fr-FR" b="1" i="1" u="none" strike="noStrike" cap="none" normalizeH="0" dirty="0">
                <a:ln>
                  <a:noFill/>
                </a:ln>
                <a:effectLst/>
                <a:latin typeface="Arial" pitchFamily="34" charset="0"/>
                <a:ea typeface="Calibri" pitchFamily="34" charset="0"/>
                <a:cs typeface="Arial" pitchFamily="34" charset="0"/>
              </a:rPr>
              <a:t> </a:t>
            </a:r>
            <a:r>
              <a:rPr kumimoji="0" lang="fr-FR" b="1" i="1" u="none" strike="noStrike" cap="none" normalizeH="0" baseline="0" dirty="0">
                <a:ln>
                  <a:noFill/>
                </a:ln>
                <a:effectLst/>
                <a:latin typeface="Arial" pitchFamily="34" charset="0"/>
                <a:ea typeface="Calibri" pitchFamily="34" charset="0"/>
                <a:cs typeface="Arial" pitchFamily="34" charset="0"/>
              </a:rPr>
              <a:t>:</a:t>
            </a:r>
          </a:p>
          <a:p>
            <a:pPr algn="ctr"/>
            <a:r>
              <a:rPr lang="fr-FR" sz="2800" b="1" dirty="0"/>
              <a:t> </a:t>
            </a:r>
            <a:r>
              <a:rPr lang="fr-FR" sz="2800" b="1" i="1" dirty="0"/>
              <a:t>« Missions et responsabilités de l'administrateur au sein du Conseil d'Administration et de l'Assemblée Générale »</a:t>
            </a:r>
            <a:endParaRPr lang="fr-FR" sz="2800" dirty="0"/>
          </a:p>
          <a:p>
            <a:pPr lvl="0"/>
            <a:endParaRPr lang="fr-FR" dirty="0"/>
          </a:p>
          <a:p>
            <a:pPr lvl="0"/>
            <a:endParaRPr lang="fr-FR" dirty="0"/>
          </a:p>
          <a:p>
            <a:r>
              <a:rPr lang="fr-FR" sz="3600" b="1" i="1" dirty="0"/>
              <a:t> </a:t>
            </a:r>
            <a:endParaRPr lang="fr-FR" sz="3600" dirty="0"/>
          </a:p>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3600" b="0" i="0" u="none" strike="noStrike" cap="none" normalizeH="0" baseline="0" dirty="0">
              <a:ln>
                <a:noFill/>
              </a:ln>
              <a:effectLst/>
              <a:latin typeface="Arial" pitchFamily="34" charset="0"/>
            </a:endParaRPr>
          </a:p>
        </p:txBody>
      </p:sp>
      <p:sp>
        <p:nvSpPr>
          <p:cNvPr id="8" name="Espace réservé du pied de page 7"/>
          <p:cNvSpPr>
            <a:spLocks noGrp="1"/>
          </p:cNvSpPr>
          <p:nvPr>
            <p:ph type="ftr" sz="quarter" idx="11"/>
          </p:nvPr>
        </p:nvSpPr>
        <p:spPr/>
        <p:txBody>
          <a:bodyPr/>
          <a:lstStyle/>
          <a:p>
            <a:r>
              <a:rPr lang="fr-FR"/>
              <a:t>AUREC AFRIQUE BF </a:t>
            </a:r>
            <a:endParaRPr lang="fr-FR" dirty="0"/>
          </a:p>
        </p:txBody>
      </p:sp>
      <p:sp>
        <p:nvSpPr>
          <p:cNvPr id="10" name="Espace réservé de la date 9"/>
          <p:cNvSpPr>
            <a:spLocks noGrp="1"/>
          </p:cNvSpPr>
          <p:nvPr>
            <p:ph type="dt" sz="half" idx="10"/>
          </p:nvPr>
        </p:nvSpPr>
        <p:spPr/>
        <p:txBody>
          <a:bodyPr/>
          <a:lstStyle/>
          <a:p>
            <a:fld id="{682A3280-12EE-422E-AC52-03E0B0F7B776}" type="datetime1">
              <a:rPr lang="fr-FR" smtClean="0"/>
              <a:pPr/>
              <a:t>06/08/2025</a:t>
            </a:fld>
            <a:endParaRPr lang="fr-FR"/>
          </a:p>
        </p:txBody>
      </p:sp>
      <p:pic>
        <p:nvPicPr>
          <p:cNvPr id="1312769" name="Picture 1" descr="Nouveau Document Microsoft Publisher"/>
          <p:cNvPicPr>
            <a:picLocks noChangeAspect="1" noChangeArrowheads="1"/>
          </p:cNvPicPr>
          <p:nvPr/>
        </p:nvPicPr>
        <p:blipFill>
          <a:blip r:embed="rId3" cstate="print"/>
          <a:srcRect/>
          <a:stretch>
            <a:fillRect/>
          </a:stretch>
        </p:blipFill>
        <p:spPr bwMode="auto">
          <a:xfrm>
            <a:off x="3203848" y="74315"/>
            <a:ext cx="2520280" cy="1914525"/>
          </a:xfrm>
          <a:prstGeom prst="rect">
            <a:avLst/>
          </a:prstGeom>
          <a:noFill/>
          <a:ln w="9525">
            <a:noFill/>
            <a:miter lim="800000"/>
            <a:headEnd/>
            <a:tailEnd/>
          </a:ln>
        </p:spPr>
      </p:pic>
      <p:sp>
        <p:nvSpPr>
          <p:cNvPr id="1312770" name="WordArt 2"/>
          <p:cNvSpPr>
            <a:spLocks noChangeArrowheads="1" noChangeShapeType="1" noTextEdit="1"/>
          </p:cNvSpPr>
          <p:nvPr/>
        </p:nvSpPr>
        <p:spPr bwMode="auto">
          <a:xfrm>
            <a:off x="323528" y="2204864"/>
            <a:ext cx="8568952" cy="720080"/>
          </a:xfrm>
          <a:prstGeom prst="rect">
            <a:avLst/>
          </a:prstGeom>
        </p:spPr>
        <p:txBody>
          <a:bodyPr wrap="none" fromWordArt="1">
            <a:prstTxWarp prst="textPlain">
              <a:avLst>
                <a:gd name="adj" fmla="val 50000"/>
              </a:avLst>
            </a:prstTxWarp>
          </a:bodyPr>
          <a:lstStyle/>
          <a:p>
            <a:pPr algn="ctr" rtl="0"/>
            <a:r>
              <a:rPr lang="fr-FR" sz="1400" kern="10" spc="0" dirty="0">
                <a:ln w="9525">
                  <a:solidFill>
                    <a:srgbClr val="000000"/>
                  </a:solidFill>
                  <a:round/>
                  <a:headEnd/>
                  <a:tailEnd/>
                </a:ln>
                <a:solidFill>
                  <a:srgbClr val="00B050"/>
                </a:solidFill>
                <a:effectLst/>
                <a:latin typeface="Arial Black"/>
              </a:rPr>
              <a:t>FONDS NATIONAL POUR LA PROMOTION DU SPORT ET DES LOISIRS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285720" y="1574462"/>
            <a:ext cx="8449816" cy="2790642"/>
          </a:xfrm>
        </p:spPr>
        <p:txBody>
          <a:bodyPr>
            <a:normAutofit fontScale="90000"/>
          </a:bodyPr>
          <a:lstStyle/>
          <a:p>
            <a:pPr algn="ctr"/>
            <a:r>
              <a:rPr lang="fr-FR"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nstantia" pitchFamily="18" charset="0"/>
              </a:rPr>
              <a:t>MODULE II  : Rôles, attributions et missions de l’administrateur au sein du Conseil d’Administration et au niveau de l’Assemblée Générale</a:t>
            </a:r>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36</a:t>
            </a:fld>
            <a:endParaRPr lang="fr-FR"/>
          </a:p>
        </p:txBody>
      </p:sp>
      <p:sp>
        <p:nvSpPr>
          <p:cNvPr id="6" name="Espace réservé du pied de page 5"/>
          <p:cNvSpPr>
            <a:spLocks noGrp="1"/>
          </p:cNvSpPr>
          <p:nvPr>
            <p:ph type="ftr" sz="quarter" idx="11"/>
          </p:nvPr>
        </p:nvSpPr>
        <p:spPr/>
        <p:txBody>
          <a:bodyPr/>
          <a:lstStyle/>
          <a:p>
            <a:r>
              <a:rPr lang="fr-FR"/>
              <a:t>AUREC- AFRIQUE / BF </a:t>
            </a:r>
            <a:endParaRPr lang="fr-FR" dirty="0"/>
          </a:p>
        </p:txBody>
      </p:sp>
      <p:sp>
        <p:nvSpPr>
          <p:cNvPr id="7" name="Espace réservé de la date 6"/>
          <p:cNvSpPr>
            <a:spLocks noGrp="1"/>
          </p:cNvSpPr>
          <p:nvPr>
            <p:ph type="dt" sz="half" idx="10"/>
          </p:nvPr>
        </p:nvSpPr>
        <p:spPr/>
        <p:txBody>
          <a:bodyPr/>
          <a:lstStyle/>
          <a:p>
            <a:fld id="{30A42BF0-839D-445A-867D-3C69678C5257}" type="datetime2">
              <a:rPr lang="fr-FR" smtClean="0"/>
              <a:pPr/>
              <a:t>mercredi 6 août 2025</a:t>
            </a:fld>
            <a:endParaRPr lang="fr-F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21DBA6F-6C8F-4FCD-89B7-0F3764FC44C2}" type="slidenum">
              <a:rPr lang="fr-FR" smtClean="0"/>
              <a:pPr/>
              <a:t>37</a:t>
            </a:fld>
            <a:endParaRPr lang="fr-FR"/>
          </a:p>
        </p:txBody>
      </p:sp>
      <p:sp>
        <p:nvSpPr>
          <p:cNvPr id="7" name="Rectangle 6"/>
          <p:cNvSpPr/>
          <p:nvPr/>
        </p:nvSpPr>
        <p:spPr>
          <a:xfrm>
            <a:off x="3000364" y="828001"/>
            <a:ext cx="3632726" cy="584775"/>
          </a:xfrm>
          <a:prstGeom prst="rect">
            <a:avLst/>
          </a:prstGeom>
        </p:spPr>
        <p:txBody>
          <a:bodyPr wrap="none">
            <a:spAutoFit/>
          </a:bodyPr>
          <a:lstStyle/>
          <a:p>
            <a:r>
              <a:rPr lang="fr-FR"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nstantia" pitchFamily="18" charset="0"/>
              </a:rPr>
              <a:t>PLAN MODULE II</a:t>
            </a:r>
          </a:p>
        </p:txBody>
      </p:sp>
      <p:sp>
        <p:nvSpPr>
          <p:cNvPr id="117761" name="Rectangle 1"/>
          <p:cNvSpPr>
            <a:spLocks noChangeArrowheads="1"/>
          </p:cNvSpPr>
          <p:nvPr/>
        </p:nvSpPr>
        <p:spPr bwMode="auto">
          <a:xfrm>
            <a:off x="179512" y="1570584"/>
            <a:ext cx="8712968" cy="784830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lnSpc>
                <a:spcPct val="150000"/>
              </a:lnSpc>
            </a:pPr>
            <a:r>
              <a:rPr lang="fr-FR" sz="2400" b="1" dirty="0">
                <a:solidFill>
                  <a:srgbClr val="00B050"/>
                </a:solidFill>
                <a:latin typeface="Constantia" pitchFamily="18" charset="0"/>
                <a:ea typeface="+mj-ea"/>
                <a:cs typeface="+mj-cs"/>
              </a:rPr>
              <a:t>II.1. Rôle, attribution, missions et responsabilité  de l’administrateur au sein du Conseil d’Administration (CA). </a:t>
            </a:r>
          </a:p>
          <a:p>
            <a:pPr algn="just" eaLnBrk="0" fontAlgn="base" hangingPunct="0">
              <a:lnSpc>
                <a:spcPct val="150000"/>
              </a:lnSpc>
            </a:pPr>
            <a:endParaRPr lang="fr-FR" sz="2400" b="1" dirty="0">
              <a:solidFill>
                <a:srgbClr val="00B050"/>
              </a:solidFill>
              <a:latin typeface="Constantia" pitchFamily="18" charset="0"/>
              <a:ea typeface="+mj-ea"/>
              <a:cs typeface="+mj-cs"/>
            </a:endParaRPr>
          </a:p>
          <a:p>
            <a:pPr algn="just" eaLnBrk="0" fontAlgn="base" hangingPunct="0">
              <a:lnSpc>
                <a:spcPct val="150000"/>
              </a:lnSpc>
            </a:pPr>
            <a:r>
              <a:rPr lang="fr-FR" sz="2400" b="1" dirty="0">
                <a:solidFill>
                  <a:srgbClr val="00B050"/>
                </a:solidFill>
                <a:latin typeface="Constantia" pitchFamily="18" charset="0"/>
                <a:ea typeface="+mj-ea"/>
                <a:cs typeface="+mj-cs"/>
              </a:rPr>
              <a:t>II.2. Rôle, attribution et missions de l’administrateur au niveau de l’Assemblée Générale. </a:t>
            </a:r>
          </a:p>
          <a:p>
            <a:pPr algn="just"/>
            <a:endParaRPr lang="fr-FR" b="1" dirty="0">
              <a:solidFill>
                <a:srgbClr val="00B050"/>
              </a:solidFill>
              <a:latin typeface="Constantia" pitchFamily="18" charset="0"/>
              <a:ea typeface="+mj-ea"/>
              <a:cs typeface="+mj-cs"/>
            </a:endParaRPr>
          </a:p>
          <a:p>
            <a:pPr algn="just"/>
            <a:endParaRPr lang="fr-FR" b="1" dirty="0">
              <a:solidFill>
                <a:srgbClr val="00B050"/>
              </a:solidFill>
              <a:latin typeface="Constantia" pitchFamily="18" charset="0"/>
              <a:ea typeface="+mj-ea"/>
              <a:cs typeface="+mj-cs"/>
            </a:endParaRPr>
          </a:p>
          <a:p>
            <a:pPr algn="just"/>
            <a:endParaRPr lang="fr-FR" b="1" dirty="0">
              <a:solidFill>
                <a:srgbClr val="00B050"/>
              </a:solidFill>
              <a:latin typeface="Constantia" pitchFamily="18" charset="0"/>
              <a:ea typeface="+mj-ea"/>
              <a:cs typeface="+mj-cs"/>
            </a:endParaRPr>
          </a:p>
          <a:p>
            <a:pPr algn="just"/>
            <a:endParaRPr lang="fr-FR" b="1" dirty="0">
              <a:solidFill>
                <a:srgbClr val="00B050"/>
              </a:solidFill>
              <a:latin typeface="Constantia" pitchFamily="18" charset="0"/>
              <a:ea typeface="+mj-ea"/>
              <a:cs typeface="+mj-cs"/>
            </a:endParaRPr>
          </a:p>
          <a:p>
            <a:pPr algn="just"/>
            <a:r>
              <a:rPr lang="fr-FR" b="1" dirty="0">
                <a:solidFill>
                  <a:srgbClr val="00B050"/>
                </a:solidFill>
                <a:latin typeface="Constantia" pitchFamily="18" charset="0"/>
                <a:ea typeface="+mj-ea"/>
                <a:cs typeface="+mj-cs"/>
              </a:rPr>
              <a:t> </a:t>
            </a:r>
          </a:p>
          <a:p>
            <a:pPr algn="just"/>
            <a:endParaRPr lang="fr-FR" b="1" dirty="0">
              <a:solidFill>
                <a:srgbClr val="00B050"/>
              </a:solidFill>
              <a:latin typeface="Constantia" pitchFamily="18" charset="0"/>
              <a:ea typeface="+mj-ea"/>
              <a:cs typeface="+mj-cs"/>
            </a:endParaRPr>
          </a:p>
          <a:p>
            <a:pPr algn="just"/>
            <a:endParaRPr lang="fr-FR" b="1" dirty="0">
              <a:solidFill>
                <a:srgbClr val="00B050"/>
              </a:solidFill>
              <a:latin typeface="Constantia" pitchFamily="18" charset="0"/>
              <a:ea typeface="+mj-ea"/>
              <a:cs typeface="+mj-cs"/>
            </a:endParaRPr>
          </a:p>
          <a:p>
            <a:pPr algn="just"/>
            <a:r>
              <a:rPr lang="fr-FR" b="1" dirty="0">
                <a:solidFill>
                  <a:srgbClr val="FF0000"/>
                </a:solidFill>
              </a:rPr>
              <a:t> </a:t>
            </a:r>
            <a:endParaRPr lang="fr-FR" dirty="0">
              <a:solidFill>
                <a:srgbClr val="FF0000"/>
              </a:solidFill>
            </a:endParaRPr>
          </a:p>
          <a:p>
            <a:pPr algn="just" eaLnBrk="0" fontAlgn="base" hangingPunct="0">
              <a:lnSpc>
                <a:spcPct val="150000"/>
              </a:lnSpc>
            </a:pPr>
            <a:endParaRPr lang="fr-FR" b="1" dirty="0">
              <a:solidFill>
                <a:srgbClr val="00B050"/>
              </a:solidFill>
              <a:latin typeface="Constantia" pitchFamily="18" charset="0"/>
              <a:ea typeface="+mj-ea"/>
              <a:cs typeface="+mj-cs"/>
            </a:endParaRPr>
          </a:p>
          <a:p>
            <a:pPr algn="just" eaLnBrk="0" fontAlgn="base" hangingPunct="0">
              <a:lnSpc>
                <a:spcPct val="150000"/>
              </a:lnSpc>
            </a:pPr>
            <a:endParaRPr lang="fr-FR" b="1" dirty="0">
              <a:solidFill>
                <a:srgbClr val="00B050"/>
              </a:solidFill>
              <a:latin typeface="Constantia" pitchFamily="18" charset="0"/>
              <a:ea typeface="+mj-ea"/>
              <a:cs typeface="+mj-cs"/>
            </a:endParaRPr>
          </a:p>
          <a:p>
            <a:pPr algn="just" eaLnBrk="0" fontAlgn="base" hangingPunct="0">
              <a:lnSpc>
                <a:spcPct val="150000"/>
              </a:lnSpc>
            </a:pPr>
            <a:r>
              <a:rPr lang="fr-FR" b="1" dirty="0">
                <a:solidFill>
                  <a:srgbClr val="00B050"/>
                </a:solidFill>
                <a:latin typeface="Constantia" pitchFamily="18" charset="0"/>
                <a:ea typeface="+mj-ea"/>
                <a:cs typeface="+mj-cs"/>
              </a:rPr>
              <a:t> </a:t>
            </a:r>
          </a:p>
          <a:p>
            <a:pPr lvl="0" algn="just" eaLnBrk="0" fontAlgn="base" hangingPunct="0">
              <a:lnSpc>
                <a:spcPct val="150000"/>
              </a:lnSpc>
            </a:pPr>
            <a:endParaRPr lang="fr-FR" b="1" dirty="0">
              <a:solidFill>
                <a:srgbClr val="00B050"/>
              </a:solidFill>
              <a:latin typeface="Constantia" pitchFamily="18" charset="0"/>
              <a:ea typeface="+mj-ea"/>
              <a:cs typeface="+mj-cs"/>
            </a:endParaRPr>
          </a:p>
          <a:p>
            <a:pPr lvl="0" algn="just" eaLnBrk="0" fontAlgn="base" hangingPunct="0">
              <a:lnSpc>
                <a:spcPct val="150000"/>
              </a:lnSpc>
            </a:pPr>
            <a:r>
              <a:rPr lang="fr-FR" sz="2400" b="1" dirty="0">
                <a:solidFill>
                  <a:srgbClr val="00B050"/>
                </a:solidFill>
                <a:latin typeface="Constantia" pitchFamily="18" charset="0"/>
                <a:ea typeface="+mj-ea"/>
                <a:cs typeface="+mj-cs"/>
              </a:rPr>
              <a:t>			</a:t>
            </a:r>
          </a:p>
          <a:p>
            <a:pPr lvl="0" algn="just" eaLnBrk="0" fontAlgn="base" hangingPunct="0">
              <a:lnSpc>
                <a:spcPct val="150000"/>
              </a:lnSpc>
            </a:pPr>
            <a:r>
              <a:rPr lang="fr-FR" sz="2400" b="1" dirty="0">
                <a:solidFill>
                  <a:srgbClr val="00B050"/>
                </a:solidFill>
                <a:latin typeface="Constantia" pitchFamily="18" charset="0"/>
                <a:ea typeface="+mj-ea"/>
                <a:cs typeface="+mj-cs"/>
              </a:rPr>
              <a:t>	</a:t>
            </a:r>
            <a:r>
              <a:rPr kumimoji="0" lang="fr-FR" b="0" i="0" u="none" strike="noStrike" cap="none" normalizeH="0" baseline="0" dirty="0">
                <a:ln>
                  <a:noFill/>
                </a:ln>
                <a:effectLst/>
                <a:latin typeface="Constantia" pitchFamily="18" charset="0"/>
                <a:ea typeface="Calibri" pitchFamily="34" charset="0"/>
                <a:cs typeface="Times New Roman" pitchFamily="18" charset="0"/>
              </a:rPr>
              <a:t>				</a:t>
            </a:r>
            <a:endParaRPr kumimoji="0" lang="fr-FR" sz="2800" b="0" i="0" u="none" strike="noStrike" cap="none" normalizeH="0" baseline="0" dirty="0">
              <a:ln>
                <a:noFill/>
              </a:ln>
              <a:effectLst/>
              <a:latin typeface="Constantia" pitchFamily="18" charset="0"/>
            </a:endParaRPr>
          </a:p>
        </p:txBody>
      </p:sp>
      <p:sp>
        <p:nvSpPr>
          <p:cNvPr id="5" name="Espace réservé du pied de page 4"/>
          <p:cNvSpPr>
            <a:spLocks noGrp="1"/>
          </p:cNvSpPr>
          <p:nvPr>
            <p:ph type="ftr" sz="quarter" idx="11"/>
          </p:nvPr>
        </p:nvSpPr>
        <p:spPr/>
        <p:txBody>
          <a:bodyPr/>
          <a:lstStyle/>
          <a:p>
            <a:r>
              <a:rPr lang="fr-FR"/>
              <a:t>AUREC- AFRIQUE / BF </a:t>
            </a:r>
            <a:endParaRPr lang="fr-FR" dirty="0"/>
          </a:p>
        </p:txBody>
      </p:sp>
      <p:sp>
        <p:nvSpPr>
          <p:cNvPr id="6" name="Espace réservé de la date 5"/>
          <p:cNvSpPr>
            <a:spLocks noGrp="1"/>
          </p:cNvSpPr>
          <p:nvPr>
            <p:ph type="dt" sz="half" idx="10"/>
          </p:nvPr>
        </p:nvSpPr>
        <p:spPr/>
        <p:txBody>
          <a:bodyPr/>
          <a:lstStyle/>
          <a:p>
            <a:fld id="{E6EF910B-1857-49B7-B528-260DFEBE7148}" type="datetime2">
              <a:rPr lang="fr-FR" smtClean="0"/>
              <a:pPr/>
              <a:t>mercredi 6 août 2025</a:t>
            </a:fld>
            <a:endParaRPr lang="fr-F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38</a:t>
            </a:fld>
            <a:endParaRPr lang="fr-FR"/>
          </a:p>
        </p:txBody>
      </p:sp>
      <p:sp>
        <p:nvSpPr>
          <p:cNvPr id="365569" name="Rectangle 1"/>
          <p:cNvSpPr>
            <a:spLocks noChangeArrowheads="1"/>
          </p:cNvSpPr>
          <p:nvPr/>
        </p:nvSpPr>
        <p:spPr bwMode="auto">
          <a:xfrm>
            <a:off x="107504" y="260648"/>
            <a:ext cx="8892480" cy="74174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2400" dirty="0"/>
              <a:t> </a:t>
            </a:r>
          </a:p>
          <a:p>
            <a:pPr algn="just"/>
            <a:r>
              <a:rPr kumimoji="0" lang="fr-FR" sz="2600" b="1" i="0" u="none" strike="noStrike" cap="none" normalizeH="0" baseline="0" dirty="0">
                <a:ln>
                  <a:noFill/>
                </a:ln>
                <a:solidFill>
                  <a:srgbClr val="FF0000"/>
                </a:solidFill>
                <a:effectLst/>
                <a:latin typeface="Constantia" pitchFamily="18" charset="0"/>
                <a:ea typeface="Times New Roman" pitchFamily="18" charset="0"/>
                <a:cs typeface="Arial" pitchFamily="34" charset="0"/>
              </a:rPr>
              <a:t>II.1.</a:t>
            </a:r>
            <a:r>
              <a:rPr lang="fr-FR" sz="2600" b="1" dirty="0">
                <a:solidFill>
                  <a:srgbClr val="FF0000"/>
                </a:solidFill>
                <a:latin typeface="Constantia" pitchFamily="18" charset="0"/>
                <a:ea typeface="Times New Roman" pitchFamily="18" charset="0"/>
                <a:cs typeface="Arial" pitchFamily="34" charset="0"/>
              </a:rPr>
              <a:t> Rôle, attribution, missions et responsabilité  de l’administrateur au sein du Conseil d’Administration (CA)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a:p>
            <a:pPr algn="just"/>
            <a:r>
              <a:rPr lang="fr-FR" sz="2600" b="1" dirty="0">
                <a:solidFill>
                  <a:schemeClr val="accent1">
                    <a:lumMod val="75000"/>
                  </a:schemeClr>
                </a:solidFill>
                <a:latin typeface="Constantia" pitchFamily="18" charset="0"/>
                <a:cs typeface="Arial" pitchFamily="34" charset="0"/>
              </a:rPr>
              <a:t>II.1.1  Rôle des administrateurs au sein du CA </a:t>
            </a:r>
          </a:p>
          <a:p>
            <a:pPr algn="just"/>
            <a:r>
              <a:rPr lang="fr-FR" sz="2200" dirty="0"/>
              <a:t> </a:t>
            </a:r>
            <a:r>
              <a:rPr lang="fr-FR" sz="2600" dirty="0"/>
              <a:t>Le conseil est un organe collégial, c’est donc collectivement que les administrateurs exercent les fonctions attribués par la loi au conseil, l’administrateur ne détenant individuellement que peu de pouvoirs, car il n’a pas d’accès direct à l’information et ne peut s’opposer individuellement de façon efficace aux dirigeants. L’administrateur a un pouvoir de contrôle sur les comptes et les opérations de la société, ainsi a-t-il droit de prendre connaissance de tous les documents de la société afin de comprendre les actes qu’on lui demande de couvrir de son autorité personnelle ?</a:t>
            </a:r>
          </a:p>
          <a:p>
            <a:pPr algn="just"/>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4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4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39</a:t>
            </a:fld>
            <a:endParaRPr lang="fr-FR"/>
          </a:p>
        </p:txBody>
      </p:sp>
      <p:sp>
        <p:nvSpPr>
          <p:cNvPr id="365569" name="Rectangle 1"/>
          <p:cNvSpPr>
            <a:spLocks noChangeArrowheads="1"/>
          </p:cNvSpPr>
          <p:nvPr/>
        </p:nvSpPr>
        <p:spPr bwMode="auto">
          <a:xfrm>
            <a:off x="107504" y="1062028"/>
            <a:ext cx="889248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800" dirty="0"/>
              <a:t>En général, L'</a:t>
            </a:r>
            <a:r>
              <a:rPr lang="fr-FR" sz="2800" b="1" dirty="0"/>
              <a:t>administrateur</a:t>
            </a:r>
            <a:r>
              <a:rPr lang="fr-FR" sz="2800" dirty="0"/>
              <a:t> est chargé des affaires globales de la société. Sa fonction induit  une grande polyvalence.</a:t>
            </a:r>
          </a:p>
          <a:p>
            <a:pPr algn="just"/>
            <a:r>
              <a:rPr lang="fr-FR" sz="2800" dirty="0"/>
              <a:t>Avec les autres </a:t>
            </a:r>
            <a:r>
              <a:rPr lang="fr-FR" sz="2800" b="1" dirty="0"/>
              <a:t>administrateurs</a:t>
            </a:r>
            <a:r>
              <a:rPr lang="fr-FR" sz="2800" dirty="0"/>
              <a:t> élus par les actionnaires (ou nommés en conseil des ministres dans le cas des EPE et des Sociétés d’Etat), les administrateurs des sociétés à capitaux publics de façon générale vont : </a:t>
            </a:r>
          </a:p>
          <a:p>
            <a:pPr lvl="0" algn="just">
              <a:buFont typeface="Wingdings" pitchFamily="2" charset="2"/>
              <a:buChar char="q"/>
            </a:pPr>
            <a:r>
              <a:rPr lang="fr-FR" sz="2800" dirty="0">
                <a:solidFill>
                  <a:srgbClr val="00B0F0"/>
                </a:solidFill>
              </a:rPr>
              <a:t> </a:t>
            </a:r>
            <a:r>
              <a:rPr lang="fr-FR" sz="2800" dirty="0"/>
              <a:t>définir la stratégie globale de la société ainsi que ses objectifs sur le moyen et long terme ;</a:t>
            </a:r>
          </a:p>
          <a:p>
            <a:pPr lvl="0" algn="just">
              <a:buFont typeface="Wingdings" pitchFamily="2" charset="2"/>
              <a:buChar char="q"/>
            </a:pPr>
            <a:r>
              <a:rPr lang="fr-FR" sz="2800" dirty="0">
                <a:solidFill>
                  <a:srgbClr val="00B0F0"/>
                </a:solidFill>
              </a:rPr>
              <a:t> </a:t>
            </a:r>
            <a:r>
              <a:rPr lang="fr-FR" sz="2800" dirty="0"/>
              <a:t>participer activement aux réunions du Conseil d'Administration traitant du fonctionnement de la société ;</a:t>
            </a:r>
          </a:p>
          <a:p>
            <a:pPr marL="0" marR="0" lvl="0" indent="0" algn="just" defTabSz="914400" rtl="0" eaLnBrk="0" fontAlgn="base" latinLnBrk="0" hangingPunct="0">
              <a:lnSpc>
                <a:spcPct val="100000"/>
              </a:lnSpc>
              <a:spcBef>
                <a:spcPct val="0"/>
              </a:spcBef>
              <a:spcAft>
                <a:spcPct val="0"/>
              </a:spcAft>
              <a:buClrTx/>
              <a:buSzTx/>
              <a:buFontTx/>
              <a:buNone/>
              <a:tabLst/>
            </a:pPr>
            <a:endParaRPr lang="fr-FR" sz="24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4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4</a:t>
            </a:fld>
            <a:endParaRPr lang="fr-FR"/>
          </a:p>
        </p:txBody>
      </p:sp>
      <p:sp>
        <p:nvSpPr>
          <p:cNvPr id="365569" name="Rectangle 1"/>
          <p:cNvSpPr>
            <a:spLocks noChangeArrowheads="1"/>
          </p:cNvSpPr>
          <p:nvPr/>
        </p:nvSpPr>
        <p:spPr bwMode="auto">
          <a:xfrm>
            <a:off x="107504" y="1253074"/>
            <a:ext cx="889248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2600" b="1" dirty="0">
                <a:solidFill>
                  <a:srgbClr val="0070C0"/>
                </a:solidFill>
              </a:rPr>
              <a:t>I.1. CHAMP D'APPLICATION</a:t>
            </a:r>
            <a:endParaRPr lang="fr-FR" sz="2600" dirty="0">
              <a:solidFill>
                <a:srgbClr val="0070C0"/>
              </a:solidFill>
            </a:endParaRPr>
          </a:p>
          <a:p>
            <a:pPr algn="just"/>
            <a:r>
              <a:rPr lang="fr-FR" sz="2600" dirty="0"/>
              <a:t>La loi n°025/99/AN/ du 16 novembre 1999 portant réglementation générale des sociétés à capitaux dispose en son premier article que la présente loi a pour objet de définir la règlementation générale des sociétés à capitaux publics. </a:t>
            </a:r>
          </a:p>
          <a:p>
            <a:pPr algn="just"/>
            <a:r>
              <a:rPr lang="fr-FR" sz="2600" dirty="0"/>
              <a:t>Par société à capitaux publics il faut comprendre les entreprises industrielles et/ou commerciales créées sous forme de sociétés par actions, dans lesquelles l'Etat et/ou ses démembrements détiennent directement ou indirectement des actions.</a:t>
            </a:r>
          </a:p>
          <a:p>
            <a:pPr algn="just"/>
            <a:r>
              <a:rPr lang="fr-FR" sz="2000" dirty="0"/>
              <a:t>, .</a:t>
            </a:r>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40</a:t>
            </a:fld>
            <a:endParaRPr lang="fr-FR"/>
          </a:p>
        </p:txBody>
      </p:sp>
      <p:sp>
        <p:nvSpPr>
          <p:cNvPr id="365569" name="Rectangle 1"/>
          <p:cNvSpPr>
            <a:spLocks noChangeArrowheads="1"/>
          </p:cNvSpPr>
          <p:nvPr/>
        </p:nvSpPr>
        <p:spPr bwMode="auto">
          <a:xfrm>
            <a:off x="107504" y="963881"/>
            <a:ext cx="8892480" cy="5509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buFont typeface="Wingdings" pitchFamily="2" charset="2"/>
              <a:buChar char="q"/>
            </a:pPr>
            <a:r>
              <a:rPr lang="fr-FR" sz="2800" dirty="0">
                <a:solidFill>
                  <a:schemeClr val="accent2"/>
                </a:solidFill>
              </a:rPr>
              <a:t> </a:t>
            </a:r>
            <a:r>
              <a:rPr lang="fr-FR" sz="2800" dirty="0"/>
              <a:t>analyser le positionnement de sa société sur les marchés nationaux et internationaux ;</a:t>
            </a:r>
          </a:p>
          <a:p>
            <a:pPr lvl="0" algn="just">
              <a:buFont typeface="Wingdings" pitchFamily="2" charset="2"/>
              <a:buChar char="q"/>
            </a:pPr>
            <a:r>
              <a:rPr lang="fr-FR" sz="2800" dirty="0">
                <a:solidFill>
                  <a:srgbClr val="00B0F0"/>
                </a:solidFill>
              </a:rPr>
              <a:t> </a:t>
            </a:r>
            <a:r>
              <a:rPr lang="fr-FR" sz="2800" dirty="0"/>
              <a:t>proposer au Conseil d'Administration de nouvelles politiques concurrentielles ;</a:t>
            </a:r>
          </a:p>
          <a:p>
            <a:pPr lvl="0" algn="just">
              <a:buFont typeface="Wingdings" pitchFamily="2" charset="2"/>
              <a:buChar char="q"/>
            </a:pPr>
            <a:r>
              <a:rPr lang="fr-FR" sz="2800" dirty="0">
                <a:solidFill>
                  <a:srgbClr val="00B0F0"/>
                </a:solidFill>
              </a:rPr>
              <a:t> </a:t>
            </a:r>
            <a:r>
              <a:rPr lang="fr-FR" sz="2800" dirty="0"/>
              <a:t> voter les décisions importantes liées au fonctionnement et au positionnement de sa société;</a:t>
            </a:r>
          </a:p>
          <a:p>
            <a:pPr lvl="0" algn="just">
              <a:buFont typeface="Wingdings" pitchFamily="2" charset="2"/>
              <a:buChar char="q"/>
            </a:pPr>
            <a:r>
              <a:rPr lang="fr-FR" sz="2800" dirty="0">
                <a:solidFill>
                  <a:schemeClr val="accent2"/>
                </a:solidFill>
              </a:rPr>
              <a:t> </a:t>
            </a:r>
            <a:r>
              <a:rPr lang="fr-FR" sz="2800" dirty="0"/>
              <a:t>vérifier l’opinion exprimée sur les comptes par le Commissaire aux comptes ; </a:t>
            </a:r>
          </a:p>
          <a:p>
            <a:pPr lvl="0" algn="just">
              <a:buFont typeface="Wingdings" pitchFamily="2" charset="2"/>
              <a:buChar char="q"/>
            </a:pPr>
            <a:r>
              <a:rPr lang="fr-FR" sz="2800" dirty="0">
                <a:solidFill>
                  <a:srgbClr val="00B0F0"/>
                </a:solidFill>
              </a:rPr>
              <a:t> </a:t>
            </a:r>
            <a:r>
              <a:rPr lang="fr-FR" sz="2800" dirty="0"/>
              <a:t>veiller à vérifier la mise en œuvre effective des recommandations antérieures ;</a:t>
            </a:r>
          </a:p>
          <a:p>
            <a:pPr lvl="0"/>
            <a:endParaRPr lang="fr-FR" sz="24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4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4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41</a:t>
            </a:fld>
            <a:endParaRPr lang="fr-FR"/>
          </a:p>
        </p:txBody>
      </p:sp>
      <p:sp>
        <p:nvSpPr>
          <p:cNvPr id="365569" name="Rectangle 1"/>
          <p:cNvSpPr>
            <a:spLocks noChangeArrowheads="1"/>
          </p:cNvSpPr>
          <p:nvPr/>
        </p:nvSpPr>
        <p:spPr bwMode="auto">
          <a:xfrm>
            <a:off x="107504" y="1267599"/>
            <a:ext cx="9036496" cy="51398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buFont typeface="Wingdings" pitchFamily="2" charset="2"/>
              <a:buChar char="q"/>
            </a:pPr>
            <a:r>
              <a:rPr lang="fr-FR" sz="2400" dirty="0">
                <a:solidFill>
                  <a:schemeClr val="accent2"/>
                </a:solidFill>
              </a:rPr>
              <a:t> </a:t>
            </a:r>
            <a:r>
              <a:rPr lang="fr-FR" sz="2800" dirty="0"/>
              <a:t>donner des consignes de gestion si les résultats prévisionnels ne sont pas atteints ;</a:t>
            </a:r>
          </a:p>
          <a:p>
            <a:pPr lvl="0" algn="just">
              <a:buFont typeface="Wingdings" pitchFamily="2" charset="2"/>
              <a:buChar char="q"/>
            </a:pPr>
            <a:r>
              <a:rPr lang="fr-FR" sz="2800" dirty="0">
                <a:solidFill>
                  <a:srgbClr val="00B0F0"/>
                </a:solidFill>
              </a:rPr>
              <a:t> </a:t>
            </a:r>
            <a:r>
              <a:rPr lang="fr-FR" sz="2800" dirty="0"/>
              <a:t>obtenir de la Direction générale les gages suffisants d’une amélioration de la situation financière ;</a:t>
            </a:r>
          </a:p>
          <a:p>
            <a:pPr lvl="0" algn="just">
              <a:buFont typeface="Wingdings" pitchFamily="2" charset="2"/>
              <a:buChar char="q"/>
            </a:pPr>
            <a:r>
              <a:rPr lang="fr-FR" sz="2800" dirty="0">
                <a:solidFill>
                  <a:srgbClr val="00B0F0"/>
                </a:solidFill>
              </a:rPr>
              <a:t> </a:t>
            </a:r>
            <a:r>
              <a:rPr lang="fr-FR" sz="2800" dirty="0"/>
              <a:t>veiller à ce que la société agisse dans le sens des missions qui lui ont été assignées et ce, en conformité avec la politique générale du Gouvernement et dans le respect des droits des autres parties prenantes ;</a:t>
            </a:r>
          </a:p>
          <a:p>
            <a:pPr lvl="0" algn="just">
              <a:buFont typeface="Wingdings" pitchFamily="2" charset="2"/>
              <a:buChar char="q"/>
            </a:pPr>
            <a:r>
              <a:rPr lang="fr-FR" sz="2800" dirty="0">
                <a:solidFill>
                  <a:srgbClr val="00B0F0"/>
                </a:solidFill>
              </a:rPr>
              <a:t> </a:t>
            </a:r>
            <a:r>
              <a:rPr lang="fr-FR" sz="2800" dirty="0"/>
              <a:t>définir les orientations stratégiques de la société, son mode de financement et sa politique de communication ;</a:t>
            </a:r>
          </a:p>
          <a:p>
            <a:pPr marL="0" marR="0" lvl="0" indent="0" algn="just" defTabSz="914400" rtl="0" eaLnBrk="0" fontAlgn="base" latinLnBrk="0" hangingPunct="0">
              <a:lnSpc>
                <a:spcPct val="100000"/>
              </a:lnSpc>
              <a:spcBef>
                <a:spcPct val="0"/>
              </a:spcBef>
              <a:spcAft>
                <a:spcPct val="0"/>
              </a:spcAft>
              <a:buClrTx/>
              <a:buSzTx/>
              <a:buFontTx/>
              <a:buNone/>
              <a:tabLst/>
            </a:pPr>
            <a:endParaRPr lang="fr-FR" sz="24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4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42</a:t>
            </a:fld>
            <a:endParaRPr lang="fr-FR"/>
          </a:p>
        </p:txBody>
      </p:sp>
      <p:sp>
        <p:nvSpPr>
          <p:cNvPr id="365569" name="Rectangle 1"/>
          <p:cNvSpPr>
            <a:spLocks noChangeArrowheads="1"/>
          </p:cNvSpPr>
          <p:nvPr/>
        </p:nvSpPr>
        <p:spPr bwMode="auto">
          <a:xfrm>
            <a:off x="0" y="1367471"/>
            <a:ext cx="9144000" cy="55707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buFont typeface="Wingdings" pitchFamily="2" charset="2"/>
              <a:buChar char="q"/>
            </a:pPr>
            <a:r>
              <a:rPr lang="fr-FR" sz="2400" dirty="0">
                <a:solidFill>
                  <a:srgbClr val="00B0F0"/>
                </a:solidFill>
              </a:rPr>
              <a:t> </a:t>
            </a:r>
            <a:r>
              <a:rPr lang="fr-FR" sz="2400" dirty="0"/>
              <a:t> </a:t>
            </a:r>
            <a:r>
              <a:rPr lang="fr-FR" sz="2800" dirty="0"/>
              <a:t>conduire la procédure de recrutement du directeur général sous sa responsabilité, suite à un appel à candidature ouvert, transparent, objectif ;</a:t>
            </a:r>
          </a:p>
          <a:p>
            <a:pPr lvl="0" algn="just">
              <a:buFont typeface="Wingdings" pitchFamily="2" charset="2"/>
              <a:buChar char="q"/>
            </a:pPr>
            <a:r>
              <a:rPr lang="fr-FR" sz="2800" dirty="0">
                <a:solidFill>
                  <a:srgbClr val="00B0F0"/>
                </a:solidFill>
              </a:rPr>
              <a:t> </a:t>
            </a:r>
            <a:r>
              <a:rPr lang="fr-FR" sz="2800" dirty="0"/>
              <a:t>d’être impliqué après appel à candidature ou tout autre moyen légal de sélection objectif et transparent, au recrutement du directeur général et de proposer, le cas échéant, sa révocation ;</a:t>
            </a:r>
          </a:p>
          <a:p>
            <a:pPr lvl="0" algn="just">
              <a:buFont typeface="Wingdings" pitchFamily="2" charset="2"/>
              <a:buChar char="q"/>
            </a:pPr>
            <a:r>
              <a:rPr lang="fr-FR" sz="2800" dirty="0">
                <a:solidFill>
                  <a:srgbClr val="00B0F0"/>
                </a:solidFill>
              </a:rPr>
              <a:t> </a:t>
            </a:r>
            <a:r>
              <a:rPr lang="fr-FR" sz="2800" dirty="0"/>
              <a:t>d’apprécier la gestion des organes de direction des sociétés d’Etat à travers la qualité du contrôle interne, du contrôle de gestion, les réalisations budgétaires, des coûts et prix de revient et sur la base de critères de performances </a:t>
            </a:r>
          </a:p>
          <a:p>
            <a:pPr lvl="0" algn="just"/>
            <a:endParaRPr lang="fr-FR" sz="24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4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43</a:t>
            </a:fld>
            <a:endParaRPr lang="fr-FR"/>
          </a:p>
        </p:txBody>
      </p:sp>
      <p:sp>
        <p:nvSpPr>
          <p:cNvPr id="365569" name="Rectangle 1"/>
          <p:cNvSpPr>
            <a:spLocks noChangeArrowheads="1"/>
          </p:cNvSpPr>
          <p:nvPr/>
        </p:nvSpPr>
        <p:spPr bwMode="auto">
          <a:xfrm>
            <a:off x="0" y="1152029"/>
            <a:ext cx="91440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buFont typeface="Wingdings" pitchFamily="2" charset="2"/>
              <a:buChar char="q"/>
            </a:pPr>
            <a:r>
              <a:rPr lang="fr-FR" sz="2200" dirty="0">
                <a:solidFill>
                  <a:schemeClr val="accent2"/>
                </a:solidFill>
              </a:rPr>
              <a:t> </a:t>
            </a:r>
            <a:r>
              <a:rPr lang="fr-FR" sz="2800" dirty="0"/>
              <a:t>rendre pleinement compte et assumer les résultats de la société ;</a:t>
            </a:r>
          </a:p>
          <a:p>
            <a:pPr lvl="0" algn="just">
              <a:buFont typeface="Wingdings" pitchFamily="2" charset="2"/>
              <a:buChar char="q"/>
            </a:pPr>
            <a:r>
              <a:rPr lang="fr-FR" sz="2800" dirty="0">
                <a:solidFill>
                  <a:srgbClr val="00B0F0"/>
                </a:solidFill>
              </a:rPr>
              <a:t> </a:t>
            </a:r>
            <a:r>
              <a:rPr lang="fr-FR" sz="2800" dirty="0"/>
              <a:t>mettre en place des comités spécialisés (comité d’audit, comité recrutement et de rémunération, comité de stratégie et d’investissement) ;</a:t>
            </a:r>
          </a:p>
          <a:p>
            <a:pPr lvl="0" algn="just">
              <a:buFont typeface="Wingdings" pitchFamily="2" charset="2"/>
              <a:buChar char="q"/>
            </a:pPr>
            <a:r>
              <a:rPr lang="fr-FR" sz="2800" dirty="0">
                <a:solidFill>
                  <a:srgbClr val="00B0F0"/>
                </a:solidFill>
              </a:rPr>
              <a:t> </a:t>
            </a:r>
            <a:r>
              <a:rPr lang="fr-FR" sz="2800" dirty="0"/>
              <a:t>arrêter les comptes et procéder à une évaluation de ses performances (rapports annuels de gestion et sur le contrôle interne) ;</a:t>
            </a:r>
          </a:p>
          <a:p>
            <a:pPr lvl="0" algn="just">
              <a:buFont typeface="Wingdings" pitchFamily="2" charset="2"/>
              <a:buChar char="q"/>
            </a:pPr>
            <a:r>
              <a:rPr lang="fr-FR" sz="2800" dirty="0">
                <a:solidFill>
                  <a:srgbClr val="00B0F0"/>
                </a:solidFill>
              </a:rPr>
              <a:t> </a:t>
            </a:r>
            <a:r>
              <a:rPr lang="fr-FR" sz="2800" dirty="0"/>
              <a:t>de diligenter les contrôles et vérifications qu’il juge opportuns ;</a:t>
            </a:r>
          </a:p>
          <a:p>
            <a:pPr lvl="0" algn="just">
              <a:buFont typeface="Wingdings" pitchFamily="2" charset="2"/>
              <a:buChar char="q"/>
            </a:pPr>
            <a:r>
              <a:rPr lang="fr-FR" sz="2800" dirty="0">
                <a:solidFill>
                  <a:srgbClr val="00B0F0"/>
                </a:solidFill>
              </a:rPr>
              <a:t> </a:t>
            </a:r>
            <a:r>
              <a:rPr lang="fr-FR" sz="2800" dirty="0"/>
              <a:t>faire appel si nécessaire à des experts pour l’aider dans sa mission</a:t>
            </a:r>
            <a:r>
              <a:rPr lang="fr-FR" sz="2200" dirty="0"/>
              <a:t>.</a:t>
            </a:r>
          </a:p>
          <a:p>
            <a:pPr marL="0" marR="0" lvl="0" indent="0" algn="just" defTabSz="914400" rtl="0" eaLnBrk="0" fontAlgn="base" latinLnBrk="0" hangingPunct="0">
              <a:lnSpc>
                <a:spcPct val="100000"/>
              </a:lnSpc>
              <a:spcBef>
                <a:spcPct val="0"/>
              </a:spcBef>
              <a:spcAft>
                <a:spcPct val="0"/>
              </a:spcAft>
              <a:buClrTx/>
              <a:buSzTx/>
              <a:buFontTx/>
              <a:buNone/>
              <a:tabLst/>
            </a:pPr>
            <a:endParaRPr lang="fr-FR" sz="24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4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44</a:t>
            </a:fld>
            <a:endParaRPr lang="fr-FR"/>
          </a:p>
        </p:txBody>
      </p:sp>
      <p:sp>
        <p:nvSpPr>
          <p:cNvPr id="365569" name="Rectangle 1"/>
          <p:cNvSpPr>
            <a:spLocks noChangeArrowheads="1"/>
          </p:cNvSpPr>
          <p:nvPr/>
        </p:nvSpPr>
        <p:spPr bwMode="auto">
          <a:xfrm>
            <a:off x="0" y="692696"/>
            <a:ext cx="91440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100" dirty="0">
                <a:solidFill>
                  <a:srgbClr val="00B0F0"/>
                </a:solidFill>
              </a:rPr>
              <a:t> </a:t>
            </a:r>
            <a:r>
              <a:rPr lang="fr-FR" sz="2100" dirty="0"/>
              <a:t> </a:t>
            </a:r>
            <a:r>
              <a:rPr lang="fr-FR" sz="2800" b="1" dirty="0">
                <a:solidFill>
                  <a:srgbClr val="C00000"/>
                </a:solidFill>
              </a:rPr>
              <a:t>Autres rôle et responsabilités </a:t>
            </a:r>
            <a:endParaRPr lang="fr-FR" sz="2800" dirty="0">
              <a:solidFill>
                <a:srgbClr val="C00000"/>
              </a:solidFill>
            </a:endParaRPr>
          </a:p>
          <a:p>
            <a:pPr algn="just"/>
            <a:r>
              <a:rPr lang="fr-FR" sz="2800" dirty="0"/>
              <a:t>En plus des attributions classiques organisées par les textes fondateurs et le droit commun de l’OHADA,  le code de bonnes pratiques de gouvernance des  sociétés d’état (version adoptée par l’AG des sociétés d’Etat du 30 juin 2015) élargit les attributions des administrateurs des sociétés à capitaux publics aux rôle et responsabilités ci-après:</a:t>
            </a:r>
            <a:r>
              <a:rPr lang="fr-FR" sz="2800" b="1" dirty="0"/>
              <a:t> </a:t>
            </a:r>
            <a:endParaRPr lang="fr-FR" sz="2800" dirty="0"/>
          </a:p>
          <a:p>
            <a:pPr algn="just"/>
            <a:r>
              <a:rPr lang="fr-FR" sz="2800" dirty="0"/>
              <a:t> </a:t>
            </a:r>
          </a:p>
          <a:p>
            <a:pPr lvl="0" algn="just">
              <a:buFont typeface="Wingdings" pitchFamily="2" charset="2"/>
              <a:buChar char="q"/>
            </a:pPr>
            <a:r>
              <a:rPr lang="fr-FR" sz="2800" dirty="0">
                <a:solidFill>
                  <a:srgbClr val="00B0F0"/>
                </a:solidFill>
              </a:rPr>
              <a:t> </a:t>
            </a:r>
            <a:r>
              <a:rPr lang="fr-FR" sz="2800" dirty="0"/>
              <a:t>procéder à une évaluation des performances de la société (rapports annuels de gestion) ;</a:t>
            </a:r>
          </a:p>
          <a:p>
            <a:pPr lvl="0" algn="just">
              <a:buFont typeface="Wingdings" pitchFamily="2" charset="2"/>
              <a:buChar char="q"/>
            </a:pPr>
            <a:r>
              <a:rPr lang="fr-FR" sz="2800" dirty="0">
                <a:solidFill>
                  <a:srgbClr val="00B0F0"/>
                </a:solidFill>
              </a:rPr>
              <a:t> </a:t>
            </a:r>
            <a:r>
              <a:rPr lang="fr-FR" sz="2800" dirty="0"/>
              <a:t>faire appel si nécessaire à des experts pour l’aider dans sa mission d’analyse si nécessaire ;</a:t>
            </a:r>
          </a:p>
          <a:p>
            <a:pPr lvl="0" algn="just"/>
            <a:endParaRPr kumimoji="0" lang="fr-FR" sz="21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45</a:t>
            </a:fld>
            <a:endParaRPr lang="fr-FR"/>
          </a:p>
        </p:txBody>
      </p:sp>
      <p:sp>
        <p:nvSpPr>
          <p:cNvPr id="365569" name="Rectangle 1"/>
          <p:cNvSpPr>
            <a:spLocks noChangeArrowheads="1"/>
          </p:cNvSpPr>
          <p:nvPr/>
        </p:nvSpPr>
        <p:spPr bwMode="auto">
          <a:xfrm>
            <a:off x="251520" y="908720"/>
            <a:ext cx="8892480" cy="546303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fr-FR" sz="2000" dirty="0"/>
          </a:p>
          <a:p>
            <a:pPr lvl="0" algn="just">
              <a:buFont typeface="Wingdings" pitchFamily="2" charset="2"/>
              <a:buChar char="q"/>
            </a:pPr>
            <a:r>
              <a:rPr lang="fr-FR" sz="2800" dirty="0">
                <a:solidFill>
                  <a:srgbClr val="00B0F0"/>
                </a:solidFill>
              </a:rPr>
              <a:t> </a:t>
            </a:r>
            <a:r>
              <a:rPr lang="fr-FR" sz="2800" dirty="0"/>
              <a:t>informer sur les cas d’incompatibilité ;</a:t>
            </a:r>
          </a:p>
          <a:p>
            <a:pPr lvl="0" algn="just">
              <a:buFont typeface="Wingdings" pitchFamily="2" charset="2"/>
              <a:buChar char="q"/>
            </a:pPr>
            <a:r>
              <a:rPr lang="fr-FR" sz="2800" dirty="0">
                <a:solidFill>
                  <a:srgbClr val="00B0F0"/>
                </a:solidFill>
              </a:rPr>
              <a:t> </a:t>
            </a:r>
            <a:r>
              <a:rPr lang="fr-FR" sz="2800" dirty="0"/>
              <a:t> remplir pleinement le devoir de contrôle.</a:t>
            </a:r>
          </a:p>
          <a:p>
            <a:pPr algn="just"/>
            <a:endParaRPr lang="fr-FR" sz="2800" dirty="0"/>
          </a:p>
          <a:p>
            <a:pPr algn="just"/>
            <a:r>
              <a:rPr lang="fr-FR" sz="2800" dirty="0"/>
              <a:t>L’administrateur a un devoir de présence aux séances du conseil pour ne pas voir sa responsabilité engagée à son insu. Il a également un devoir d’information, il doit faire preuve de vigilance et se tenir régulièrement au courant des affaires sociales. Il est aussi, pour cette raison, tenu à la discrétion à l’égard des informations présentant un caractère confidentiel et données comme tel par le président.</a:t>
            </a:r>
          </a:p>
          <a:p>
            <a:endParaRPr kumimoji="0" lang="fr-FR" sz="21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46</a:t>
            </a:fld>
            <a:endParaRPr lang="fr-FR"/>
          </a:p>
        </p:txBody>
      </p:sp>
      <p:sp>
        <p:nvSpPr>
          <p:cNvPr id="365569" name="Rectangle 1"/>
          <p:cNvSpPr>
            <a:spLocks noChangeArrowheads="1"/>
          </p:cNvSpPr>
          <p:nvPr/>
        </p:nvSpPr>
        <p:spPr bwMode="auto">
          <a:xfrm>
            <a:off x="0" y="620688"/>
            <a:ext cx="91440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500" b="1" i="1" dirty="0">
                <a:solidFill>
                  <a:srgbClr val="0070C0"/>
                </a:solidFill>
              </a:rPr>
              <a:t>II.1.2.Attribution  des administrateurs au sein du CA  </a:t>
            </a:r>
            <a:endParaRPr lang="fr-FR" sz="2500" dirty="0">
              <a:solidFill>
                <a:srgbClr val="0070C0"/>
              </a:solidFill>
            </a:endParaRPr>
          </a:p>
          <a:p>
            <a:pPr algn="just"/>
            <a:r>
              <a:rPr lang="fr-FR" sz="2500" dirty="0"/>
              <a:t>Les administrateurs sont investis des pouvoirs les plus étendus pour agir en toutes circonstances au nom de l’entité.</a:t>
            </a:r>
          </a:p>
          <a:p>
            <a:pPr algn="just"/>
            <a:r>
              <a:rPr lang="fr-FR" sz="2500" dirty="0"/>
              <a:t>Les administrateurs  à travers le Conseil d’Administration disposent notamment des pouvoirs suivants :</a:t>
            </a:r>
          </a:p>
          <a:p>
            <a:pPr lvl="0" algn="just">
              <a:buFont typeface="Wingdings" pitchFamily="2" charset="2"/>
              <a:buChar char="q"/>
            </a:pPr>
            <a:r>
              <a:rPr lang="fr-FR" sz="2500" dirty="0">
                <a:solidFill>
                  <a:srgbClr val="00B0F0"/>
                </a:solidFill>
              </a:rPr>
              <a:t> </a:t>
            </a:r>
            <a:r>
              <a:rPr lang="fr-FR" sz="2500" dirty="0"/>
              <a:t>responsabiliser les  dirigeants sociaux : Pour permettre d’évaluer la qualité de la gestion et les performances de l’équipe dirigeante, le Conseil d’administration conclura avec le directeur général de la société, à l’occasion de sa nomination, annuellement, et à des étapes importantes de la vie de l’organisme, notamment la recapitalisation de la société, l’adoption d’un contrat plan (ou de programme) ou d’un plan de restructuration, l’ouverture du capital au secteur privé, </a:t>
            </a:r>
            <a:r>
              <a:rPr lang="fr-FR" sz="2500" b="1" dirty="0"/>
              <a:t>un  contrat d’objectifs, </a:t>
            </a:r>
            <a:r>
              <a:rPr lang="fr-FR" sz="2500" dirty="0"/>
              <a:t>précisant les attentes envers l’organisme ainsi que les orientations générales qui lui sont fixées.</a:t>
            </a:r>
          </a:p>
          <a:p>
            <a:endParaRPr kumimoji="0" lang="fr-FR" sz="21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47</a:t>
            </a:fld>
            <a:endParaRPr lang="fr-FR"/>
          </a:p>
        </p:txBody>
      </p:sp>
      <p:sp>
        <p:nvSpPr>
          <p:cNvPr id="365569" name="Rectangle 1"/>
          <p:cNvSpPr>
            <a:spLocks noChangeArrowheads="1"/>
          </p:cNvSpPr>
          <p:nvPr/>
        </p:nvSpPr>
        <p:spPr bwMode="auto">
          <a:xfrm>
            <a:off x="0" y="1093385"/>
            <a:ext cx="9144000" cy="55861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800" dirty="0"/>
              <a:t>Sur la base de ce contrat d’objectifs (ou contrat de performance), le dirigeant concerné est tenu de décliner ces orientations générales en plan d’entreprise soumis à l’approbation du Conseil d’administration qui est appelé à évaluer régulièrement, notamment au moment de l’arrêté des comptes, la mise en œuvre de ce plan et d’effectuer les recadrages nécessaires. Ainsi, sur la base des objectifs généraux, la direction générale détermine les objectifs spécifiques, affecte les moyens et contrôle les résultats des directions et services opérationnels chargés de la mise en œuvre du plan d’entreprise. Il s’assure du respect des dispositifs de contrôle interne et de contrôle de gestion.</a:t>
            </a:r>
          </a:p>
          <a:p>
            <a:endParaRPr kumimoji="0" lang="fr-FR" sz="21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48</a:t>
            </a:fld>
            <a:endParaRPr lang="fr-FR"/>
          </a:p>
        </p:txBody>
      </p:sp>
      <p:sp>
        <p:nvSpPr>
          <p:cNvPr id="365569" name="Rectangle 1"/>
          <p:cNvSpPr>
            <a:spLocks noChangeArrowheads="1"/>
          </p:cNvSpPr>
          <p:nvPr/>
        </p:nvSpPr>
        <p:spPr bwMode="auto">
          <a:xfrm>
            <a:off x="251520" y="477833"/>
            <a:ext cx="8892480" cy="68172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800" dirty="0"/>
              <a:t>Ces  résultats,  mesurés   notamment  par  des  indicateurs  de  performance,   font  l’objet d’évaluation régulière et donnent lieu à </a:t>
            </a:r>
            <a:r>
              <a:rPr lang="fr-FR" sz="2800" b="1" dirty="0"/>
              <a:t>un rapport de performance </a:t>
            </a:r>
            <a:r>
              <a:rPr lang="fr-FR" sz="2800" dirty="0"/>
              <a:t>élaboré en fin d’année par la direction générale et présenté au Conseil d’Administration ;</a:t>
            </a:r>
          </a:p>
          <a:p>
            <a:pPr lvl="0">
              <a:buFont typeface="Wingdings" pitchFamily="2" charset="2"/>
              <a:buChar char="q"/>
            </a:pPr>
            <a:r>
              <a:rPr lang="fr-FR" sz="2800" dirty="0">
                <a:solidFill>
                  <a:schemeClr val="accent2"/>
                </a:solidFill>
              </a:rPr>
              <a:t> </a:t>
            </a:r>
            <a:r>
              <a:rPr lang="fr-FR" sz="2800" dirty="0"/>
              <a:t>exercer un contrôle permanent de la gestion assurée, selon le mode de direction retenue,  par le Directeur Général  ;</a:t>
            </a:r>
          </a:p>
          <a:p>
            <a:pPr lvl="0">
              <a:buFont typeface="Wingdings" pitchFamily="2" charset="2"/>
              <a:buChar char="q"/>
            </a:pPr>
            <a:r>
              <a:rPr lang="fr-FR" sz="2800" dirty="0">
                <a:solidFill>
                  <a:srgbClr val="00B0F0"/>
                </a:solidFill>
              </a:rPr>
              <a:t> </a:t>
            </a:r>
            <a:r>
              <a:rPr lang="fr-FR" sz="2800" dirty="0"/>
              <a:t>arrêter les comptes de chaque exercice ;</a:t>
            </a:r>
          </a:p>
          <a:p>
            <a:pPr lvl="0">
              <a:buFont typeface="Wingdings" pitchFamily="2" charset="2"/>
              <a:buChar char="q"/>
            </a:pPr>
            <a:r>
              <a:rPr lang="fr-FR" sz="2800" dirty="0">
                <a:solidFill>
                  <a:srgbClr val="00B0F0"/>
                </a:solidFill>
              </a:rPr>
              <a:t> </a:t>
            </a:r>
            <a:r>
              <a:rPr lang="fr-FR" sz="2800" dirty="0"/>
              <a:t>de façon collégiale, jouer pleinement leur rôle d’organe délibérant et apporter une réelle valeur ajoutée à l’entreprise ;</a:t>
            </a:r>
          </a:p>
          <a:p>
            <a:pPr lvl="0">
              <a:buFont typeface="Wingdings" pitchFamily="2" charset="2"/>
              <a:buChar char="q"/>
            </a:pPr>
            <a:r>
              <a:rPr lang="fr-FR" sz="2800" dirty="0">
                <a:solidFill>
                  <a:srgbClr val="00B0F0"/>
                </a:solidFill>
              </a:rPr>
              <a:t> </a:t>
            </a:r>
            <a:r>
              <a:rPr lang="fr-FR" sz="2800" dirty="0"/>
              <a:t>avoir la capacité de prendre des décisions dans l’intérêt de la société ;</a:t>
            </a:r>
          </a:p>
          <a:p>
            <a:pPr algn="just"/>
            <a:endParaRPr lang="fr-FR" sz="2400" dirty="0"/>
          </a:p>
          <a:p>
            <a:endParaRPr kumimoji="0" lang="fr-FR" sz="21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49</a:t>
            </a:fld>
            <a:endParaRPr lang="fr-FR"/>
          </a:p>
        </p:txBody>
      </p:sp>
      <p:sp>
        <p:nvSpPr>
          <p:cNvPr id="365569" name="Rectangle 1"/>
          <p:cNvSpPr>
            <a:spLocks noChangeArrowheads="1"/>
          </p:cNvSpPr>
          <p:nvPr/>
        </p:nvSpPr>
        <p:spPr bwMode="auto">
          <a:xfrm>
            <a:off x="0" y="764704"/>
            <a:ext cx="91440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buFont typeface="Wingdings" pitchFamily="2" charset="2"/>
              <a:buChar char="q"/>
            </a:pPr>
            <a:r>
              <a:rPr lang="fr-FR" sz="2800" dirty="0">
                <a:solidFill>
                  <a:schemeClr val="accent2"/>
                </a:solidFill>
              </a:rPr>
              <a:t> </a:t>
            </a:r>
            <a:r>
              <a:rPr lang="fr-FR" sz="2800" dirty="0"/>
              <a:t>avoir l’indépendance de jugement, de décision et d’action ;</a:t>
            </a:r>
          </a:p>
          <a:p>
            <a:pPr lvl="0" algn="just">
              <a:buFont typeface="Wingdings" pitchFamily="2" charset="2"/>
              <a:buChar char="q"/>
            </a:pPr>
            <a:r>
              <a:rPr lang="fr-FR" sz="2800" dirty="0">
                <a:solidFill>
                  <a:srgbClr val="00B0F0"/>
                </a:solidFill>
              </a:rPr>
              <a:t> </a:t>
            </a:r>
            <a:r>
              <a:rPr lang="fr-FR" sz="2800" dirty="0"/>
              <a:t> informer sur les cas d’incompatibilité ;</a:t>
            </a:r>
          </a:p>
          <a:p>
            <a:pPr lvl="0" algn="just">
              <a:buFont typeface="Wingdings" pitchFamily="2" charset="2"/>
              <a:buChar char="q"/>
            </a:pPr>
            <a:r>
              <a:rPr lang="fr-FR" sz="2800" dirty="0">
                <a:solidFill>
                  <a:srgbClr val="00B0F0"/>
                </a:solidFill>
              </a:rPr>
              <a:t> </a:t>
            </a:r>
            <a:r>
              <a:rPr lang="fr-FR" sz="2800" dirty="0"/>
              <a:t> remplir pleinement le devoir de contrôle ;</a:t>
            </a:r>
          </a:p>
          <a:p>
            <a:pPr lvl="0" algn="just">
              <a:buFont typeface="Wingdings" pitchFamily="2" charset="2"/>
              <a:buChar char="q"/>
            </a:pPr>
            <a:r>
              <a:rPr lang="fr-FR" sz="2800" dirty="0">
                <a:solidFill>
                  <a:srgbClr val="00B0F0"/>
                </a:solidFill>
              </a:rPr>
              <a:t> </a:t>
            </a:r>
            <a:r>
              <a:rPr lang="fr-FR" sz="2800" dirty="0"/>
              <a:t>remplir l’obligation de rendre compte aux Parties prenantes, aux tutelles et accepter d’assumer les conséquences de leurs décisions et de leurs actes ;</a:t>
            </a:r>
          </a:p>
          <a:p>
            <a:pPr lvl="0" algn="just">
              <a:buFont typeface="Wingdings" pitchFamily="2" charset="2"/>
              <a:buChar char="q"/>
            </a:pPr>
            <a:r>
              <a:rPr lang="fr-FR" sz="2800" dirty="0">
                <a:solidFill>
                  <a:srgbClr val="00B0F0"/>
                </a:solidFill>
              </a:rPr>
              <a:t> </a:t>
            </a:r>
            <a:r>
              <a:rPr lang="fr-FR" sz="2800" dirty="0"/>
              <a:t>autoriser des conventions passées entre la société et l’un de ses dirigeants, administrateur ou actionnaires disposant de plus de 10% des droits de vote;</a:t>
            </a:r>
          </a:p>
          <a:p>
            <a:pPr lvl="0" algn="just">
              <a:buFont typeface="Wingdings" pitchFamily="2" charset="2"/>
              <a:buChar char="q"/>
            </a:pPr>
            <a:r>
              <a:rPr lang="fr-FR" sz="2800" dirty="0">
                <a:solidFill>
                  <a:srgbClr val="00B0F0"/>
                </a:solidFill>
              </a:rPr>
              <a:t> </a:t>
            </a:r>
            <a:r>
              <a:rPr lang="fr-FR" sz="2800" dirty="0"/>
              <a:t>nommer  et révoquer le Directeur Général ainsi que fixer sa rémunération.</a:t>
            </a: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5</a:t>
            </a:fld>
            <a:endParaRPr lang="fr-FR"/>
          </a:p>
        </p:txBody>
      </p:sp>
      <p:sp>
        <p:nvSpPr>
          <p:cNvPr id="365569" name="Rectangle 1"/>
          <p:cNvSpPr>
            <a:spLocks noChangeArrowheads="1"/>
          </p:cNvSpPr>
          <p:nvPr/>
        </p:nvSpPr>
        <p:spPr bwMode="auto">
          <a:xfrm>
            <a:off x="107504" y="1206907"/>
            <a:ext cx="8892480" cy="510909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600" dirty="0"/>
              <a:t>On distingue deux types de sociétés à capitaux publics à savoir : </a:t>
            </a:r>
          </a:p>
          <a:p>
            <a:pPr lvl="0" algn="just">
              <a:buFont typeface="Wingdings" pitchFamily="2" charset="2"/>
              <a:buChar char="q"/>
            </a:pPr>
            <a:r>
              <a:rPr lang="fr-FR" sz="2600" dirty="0">
                <a:solidFill>
                  <a:srgbClr val="00B0F0"/>
                </a:solidFill>
              </a:rPr>
              <a:t> </a:t>
            </a:r>
            <a:r>
              <a:rPr lang="fr-FR" sz="2600" dirty="0"/>
              <a:t>les sociétés d'Etat, qui sont des sociétés à capitaux publics dans lesquelles l'Etat et/ou ses démembrements détiennent la totalité du capital social ; </a:t>
            </a:r>
          </a:p>
          <a:p>
            <a:pPr lvl="0" algn="just">
              <a:buFont typeface="Wingdings" pitchFamily="2" charset="2"/>
              <a:buChar char="q"/>
            </a:pPr>
            <a:r>
              <a:rPr lang="fr-FR" sz="2600" dirty="0">
                <a:solidFill>
                  <a:srgbClr val="00B0F0"/>
                </a:solidFill>
              </a:rPr>
              <a:t> </a:t>
            </a:r>
            <a:r>
              <a:rPr lang="fr-FR" sz="2600" dirty="0"/>
              <a:t>les sociétés d'économie mixte, qui sont des sociétés à capitaux publics dans lesquelles l'Etat et/ou ses démembrements détiennent une partie du capital social.</a:t>
            </a:r>
          </a:p>
          <a:p>
            <a:pPr algn="just"/>
            <a:r>
              <a:rPr lang="fr-FR" sz="2600" dirty="0"/>
              <a:t>Par démembrement, il faut noter qu'il s'agit des collectivités territoriales, les établissements publics de l'Etat (EPE), les sociétés d'Etat et les fonds nationaux.</a:t>
            </a:r>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50</a:t>
            </a:fld>
            <a:endParaRPr lang="fr-FR"/>
          </a:p>
        </p:txBody>
      </p:sp>
      <p:sp>
        <p:nvSpPr>
          <p:cNvPr id="365569" name="Rectangle 1"/>
          <p:cNvSpPr>
            <a:spLocks noChangeArrowheads="1"/>
          </p:cNvSpPr>
          <p:nvPr/>
        </p:nvSpPr>
        <p:spPr bwMode="auto">
          <a:xfrm>
            <a:off x="0" y="784450"/>
            <a:ext cx="9144000" cy="56015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800" b="1" i="1" dirty="0">
                <a:solidFill>
                  <a:srgbClr val="0070C0"/>
                </a:solidFill>
              </a:rPr>
              <a:t>II.1.3.Missions  des administrateurs au sein du CA</a:t>
            </a:r>
            <a:endParaRPr lang="fr-FR" sz="2800" dirty="0">
              <a:solidFill>
                <a:srgbClr val="0070C0"/>
              </a:solidFill>
            </a:endParaRPr>
          </a:p>
          <a:p>
            <a:pPr algn="just"/>
            <a:r>
              <a:rPr lang="fr-FR" sz="2800" dirty="0"/>
              <a:t>Quatre (04) grandes missions sont confiées aux membres du Conseil d’Administration : </a:t>
            </a:r>
          </a:p>
          <a:p>
            <a:pPr lvl="0" algn="just">
              <a:buFont typeface="Wingdings" pitchFamily="2" charset="2"/>
              <a:buChar char="q"/>
            </a:pPr>
            <a:r>
              <a:rPr lang="fr-FR" sz="2800" dirty="0">
                <a:solidFill>
                  <a:srgbClr val="00B0F0"/>
                </a:solidFill>
              </a:rPr>
              <a:t> </a:t>
            </a:r>
            <a:r>
              <a:rPr lang="fr-FR" sz="2800" dirty="0"/>
              <a:t>tout d’abord, les membres du Conseil d’Administration ont le pouvoir de définir les orientations stratégiques de la société, de prendre les décisions qui s’y rapportent et de veiller à leur mise en œuvre par la direction générale.        En pratique, le Conseil d’Administration doit demander à la direction générale de lui rendre compte des décisions qu’elle a prises pour appliquer ses orientations ainsi que des résultats obtenus, faute de quoi il engagerait sa responsabilité ;</a:t>
            </a:r>
          </a:p>
          <a:p>
            <a:pPr lvl="0">
              <a:buFont typeface="Wingdings" pitchFamily="2" charset="2"/>
              <a:buChar char="q"/>
            </a:pPr>
            <a:endParaRPr lang="fr-FR" sz="2200" dirty="0"/>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51</a:t>
            </a:fld>
            <a:endParaRPr lang="fr-FR"/>
          </a:p>
        </p:txBody>
      </p:sp>
      <p:sp>
        <p:nvSpPr>
          <p:cNvPr id="365569" name="Rectangle 1"/>
          <p:cNvSpPr>
            <a:spLocks noChangeArrowheads="1"/>
          </p:cNvSpPr>
          <p:nvPr/>
        </p:nvSpPr>
        <p:spPr bwMode="auto">
          <a:xfrm>
            <a:off x="0" y="1169170"/>
            <a:ext cx="9144000"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buFont typeface="Wingdings" pitchFamily="2" charset="2"/>
              <a:buChar char="q"/>
            </a:pPr>
            <a:r>
              <a:rPr lang="fr-FR" sz="2800" dirty="0">
                <a:solidFill>
                  <a:schemeClr val="accent2"/>
                </a:solidFill>
              </a:rPr>
              <a:t> </a:t>
            </a:r>
            <a:r>
              <a:rPr lang="fr-FR" sz="2800" dirty="0"/>
              <a:t>les administrateurs ont par ailleurs la charge d’arrêter les comptes de la société. Ils doivent, dans la lignée de cette mission, veiller à la qualité des informations financières données d’une part au marché et d’autre part aux actionnaires. </a:t>
            </a:r>
          </a:p>
          <a:p>
            <a:pPr lvl="0" algn="just">
              <a:buFont typeface="Wingdings" pitchFamily="2" charset="2"/>
              <a:buChar char="q"/>
            </a:pPr>
            <a:r>
              <a:rPr lang="fr-FR" sz="2800" dirty="0">
                <a:solidFill>
                  <a:srgbClr val="00B0F0"/>
                </a:solidFill>
              </a:rPr>
              <a:t> </a:t>
            </a:r>
            <a:r>
              <a:rPr lang="fr-FR" sz="2800" dirty="0"/>
              <a:t>le conseil sélectionne en outre les dirigeants de l’entreprise et évalue leur performance et leur rémunération. </a:t>
            </a:r>
          </a:p>
          <a:p>
            <a:pPr lvl="0" algn="just">
              <a:buFont typeface="Wingdings" pitchFamily="2" charset="2"/>
              <a:buChar char="q"/>
            </a:pPr>
            <a:r>
              <a:rPr lang="fr-FR" sz="2800" dirty="0">
                <a:solidFill>
                  <a:srgbClr val="00B0F0"/>
                </a:solidFill>
              </a:rPr>
              <a:t> </a:t>
            </a:r>
            <a:r>
              <a:rPr lang="fr-FR" sz="2800" dirty="0"/>
              <a:t>enfin, les administrateurs sont chargés de veiller à la solidité et à la fiabilité du système de contrôle interne de l’entreprise.</a:t>
            </a: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52</a:t>
            </a:fld>
            <a:endParaRPr lang="fr-FR"/>
          </a:p>
        </p:txBody>
      </p:sp>
      <p:sp>
        <p:nvSpPr>
          <p:cNvPr id="365569" name="Rectangle 1"/>
          <p:cNvSpPr>
            <a:spLocks noChangeArrowheads="1"/>
          </p:cNvSpPr>
          <p:nvPr/>
        </p:nvSpPr>
        <p:spPr bwMode="auto">
          <a:xfrm>
            <a:off x="0" y="1080327"/>
            <a:ext cx="914400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dirty="0">
                <a:solidFill>
                  <a:srgbClr val="00B0F0"/>
                </a:solidFill>
              </a:rPr>
              <a:t> </a:t>
            </a:r>
            <a:r>
              <a:rPr lang="fr-FR" sz="2800" dirty="0"/>
              <a:t>A ce jour, les codes de gouvernance ont édicté trois (03) grandes règles de conduite pour l’administrateur :</a:t>
            </a:r>
          </a:p>
          <a:p>
            <a:pPr lvl="0" algn="just">
              <a:buFont typeface="Wingdings" pitchFamily="2" charset="2"/>
              <a:buChar char="q"/>
            </a:pPr>
            <a:r>
              <a:rPr lang="fr-FR" sz="2800" dirty="0">
                <a:solidFill>
                  <a:srgbClr val="00B0F0"/>
                </a:solidFill>
              </a:rPr>
              <a:t> </a:t>
            </a:r>
            <a:r>
              <a:rPr lang="fr-FR" sz="2800" dirty="0"/>
              <a:t>premièrement, l’administrateur doit exercer ses fonctions avec diligence, Il doit ainsi faire preuve d’assiduité et d’engagement dans le travail du Conseil ;</a:t>
            </a:r>
          </a:p>
          <a:p>
            <a:pPr lvl="0" algn="just">
              <a:buFont typeface="Wingdings" pitchFamily="2" charset="2"/>
              <a:buChar char="q"/>
            </a:pPr>
            <a:r>
              <a:rPr lang="fr-FR" sz="2800" dirty="0">
                <a:solidFill>
                  <a:srgbClr val="00B0F0"/>
                </a:solidFill>
              </a:rPr>
              <a:t> </a:t>
            </a:r>
            <a:r>
              <a:rPr lang="fr-FR" sz="2800" dirty="0"/>
              <a:t>ensuite, l’administrateur doit exercer ses fonctions avec loyauté. Il respectera ainsi le principe de collégialité et de confidentialité ;</a:t>
            </a:r>
          </a:p>
          <a:p>
            <a:pPr lvl="0" algn="just">
              <a:buFont typeface="Wingdings" pitchFamily="2" charset="2"/>
              <a:buChar char="q"/>
            </a:pPr>
            <a:r>
              <a:rPr lang="fr-FR" sz="2800" dirty="0">
                <a:solidFill>
                  <a:srgbClr val="00B0F0"/>
                </a:solidFill>
              </a:rPr>
              <a:t> </a:t>
            </a:r>
            <a:r>
              <a:rPr lang="fr-FR" sz="2800" dirty="0"/>
              <a:t>enfin, son expertise devra s’analyser comme une valeur ajoutée pour l’entreprise.</a:t>
            </a: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53</a:t>
            </a:fld>
            <a:endParaRPr lang="fr-FR"/>
          </a:p>
        </p:txBody>
      </p:sp>
      <p:sp>
        <p:nvSpPr>
          <p:cNvPr id="365569" name="Rectangle 1"/>
          <p:cNvSpPr>
            <a:spLocks noChangeArrowheads="1"/>
          </p:cNvSpPr>
          <p:nvPr/>
        </p:nvSpPr>
        <p:spPr bwMode="auto">
          <a:xfrm>
            <a:off x="0" y="1189196"/>
            <a:ext cx="9144000"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400" dirty="0">
                <a:solidFill>
                  <a:srgbClr val="00B0F0"/>
                </a:solidFill>
              </a:rPr>
              <a:t> </a:t>
            </a:r>
            <a:r>
              <a:rPr lang="fr-FR" sz="2800" b="1" i="1" dirty="0">
                <a:solidFill>
                  <a:srgbClr val="0070C0"/>
                </a:solidFill>
              </a:rPr>
              <a:t>II.1.4. Responsabilité  des administrateurs </a:t>
            </a:r>
            <a:endParaRPr lang="fr-FR" sz="2800" dirty="0">
              <a:solidFill>
                <a:srgbClr val="0070C0"/>
              </a:solidFill>
            </a:endParaRPr>
          </a:p>
          <a:p>
            <a:pPr algn="just"/>
            <a:r>
              <a:rPr lang="fr-FR" sz="2800" dirty="0"/>
              <a:t>Le président du Conseil d’Administration et les autres membres du Conseil d’Administration sont responsables, conformément aux règles du droit commun, individuellement ou solidairement envers les tiers, soit des infractions aux dispositions législatives ou règlementaires applicables aux sociétés commerciales, soit des violations des dispositions des statuts, soit des fautes commises dans leur gestion.</a:t>
            </a:r>
          </a:p>
          <a:p>
            <a:pPr algn="just"/>
            <a:endParaRPr lang="fr-FR" sz="2800" dirty="0"/>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54</a:t>
            </a:fld>
            <a:endParaRPr lang="fr-FR"/>
          </a:p>
        </p:txBody>
      </p:sp>
      <p:sp>
        <p:nvSpPr>
          <p:cNvPr id="365569" name="Rectangle 1"/>
          <p:cNvSpPr>
            <a:spLocks noChangeArrowheads="1"/>
          </p:cNvSpPr>
          <p:nvPr/>
        </p:nvSpPr>
        <p:spPr bwMode="auto">
          <a:xfrm>
            <a:off x="251520" y="1620083"/>
            <a:ext cx="8892480"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800" dirty="0"/>
              <a:t>Nonobstant les responsabilités civiles et pénales encourues par les administrateurs, le président et les autres  Administrateurs de même que les directeurs généraux et autres dirigeants des sociétés à capitaux publics sont responsables devant le conseil des ministres et l’assemblée générale des sociétés d’Etats pour tout manquement à leurs obligations dans les conditions prévues par voie règlementaire</a:t>
            </a:r>
            <a:r>
              <a:rPr lang="fr-FR" sz="2400" dirty="0"/>
              <a:t>.</a:t>
            </a: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55</a:t>
            </a:fld>
            <a:endParaRPr lang="fr-FR"/>
          </a:p>
        </p:txBody>
      </p:sp>
      <p:sp>
        <p:nvSpPr>
          <p:cNvPr id="365569" name="Rectangle 1"/>
          <p:cNvSpPr>
            <a:spLocks noChangeArrowheads="1"/>
          </p:cNvSpPr>
          <p:nvPr/>
        </p:nvSpPr>
        <p:spPr bwMode="auto">
          <a:xfrm>
            <a:off x="0" y="412784"/>
            <a:ext cx="9144000" cy="68326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2400" dirty="0">
                <a:solidFill>
                  <a:srgbClr val="00B0F0"/>
                </a:solidFill>
              </a:rPr>
              <a:t> </a:t>
            </a:r>
            <a:r>
              <a:rPr lang="fr-FR" sz="2600" b="1" dirty="0">
                <a:solidFill>
                  <a:srgbClr val="C00000"/>
                </a:solidFill>
              </a:rPr>
              <a:t>II.1.4.1 La responsabilité civile des administrateurs</a:t>
            </a:r>
            <a:endParaRPr lang="fr-FR" sz="2600" dirty="0">
              <a:solidFill>
                <a:srgbClr val="C00000"/>
              </a:solidFill>
            </a:endParaRPr>
          </a:p>
          <a:p>
            <a:r>
              <a:rPr lang="fr-FR" sz="2600" dirty="0"/>
              <a:t> </a:t>
            </a:r>
          </a:p>
          <a:p>
            <a:pPr algn="just"/>
            <a:r>
              <a:rPr lang="fr-FR" sz="2600" dirty="0"/>
              <a:t>Durant l’exercice de leurs mandats, les administrateurs, peuvent engager leur responsabilité civile individuellement ou solidairement envers la société ou les tiers à trois (03) niveaux :</a:t>
            </a:r>
          </a:p>
          <a:p>
            <a:pPr lvl="0" algn="just">
              <a:buFont typeface="Wingdings" pitchFamily="2" charset="2"/>
              <a:buChar char="q"/>
            </a:pPr>
            <a:r>
              <a:rPr lang="fr-FR" sz="2600" b="1" dirty="0">
                <a:solidFill>
                  <a:srgbClr val="00B0F0"/>
                </a:solidFill>
              </a:rPr>
              <a:t> </a:t>
            </a:r>
            <a:r>
              <a:rPr lang="fr-FR" sz="2600" b="1" dirty="0"/>
              <a:t>infractions aux dispositions législatives ou réglementaires : </a:t>
            </a:r>
            <a:r>
              <a:rPr lang="fr-FR" sz="2600" dirty="0"/>
              <a:t>les administrateurs doivent respecter la loi en vigueur correspondant à la forme sociétaire de l’organisation ;</a:t>
            </a:r>
          </a:p>
          <a:p>
            <a:pPr lvl="0" algn="just">
              <a:buFont typeface="Wingdings" pitchFamily="2" charset="2"/>
              <a:buChar char="q"/>
            </a:pPr>
            <a:r>
              <a:rPr lang="fr-FR" sz="2600" b="1" dirty="0">
                <a:solidFill>
                  <a:srgbClr val="00B0F0"/>
                </a:solidFill>
              </a:rPr>
              <a:t> </a:t>
            </a:r>
            <a:r>
              <a:rPr lang="fr-FR" sz="2600" b="1" dirty="0"/>
              <a:t>violation des statuts : </a:t>
            </a:r>
            <a:r>
              <a:rPr lang="fr-FR" sz="2600" dirty="0"/>
              <a:t>les administrateurs sont également tenus de se conformer aux règles intégrées dans les statuts de la société ;</a:t>
            </a:r>
          </a:p>
          <a:p>
            <a:pPr lvl="0" algn="just">
              <a:buFont typeface="Wingdings" pitchFamily="2" charset="2"/>
              <a:buChar char="q"/>
            </a:pPr>
            <a:r>
              <a:rPr lang="fr-FR" sz="2600" b="1" dirty="0">
                <a:solidFill>
                  <a:srgbClr val="00B0F0"/>
                </a:solidFill>
              </a:rPr>
              <a:t> </a:t>
            </a:r>
            <a:r>
              <a:rPr lang="fr-FR" sz="2600" b="1" dirty="0"/>
              <a:t>fautes de gestion : </a:t>
            </a:r>
            <a:r>
              <a:rPr lang="fr-FR" sz="2600" dirty="0"/>
              <a:t>notamment dans le cas où les administrateurs manquent à leur devoir de contrôle du directeur général ou du président du conseil d’administration.</a:t>
            </a:r>
          </a:p>
          <a:p>
            <a:r>
              <a:rPr lang="fr-FR" sz="2400" dirty="0"/>
              <a:t> </a:t>
            </a:r>
          </a:p>
          <a:p>
            <a:pPr algn="just"/>
            <a:r>
              <a:rPr lang="fr-FR" sz="2400" dirty="0"/>
              <a:t>.</a:t>
            </a: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56</a:t>
            </a:fld>
            <a:endParaRPr lang="fr-FR"/>
          </a:p>
        </p:txBody>
      </p:sp>
      <p:sp>
        <p:nvSpPr>
          <p:cNvPr id="365569" name="Rectangle 1"/>
          <p:cNvSpPr>
            <a:spLocks noChangeArrowheads="1"/>
          </p:cNvSpPr>
          <p:nvPr/>
        </p:nvSpPr>
        <p:spPr bwMode="auto">
          <a:xfrm>
            <a:off x="0" y="987687"/>
            <a:ext cx="9144000"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200" dirty="0">
                <a:solidFill>
                  <a:srgbClr val="00B0F0"/>
                </a:solidFill>
              </a:rPr>
              <a:t> </a:t>
            </a:r>
            <a:r>
              <a:rPr lang="fr-FR" sz="2800" b="1" u="sng" dirty="0">
                <a:solidFill>
                  <a:srgbClr val="00B050"/>
                </a:solidFill>
              </a:rPr>
              <a:t>Mise en cause de la responsabilité civile des dirigeants</a:t>
            </a:r>
            <a:endParaRPr lang="fr-FR" sz="2800" dirty="0">
              <a:solidFill>
                <a:srgbClr val="00B050"/>
              </a:solidFill>
            </a:endParaRPr>
          </a:p>
          <a:p>
            <a:pPr algn="just"/>
            <a:r>
              <a:rPr lang="fr-FR" sz="2800" dirty="0"/>
              <a:t> </a:t>
            </a:r>
          </a:p>
          <a:p>
            <a:pPr algn="just"/>
            <a:r>
              <a:rPr lang="fr-FR" sz="2800" dirty="0"/>
              <a:t>La responsabilité des membres du conseil d’administration ou du directoire envers l’organisation ou ses actionnaires peut être engagée de deux manières :</a:t>
            </a:r>
          </a:p>
          <a:p>
            <a:pPr lvl="0" algn="just">
              <a:buFont typeface="Wingdings" pitchFamily="2" charset="2"/>
              <a:buChar char="q"/>
            </a:pPr>
            <a:r>
              <a:rPr lang="fr-FR" sz="2800" dirty="0">
                <a:solidFill>
                  <a:srgbClr val="00B050"/>
                </a:solidFill>
              </a:rPr>
              <a:t> </a:t>
            </a:r>
            <a:r>
              <a:rPr lang="fr-FR" sz="2800" dirty="0"/>
              <a:t>soit une poursuite en justice selon une action individuelle de chaque actionnaire ayant subi un préjudice. Le dommage occasionné doit être différent de celui subi par la société ;</a:t>
            </a:r>
          </a:p>
          <a:p>
            <a:pPr lvl="0" algn="just">
              <a:buFont typeface="Wingdings" pitchFamily="2" charset="2"/>
              <a:buChar char="q"/>
            </a:pPr>
            <a:r>
              <a:rPr lang="fr-FR" sz="2800" dirty="0">
                <a:solidFill>
                  <a:srgbClr val="00B050"/>
                </a:solidFill>
              </a:rPr>
              <a:t> </a:t>
            </a:r>
            <a:r>
              <a:rPr lang="fr-FR" sz="2800" dirty="0"/>
              <a:t>soit une poursuite en justice selon une action sociale qui vise à réparer les dommages qu’a subi la société elle-même.</a:t>
            </a:r>
          </a:p>
          <a:p>
            <a:pPr algn="just"/>
            <a:r>
              <a:rPr lang="fr-FR" sz="2200" dirty="0"/>
              <a:t> </a:t>
            </a:r>
          </a:p>
          <a:p>
            <a:pPr algn="just"/>
            <a:r>
              <a:rPr lang="fr-FR" sz="2200" dirty="0"/>
              <a:t>.</a:t>
            </a: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57</a:t>
            </a:fld>
            <a:endParaRPr lang="fr-FR"/>
          </a:p>
        </p:txBody>
      </p:sp>
      <p:sp>
        <p:nvSpPr>
          <p:cNvPr id="365569" name="Rectangle 1"/>
          <p:cNvSpPr>
            <a:spLocks noChangeArrowheads="1"/>
          </p:cNvSpPr>
          <p:nvPr/>
        </p:nvSpPr>
        <p:spPr bwMode="auto">
          <a:xfrm>
            <a:off x="0" y="1634019"/>
            <a:ext cx="9144000" cy="46474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800" dirty="0"/>
              <a:t>Si la faute, objet de la responsabilité civile, a été commise par plusieurs administrateurs, ces derniers sont tenus solidairement de l’indemnisation des dommages subis par la société ou les actionnaires. Le tribunal déterminera alors, la part de chacun d’entre eux dans les indemnités visant la réparation du préjudice.</a:t>
            </a:r>
          </a:p>
          <a:p>
            <a:pPr algn="just"/>
            <a:r>
              <a:rPr lang="fr-FR" sz="2800" dirty="0"/>
              <a:t>Dans tous les cas, il faut que la faute commise ait porté réellement préjudice à la société et qu’il soit prouvé qu’elle est attribuable à l’administrateur.</a:t>
            </a:r>
          </a:p>
          <a:p>
            <a:pPr algn="just"/>
            <a:r>
              <a:rPr lang="fr-FR" sz="2200" dirty="0"/>
              <a:t> </a:t>
            </a:r>
          </a:p>
          <a:p>
            <a:pPr algn="just"/>
            <a:endParaRPr lang="fr-FR" sz="2200" dirty="0"/>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58</a:t>
            </a:fld>
            <a:endParaRPr lang="fr-FR"/>
          </a:p>
        </p:txBody>
      </p:sp>
      <p:sp>
        <p:nvSpPr>
          <p:cNvPr id="365569" name="Rectangle 1"/>
          <p:cNvSpPr>
            <a:spLocks noChangeArrowheads="1"/>
          </p:cNvSpPr>
          <p:nvPr/>
        </p:nvSpPr>
        <p:spPr bwMode="auto">
          <a:xfrm>
            <a:off x="0" y="932230"/>
            <a:ext cx="9144000" cy="66787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2200" dirty="0">
                <a:solidFill>
                  <a:srgbClr val="00B0F0"/>
                </a:solidFill>
              </a:rPr>
              <a:t> </a:t>
            </a:r>
            <a:r>
              <a:rPr lang="fr-FR" sz="2800" b="1" dirty="0">
                <a:solidFill>
                  <a:srgbClr val="C00000"/>
                </a:solidFill>
              </a:rPr>
              <a:t>II.1.4. 2.La responsabilité pénale des administrateurs</a:t>
            </a:r>
            <a:endParaRPr lang="fr-FR" sz="2800" dirty="0">
              <a:solidFill>
                <a:srgbClr val="C00000"/>
              </a:solidFill>
            </a:endParaRPr>
          </a:p>
          <a:p>
            <a:r>
              <a:rPr lang="fr-FR" sz="2800" b="1" dirty="0">
                <a:solidFill>
                  <a:srgbClr val="C00000"/>
                </a:solidFill>
              </a:rPr>
              <a:t> </a:t>
            </a:r>
            <a:endParaRPr lang="fr-FR" sz="2800" dirty="0">
              <a:solidFill>
                <a:srgbClr val="C00000"/>
              </a:solidFill>
            </a:endParaRPr>
          </a:p>
          <a:p>
            <a:pPr algn="just"/>
            <a:r>
              <a:rPr lang="fr-FR" sz="2800" dirty="0"/>
              <a:t>Durant l’exercice de leurs fonctions, les administrateurs d’une organisation, peuvent engager leurs responsabilités pénales de façon individuelle ou collective envers la société ou des tiers, s’ils commettent des infractions ou des fraudes dont les plus graves sont :</a:t>
            </a:r>
          </a:p>
          <a:p>
            <a:pPr lvl="0" algn="just">
              <a:buFont typeface="Wingdings" pitchFamily="2" charset="2"/>
              <a:buChar char="q"/>
            </a:pPr>
            <a:r>
              <a:rPr lang="fr-FR" sz="2800" b="1" dirty="0">
                <a:solidFill>
                  <a:srgbClr val="00B0F0"/>
                </a:solidFill>
              </a:rPr>
              <a:t> </a:t>
            </a:r>
            <a:r>
              <a:rPr lang="fr-FR" sz="2800" b="1" dirty="0"/>
              <a:t>la distribution de dividendes fictifs : </a:t>
            </a:r>
            <a:r>
              <a:rPr lang="fr-FR" sz="2800" dirty="0"/>
              <a:t>cas où les administrateurs d’une organisation, opèrent entre les actionnaires, la répartition de dividendes fictifs sans la tenue d’inventaire (établissement d’un bilan, d’une situation) ou sur la base d’un inventaire falsifié ;</a:t>
            </a:r>
          </a:p>
          <a:p>
            <a:r>
              <a:rPr lang="fr-FR" sz="2800" b="1" dirty="0"/>
              <a:t> </a:t>
            </a:r>
            <a:endParaRPr lang="fr-FR" sz="2800" dirty="0"/>
          </a:p>
          <a:p>
            <a:pPr lvl="0" algn="just"/>
            <a:endParaRPr lang="fr-FR" sz="2000" dirty="0"/>
          </a:p>
          <a:p>
            <a:pPr algn="just"/>
            <a:r>
              <a:rPr lang="fr-FR" sz="2200" dirty="0"/>
              <a:t> </a:t>
            </a:r>
          </a:p>
          <a:p>
            <a:pPr algn="just"/>
            <a:r>
              <a:rPr lang="fr-FR" sz="2200" dirty="0"/>
              <a:t>.</a:t>
            </a: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59</a:t>
            </a:fld>
            <a:endParaRPr lang="fr-FR"/>
          </a:p>
        </p:txBody>
      </p:sp>
      <p:sp>
        <p:nvSpPr>
          <p:cNvPr id="365569" name="Rectangle 1"/>
          <p:cNvSpPr>
            <a:spLocks noChangeArrowheads="1"/>
          </p:cNvSpPr>
          <p:nvPr/>
        </p:nvSpPr>
        <p:spPr bwMode="auto">
          <a:xfrm>
            <a:off x="0" y="993784"/>
            <a:ext cx="91440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buFont typeface="Wingdings" pitchFamily="2" charset="2"/>
              <a:buChar char="q"/>
            </a:pPr>
            <a:r>
              <a:rPr lang="fr-FR" sz="2000" b="1" dirty="0">
                <a:solidFill>
                  <a:schemeClr val="accent2"/>
                </a:solidFill>
              </a:rPr>
              <a:t> </a:t>
            </a:r>
            <a:r>
              <a:rPr lang="fr-FR" sz="2800" b="1" dirty="0"/>
              <a:t>l’abus de bien social : </a:t>
            </a:r>
            <a:r>
              <a:rPr lang="fr-FR" sz="2800" dirty="0"/>
              <a:t>cas où les administrateurs utilisent de mauvaise foi, les biens ou le crédit de la société pour leurs besoins personnels ;</a:t>
            </a:r>
          </a:p>
          <a:p>
            <a:pPr lvl="0" algn="just">
              <a:buFont typeface="Wingdings" pitchFamily="2" charset="2"/>
              <a:buChar char="q"/>
            </a:pPr>
            <a:r>
              <a:rPr lang="fr-FR" sz="2800" b="1" dirty="0">
                <a:solidFill>
                  <a:srgbClr val="00B0F0"/>
                </a:solidFill>
              </a:rPr>
              <a:t> </a:t>
            </a:r>
            <a:r>
              <a:rPr lang="fr-FR" sz="2800" b="1" dirty="0"/>
              <a:t>l’abus de pouvoir ou de voix </a:t>
            </a:r>
            <a:r>
              <a:rPr lang="fr-FR" sz="2800" dirty="0"/>
              <a:t>: cas où les administrateurs utilisent de mauvaise foi les pouvoirs ou les voix qu’ils possèdent à des fins personnelles ;</a:t>
            </a:r>
          </a:p>
          <a:p>
            <a:pPr lvl="0" algn="just">
              <a:buFont typeface="Wingdings" pitchFamily="2" charset="2"/>
              <a:buChar char="q"/>
            </a:pPr>
            <a:r>
              <a:rPr lang="fr-FR" sz="2800" b="1" dirty="0">
                <a:solidFill>
                  <a:srgbClr val="00B0F0"/>
                </a:solidFill>
              </a:rPr>
              <a:t> </a:t>
            </a:r>
            <a:r>
              <a:rPr lang="fr-FR" sz="2800" b="1" dirty="0"/>
              <a:t>la publication ou la présentation de comptes sociaux inexacts : </a:t>
            </a:r>
            <a:r>
              <a:rPr lang="fr-FR" sz="2800" dirty="0"/>
              <a:t>Les administrateurs d’une organisation engagent également leurs responsabilités pénales s’ils publient ou présentent aux actionnaires, des comptes annuels qui ne reflètent pas la situation réelle de l’entreprise.</a:t>
            </a:r>
          </a:p>
          <a:p>
            <a:r>
              <a:rPr lang="fr-FR" sz="2000" b="1" dirty="0"/>
              <a:t> </a:t>
            </a:r>
            <a:endParaRPr lang="fr-FR" sz="2000" dirty="0"/>
          </a:p>
          <a:p>
            <a:pPr lvl="0" algn="just"/>
            <a:endParaRPr lang="fr-FR" sz="2000" dirty="0"/>
          </a:p>
          <a:p>
            <a:pPr algn="just"/>
            <a:r>
              <a:rPr lang="fr-FR" sz="2200" dirty="0"/>
              <a:t> </a:t>
            </a:r>
          </a:p>
          <a:p>
            <a:pPr algn="just"/>
            <a:r>
              <a:rPr lang="fr-FR" sz="2200" dirty="0"/>
              <a:t>.</a:t>
            </a: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6</a:t>
            </a:fld>
            <a:endParaRPr lang="fr-FR"/>
          </a:p>
        </p:txBody>
      </p:sp>
      <p:sp>
        <p:nvSpPr>
          <p:cNvPr id="365569" name="Rectangle 1"/>
          <p:cNvSpPr>
            <a:spLocks noChangeArrowheads="1"/>
          </p:cNvSpPr>
          <p:nvPr/>
        </p:nvSpPr>
        <p:spPr bwMode="auto">
          <a:xfrm>
            <a:off x="107504" y="887660"/>
            <a:ext cx="8892480" cy="65017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fr-FR" sz="2500" dirty="0"/>
              <a:t>Ainsi,  l'article 3 de loi sus citée dispose que "</a:t>
            </a:r>
            <a:r>
              <a:rPr lang="fr-FR" sz="2500" b="1" i="1" dirty="0"/>
              <a:t>les sociétés à capitaux publics sont soumises aux dispositions de la législation applicable aux sociétés commerciales et à celles de la présente loi</a:t>
            </a:r>
            <a:r>
              <a:rPr lang="fr-FR" sz="2500" dirty="0"/>
              <a:t>".</a:t>
            </a:r>
          </a:p>
          <a:p>
            <a:pPr algn="just">
              <a:lnSpc>
                <a:spcPct val="150000"/>
              </a:lnSpc>
            </a:pPr>
            <a:r>
              <a:rPr lang="fr-FR" sz="2500" dirty="0"/>
              <a:t>Par ailleurs, la loi n°010-2013/AN du 30 avril 2013 portant règles de création des catégories d’établissements publics définit les fonds nationaux comme des établissements publics ayant pour objectif le financement avec ou sans contrepartie financière, des activités de développement socio-économique</a:t>
            </a:r>
          </a:p>
          <a:p>
            <a:pPr algn="just">
              <a:lnSpc>
                <a:spcPct val="150000"/>
              </a:lnSpc>
            </a:pPr>
            <a:endParaRPr lang="fr-FR" sz="26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60</a:t>
            </a:fld>
            <a:endParaRPr lang="fr-FR"/>
          </a:p>
        </p:txBody>
      </p:sp>
      <p:sp>
        <p:nvSpPr>
          <p:cNvPr id="365569" name="Rectangle 1"/>
          <p:cNvSpPr>
            <a:spLocks noChangeArrowheads="1"/>
          </p:cNvSpPr>
          <p:nvPr/>
        </p:nvSpPr>
        <p:spPr bwMode="auto">
          <a:xfrm>
            <a:off x="0" y="762952"/>
            <a:ext cx="9144000" cy="69865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600" dirty="0">
                <a:solidFill>
                  <a:srgbClr val="00B0F0"/>
                </a:solidFill>
              </a:rPr>
              <a:t> </a:t>
            </a:r>
            <a:r>
              <a:rPr lang="fr-FR" sz="2600" b="1" dirty="0">
                <a:solidFill>
                  <a:srgbClr val="FF0000"/>
                </a:solidFill>
              </a:rPr>
              <a:t>II.2. Rôle, attribution et missions de l’administrateur au niveau de l’Assemblée Générale </a:t>
            </a:r>
            <a:endParaRPr lang="fr-FR" sz="2600" dirty="0">
              <a:solidFill>
                <a:srgbClr val="FF0000"/>
              </a:solidFill>
            </a:endParaRPr>
          </a:p>
          <a:p>
            <a:pPr algn="just"/>
            <a:r>
              <a:rPr lang="fr-FR" sz="2600" dirty="0"/>
              <a:t> </a:t>
            </a:r>
          </a:p>
          <a:p>
            <a:pPr algn="just"/>
            <a:r>
              <a:rPr lang="fr-FR" sz="2600" dirty="0"/>
              <a:t>Les prérogatives de l’Assemblée Générale des Société d’Etat sont celles généralement dévolues aux Assemblées d’Actionnaires des sociétés de droit privé. Ses sessions sont élargies aux Présidents des Conseil d’Administration, aux Directeurs Généraux, aux commissaires aux comptes, aux représentants des institutions nationales, aux Directeurs Techniques des départements ministériels, aux représentants du personnel ainsi qu’a toute personne physique ou morale dont l’avis est susceptible d’éclairer les débats.</a:t>
            </a:r>
          </a:p>
          <a:p>
            <a:pPr algn="just"/>
            <a:r>
              <a:rPr lang="fr-FR" sz="2600" dirty="0"/>
              <a:t>L’Assemblée Générale des Sociétés d’Etat est présidée par le Président du Faso ou par délégation par le Premier Ministre.</a:t>
            </a:r>
          </a:p>
          <a:p>
            <a:endParaRPr lang="fr-FR" sz="2000" dirty="0"/>
          </a:p>
          <a:p>
            <a:pPr lvl="0" algn="just"/>
            <a:endParaRPr lang="fr-FR" sz="2000" dirty="0"/>
          </a:p>
          <a:p>
            <a:pPr algn="just"/>
            <a:r>
              <a:rPr lang="fr-FR" sz="2200" dirty="0"/>
              <a:t> </a:t>
            </a:r>
          </a:p>
          <a:p>
            <a:pPr algn="just"/>
            <a:r>
              <a:rPr lang="fr-FR" sz="2200" dirty="0"/>
              <a:t>.</a:t>
            </a: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61</a:t>
            </a:fld>
            <a:endParaRPr lang="fr-FR"/>
          </a:p>
        </p:txBody>
      </p:sp>
      <p:sp>
        <p:nvSpPr>
          <p:cNvPr id="365569" name="Rectangle 1"/>
          <p:cNvSpPr>
            <a:spLocks noChangeArrowheads="1"/>
          </p:cNvSpPr>
          <p:nvPr/>
        </p:nvSpPr>
        <p:spPr bwMode="auto">
          <a:xfrm>
            <a:off x="0" y="564058"/>
            <a:ext cx="9144000" cy="761747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200" dirty="0">
                <a:solidFill>
                  <a:srgbClr val="00B0F0"/>
                </a:solidFill>
              </a:rPr>
              <a:t> </a:t>
            </a:r>
            <a:r>
              <a:rPr lang="fr-FR" sz="2600" b="1" dirty="0">
                <a:solidFill>
                  <a:srgbClr val="0070C0"/>
                </a:solidFill>
              </a:rPr>
              <a:t>II.2.1. Rôle de l’Administrateur au niveau de l’Assemblée Générale des Sociétés d’Etat (AG-SE)</a:t>
            </a:r>
            <a:endParaRPr lang="fr-FR" sz="2600" dirty="0">
              <a:solidFill>
                <a:srgbClr val="0070C0"/>
              </a:solidFill>
            </a:endParaRPr>
          </a:p>
          <a:p>
            <a:pPr algn="just"/>
            <a:r>
              <a:rPr lang="fr-FR" sz="2600" dirty="0"/>
              <a:t>Le Conseil d’Administration doit communiquer au Secrétariat de l’AG des SE au plus tard six (06) mois après la clôture de son exercice social :</a:t>
            </a:r>
          </a:p>
          <a:p>
            <a:pPr lvl="0" algn="just">
              <a:buFont typeface="Wingdings" pitchFamily="2" charset="2"/>
              <a:buChar char="q"/>
            </a:pPr>
            <a:r>
              <a:rPr lang="fr-FR" sz="2600" dirty="0">
                <a:solidFill>
                  <a:srgbClr val="00B0F0"/>
                </a:solidFill>
              </a:rPr>
              <a:t> </a:t>
            </a:r>
            <a:r>
              <a:rPr lang="fr-FR" sz="2600" dirty="0"/>
              <a:t>son rapport de performance ;</a:t>
            </a:r>
          </a:p>
          <a:p>
            <a:pPr lvl="0" algn="just">
              <a:buFont typeface="Wingdings" pitchFamily="2" charset="2"/>
              <a:buChar char="q"/>
            </a:pPr>
            <a:r>
              <a:rPr lang="fr-FR" sz="2600" dirty="0">
                <a:solidFill>
                  <a:srgbClr val="00B0F0"/>
                </a:solidFill>
              </a:rPr>
              <a:t> </a:t>
            </a:r>
            <a:r>
              <a:rPr lang="fr-FR" sz="2600" dirty="0"/>
              <a:t>les états financiers annuels arrêtés  par le Conseil d’Administration (CA);</a:t>
            </a:r>
          </a:p>
          <a:p>
            <a:pPr lvl="0" algn="just">
              <a:buFont typeface="Wingdings" pitchFamily="2" charset="2"/>
              <a:buChar char="q"/>
            </a:pPr>
            <a:r>
              <a:rPr lang="fr-FR" sz="2600" dirty="0">
                <a:solidFill>
                  <a:srgbClr val="00B0F0"/>
                </a:solidFill>
              </a:rPr>
              <a:t> </a:t>
            </a:r>
            <a:r>
              <a:rPr lang="fr-FR" sz="2600" dirty="0"/>
              <a:t>les comptes de gestion et les comptes administratifs le cas échéant adoptés par le CA ;</a:t>
            </a:r>
          </a:p>
          <a:p>
            <a:pPr lvl="0" algn="just">
              <a:buFont typeface="Wingdings" pitchFamily="2" charset="2"/>
              <a:buChar char="q"/>
            </a:pPr>
            <a:r>
              <a:rPr lang="fr-FR" sz="2600" dirty="0">
                <a:solidFill>
                  <a:srgbClr val="00B0F0"/>
                </a:solidFill>
              </a:rPr>
              <a:t> </a:t>
            </a:r>
            <a:r>
              <a:rPr lang="fr-FR" sz="2600" dirty="0"/>
              <a:t>les rapports du ou des commissaires aux comptes ;</a:t>
            </a:r>
          </a:p>
          <a:p>
            <a:pPr lvl="0" algn="just">
              <a:buFont typeface="Wingdings" pitchFamily="2" charset="2"/>
              <a:buChar char="q"/>
            </a:pPr>
            <a:r>
              <a:rPr lang="fr-FR" sz="2600" dirty="0">
                <a:solidFill>
                  <a:srgbClr val="00B0F0"/>
                </a:solidFill>
              </a:rPr>
              <a:t> </a:t>
            </a:r>
            <a:r>
              <a:rPr lang="fr-FR" sz="2600" dirty="0"/>
              <a:t>les projets de résolution et de recommandation à soumettre à l’AG ;</a:t>
            </a:r>
          </a:p>
          <a:p>
            <a:pPr lvl="0" algn="just">
              <a:buFont typeface="Wingdings" pitchFamily="2" charset="2"/>
              <a:buChar char="q"/>
            </a:pPr>
            <a:r>
              <a:rPr lang="fr-FR" sz="2600" dirty="0">
                <a:solidFill>
                  <a:srgbClr val="00B0F0"/>
                </a:solidFill>
              </a:rPr>
              <a:t> </a:t>
            </a:r>
            <a:r>
              <a:rPr lang="fr-FR" sz="2600" dirty="0"/>
              <a:t>le rapport du Président du Conseil d’Administration  sur le contrôle interne. </a:t>
            </a:r>
          </a:p>
          <a:p>
            <a:endParaRPr lang="fr-FR" sz="2000" dirty="0"/>
          </a:p>
          <a:p>
            <a:pPr lvl="0" algn="just"/>
            <a:endParaRPr lang="fr-FR" sz="2000" dirty="0"/>
          </a:p>
          <a:p>
            <a:pPr algn="just"/>
            <a:r>
              <a:rPr lang="fr-FR" sz="2200" dirty="0"/>
              <a:t> </a:t>
            </a:r>
          </a:p>
          <a:p>
            <a:pPr algn="just"/>
            <a:r>
              <a:rPr lang="fr-FR" sz="2200" dirty="0"/>
              <a:t>.</a:t>
            </a: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62</a:t>
            </a:fld>
            <a:endParaRPr lang="fr-FR"/>
          </a:p>
        </p:txBody>
      </p:sp>
      <p:sp>
        <p:nvSpPr>
          <p:cNvPr id="365569" name="Rectangle 1"/>
          <p:cNvSpPr>
            <a:spLocks noChangeArrowheads="1"/>
          </p:cNvSpPr>
          <p:nvPr/>
        </p:nvSpPr>
        <p:spPr bwMode="auto">
          <a:xfrm>
            <a:off x="0" y="967517"/>
            <a:ext cx="9144000" cy="58939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2200" dirty="0">
                <a:solidFill>
                  <a:srgbClr val="00B0F0"/>
                </a:solidFill>
              </a:rPr>
              <a:t> </a:t>
            </a:r>
            <a:r>
              <a:rPr lang="fr-FR" sz="2800" b="1" dirty="0">
                <a:solidFill>
                  <a:srgbClr val="0070C0"/>
                </a:solidFill>
              </a:rPr>
              <a:t>II.2.2. Mission et attributions  de l’Administrateur au sein de l’Assemblée Générale des Sociétés d’Etat (AG-SE)</a:t>
            </a:r>
            <a:endParaRPr lang="fr-FR" sz="2800" dirty="0">
              <a:solidFill>
                <a:srgbClr val="0070C0"/>
              </a:solidFill>
            </a:endParaRPr>
          </a:p>
          <a:p>
            <a:pPr algn="just"/>
            <a:r>
              <a:rPr lang="fr-FR" sz="2800" dirty="0"/>
              <a:t>Les principales missions et attributions de l’Administrateur à l’AG-SE se résument à :</a:t>
            </a:r>
          </a:p>
          <a:p>
            <a:pPr lvl="0" algn="just">
              <a:buFont typeface="Wingdings" pitchFamily="2" charset="2"/>
              <a:buChar char="q"/>
            </a:pPr>
            <a:r>
              <a:rPr lang="fr-FR" sz="2800" dirty="0">
                <a:solidFill>
                  <a:srgbClr val="00B0F0"/>
                </a:solidFill>
              </a:rPr>
              <a:t> </a:t>
            </a:r>
            <a:r>
              <a:rPr lang="fr-FR" sz="2800" dirty="0"/>
              <a:t>soumettre à l’AG-SE le rapport de performance du conseil d’administration ;</a:t>
            </a:r>
          </a:p>
          <a:p>
            <a:pPr lvl="0" algn="just">
              <a:buFont typeface="Wingdings" pitchFamily="2" charset="2"/>
              <a:buChar char="q"/>
            </a:pPr>
            <a:r>
              <a:rPr lang="fr-FR" sz="2800" dirty="0">
                <a:solidFill>
                  <a:srgbClr val="00B0F0"/>
                </a:solidFill>
              </a:rPr>
              <a:t> </a:t>
            </a:r>
            <a:r>
              <a:rPr lang="fr-FR" sz="2800" dirty="0"/>
              <a:t>recenser les difficultés liées à la bonne marche de la société et proposer des solutions ;</a:t>
            </a:r>
          </a:p>
          <a:p>
            <a:pPr lvl="0" algn="just">
              <a:buFont typeface="Wingdings" pitchFamily="2" charset="2"/>
              <a:buChar char="q"/>
            </a:pPr>
            <a:r>
              <a:rPr lang="fr-FR" sz="2800" dirty="0">
                <a:solidFill>
                  <a:srgbClr val="00B0F0"/>
                </a:solidFill>
              </a:rPr>
              <a:t> </a:t>
            </a:r>
            <a:r>
              <a:rPr lang="fr-FR" sz="2800" dirty="0"/>
              <a:t>proposer les projets de résolution et recommandation.</a:t>
            </a:r>
          </a:p>
          <a:p>
            <a:pPr>
              <a:lnSpc>
                <a:spcPct val="150000"/>
              </a:lnSpc>
            </a:pPr>
            <a:endParaRPr lang="fr-FR" sz="2200" dirty="0"/>
          </a:p>
          <a:p>
            <a:pPr lvl="0" algn="just"/>
            <a:endParaRPr lang="fr-FR" sz="2000" dirty="0"/>
          </a:p>
          <a:p>
            <a:pPr algn="just"/>
            <a:r>
              <a:rPr lang="fr-FR" sz="2200" dirty="0"/>
              <a:t> </a:t>
            </a:r>
          </a:p>
          <a:p>
            <a:pPr algn="just"/>
            <a:r>
              <a:rPr lang="fr-FR" sz="2200" dirty="0"/>
              <a:t>.</a:t>
            </a: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321DBA6F-6C8F-4FCD-89B7-0F3764FC44C2}" type="slidenum">
              <a:rPr lang="fr-FR" smtClean="0"/>
              <a:pPr/>
              <a:t>63</a:t>
            </a:fld>
            <a:endParaRPr lang="fr-FR"/>
          </a:p>
        </p:txBody>
      </p:sp>
      <p:sp>
        <p:nvSpPr>
          <p:cNvPr id="2" name="Titre 1"/>
          <p:cNvSpPr>
            <a:spLocks noGrp="1"/>
          </p:cNvSpPr>
          <p:nvPr>
            <p:ph type="title" idx="4294967295"/>
          </p:nvPr>
        </p:nvSpPr>
        <p:spPr>
          <a:xfrm>
            <a:off x="611560" y="2997200"/>
            <a:ext cx="8229600" cy="1571625"/>
          </a:xfrm>
        </p:spPr>
        <p:txBody>
          <a:bodyPr>
            <a:noAutofit/>
          </a:bodyPr>
          <a:lstStyle/>
          <a:p>
            <a:pPr algn="ctr"/>
            <a:r>
              <a:rPr lang="fr-FR" sz="5400" dirty="0">
                <a:latin typeface="Algerian" pitchFamily="82" charset="0"/>
              </a:rPr>
              <a:t>MERCI DE VOTRE ATTENTION !!</a:t>
            </a:r>
          </a:p>
        </p:txBody>
      </p:sp>
      <p:sp>
        <p:nvSpPr>
          <p:cNvPr id="4" name="Espace réservé du pied de page 3"/>
          <p:cNvSpPr>
            <a:spLocks noGrp="1"/>
          </p:cNvSpPr>
          <p:nvPr>
            <p:ph type="ftr" sz="quarter" idx="11"/>
          </p:nvPr>
        </p:nvSpPr>
        <p:spPr/>
        <p:txBody>
          <a:bodyPr/>
          <a:lstStyle/>
          <a:p>
            <a:r>
              <a:rPr lang="fr-FR"/>
              <a:t>AUREC- AFRIQUE / BF </a:t>
            </a:r>
            <a:endParaRPr lang="fr-FR" dirty="0"/>
          </a:p>
        </p:txBody>
      </p:sp>
      <p:sp>
        <p:nvSpPr>
          <p:cNvPr id="6" name="Espace réservé de la date 5"/>
          <p:cNvSpPr>
            <a:spLocks noGrp="1"/>
          </p:cNvSpPr>
          <p:nvPr>
            <p:ph type="dt" sz="half" idx="10"/>
          </p:nvPr>
        </p:nvSpPr>
        <p:spPr/>
        <p:txBody>
          <a:bodyPr/>
          <a:lstStyle/>
          <a:p>
            <a:fld id="{7A3FD5BD-9672-4867-919E-35E92C81D5BC}" type="datetime2">
              <a:rPr lang="fr-FR" smtClean="0"/>
              <a:pPr/>
              <a:t>mercredi 6 août 2025</a:t>
            </a:fld>
            <a:endParaRPr lang="fr-F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321DBA6F-6C8F-4FCD-89B7-0F3764FC44C2}" type="slidenum">
              <a:rPr lang="fr-FR" smtClean="0"/>
              <a:pPr/>
              <a:t>64</a:t>
            </a:fld>
            <a:endParaRPr lang="fr-FR"/>
          </a:p>
        </p:txBody>
      </p:sp>
      <p:sp>
        <p:nvSpPr>
          <p:cNvPr id="24581" name="Rectangle 5"/>
          <p:cNvSpPr>
            <a:spLocks noChangeArrowheads="1"/>
          </p:cNvSpPr>
          <p:nvPr/>
        </p:nvSpPr>
        <p:spPr bwMode="auto">
          <a:xfrm>
            <a:off x="395536" y="3212976"/>
            <a:ext cx="7798073" cy="21852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fr-FR" sz="1600" b="1" dirty="0"/>
              <a:t>SEMINAIRE DE FORMATION AU PROFIT DES ADMINISTRATEURS ET  OBSERVATEURS  AU CONSEIL D'ADMINISTRATION AINSI QU'AUX MEMBRES DE L'EQUIPE DE DIRECTION  DU  FONDS  NATIONAL  POUR  LA  PROMOTION  DU SPORT ET DES  LOISIRS  </a:t>
            </a:r>
            <a:endParaRPr lang="fr-FR" sz="1600" dirty="0"/>
          </a:p>
          <a:p>
            <a:pPr algn="ctr"/>
            <a:endParaRPr lang="fr-FR" sz="1600" dirty="0"/>
          </a:p>
          <a:p>
            <a:r>
              <a:rPr lang="fr-FR" sz="2800" b="1" dirty="0"/>
              <a:t> </a:t>
            </a:r>
            <a:endParaRPr lang="fr-FR" sz="2800" dirty="0"/>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2800" b="0" i="0" u="none" strike="noStrike" cap="none" normalizeH="0" baseline="0" dirty="0">
                <a:ln>
                  <a:noFill/>
                </a:ln>
                <a:effectLst/>
                <a:latin typeface="Constantia" pitchFamily="18" charset="0"/>
              </a:rPr>
              <a:t> </a:t>
            </a:r>
          </a:p>
        </p:txBody>
      </p:sp>
      <p:sp>
        <p:nvSpPr>
          <p:cNvPr id="24582" name="Rectangle 6"/>
          <p:cNvSpPr>
            <a:spLocks noChangeArrowheads="1"/>
          </p:cNvSpPr>
          <p:nvPr/>
        </p:nvSpPr>
        <p:spPr bwMode="auto">
          <a:xfrm>
            <a:off x="467544" y="4581128"/>
            <a:ext cx="7992888"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b="1" i="1" u="sng" strike="noStrike" cap="none" normalizeH="0" baseline="0" dirty="0">
                <a:ln>
                  <a:noFill/>
                </a:ln>
                <a:effectLst/>
                <a:latin typeface="Constantia" pitchFamily="18" charset="0"/>
                <a:ea typeface="Calibri" pitchFamily="34" charset="0"/>
                <a:cs typeface="Arial" pitchFamily="34" charset="0"/>
              </a:rPr>
              <a:t>THEME</a:t>
            </a:r>
            <a:r>
              <a:rPr lang="fr-FR" b="1" i="1" dirty="0">
                <a:latin typeface="Arial" pitchFamily="34" charset="0"/>
                <a:ea typeface="Calibri" pitchFamily="34" charset="0"/>
                <a:cs typeface="Arial" pitchFamily="34" charset="0"/>
              </a:rPr>
              <a:t>  </a:t>
            </a:r>
            <a:r>
              <a:rPr kumimoji="0" lang="fr-FR" b="1" i="1" u="none" strike="noStrike" cap="none" normalizeH="0" dirty="0">
                <a:ln>
                  <a:noFill/>
                </a:ln>
                <a:effectLst/>
                <a:latin typeface="Arial" pitchFamily="34" charset="0"/>
                <a:ea typeface="Calibri" pitchFamily="34" charset="0"/>
                <a:cs typeface="Arial" pitchFamily="34" charset="0"/>
              </a:rPr>
              <a:t> </a:t>
            </a:r>
            <a:r>
              <a:rPr kumimoji="0" lang="fr-FR" b="1" i="1" u="none" strike="noStrike" cap="none" normalizeH="0" baseline="0" dirty="0">
                <a:ln>
                  <a:noFill/>
                </a:ln>
                <a:effectLst/>
                <a:latin typeface="Arial" pitchFamily="34" charset="0"/>
                <a:ea typeface="Calibri" pitchFamily="34" charset="0"/>
                <a:cs typeface="Arial" pitchFamily="34" charset="0"/>
              </a:rPr>
              <a:t>:</a:t>
            </a:r>
          </a:p>
          <a:p>
            <a:pPr algn="ctr"/>
            <a:r>
              <a:rPr lang="fr-FR" sz="2800" b="1" dirty="0"/>
              <a:t> </a:t>
            </a:r>
            <a:r>
              <a:rPr lang="fr-FR" sz="2800" b="1" i="1" dirty="0"/>
              <a:t>« Missions et responsabilités de l'administrateur au sein du Conseil d'Administration et de l'Assemblée Générale »</a:t>
            </a:r>
            <a:endParaRPr lang="fr-FR" sz="2800" dirty="0"/>
          </a:p>
          <a:p>
            <a:pPr lvl="0"/>
            <a:endParaRPr lang="fr-FR" dirty="0"/>
          </a:p>
          <a:p>
            <a:pPr lvl="0"/>
            <a:endParaRPr lang="fr-FR" dirty="0"/>
          </a:p>
          <a:p>
            <a:r>
              <a:rPr lang="fr-FR" sz="3600" b="1" i="1" dirty="0"/>
              <a:t> </a:t>
            </a:r>
            <a:endParaRPr lang="fr-FR" sz="3600" dirty="0"/>
          </a:p>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3600" b="0" i="0" u="none" strike="noStrike" cap="none" normalizeH="0" baseline="0" dirty="0">
              <a:ln>
                <a:noFill/>
              </a:ln>
              <a:effectLst/>
              <a:latin typeface="Arial" pitchFamily="34" charset="0"/>
            </a:endParaRPr>
          </a:p>
        </p:txBody>
      </p:sp>
      <p:sp>
        <p:nvSpPr>
          <p:cNvPr id="8" name="Espace réservé du pied de page 7"/>
          <p:cNvSpPr>
            <a:spLocks noGrp="1"/>
          </p:cNvSpPr>
          <p:nvPr>
            <p:ph type="ftr" sz="quarter" idx="11"/>
          </p:nvPr>
        </p:nvSpPr>
        <p:spPr/>
        <p:txBody>
          <a:bodyPr/>
          <a:lstStyle/>
          <a:p>
            <a:r>
              <a:rPr lang="fr-FR"/>
              <a:t>AUREC AFRIQUE BF </a:t>
            </a:r>
            <a:endParaRPr lang="fr-FR" dirty="0"/>
          </a:p>
        </p:txBody>
      </p:sp>
      <p:sp>
        <p:nvSpPr>
          <p:cNvPr id="10" name="Espace réservé de la date 9"/>
          <p:cNvSpPr>
            <a:spLocks noGrp="1"/>
          </p:cNvSpPr>
          <p:nvPr>
            <p:ph type="dt" sz="half" idx="10"/>
          </p:nvPr>
        </p:nvSpPr>
        <p:spPr/>
        <p:txBody>
          <a:bodyPr/>
          <a:lstStyle/>
          <a:p>
            <a:fld id="{682A3280-12EE-422E-AC52-03E0B0F7B776}" type="datetime1">
              <a:rPr lang="fr-FR" smtClean="0"/>
              <a:pPr/>
              <a:t>06/08/2025</a:t>
            </a:fld>
            <a:endParaRPr lang="fr-FR"/>
          </a:p>
        </p:txBody>
      </p:sp>
      <p:pic>
        <p:nvPicPr>
          <p:cNvPr id="1312769" name="Picture 1" descr="Nouveau Document Microsoft Publisher"/>
          <p:cNvPicPr>
            <a:picLocks noChangeAspect="1" noChangeArrowheads="1"/>
          </p:cNvPicPr>
          <p:nvPr/>
        </p:nvPicPr>
        <p:blipFill>
          <a:blip r:embed="rId3" cstate="print"/>
          <a:srcRect/>
          <a:stretch>
            <a:fillRect/>
          </a:stretch>
        </p:blipFill>
        <p:spPr bwMode="auto">
          <a:xfrm>
            <a:off x="3203848" y="74315"/>
            <a:ext cx="2520280" cy="1914525"/>
          </a:xfrm>
          <a:prstGeom prst="rect">
            <a:avLst/>
          </a:prstGeom>
          <a:noFill/>
          <a:ln w="9525">
            <a:noFill/>
            <a:miter lim="800000"/>
            <a:headEnd/>
            <a:tailEnd/>
          </a:ln>
        </p:spPr>
      </p:pic>
      <p:sp>
        <p:nvSpPr>
          <p:cNvPr id="1312770" name="WordArt 2"/>
          <p:cNvSpPr>
            <a:spLocks noChangeArrowheads="1" noChangeShapeType="1" noTextEdit="1"/>
          </p:cNvSpPr>
          <p:nvPr/>
        </p:nvSpPr>
        <p:spPr bwMode="auto">
          <a:xfrm>
            <a:off x="323528" y="2204864"/>
            <a:ext cx="8568952" cy="720080"/>
          </a:xfrm>
          <a:prstGeom prst="rect">
            <a:avLst/>
          </a:prstGeom>
        </p:spPr>
        <p:txBody>
          <a:bodyPr wrap="none" fromWordArt="1">
            <a:prstTxWarp prst="textPlain">
              <a:avLst>
                <a:gd name="adj" fmla="val 50000"/>
              </a:avLst>
            </a:prstTxWarp>
          </a:bodyPr>
          <a:lstStyle/>
          <a:p>
            <a:pPr algn="ctr" rtl="0"/>
            <a:r>
              <a:rPr lang="fr-FR" sz="1400" kern="10" spc="0" dirty="0">
                <a:ln w="9525">
                  <a:solidFill>
                    <a:srgbClr val="000000"/>
                  </a:solidFill>
                  <a:round/>
                  <a:headEnd/>
                  <a:tailEnd/>
                </a:ln>
                <a:solidFill>
                  <a:srgbClr val="00B050"/>
                </a:solidFill>
                <a:effectLst/>
                <a:latin typeface="Arial Black"/>
              </a:rPr>
              <a:t>FONDS NATIONAL POUR LA PROMOTION DU SPORT ET DES LOISIRS</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285720" y="1700808"/>
            <a:ext cx="8449816" cy="2214578"/>
          </a:xfrm>
        </p:spPr>
        <p:txBody>
          <a:bodyPr>
            <a:normAutofit/>
          </a:bodyPr>
          <a:lstStyle/>
          <a:p>
            <a:pPr algn="ctr"/>
            <a:r>
              <a:rPr lang="fr-FR"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nstantia" pitchFamily="18" charset="0"/>
              </a:rPr>
              <a:t>MODULE V  : Erreurs à éviter par l’administrateur</a:t>
            </a:r>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65</a:t>
            </a:fld>
            <a:endParaRPr lang="fr-FR"/>
          </a:p>
        </p:txBody>
      </p:sp>
      <p:sp>
        <p:nvSpPr>
          <p:cNvPr id="6" name="Espace réservé du pied de page 5"/>
          <p:cNvSpPr>
            <a:spLocks noGrp="1"/>
          </p:cNvSpPr>
          <p:nvPr>
            <p:ph type="ftr" sz="quarter" idx="11"/>
          </p:nvPr>
        </p:nvSpPr>
        <p:spPr/>
        <p:txBody>
          <a:bodyPr/>
          <a:lstStyle/>
          <a:p>
            <a:r>
              <a:rPr lang="fr-FR"/>
              <a:t>AUREC- AFRIQUE / BF </a:t>
            </a:r>
            <a:endParaRPr lang="fr-FR" dirty="0"/>
          </a:p>
        </p:txBody>
      </p:sp>
      <p:sp>
        <p:nvSpPr>
          <p:cNvPr id="7" name="Espace réservé de la date 6"/>
          <p:cNvSpPr>
            <a:spLocks noGrp="1"/>
          </p:cNvSpPr>
          <p:nvPr>
            <p:ph type="dt" sz="half" idx="10"/>
          </p:nvPr>
        </p:nvSpPr>
        <p:spPr/>
        <p:txBody>
          <a:bodyPr/>
          <a:lstStyle/>
          <a:p>
            <a:fld id="{30A42BF0-839D-445A-867D-3C69678C5257}" type="datetime2">
              <a:rPr lang="fr-FR" smtClean="0"/>
              <a:pPr/>
              <a:t>mercredi 6 août 2025</a:t>
            </a:fld>
            <a:endParaRPr lang="fr-F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21DBA6F-6C8F-4FCD-89B7-0F3764FC44C2}" type="slidenum">
              <a:rPr lang="fr-FR" smtClean="0"/>
              <a:pPr/>
              <a:t>66</a:t>
            </a:fld>
            <a:endParaRPr lang="fr-FR"/>
          </a:p>
        </p:txBody>
      </p:sp>
      <p:sp>
        <p:nvSpPr>
          <p:cNvPr id="7" name="Rectangle 6"/>
          <p:cNvSpPr/>
          <p:nvPr/>
        </p:nvSpPr>
        <p:spPr>
          <a:xfrm>
            <a:off x="3000364" y="828001"/>
            <a:ext cx="3664401" cy="584775"/>
          </a:xfrm>
          <a:prstGeom prst="rect">
            <a:avLst/>
          </a:prstGeom>
        </p:spPr>
        <p:txBody>
          <a:bodyPr wrap="none">
            <a:spAutoFit/>
          </a:bodyPr>
          <a:lstStyle/>
          <a:p>
            <a:r>
              <a:rPr lang="fr-FR"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nstantia" pitchFamily="18" charset="0"/>
              </a:rPr>
              <a:t>PLAN MODULE V </a:t>
            </a:r>
          </a:p>
        </p:txBody>
      </p:sp>
      <p:sp>
        <p:nvSpPr>
          <p:cNvPr id="117761" name="Rectangle 1"/>
          <p:cNvSpPr>
            <a:spLocks noChangeArrowheads="1"/>
          </p:cNvSpPr>
          <p:nvPr/>
        </p:nvSpPr>
        <p:spPr bwMode="auto">
          <a:xfrm>
            <a:off x="179512" y="1760464"/>
            <a:ext cx="8712968" cy="92332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lnSpc>
                <a:spcPct val="150000"/>
              </a:lnSpc>
            </a:pPr>
            <a:r>
              <a:rPr lang="fr-FR" b="1" dirty="0">
                <a:solidFill>
                  <a:srgbClr val="00B050"/>
                </a:solidFill>
                <a:latin typeface="Constantia" pitchFamily="18" charset="0"/>
                <a:ea typeface="+mj-ea"/>
                <a:cs typeface="+mj-cs"/>
              </a:rPr>
              <a:t> V.1.   Les modalités de désignation des administrateurs</a:t>
            </a:r>
          </a:p>
          <a:p>
            <a:pPr algn="just" fontAlgn="base">
              <a:lnSpc>
                <a:spcPct val="150000"/>
              </a:lnSpc>
            </a:pPr>
            <a:r>
              <a:rPr lang="fr-FR" b="1" dirty="0">
                <a:solidFill>
                  <a:srgbClr val="00B050"/>
                </a:solidFill>
                <a:latin typeface="Constantia" pitchFamily="18" charset="0"/>
                <a:ea typeface="+mj-ea"/>
                <a:cs typeface="+mj-cs"/>
              </a:rPr>
              <a:t>V.2.    Les obligations et les responsabilités des administrateurs</a:t>
            </a:r>
          </a:p>
          <a:p>
            <a:pPr algn="just" fontAlgn="base">
              <a:lnSpc>
                <a:spcPct val="150000"/>
              </a:lnSpc>
            </a:pPr>
            <a:r>
              <a:rPr lang="fr-FR" b="1" dirty="0">
                <a:solidFill>
                  <a:srgbClr val="00B050"/>
                </a:solidFill>
                <a:latin typeface="Constantia" pitchFamily="18" charset="0"/>
                <a:ea typeface="+mj-ea"/>
                <a:cs typeface="+mj-cs"/>
              </a:rPr>
              <a:t>V.3.    Les modalités de désignation du Président du Conseil d'administration</a:t>
            </a:r>
          </a:p>
          <a:p>
            <a:pPr algn="just" fontAlgn="base">
              <a:lnSpc>
                <a:spcPct val="150000"/>
              </a:lnSpc>
            </a:pPr>
            <a:r>
              <a:rPr lang="fr-FR" b="1" dirty="0">
                <a:solidFill>
                  <a:srgbClr val="00B050"/>
                </a:solidFill>
                <a:latin typeface="Constantia" pitchFamily="18" charset="0"/>
                <a:ea typeface="+mj-ea"/>
                <a:cs typeface="+mj-cs"/>
              </a:rPr>
              <a:t>V.4. Les obligations et responsabilités des Présidents de Conseil d'Administration</a:t>
            </a:r>
          </a:p>
          <a:p>
            <a:pPr algn="just" fontAlgn="base">
              <a:lnSpc>
                <a:spcPct val="150000"/>
              </a:lnSpc>
            </a:pPr>
            <a:r>
              <a:rPr lang="fr-FR" b="1" dirty="0">
                <a:solidFill>
                  <a:srgbClr val="00B050"/>
                </a:solidFill>
                <a:latin typeface="Constantia" pitchFamily="18" charset="0"/>
                <a:ea typeface="+mj-ea"/>
                <a:cs typeface="+mj-cs"/>
              </a:rPr>
              <a:t>V.5.      Les délibérations du Conseil d'Administration</a:t>
            </a:r>
          </a:p>
          <a:p>
            <a:pPr algn="just" fontAlgn="base">
              <a:lnSpc>
                <a:spcPct val="150000"/>
              </a:lnSpc>
            </a:pPr>
            <a:endParaRPr lang="fr-FR" b="1" dirty="0">
              <a:solidFill>
                <a:srgbClr val="00B050"/>
              </a:solidFill>
              <a:latin typeface="Constantia" pitchFamily="18" charset="0"/>
              <a:ea typeface="+mj-ea"/>
              <a:cs typeface="+mj-cs"/>
            </a:endParaRPr>
          </a:p>
          <a:p>
            <a:pPr algn="just" fontAlgn="base">
              <a:lnSpc>
                <a:spcPct val="150000"/>
              </a:lnSpc>
            </a:pPr>
            <a:endParaRPr lang="fr-FR" b="1" dirty="0">
              <a:solidFill>
                <a:srgbClr val="00B050"/>
              </a:solidFill>
              <a:latin typeface="Constantia" pitchFamily="18" charset="0"/>
              <a:ea typeface="+mj-ea"/>
              <a:cs typeface="+mj-cs"/>
            </a:endParaRPr>
          </a:p>
          <a:p>
            <a:pPr algn="just" fontAlgn="base">
              <a:lnSpc>
                <a:spcPct val="150000"/>
              </a:lnSpc>
            </a:pPr>
            <a:endParaRPr lang="fr-FR" b="1" dirty="0">
              <a:solidFill>
                <a:srgbClr val="00B050"/>
              </a:solidFill>
              <a:latin typeface="Constantia" pitchFamily="18" charset="0"/>
              <a:ea typeface="+mj-ea"/>
              <a:cs typeface="+mj-cs"/>
            </a:endParaRPr>
          </a:p>
          <a:p>
            <a:pPr algn="just" eaLnBrk="0" fontAlgn="base" hangingPunct="0">
              <a:lnSpc>
                <a:spcPct val="150000"/>
              </a:lnSpc>
            </a:pPr>
            <a:endParaRPr lang="fr-FR" b="1" dirty="0">
              <a:solidFill>
                <a:srgbClr val="00B050"/>
              </a:solidFill>
              <a:latin typeface="Constantia" pitchFamily="18" charset="0"/>
              <a:ea typeface="+mj-ea"/>
              <a:cs typeface="+mj-cs"/>
            </a:endParaRPr>
          </a:p>
          <a:p>
            <a:pPr algn="just"/>
            <a:endParaRPr lang="fr-FR" b="1" dirty="0">
              <a:solidFill>
                <a:srgbClr val="00B050"/>
              </a:solidFill>
              <a:latin typeface="Constantia" pitchFamily="18" charset="0"/>
              <a:ea typeface="+mj-ea"/>
              <a:cs typeface="+mj-cs"/>
            </a:endParaRPr>
          </a:p>
          <a:p>
            <a:pPr algn="just"/>
            <a:endParaRPr lang="fr-FR" b="1" dirty="0">
              <a:solidFill>
                <a:srgbClr val="00B050"/>
              </a:solidFill>
              <a:latin typeface="Constantia" pitchFamily="18" charset="0"/>
              <a:ea typeface="+mj-ea"/>
              <a:cs typeface="+mj-cs"/>
            </a:endParaRPr>
          </a:p>
          <a:p>
            <a:pPr algn="just"/>
            <a:endParaRPr lang="fr-FR" b="1" dirty="0">
              <a:solidFill>
                <a:srgbClr val="00B050"/>
              </a:solidFill>
              <a:latin typeface="Constantia" pitchFamily="18" charset="0"/>
              <a:ea typeface="+mj-ea"/>
              <a:cs typeface="+mj-cs"/>
            </a:endParaRPr>
          </a:p>
          <a:p>
            <a:pPr algn="just"/>
            <a:endParaRPr lang="fr-FR" b="1" dirty="0">
              <a:solidFill>
                <a:srgbClr val="00B050"/>
              </a:solidFill>
              <a:latin typeface="Constantia" pitchFamily="18" charset="0"/>
              <a:ea typeface="+mj-ea"/>
              <a:cs typeface="+mj-cs"/>
            </a:endParaRPr>
          </a:p>
          <a:p>
            <a:pPr algn="just"/>
            <a:r>
              <a:rPr lang="fr-FR" b="1" dirty="0">
                <a:solidFill>
                  <a:srgbClr val="00B050"/>
                </a:solidFill>
                <a:latin typeface="Constantia" pitchFamily="18" charset="0"/>
                <a:ea typeface="+mj-ea"/>
                <a:cs typeface="+mj-cs"/>
              </a:rPr>
              <a:t> </a:t>
            </a:r>
          </a:p>
          <a:p>
            <a:pPr algn="just"/>
            <a:endParaRPr lang="fr-FR" b="1" dirty="0">
              <a:solidFill>
                <a:srgbClr val="00B050"/>
              </a:solidFill>
              <a:latin typeface="Constantia" pitchFamily="18" charset="0"/>
              <a:ea typeface="+mj-ea"/>
              <a:cs typeface="+mj-cs"/>
            </a:endParaRPr>
          </a:p>
          <a:p>
            <a:pPr algn="just"/>
            <a:endParaRPr lang="fr-FR" b="1" dirty="0">
              <a:solidFill>
                <a:srgbClr val="00B050"/>
              </a:solidFill>
              <a:latin typeface="Constantia" pitchFamily="18" charset="0"/>
              <a:ea typeface="+mj-ea"/>
              <a:cs typeface="+mj-cs"/>
            </a:endParaRPr>
          </a:p>
          <a:p>
            <a:pPr algn="just"/>
            <a:r>
              <a:rPr lang="fr-FR" b="1" dirty="0">
                <a:solidFill>
                  <a:srgbClr val="FF0000"/>
                </a:solidFill>
              </a:rPr>
              <a:t> </a:t>
            </a:r>
            <a:endParaRPr lang="fr-FR" dirty="0">
              <a:solidFill>
                <a:srgbClr val="FF0000"/>
              </a:solidFill>
            </a:endParaRPr>
          </a:p>
          <a:p>
            <a:pPr algn="just" eaLnBrk="0" fontAlgn="base" hangingPunct="0">
              <a:lnSpc>
                <a:spcPct val="150000"/>
              </a:lnSpc>
            </a:pPr>
            <a:endParaRPr lang="fr-FR" b="1" dirty="0">
              <a:solidFill>
                <a:srgbClr val="00B050"/>
              </a:solidFill>
              <a:latin typeface="Constantia" pitchFamily="18" charset="0"/>
              <a:ea typeface="+mj-ea"/>
              <a:cs typeface="+mj-cs"/>
            </a:endParaRPr>
          </a:p>
          <a:p>
            <a:pPr algn="just" eaLnBrk="0" fontAlgn="base" hangingPunct="0">
              <a:lnSpc>
                <a:spcPct val="150000"/>
              </a:lnSpc>
            </a:pPr>
            <a:endParaRPr lang="fr-FR" b="1" dirty="0">
              <a:solidFill>
                <a:srgbClr val="00B050"/>
              </a:solidFill>
              <a:latin typeface="Constantia" pitchFamily="18" charset="0"/>
              <a:ea typeface="+mj-ea"/>
              <a:cs typeface="+mj-cs"/>
            </a:endParaRPr>
          </a:p>
          <a:p>
            <a:pPr algn="just" eaLnBrk="0" fontAlgn="base" hangingPunct="0">
              <a:lnSpc>
                <a:spcPct val="150000"/>
              </a:lnSpc>
            </a:pPr>
            <a:r>
              <a:rPr lang="fr-FR" b="1" dirty="0">
                <a:solidFill>
                  <a:srgbClr val="00B050"/>
                </a:solidFill>
                <a:latin typeface="Constantia" pitchFamily="18" charset="0"/>
                <a:ea typeface="+mj-ea"/>
                <a:cs typeface="+mj-cs"/>
              </a:rPr>
              <a:t> </a:t>
            </a:r>
          </a:p>
          <a:p>
            <a:pPr lvl="0" algn="just" eaLnBrk="0" fontAlgn="base" hangingPunct="0">
              <a:lnSpc>
                <a:spcPct val="150000"/>
              </a:lnSpc>
            </a:pPr>
            <a:endParaRPr lang="fr-FR" b="1" dirty="0">
              <a:solidFill>
                <a:srgbClr val="00B050"/>
              </a:solidFill>
              <a:latin typeface="Constantia" pitchFamily="18" charset="0"/>
              <a:ea typeface="+mj-ea"/>
              <a:cs typeface="+mj-cs"/>
            </a:endParaRPr>
          </a:p>
          <a:p>
            <a:pPr lvl="0" algn="just" eaLnBrk="0" fontAlgn="base" hangingPunct="0">
              <a:lnSpc>
                <a:spcPct val="150000"/>
              </a:lnSpc>
            </a:pPr>
            <a:r>
              <a:rPr lang="fr-FR" sz="2400" b="1" dirty="0">
                <a:solidFill>
                  <a:srgbClr val="00B050"/>
                </a:solidFill>
                <a:latin typeface="Constantia" pitchFamily="18" charset="0"/>
                <a:ea typeface="+mj-ea"/>
                <a:cs typeface="+mj-cs"/>
              </a:rPr>
              <a:t>			</a:t>
            </a:r>
          </a:p>
          <a:p>
            <a:pPr lvl="0" algn="just" eaLnBrk="0" fontAlgn="base" hangingPunct="0">
              <a:lnSpc>
                <a:spcPct val="150000"/>
              </a:lnSpc>
            </a:pPr>
            <a:r>
              <a:rPr lang="fr-FR" sz="2400" b="1" dirty="0">
                <a:solidFill>
                  <a:srgbClr val="00B050"/>
                </a:solidFill>
                <a:latin typeface="Constantia" pitchFamily="18" charset="0"/>
                <a:ea typeface="+mj-ea"/>
                <a:cs typeface="+mj-cs"/>
              </a:rPr>
              <a:t>	</a:t>
            </a:r>
            <a:r>
              <a:rPr kumimoji="0" lang="fr-FR" b="0" i="0" u="none" strike="noStrike" cap="none" normalizeH="0" baseline="0" dirty="0">
                <a:ln>
                  <a:noFill/>
                </a:ln>
                <a:effectLst/>
                <a:latin typeface="Constantia" pitchFamily="18" charset="0"/>
                <a:ea typeface="Calibri" pitchFamily="34" charset="0"/>
                <a:cs typeface="Times New Roman" pitchFamily="18" charset="0"/>
              </a:rPr>
              <a:t>				</a:t>
            </a:r>
            <a:endParaRPr kumimoji="0" lang="fr-FR" sz="2800" b="0" i="0" u="none" strike="noStrike" cap="none" normalizeH="0" baseline="0" dirty="0">
              <a:ln>
                <a:noFill/>
              </a:ln>
              <a:effectLst/>
              <a:latin typeface="Constantia" pitchFamily="18" charset="0"/>
            </a:endParaRPr>
          </a:p>
        </p:txBody>
      </p:sp>
      <p:sp>
        <p:nvSpPr>
          <p:cNvPr id="5" name="Espace réservé du pied de page 4"/>
          <p:cNvSpPr>
            <a:spLocks noGrp="1"/>
          </p:cNvSpPr>
          <p:nvPr>
            <p:ph type="ftr" sz="quarter" idx="11"/>
          </p:nvPr>
        </p:nvSpPr>
        <p:spPr/>
        <p:txBody>
          <a:bodyPr/>
          <a:lstStyle/>
          <a:p>
            <a:r>
              <a:rPr lang="fr-FR"/>
              <a:t>AUREC- AFRIQUE / BF </a:t>
            </a:r>
            <a:endParaRPr lang="fr-FR" dirty="0"/>
          </a:p>
        </p:txBody>
      </p:sp>
      <p:sp>
        <p:nvSpPr>
          <p:cNvPr id="6" name="Espace réservé de la date 5"/>
          <p:cNvSpPr>
            <a:spLocks noGrp="1"/>
          </p:cNvSpPr>
          <p:nvPr>
            <p:ph type="dt" sz="half" idx="10"/>
          </p:nvPr>
        </p:nvSpPr>
        <p:spPr/>
        <p:txBody>
          <a:bodyPr/>
          <a:lstStyle/>
          <a:p>
            <a:fld id="{E6EF910B-1857-49B7-B528-260DFEBE7148}" type="datetime2">
              <a:rPr lang="fr-FR" smtClean="0"/>
              <a:pPr/>
              <a:t>mercredi 6 août 2025</a:t>
            </a:fld>
            <a:endParaRPr lang="fr-F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67</a:t>
            </a:fld>
            <a:endParaRPr lang="fr-FR"/>
          </a:p>
        </p:txBody>
      </p:sp>
      <p:sp>
        <p:nvSpPr>
          <p:cNvPr id="365569" name="Rectangle 1"/>
          <p:cNvSpPr>
            <a:spLocks noChangeArrowheads="1"/>
          </p:cNvSpPr>
          <p:nvPr/>
        </p:nvSpPr>
        <p:spPr bwMode="auto">
          <a:xfrm>
            <a:off x="107504" y="997559"/>
            <a:ext cx="8892480"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000" b="1" dirty="0">
                <a:solidFill>
                  <a:srgbClr val="FF0000"/>
                </a:solidFill>
              </a:rPr>
              <a:t>NOTE INTRODUCTIVE</a:t>
            </a:r>
            <a:endParaRPr lang="fr-FR" sz="2000" dirty="0">
              <a:solidFill>
                <a:srgbClr val="FF0000"/>
              </a:solidFill>
            </a:endParaRPr>
          </a:p>
          <a:p>
            <a:pPr algn="just"/>
            <a:r>
              <a:rPr lang="fr-FR" sz="2000" dirty="0"/>
              <a:t>Il s'agit dans ce module de passer en revue quelques erreurs que les administrateurs devraient éviter au cours de leur mandat. Ces erreurs à éviter renvoient au respect scrupuleux principalement des dispositions des textes réglementaires suivants : </a:t>
            </a:r>
          </a:p>
          <a:p>
            <a:pPr lvl="0" algn="just">
              <a:buFont typeface="Wingdings" pitchFamily="2" charset="2"/>
              <a:buChar char="q"/>
            </a:pPr>
            <a:r>
              <a:rPr lang="fr-FR" sz="2000" dirty="0">
                <a:solidFill>
                  <a:srgbClr val="00B0F0"/>
                </a:solidFill>
              </a:rPr>
              <a:t> </a:t>
            </a:r>
            <a:r>
              <a:rPr lang="fr-FR" sz="2000" dirty="0"/>
              <a:t>le Décret 2000-189/PRES/PM/MCIA du 17 mai 2000 portant statut général des sociétés d'Etat ; </a:t>
            </a:r>
          </a:p>
          <a:p>
            <a:pPr lvl="0" algn="just">
              <a:buFont typeface="Wingdings" pitchFamily="2" charset="2"/>
              <a:buChar char="q"/>
            </a:pPr>
            <a:r>
              <a:rPr lang="fr-FR" sz="2000" dirty="0">
                <a:solidFill>
                  <a:srgbClr val="00B0F0"/>
                </a:solidFill>
              </a:rPr>
              <a:t> </a:t>
            </a:r>
            <a:r>
              <a:rPr lang="fr-FR" sz="2000" dirty="0"/>
              <a:t>le Décret N° 2007-724/ PRES/PM/ MEF / MCPEA du 07 novembre 2007 portant modalités de désignation des membres des organes d'administration et de gestion des établissements publics et des sociétés à participation majoritaire de l'Etat  ; </a:t>
            </a:r>
          </a:p>
          <a:p>
            <a:pPr algn="just"/>
            <a:r>
              <a:rPr lang="fr-FR" sz="2000" dirty="0"/>
              <a:t>Les points suivants sont abordés dans ce module. :</a:t>
            </a:r>
          </a:p>
          <a:p>
            <a:pPr lvl="0" algn="just">
              <a:buFont typeface="Wingdings" pitchFamily="2" charset="2"/>
              <a:buChar char="ü"/>
            </a:pPr>
            <a:r>
              <a:rPr lang="fr-FR" sz="2000" dirty="0">
                <a:solidFill>
                  <a:srgbClr val="00B0F0"/>
                </a:solidFill>
              </a:rPr>
              <a:t> </a:t>
            </a:r>
            <a:r>
              <a:rPr lang="fr-FR" sz="2000" dirty="0"/>
              <a:t>les modalités de  désignation des administrateurs ;</a:t>
            </a:r>
          </a:p>
          <a:p>
            <a:pPr lvl="0" algn="just">
              <a:buFont typeface="Wingdings" pitchFamily="2" charset="2"/>
              <a:buChar char="ü"/>
            </a:pPr>
            <a:r>
              <a:rPr lang="fr-FR" sz="2000" dirty="0">
                <a:solidFill>
                  <a:srgbClr val="00B0F0"/>
                </a:solidFill>
              </a:rPr>
              <a:t> </a:t>
            </a:r>
            <a:r>
              <a:rPr lang="fr-FR" sz="2000" dirty="0"/>
              <a:t>les obligations et responsabilités des administrateurs ;</a:t>
            </a:r>
          </a:p>
          <a:p>
            <a:pPr lvl="0" algn="just">
              <a:buFont typeface="Wingdings" pitchFamily="2" charset="2"/>
              <a:buChar char="ü"/>
            </a:pPr>
            <a:r>
              <a:rPr lang="fr-FR" sz="2000" dirty="0">
                <a:solidFill>
                  <a:srgbClr val="00B0F0"/>
                </a:solidFill>
              </a:rPr>
              <a:t> </a:t>
            </a:r>
            <a:r>
              <a:rPr lang="fr-FR" sz="2000" dirty="0"/>
              <a:t>les modalités de désignation du Président du Conseil d'Administration ;</a:t>
            </a:r>
          </a:p>
          <a:p>
            <a:pPr lvl="0" algn="just">
              <a:buFont typeface="Wingdings" pitchFamily="2" charset="2"/>
              <a:buChar char="ü"/>
            </a:pPr>
            <a:r>
              <a:rPr lang="fr-FR" sz="2000" dirty="0">
                <a:solidFill>
                  <a:srgbClr val="00B0F0"/>
                </a:solidFill>
              </a:rPr>
              <a:t> </a:t>
            </a:r>
            <a:r>
              <a:rPr lang="fr-FR" sz="2000" dirty="0"/>
              <a:t>les obligations et responsabilités du Président du Conseil d'Administration ;</a:t>
            </a:r>
          </a:p>
          <a:p>
            <a:pPr lvl="0" algn="just">
              <a:buFont typeface="Wingdings" pitchFamily="2" charset="2"/>
              <a:buChar char="ü"/>
            </a:pPr>
            <a:r>
              <a:rPr lang="fr-FR" sz="2000" dirty="0">
                <a:solidFill>
                  <a:srgbClr val="00B0F0"/>
                </a:solidFill>
              </a:rPr>
              <a:t> </a:t>
            </a:r>
            <a:r>
              <a:rPr lang="fr-FR" sz="2000" dirty="0"/>
              <a:t>les délibérations du Conseil d'Administration ;</a:t>
            </a:r>
          </a:p>
          <a:p>
            <a:pPr algn="just"/>
            <a:r>
              <a:rPr lang="fr-FR" sz="2000" dirty="0"/>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68</a:t>
            </a:fld>
            <a:endParaRPr lang="fr-FR"/>
          </a:p>
        </p:txBody>
      </p:sp>
      <p:sp>
        <p:nvSpPr>
          <p:cNvPr id="365569" name="Rectangle 1"/>
          <p:cNvSpPr>
            <a:spLocks noChangeArrowheads="1"/>
          </p:cNvSpPr>
          <p:nvPr/>
        </p:nvSpPr>
        <p:spPr bwMode="auto">
          <a:xfrm>
            <a:off x="107504" y="712866"/>
            <a:ext cx="8892480" cy="65094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2700" b="1" dirty="0">
                <a:solidFill>
                  <a:srgbClr val="0070C0"/>
                </a:solidFill>
              </a:rPr>
              <a:t>V.1  Les modalités de désignation des administrateurs</a:t>
            </a:r>
            <a:endParaRPr lang="fr-FR" sz="2700" dirty="0">
              <a:solidFill>
                <a:srgbClr val="0070C0"/>
              </a:solidFill>
            </a:endParaRPr>
          </a:p>
          <a:p>
            <a:r>
              <a:rPr lang="fr-FR" sz="2800" dirty="0"/>
              <a:t> </a:t>
            </a:r>
          </a:p>
          <a:p>
            <a:pPr algn="just"/>
            <a:r>
              <a:rPr lang="fr-FR" sz="2800" dirty="0"/>
              <a:t>Les modalités de désignation des administrateurs sont précisées dans le Décret N° 2007-724/ PRES/PM/ MEF / MCPEA du 07 novembre 2007 portant modalités de désignation des membres des organes d'administration et de gestion des établissements publics et des sociétés à participation majoritaire.  Le non respect scrupuleux des dispositions de ce décret en ses articles 5 à 14 sont des erreurs à éviter lors de la désignation des membres des conseils d'administration. Les points suivants sont à retenir entre autres à ce niveau : </a:t>
            </a:r>
          </a:p>
          <a:p>
            <a:pPr lvl="0" algn="just">
              <a:buFont typeface="Wingdings" pitchFamily="2" charset="2"/>
              <a:buChar char="q"/>
            </a:pPr>
            <a:endParaRPr lang="fr-FR" sz="2200" dirty="0"/>
          </a:p>
          <a:p>
            <a:pPr lvl="0"/>
            <a:endParaRPr lang="fr-FR" sz="2000" dirty="0"/>
          </a:p>
          <a:p>
            <a:pPr algn="just"/>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69</a:t>
            </a:fld>
            <a:endParaRPr lang="fr-FR"/>
          </a:p>
        </p:txBody>
      </p:sp>
      <p:sp>
        <p:nvSpPr>
          <p:cNvPr id="365569" name="Rectangle 1"/>
          <p:cNvSpPr>
            <a:spLocks noChangeArrowheads="1"/>
          </p:cNvSpPr>
          <p:nvPr/>
        </p:nvSpPr>
        <p:spPr bwMode="auto">
          <a:xfrm>
            <a:off x="107504" y="662781"/>
            <a:ext cx="8892480" cy="65248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2200" dirty="0"/>
              <a:t> </a:t>
            </a:r>
          </a:p>
          <a:p>
            <a:pPr lvl="0" algn="just">
              <a:buFont typeface="Wingdings" pitchFamily="2" charset="2"/>
              <a:buChar char="q"/>
            </a:pPr>
            <a:r>
              <a:rPr lang="fr-FR" sz="2200" dirty="0">
                <a:solidFill>
                  <a:srgbClr val="00B0F0"/>
                </a:solidFill>
              </a:rPr>
              <a:t> </a:t>
            </a:r>
            <a:r>
              <a:rPr lang="fr-FR" sz="2400" dirty="0"/>
              <a:t>un observateur est désigné par les départements ministériels chargés du suivi de la gestion des entreprises et des établissements publics (Inspection des Entreprises Publiques et Parapubliques et Direction Générale du Trésor et de la Comptabilité Publique). Ainsi cet observateur est désigné conjointement par ces                   2 structures;</a:t>
            </a:r>
          </a:p>
          <a:p>
            <a:pPr lvl="0" algn="just"/>
            <a:endParaRPr lang="fr-FR" sz="2400" dirty="0"/>
          </a:p>
          <a:p>
            <a:pPr lvl="0" algn="just">
              <a:buFont typeface="Wingdings" pitchFamily="2" charset="2"/>
              <a:buChar char="q"/>
            </a:pPr>
            <a:r>
              <a:rPr lang="fr-FR" sz="2400" dirty="0">
                <a:solidFill>
                  <a:srgbClr val="00B0F0"/>
                </a:solidFill>
              </a:rPr>
              <a:t> </a:t>
            </a:r>
            <a:r>
              <a:rPr lang="fr-FR" sz="2400" dirty="0"/>
              <a:t> les administrateurs représentant l'Etat sont nommés par décret pris en Conseil des Ministres pour un mandat de trois (03) ans renouvelable une seule fois sur proposition du Ministre de tutelle. Toutefois, l'article précise que l'Etat, en l'occurrence le ministre de tutelle peut proposer la nomination d'administrateurs qui ne sont pas des agents publics. Ce qui veut dire que les administrateurs nommés par l'Etat ne sont pas forcément des agents publics ;</a:t>
            </a:r>
          </a:p>
          <a:p>
            <a:pPr lvl="0"/>
            <a:endParaRPr lang="fr-FR" sz="2000" dirty="0"/>
          </a:p>
          <a:p>
            <a:pPr algn="just"/>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7</a:t>
            </a:fld>
            <a:endParaRPr lang="fr-FR"/>
          </a:p>
        </p:txBody>
      </p:sp>
      <p:sp>
        <p:nvSpPr>
          <p:cNvPr id="365569" name="Rectangle 1"/>
          <p:cNvSpPr>
            <a:spLocks noChangeArrowheads="1"/>
          </p:cNvSpPr>
          <p:nvPr/>
        </p:nvSpPr>
        <p:spPr bwMode="auto">
          <a:xfrm>
            <a:off x="107504" y="1283923"/>
            <a:ext cx="8892480" cy="570925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600" b="1" dirty="0"/>
              <a:t>L’article 2 du décret n°2014-610/PRES/PM/MEF du 24 juillet 2014 portant statut général des fonds nationaux</a:t>
            </a:r>
            <a:r>
              <a:rPr lang="fr-FR" sz="2600" dirty="0"/>
              <a:t> précise qu’il existe deux types de fonds à savoir les fonds nationaux de financement en abrégé FNF et les fonds d’Etat en abrégé FE.</a:t>
            </a:r>
          </a:p>
          <a:p>
            <a:pPr algn="just"/>
            <a:r>
              <a:rPr lang="fr-FR" sz="2600" b="1" dirty="0"/>
              <a:t> </a:t>
            </a:r>
            <a:endParaRPr lang="fr-FR" sz="2600" dirty="0"/>
          </a:p>
          <a:p>
            <a:pPr algn="just"/>
            <a:r>
              <a:rPr lang="fr-FR" sz="2600" b="1" dirty="0"/>
              <a:t>Article 3 du décret ci-dessus cité stipule : </a:t>
            </a:r>
            <a:r>
              <a:rPr lang="fr-FR" sz="2600" dirty="0"/>
              <a:t>les fonds nationaux de financement ont pour objet principal de faire du crédit pour le financement des activités de développement à la base relevant de leur domaine d’intervention.</a:t>
            </a:r>
          </a:p>
          <a:p>
            <a:pPr algn="just"/>
            <a:r>
              <a:rPr lang="fr-FR" sz="2600" b="1" dirty="0"/>
              <a:t> </a:t>
            </a:r>
            <a:endParaRPr lang="fr-FR" sz="2600" dirty="0"/>
          </a:p>
          <a:p>
            <a:pPr algn="just">
              <a:lnSpc>
                <a:spcPct val="150000"/>
              </a:lnSpc>
            </a:pPr>
            <a:endParaRPr lang="fr-FR" sz="2600" dirty="0"/>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70</a:t>
            </a:fld>
            <a:endParaRPr lang="fr-FR"/>
          </a:p>
        </p:txBody>
      </p:sp>
      <p:sp>
        <p:nvSpPr>
          <p:cNvPr id="365569" name="Rectangle 1"/>
          <p:cNvSpPr>
            <a:spLocks noChangeArrowheads="1"/>
          </p:cNvSpPr>
          <p:nvPr/>
        </p:nvSpPr>
        <p:spPr bwMode="auto">
          <a:xfrm>
            <a:off x="107504" y="588739"/>
            <a:ext cx="8892480" cy="72327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endParaRPr lang="fr-FR" sz="2000" dirty="0"/>
          </a:p>
          <a:p>
            <a:pPr lvl="0" algn="just">
              <a:buFont typeface="Wingdings" pitchFamily="2" charset="2"/>
              <a:buChar char="q"/>
            </a:pPr>
            <a:r>
              <a:rPr lang="fr-FR" sz="2000" dirty="0">
                <a:solidFill>
                  <a:srgbClr val="00B0F0"/>
                </a:solidFill>
              </a:rPr>
              <a:t> </a:t>
            </a:r>
            <a:r>
              <a:rPr lang="fr-FR" sz="2600" dirty="0"/>
              <a:t>les administrateurs représentant les démembrements de l'Etat, ceux représentant le personnel et les autres structures sont désignés suivant les règles propres à leur organisation pour un mandat de trois (03) ans renouvelable une seule fois. Cette décision est également entérinée par décret pris en Conseil des Ministres.</a:t>
            </a:r>
          </a:p>
          <a:p>
            <a:pPr lvl="0" algn="just"/>
            <a:endParaRPr lang="fr-FR" sz="2600" dirty="0"/>
          </a:p>
          <a:p>
            <a:pPr lvl="0" algn="just"/>
            <a:r>
              <a:rPr lang="fr-FR" sz="2600" dirty="0"/>
              <a:t>Les administrateurs représentant l'Etat sont désignés en fonction de leur expérience et compétence dans la gestion ou dans l'administration des entreprises ou des établissements publics selon les critères essentiels suivants : </a:t>
            </a:r>
          </a:p>
          <a:p>
            <a:pPr lvl="1" algn="just">
              <a:buFont typeface="Wingdings" pitchFamily="2" charset="2"/>
              <a:buChar char="ü"/>
            </a:pPr>
            <a:r>
              <a:rPr lang="fr-FR" sz="2600" dirty="0">
                <a:solidFill>
                  <a:srgbClr val="C00000"/>
                </a:solidFill>
              </a:rPr>
              <a:t> </a:t>
            </a:r>
            <a:r>
              <a:rPr lang="fr-FR" sz="2600" dirty="0"/>
              <a:t>être de la catégorie A1 de l'Administration ou assimilée ; </a:t>
            </a:r>
          </a:p>
          <a:p>
            <a:pPr lvl="1" algn="just">
              <a:buFont typeface="Wingdings" pitchFamily="2" charset="2"/>
              <a:buChar char="ü"/>
            </a:pPr>
            <a:r>
              <a:rPr lang="fr-FR" sz="2600" dirty="0">
                <a:solidFill>
                  <a:srgbClr val="C00000"/>
                </a:solidFill>
              </a:rPr>
              <a:t> </a:t>
            </a:r>
            <a:r>
              <a:rPr lang="fr-FR" sz="2600" dirty="0"/>
              <a:t>avoir totalisé au moins cinq (05) années d'ancienneté dans cette catégorie.</a:t>
            </a:r>
          </a:p>
          <a:p>
            <a:pPr lvl="0" algn="just"/>
            <a:endParaRPr lang="fr-FR" sz="2000" dirty="0"/>
          </a:p>
          <a:p>
            <a:pPr lvl="0"/>
            <a:endParaRPr lang="fr-FR" sz="2000" dirty="0"/>
          </a:p>
          <a:p>
            <a:pPr algn="just"/>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71</a:t>
            </a:fld>
            <a:endParaRPr lang="fr-FR"/>
          </a:p>
        </p:txBody>
      </p:sp>
      <p:sp>
        <p:nvSpPr>
          <p:cNvPr id="365569" name="Rectangle 1"/>
          <p:cNvSpPr>
            <a:spLocks noChangeArrowheads="1"/>
          </p:cNvSpPr>
          <p:nvPr/>
        </p:nvSpPr>
        <p:spPr bwMode="auto">
          <a:xfrm>
            <a:off x="107504" y="635923"/>
            <a:ext cx="8892480" cy="6663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buFont typeface="Wingdings" pitchFamily="2" charset="2"/>
              <a:buChar char="q"/>
            </a:pPr>
            <a:r>
              <a:rPr lang="fr-FR" sz="2100" dirty="0">
                <a:solidFill>
                  <a:srgbClr val="00B0F0"/>
                </a:solidFill>
              </a:rPr>
              <a:t>  </a:t>
            </a:r>
            <a:r>
              <a:rPr lang="fr-FR" sz="2800" dirty="0"/>
              <a:t>les administrateurs représentant l'Etat ou ses démembrements ne peuvent pas être membres à la fois de plus de deux (02) Conseils d'Administration d'établissement publics de l'Etat, de sociétés d'Etat et de sociétés d'économie mixte à participation majoritaire de l'Etat. En outre ils ne peuvent pas totaliser plus de six (06) années consécutives dans le Conseil d'Administration d'un même établissement ou société. Enfin, ils ne peuvent pas cumuler les fonctions d'administrateur et de Directeur Général dans un même établissement public de l'Etat, ou une même société d'Etat ou société d'économie mixte à participation majoritaire de l'Etat;</a:t>
            </a:r>
          </a:p>
          <a:p>
            <a:pPr lvl="0" algn="just"/>
            <a:endParaRPr lang="fr-FR" sz="2100" dirty="0"/>
          </a:p>
          <a:p>
            <a:pPr algn="just"/>
            <a:endParaRPr lang="fr-FR" sz="21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1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72</a:t>
            </a:fld>
            <a:endParaRPr lang="fr-FR"/>
          </a:p>
        </p:txBody>
      </p:sp>
      <p:sp>
        <p:nvSpPr>
          <p:cNvPr id="365569" name="Rectangle 1"/>
          <p:cNvSpPr>
            <a:spLocks noChangeArrowheads="1"/>
          </p:cNvSpPr>
          <p:nvPr/>
        </p:nvSpPr>
        <p:spPr bwMode="auto">
          <a:xfrm>
            <a:off x="107504" y="764704"/>
            <a:ext cx="8892480" cy="441659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endParaRPr lang="fr-FR" sz="2200" dirty="0"/>
          </a:p>
          <a:p>
            <a:pPr lvl="0" algn="just">
              <a:buFont typeface="Wingdings" pitchFamily="2" charset="2"/>
              <a:buChar char="q"/>
            </a:pPr>
            <a:r>
              <a:rPr lang="fr-FR" sz="2200" dirty="0">
                <a:solidFill>
                  <a:srgbClr val="00B0F0"/>
                </a:solidFill>
              </a:rPr>
              <a:t> </a:t>
            </a:r>
            <a:r>
              <a:rPr lang="fr-FR" sz="2800" dirty="0"/>
              <a:t>les administrateurs ne peuvent pas déléguer leur mandat mais peuvent se faire représenter à une session du Conseil par un autre administrateur dûment désigné en faisant une délégation de pouvoir ;</a:t>
            </a:r>
          </a:p>
          <a:p>
            <a:pPr lvl="0" algn="just">
              <a:buFont typeface="Wingdings" pitchFamily="2" charset="2"/>
              <a:buChar char="q"/>
            </a:pPr>
            <a:r>
              <a:rPr lang="fr-FR" sz="2800" dirty="0">
                <a:solidFill>
                  <a:srgbClr val="00B0F0"/>
                </a:solidFill>
              </a:rPr>
              <a:t> </a:t>
            </a:r>
            <a:r>
              <a:rPr lang="fr-FR" sz="2800" dirty="0"/>
              <a:t>les frais de séjour, de déplacement et de restauration des membres des conseil d'administration sont à la charge de la société ou de l'établissement concerné.</a:t>
            </a:r>
          </a:p>
          <a:p>
            <a:pPr lvl="0"/>
            <a:endParaRPr lang="fr-FR" sz="2100" dirty="0"/>
          </a:p>
          <a:p>
            <a:pPr algn="just"/>
            <a:endParaRPr lang="fr-FR" sz="21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1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73</a:t>
            </a:fld>
            <a:endParaRPr lang="fr-FR"/>
          </a:p>
        </p:txBody>
      </p:sp>
      <p:sp>
        <p:nvSpPr>
          <p:cNvPr id="365569" name="Rectangle 1"/>
          <p:cNvSpPr>
            <a:spLocks noChangeArrowheads="1"/>
          </p:cNvSpPr>
          <p:nvPr/>
        </p:nvSpPr>
        <p:spPr bwMode="auto">
          <a:xfrm>
            <a:off x="107504" y="634325"/>
            <a:ext cx="8892480" cy="69711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2100" dirty="0">
                <a:solidFill>
                  <a:srgbClr val="00B0F0"/>
                </a:solidFill>
              </a:rPr>
              <a:t>  </a:t>
            </a:r>
            <a:r>
              <a:rPr lang="fr-FR" sz="2400" b="1" dirty="0">
                <a:solidFill>
                  <a:srgbClr val="0070C0"/>
                </a:solidFill>
              </a:rPr>
              <a:t>V.2 Les obligations et les responsabilités des administrateurs </a:t>
            </a:r>
            <a:endParaRPr lang="fr-FR" sz="2400" dirty="0">
              <a:solidFill>
                <a:srgbClr val="0070C0"/>
              </a:solidFill>
            </a:endParaRPr>
          </a:p>
          <a:p>
            <a:r>
              <a:rPr lang="fr-FR" sz="2400" dirty="0"/>
              <a:t> </a:t>
            </a:r>
          </a:p>
          <a:p>
            <a:pPr algn="just"/>
            <a:r>
              <a:rPr lang="fr-FR" sz="2400" dirty="0"/>
              <a:t>Il s'agit de veiller au respect des dispositions du décret n° 2007-724/ PRES/PM/ MEF / MCPEA du 07 novembre 2007 portant modalités de désignation des membres des organes d'administration et de gestion des établissements publics et des sociétés à participation majoritaire de l'Etat, notamment en ses articles 15 à 23. Ainsi les administrateurs devront faire attention aux points suivants :  </a:t>
            </a:r>
          </a:p>
          <a:p>
            <a:pPr lvl="0" algn="just">
              <a:buFont typeface="Wingdings" pitchFamily="2" charset="2"/>
              <a:buChar char="q"/>
            </a:pPr>
            <a:r>
              <a:rPr lang="fr-FR" sz="2400" dirty="0">
                <a:solidFill>
                  <a:srgbClr val="00B0F0"/>
                </a:solidFill>
              </a:rPr>
              <a:t> </a:t>
            </a:r>
            <a:r>
              <a:rPr lang="fr-FR" sz="2400" dirty="0"/>
              <a:t>au minimum 02 sessions du Conseil d'administration se tiennent par an pour approuver respectivement les états financiers annuels de l'exercice écoulé ainsi que le budget et le programme d'activité de l'exercice à venir et ce dans le respect des prescriptions légales et réglementaires en la matière. L'administrateur est tenu d'y participer.</a:t>
            </a:r>
          </a:p>
          <a:p>
            <a:pPr lvl="0"/>
            <a:endParaRPr lang="fr-FR" sz="2100" dirty="0"/>
          </a:p>
          <a:p>
            <a:pPr algn="just"/>
            <a:endParaRPr lang="fr-FR" sz="21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1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74</a:t>
            </a:fld>
            <a:endParaRPr lang="fr-FR"/>
          </a:p>
        </p:txBody>
      </p:sp>
      <p:sp>
        <p:nvSpPr>
          <p:cNvPr id="365569" name="Rectangle 1"/>
          <p:cNvSpPr>
            <a:spLocks noChangeArrowheads="1"/>
          </p:cNvSpPr>
          <p:nvPr/>
        </p:nvSpPr>
        <p:spPr bwMode="auto">
          <a:xfrm>
            <a:off x="107504" y="620097"/>
            <a:ext cx="8892480" cy="74174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buFont typeface="Wingdings" pitchFamily="2" charset="2"/>
              <a:buChar char="q"/>
            </a:pPr>
            <a:r>
              <a:rPr lang="fr-FR" sz="2100" dirty="0">
                <a:solidFill>
                  <a:srgbClr val="00B0F0"/>
                </a:solidFill>
              </a:rPr>
              <a:t>   </a:t>
            </a:r>
            <a:r>
              <a:rPr lang="fr-FR" sz="2700" dirty="0"/>
              <a:t>l'Administrateur représentant l'Etat doit soumettre, avant chaque session, à l'attention de son Ministre les différents points de l'ordre du jour, les problèmes soulevés et les commentaires qui en résultent. En outre, l'administrateur représentant la tutelle financière doit prendre attache avec la structure du département représenté, chargée du suivi des entreprises et/ou des établissements publics, pour échanger les points de vue ;</a:t>
            </a:r>
          </a:p>
          <a:p>
            <a:pPr lvl="0" algn="just">
              <a:buFont typeface="Wingdings" pitchFamily="2" charset="2"/>
              <a:buChar char="q"/>
            </a:pPr>
            <a:r>
              <a:rPr lang="fr-FR" sz="2700" dirty="0">
                <a:solidFill>
                  <a:srgbClr val="00B0F0"/>
                </a:solidFill>
              </a:rPr>
              <a:t> </a:t>
            </a:r>
            <a:r>
              <a:rPr lang="fr-FR" sz="2700" dirty="0"/>
              <a:t>dans un délais de trente (30) jours après la session, l'Administrateur doit rendre compte par écrit à son Ministre ainsi qu'à la structure du département chargée du suivi des entreprises et /ou des établissements publics des différentes décisions issues du Conseil d'Administration et en faire un commentaire;</a:t>
            </a:r>
          </a:p>
          <a:p>
            <a:pPr lvl="0" algn="just"/>
            <a:endParaRPr lang="fr-FR" sz="2100" dirty="0"/>
          </a:p>
          <a:p>
            <a:pPr lvl="0"/>
            <a:endParaRPr lang="fr-FR" sz="2100" dirty="0"/>
          </a:p>
          <a:p>
            <a:pPr algn="just"/>
            <a:endParaRPr lang="fr-FR" sz="21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1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75</a:t>
            </a:fld>
            <a:endParaRPr lang="fr-FR"/>
          </a:p>
        </p:txBody>
      </p:sp>
      <p:sp>
        <p:nvSpPr>
          <p:cNvPr id="365569" name="Rectangle 1"/>
          <p:cNvSpPr>
            <a:spLocks noChangeArrowheads="1"/>
          </p:cNvSpPr>
          <p:nvPr/>
        </p:nvSpPr>
        <p:spPr bwMode="auto">
          <a:xfrm>
            <a:off x="107504" y="837292"/>
            <a:ext cx="8892480" cy="6663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buFont typeface="Wingdings" pitchFamily="2" charset="2"/>
              <a:buChar char="q"/>
            </a:pPr>
            <a:r>
              <a:rPr lang="fr-FR" sz="2100" dirty="0">
                <a:solidFill>
                  <a:srgbClr val="00B0F0"/>
                </a:solidFill>
              </a:rPr>
              <a:t> </a:t>
            </a:r>
            <a:r>
              <a:rPr lang="fr-FR" sz="2100" dirty="0"/>
              <a:t> </a:t>
            </a:r>
            <a:r>
              <a:rPr lang="fr-FR" sz="2800" dirty="0"/>
              <a:t>en outre l'administrateur devra produire un rapport d'activités annuel au plus tard le trente (30) avril de l'année N+1 faisant ressortir le bilan de sa participation aux réunions du Conseil d'Administration accompagné d'un commentaire personnel sur la gestion de l'entreprise et/ou de l'établissement ;</a:t>
            </a:r>
          </a:p>
          <a:p>
            <a:pPr lvl="0" algn="just">
              <a:buFont typeface="Wingdings" pitchFamily="2" charset="2"/>
              <a:buChar char="q"/>
            </a:pPr>
            <a:r>
              <a:rPr lang="fr-FR" sz="2800" dirty="0">
                <a:solidFill>
                  <a:srgbClr val="00B0F0"/>
                </a:solidFill>
              </a:rPr>
              <a:t> </a:t>
            </a:r>
            <a:r>
              <a:rPr lang="fr-FR" sz="2800" dirty="0"/>
              <a:t>le non respect des dispositions des articles 15, 16 et 17 du décret sus cité expose l'administrateur au relèvement de ses fonctions et à son remplacement sans autre avis avec interdiction pour lui d'assurer pendant une période de trois (03) ans les fonctions d'administrateur dans une société ou établissement public, pour compter de la date de sa déchéance</a:t>
            </a:r>
            <a:r>
              <a:rPr lang="fr-FR" sz="2100" dirty="0"/>
              <a:t>.</a:t>
            </a:r>
          </a:p>
          <a:p>
            <a:pPr lvl="0"/>
            <a:endParaRPr lang="fr-FR" sz="2100" dirty="0"/>
          </a:p>
          <a:p>
            <a:pPr algn="just"/>
            <a:endParaRPr lang="fr-FR" sz="21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1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76</a:t>
            </a:fld>
            <a:endParaRPr lang="fr-FR"/>
          </a:p>
        </p:txBody>
      </p:sp>
      <p:sp>
        <p:nvSpPr>
          <p:cNvPr id="365569" name="Rectangle 1"/>
          <p:cNvSpPr>
            <a:spLocks noChangeArrowheads="1"/>
          </p:cNvSpPr>
          <p:nvPr/>
        </p:nvSpPr>
        <p:spPr bwMode="auto">
          <a:xfrm>
            <a:off x="107504" y="244242"/>
            <a:ext cx="8892480" cy="74174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fr-FR" sz="2100" dirty="0">
                <a:solidFill>
                  <a:srgbClr val="00B0F0"/>
                </a:solidFill>
              </a:rPr>
              <a:t> </a:t>
            </a:r>
            <a:endParaRPr lang="fr-FR" sz="2100" dirty="0"/>
          </a:p>
          <a:p>
            <a:pPr lvl="0" algn="just">
              <a:buFont typeface="Wingdings" pitchFamily="2" charset="2"/>
              <a:buChar char="q"/>
            </a:pPr>
            <a:r>
              <a:rPr lang="fr-FR" sz="2100" dirty="0">
                <a:solidFill>
                  <a:srgbClr val="00B0F0"/>
                </a:solidFill>
              </a:rPr>
              <a:t> </a:t>
            </a:r>
            <a:r>
              <a:rPr lang="fr-FR" sz="2700" dirty="0"/>
              <a:t>les motifs suivants peuvent conduire à la révocation individuelle ou collective des membres des Conseils d'Administration : </a:t>
            </a:r>
          </a:p>
          <a:p>
            <a:pPr lvl="1" algn="just">
              <a:buFont typeface="Wingdings" pitchFamily="2" charset="2"/>
              <a:buChar char="ü"/>
            </a:pPr>
            <a:r>
              <a:rPr lang="fr-FR" sz="2700" dirty="0">
                <a:solidFill>
                  <a:srgbClr val="C00000"/>
                </a:solidFill>
              </a:rPr>
              <a:t> </a:t>
            </a:r>
            <a:r>
              <a:rPr lang="fr-FR" sz="2700" dirty="0"/>
              <a:t>absences répétées et non justifiées aux réunions du Conseil d'Administration ; </a:t>
            </a:r>
          </a:p>
          <a:p>
            <a:pPr lvl="1" algn="just">
              <a:buFont typeface="Wingdings" pitchFamily="2" charset="2"/>
              <a:buChar char="ü"/>
            </a:pPr>
            <a:r>
              <a:rPr lang="fr-FR" sz="2700" dirty="0">
                <a:solidFill>
                  <a:srgbClr val="C00000"/>
                </a:solidFill>
              </a:rPr>
              <a:t> </a:t>
            </a:r>
            <a:r>
              <a:rPr lang="fr-FR" sz="2700" dirty="0"/>
              <a:t>non tenue des sessions annuelles obligatoires ; </a:t>
            </a:r>
          </a:p>
          <a:p>
            <a:pPr lvl="1" algn="just">
              <a:buFont typeface="Wingdings" pitchFamily="2" charset="2"/>
              <a:buChar char="ü"/>
            </a:pPr>
            <a:r>
              <a:rPr lang="fr-FR" sz="2700" dirty="0">
                <a:solidFill>
                  <a:srgbClr val="C00000"/>
                </a:solidFill>
              </a:rPr>
              <a:t> </a:t>
            </a:r>
            <a:r>
              <a:rPr lang="fr-FR" sz="2700" dirty="0"/>
              <a:t>adoption de documents faux, inexacts et falsifiés ; </a:t>
            </a:r>
          </a:p>
          <a:p>
            <a:pPr lvl="1" algn="just">
              <a:buFont typeface="Wingdings" pitchFamily="2" charset="2"/>
              <a:buChar char="ü"/>
            </a:pPr>
            <a:r>
              <a:rPr lang="fr-FR" sz="2700" dirty="0">
                <a:solidFill>
                  <a:srgbClr val="C00000"/>
                </a:solidFill>
              </a:rPr>
              <a:t> </a:t>
            </a:r>
            <a:r>
              <a:rPr lang="fr-FR" sz="2700" dirty="0"/>
              <a:t>non tenue de la liste de présence et de procès-verbaux de séance ; </a:t>
            </a:r>
          </a:p>
          <a:p>
            <a:pPr lvl="1" algn="just">
              <a:buFont typeface="Wingdings" pitchFamily="2" charset="2"/>
              <a:buChar char="ü"/>
            </a:pPr>
            <a:r>
              <a:rPr lang="fr-FR" sz="2700" dirty="0">
                <a:solidFill>
                  <a:srgbClr val="C00000"/>
                </a:solidFill>
              </a:rPr>
              <a:t> </a:t>
            </a:r>
            <a:r>
              <a:rPr lang="fr-FR" sz="2700" dirty="0"/>
              <a:t>non établissement, à la clôture de l'exercice social, de l'inventaire des éléments du passif et de l'actif de la société ; </a:t>
            </a:r>
          </a:p>
          <a:p>
            <a:pPr lvl="1" algn="just">
              <a:buFont typeface="Wingdings" pitchFamily="2" charset="2"/>
              <a:buChar char="ü"/>
            </a:pPr>
            <a:r>
              <a:rPr lang="fr-FR" sz="2700" dirty="0">
                <a:solidFill>
                  <a:srgbClr val="C00000"/>
                </a:solidFill>
              </a:rPr>
              <a:t> </a:t>
            </a:r>
            <a:r>
              <a:rPr lang="fr-FR" sz="2700" dirty="0"/>
              <a:t>adoption de décisions dont les conséquences sont préjudiciables aux intérêts de la société. </a:t>
            </a:r>
          </a:p>
          <a:p>
            <a:pPr lvl="0"/>
            <a:endParaRPr lang="fr-FR" sz="2100" dirty="0"/>
          </a:p>
          <a:p>
            <a:pPr algn="just"/>
            <a:endParaRPr lang="fr-FR" sz="21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1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77</a:t>
            </a:fld>
            <a:endParaRPr lang="fr-FR"/>
          </a:p>
        </p:txBody>
      </p:sp>
      <p:sp>
        <p:nvSpPr>
          <p:cNvPr id="365569" name="Rectangle 1"/>
          <p:cNvSpPr>
            <a:spLocks noChangeArrowheads="1"/>
          </p:cNvSpPr>
          <p:nvPr/>
        </p:nvSpPr>
        <p:spPr bwMode="auto">
          <a:xfrm>
            <a:off x="107504" y="763531"/>
            <a:ext cx="8892480" cy="71558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100" dirty="0">
                <a:solidFill>
                  <a:srgbClr val="0070C0"/>
                </a:solidFill>
              </a:rPr>
              <a:t>   </a:t>
            </a:r>
            <a:r>
              <a:rPr lang="fr-FR" sz="2500" dirty="0">
                <a:solidFill>
                  <a:srgbClr val="0070C0"/>
                </a:solidFill>
              </a:rPr>
              <a:t>V</a:t>
            </a:r>
            <a:r>
              <a:rPr lang="fr-FR" sz="2500" b="1" dirty="0">
                <a:solidFill>
                  <a:srgbClr val="0070C0"/>
                </a:solidFill>
              </a:rPr>
              <a:t>.3. Les modalités de désignation du Président du Conseil d'administration </a:t>
            </a:r>
            <a:endParaRPr lang="fr-FR" sz="2500" dirty="0">
              <a:solidFill>
                <a:srgbClr val="0070C0"/>
              </a:solidFill>
            </a:endParaRPr>
          </a:p>
          <a:p>
            <a:pPr algn="just"/>
            <a:r>
              <a:rPr lang="fr-FR" sz="2500" b="1" dirty="0"/>
              <a:t>Les articles 24, 25 et 26 du décret N° 2007-724/ PRES/PM/ MEF / MCPEA </a:t>
            </a:r>
            <a:r>
              <a:rPr lang="fr-FR" sz="2500" dirty="0"/>
              <a:t>du 07 novembre 2007 portant modalités de désignation des membres des organes d'administration et de gestion des établissements publics et des sociétés à participation majoritaire de l'Etat, traitent des modalités de désignation du Président du Conseil d'Administration et il importe de s'y conformer notamment pour ce qui concerne les points suivants : </a:t>
            </a:r>
          </a:p>
          <a:p>
            <a:pPr lvl="0" algn="just">
              <a:buFont typeface="Wingdings" pitchFamily="2" charset="2"/>
              <a:buChar char="q"/>
            </a:pPr>
            <a:r>
              <a:rPr lang="fr-FR" sz="2500" dirty="0">
                <a:solidFill>
                  <a:srgbClr val="00B0F0"/>
                </a:solidFill>
              </a:rPr>
              <a:t> </a:t>
            </a:r>
            <a:r>
              <a:rPr lang="fr-FR" sz="2500" dirty="0"/>
              <a:t>le Président du Conseil d'Administration des établissements publics de l'Etat et des Sociétés à participation majoritaire de l'Etat est nommé parmi les administrateurs par décret pris en Conseil des Ministres sur  proposition du Ministre de tutelle pour un mandat de trois (03) ans renouvelable une seule fois.</a:t>
            </a:r>
          </a:p>
          <a:p>
            <a:pPr lvl="0" algn="just"/>
            <a:endParaRPr lang="fr-FR" sz="2100" dirty="0"/>
          </a:p>
          <a:p>
            <a:pPr lvl="0"/>
            <a:endParaRPr lang="fr-FR" sz="2100" dirty="0"/>
          </a:p>
          <a:p>
            <a:pPr algn="just"/>
            <a:endParaRPr lang="fr-FR" sz="21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1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78</a:t>
            </a:fld>
            <a:endParaRPr lang="fr-FR"/>
          </a:p>
        </p:txBody>
      </p:sp>
      <p:sp>
        <p:nvSpPr>
          <p:cNvPr id="365569" name="Rectangle 1"/>
          <p:cNvSpPr>
            <a:spLocks noChangeArrowheads="1"/>
          </p:cNvSpPr>
          <p:nvPr/>
        </p:nvSpPr>
        <p:spPr bwMode="auto">
          <a:xfrm>
            <a:off x="107504" y="1125170"/>
            <a:ext cx="8892480" cy="64325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endParaRPr lang="fr-FR" sz="2000" dirty="0"/>
          </a:p>
          <a:p>
            <a:pPr lvl="0" algn="just">
              <a:buFont typeface="Wingdings" pitchFamily="2" charset="2"/>
              <a:buChar char="q"/>
            </a:pPr>
            <a:r>
              <a:rPr lang="fr-FR" sz="2000" dirty="0">
                <a:solidFill>
                  <a:srgbClr val="00B0F0"/>
                </a:solidFill>
              </a:rPr>
              <a:t> </a:t>
            </a:r>
            <a:r>
              <a:rPr lang="fr-FR" sz="2800" dirty="0"/>
              <a:t>la désignation de l'administrateur à la fonction de Président du Conseil d'Administration doit obéir aux critères et conditions ci-après :</a:t>
            </a:r>
          </a:p>
          <a:p>
            <a:pPr lvl="1" algn="just">
              <a:buFont typeface="Wingdings" pitchFamily="2" charset="2"/>
              <a:buChar char="ü"/>
            </a:pPr>
            <a:r>
              <a:rPr lang="fr-FR" sz="2800" dirty="0">
                <a:solidFill>
                  <a:srgbClr val="C00000"/>
                </a:solidFill>
              </a:rPr>
              <a:t> </a:t>
            </a:r>
            <a:r>
              <a:rPr lang="fr-FR" sz="2800" dirty="0">
                <a:solidFill>
                  <a:srgbClr val="00B0F0"/>
                </a:solidFill>
              </a:rPr>
              <a:t> </a:t>
            </a:r>
            <a:r>
              <a:rPr lang="fr-FR" sz="2800" dirty="0"/>
              <a:t>être en activité au sein du ministère de tutelle technique concerné ; </a:t>
            </a:r>
          </a:p>
          <a:p>
            <a:pPr lvl="1" algn="just">
              <a:buFont typeface="Wingdings" pitchFamily="2" charset="2"/>
              <a:buChar char="ü"/>
            </a:pPr>
            <a:r>
              <a:rPr lang="fr-FR" sz="2800" dirty="0">
                <a:solidFill>
                  <a:srgbClr val="C00000"/>
                </a:solidFill>
              </a:rPr>
              <a:t> </a:t>
            </a:r>
            <a:r>
              <a:rPr lang="fr-FR" sz="2800" dirty="0"/>
              <a:t>exercer ou avoir exercé la fonction de Directeur Général ou assimilée. </a:t>
            </a:r>
          </a:p>
          <a:p>
            <a:pPr algn="just">
              <a:buFont typeface="Wingdings" pitchFamily="2" charset="2"/>
              <a:buChar char="q"/>
            </a:pPr>
            <a:r>
              <a:rPr lang="fr-FR" sz="2800" dirty="0">
                <a:solidFill>
                  <a:srgbClr val="00B0F0"/>
                </a:solidFill>
              </a:rPr>
              <a:t> </a:t>
            </a:r>
            <a:r>
              <a:rPr lang="fr-FR" sz="2800" dirty="0"/>
              <a:t>Par dérogation expresse du Conseil des Ministres, le Président du Conseil d'Administration peut relever d'un département autre que celui du Ministère de la tutelle technique.</a:t>
            </a:r>
          </a:p>
          <a:p>
            <a:pPr lvl="1" algn="just"/>
            <a:endParaRPr lang="fr-FR" sz="2100" dirty="0"/>
          </a:p>
          <a:p>
            <a:pPr lvl="0"/>
            <a:endParaRPr lang="fr-FR" sz="2100" dirty="0"/>
          </a:p>
          <a:p>
            <a:pPr algn="just"/>
            <a:endParaRPr lang="fr-FR" sz="21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1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79</a:t>
            </a:fld>
            <a:endParaRPr lang="fr-FR"/>
          </a:p>
        </p:txBody>
      </p:sp>
      <p:sp>
        <p:nvSpPr>
          <p:cNvPr id="365569" name="Rectangle 1"/>
          <p:cNvSpPr>
            <a:spLocks noChangeArrowheads="1"/>
          </p:cNvSpPr>
          <p:nvPr/>
        </p:nvSpPr>
        <p:spPr bwMode="auto">
          <a:xfrm>
            <a:off x="107504" y="844252"/>
            <a:ext cx="8892480" cy="66171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sz="2000" dirty="0">
                <a:solidFill>
                  <a:srgbClr val="0070C0"/>
                </a:solidFill>
              </a:rPr>
              <a:t>   </a:t>
            </a:r>
            <a:r>
              <a:rPr lang="fr-FR" sz="2800" b="1" dirty="0">
                <a:solidFill>
                  <a:srgbClr val="0070C0"/>
                </a:solidFill>
              </a:rPr>
              <a:t>V.4 Les obligations et responsabilités des Présidents de Conseil d'Administration</a:t>
            </a:r>
            <a:endParaRPr lang="fr-FR" sz="2800" dirty="0">
              <a:solidFill>
                <a:srgbClr val="0070C0"/>
              </a:solidFill>
            </a:endParaRPr>
          </a:p>
          <a:p>
            <a:pPr algn="just"/>
            <a:r>
              <a:rPr lang="fr-FR" sz="2800" dirty="0"/>
              <a:t>Les obligations et responsabilités des Présidents de Conseil d'Administration sont consacrés par les articles 27 à 37 du décret N° 2007-724/ PRES/PM/ MEF / MCPEA du 07 novembre 2007 portant modalités de désignation des membres des organes d'administration et de gestion des établissements publics et des sociétés à participation majoritaire de l'Etat. Suivants les dispositions de ces articles, les points suivants devront être observés : </a:t>
            </a:r>
          </a:p>
          <a:p>
            <a:pPr lvl="0" algn="just">
              <a:buFont typeface="Wingdings" pitchFamily="2" charset="2"/>
              <a:buChar char="q"/>
            </a:pPr>
            <a:r>
              <a:rPr lang="fr-FR" sz="2800" dirty="0">
                <a:solidFill>
                  <a:srgbClr val="00B0F0"/>
                </a:solidFill>
              </a:rPr>
              <a:t> </a:t>
            </a:r>
            <a:r>
              <a:rPr lang="fr-FR" sz="2800" dirty="0"/>
              <a:t>le Président du Conseil d'Administration doit être informé dans un délai de quinze (15) jours de l'ordre jour des réunions du Conseil d'Administration ;</a:t>
            </a:r>
          </a:p>
          <a:p>
            <a:pPr lvl="0" algn="just"/>
            <a:endParaRPr lang="fr-FR" sz="2000" dirty="0"/>
          </a:p>
          <a:p>
            <a:pPr algn="just"/>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8</a:t>
            </a:fld>
            <a:endParaRPr lang="fr-FR"/>
          </a:p>
        </p:txBody>
      </p:sp>
      <p:sp>
        <p:nvSpPr>
          <p:cNvPr id="365569" name="Rectangle 1"/>
          <p:cNvSpPr>
            <a:spLocks noChangeArrowheads="1"/>
          </p:cNvSpPr>
          <p:nvPr/>
        </p:nvSpPr>
        <p:spPr bwMode="auto">
          <a:xfrm>
            <a:off x="107504" y="2207181"/>
            <a:ext cx="8892480" cy="31085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fr-FR" sz="2600" b="1" u="sng" dirty="0">
                <a:solidFill>
                  <a:srgbClr val="7030A0"/>
                </a:solidFill>
              </a:rPr>
              <a:t>Observations </a:t>
            </a:r>
            <a:r>
              <a:rPr lang="fr-FR" sz="2600" dirty="0">
                <a:solidFill>
                  <a:srgbClr val="7030A0"/>
                </a:solidFill>
              </a:rPr>
              <a:t>: La loi nationale s'applique en priorité à toutes les sociétés à capitaux publics et pour les points qui ne sont pas traités par celle-ci il faut se référer aux dispositions communautaires.</a:t>
            </a:r>
            <a:r>
              <a:rPr lang="fr-FR" sz="2000" dirty="0">
                <a:solidFill>
                  <a:srgbClr val="7030A0"/>
                </a:solidFill>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80</a:t>
            </a:fld>
            <a:endParaRPr lang="fr-FR"/>
          </a:p>
        </p:txBody>
      </p:sp>
      <p:sp>
        <p:nvSpPr>
          <p:cNvPr id="365569" name="Rectangle 1"/>
          <p:cNvSpPr>
            <a:spLocks noChangeArrowheads="1"/>
          </p:cNvSpPr>
          <p:nvPr/>
        </p:nvSpPr>
        <p:spPr bwMode="auto">
          <a:xfrm>
            <a:off x="107504" y="764704"/>
            <a:ext cx="8892480" cy="60631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endParaRPr lang="fr-FR" sz="2000" dirty="0"/>
          </a:p>
          <a:p>
            <a:pPr lvl="0" algn="just">
              <a:buFont typeface="Wingdings" pitchFamily="2" charset="2"/>
              <a:buChar char="q"/>
            </a:pPr>
            <a:r>
              <a:rPr lang="fr-FR" sz="2800" dirty="0">
                <a:solidFill>
                  <a:srgbClr val="00B0F0"/>
                </a:solidFill>
              </a:rPr>
              <a:t> </a:t>
            </a:r>
            <a:r>
              <a:rPr lang="fr-FR" sz="2800" dirty="0"/>
              <a:t>Il doit organiser une rencontre préliminaire des administrateurs représentant les tutelles pour toute question importante de l'ordre du jour ;</a:t>
            </a:r>
          </a:p>
          <a:p>
            <a:pPr lvl="0" algn="just"/>
            <a:endParaRPr lang="fr-FR" sz="2800" dirty="0"/>
          </a:p>
          <a:p>
            <a:pPr lvl="0" algn="just">
              <a:buFont typeface="Wingdings" pitchFamily="2" charset="2"/>
              <a:buChar char="q"/>
            </a:pPr>
            <a:r>
              <a:rPr lang="fr-FR" sz="2800" dirty="0">
                <a:solidFill>
                  <a:srgbClr val="00B0F0"/>
                </a:solidFill>
              </a:rPr>
              <a:t> </a:t>
            </a:r>
            <a:r>
              <a:rPr lang="fr-FR" sz="2800" dirty="0"/>
              <a:t>le Président du Conseil d'Administration a l'obligation d'effectuer chaque semestre, un séjour n'excédent pas une semaine dans l'établissement ou l'entreprise. Les frais de mission sont pris en charge par la société ou l'établissement concerné selon ses dispositions internes, et cette prise en charge est distincte de l'indemnité mensuelle de fonction ;</a:t>
            </a:r>
          </a:p>
          <a:p>
            <a:pPr lvl="0"/>
            <a:endParaRPr lang="fr-FR" sz="2000" dirty="0"/>
          </a:p>
          <a:p>
            <a:pPr algn="just"/>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81</a:t>
            </a:fld>
            <a:endParaRPr lang="fr-FR"/>
          </a:p>
        </p:txBody>
      </p:sp>
      <p:sp>
        <p:nvSpPr>
          <p:cNvPr id="365569" name="Rectangle 1"/>
          <p:cNvSpPr>
            <a:spLocks noChangeArrowheads="1"/>
          </p:cNvSpPr>
          <p:nvPr/>
        </p:nvSpPr>
        <p:spPr bwMode="auto">
          <a:xfrm>
            <a:off x="107504" y="1380686"/>
            <a:ext cx="8892480" cy="523220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lnSpc>
                <a:spcPct val="150000"/>
              </a:lnSpc>
              <a:buFont typeface="Wingdings" pitchFamily="2" charset="2"/>
              <a:buChar char="q"/>
            </a:pPr>
            <a:r>
              <a:rPr lang="fr-FR" sz="2200" dirty="0">
                <a:solidFill>
                  <a:srgbClr val="00B0F0"/>
                </a:solidFill>
              </a:rPr>
              <a:t> </a:t>
            </a:r>
            <a:r>
              <a:rPr lang="fr-FR" sz="2800" dirty="0"/>
              <a:t>dans un délai de quinze (15) jours  qui suivant ce séjour, le Président du Conseil d'Administration a l'obligation d'adresser un rapport au Président de l'Assemblée Générale des Sociétés d'Etat et aux Ministres de tutelle. Un exemplaire de ce rapport est également adressé à la Présidence du Faso pour ce qui concerne les sociétés et entreprises à caractère stratégique. </a:t>
            </a:r>
          </a:p>
          <a:p>
            <a:pPr algn="just"/>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82</a:t>
            </a:fld>
            <a:endParaRPr lang="fr-FR"/>
          </a:p>
        </p:txBody>
      </p:sp>
      <p:sp>
        <p:nvSpPr>
          <p:cNvPr id="365569" name="Rectangle 1"/>
          <p:cNvSpPr>
            <a:spLocks noChangeArrowheads="1"/>
          </p:cNvSpPr>
          <p:nvPr/>
        </p:nvSpPr>
        <p:spPr bwMode="auto">
          <a:xfrm>
            <a:off x="107504" y="908720"/>
            <a:ext cx="8892480" cy="5755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fr-FR" sz="2800" dirty="0"/>
              <a:t>Ce rapport doit comporter au moins les informations suivantes : </a:t>
            </a:r>
          </a:p>
          <a:p>
            <a:pPr algn="just">
              <a:buFont typeface="Wingdings" pitchFamily="2" charset="2"/>
              <a:buChar char="v"/>
            </a:pPr>
            <a:r>
              <a:rPr lang="fr-FR" sz="2800" dirty="0">
                <a:solidFill>
                  <a:srgbClr val="FF0000"/>
                </a:solidFill>
              </a:rPr>
              <a:t> </a:t>
            </a:r>
            <a:r>
              <a:rPr lang="fr-FR" sz="2800" dirty="0"/>
              <a:t>la situation économique de l'établissement ou de la société à partir de l'analyse de l'évolution de certains agrégats tels que : </a:t>
            </a:r>
          </a:p>
          <a:p>
            <a:pPr lvl="1" algn="just">
              <a:buFont typeface="Wingdings" pitchFamily="2" charset="2"/>
              <a:buChar char="ü"/>
            </a:pPr>
            <a:r>
              <a:rPr lang="fr-FR" sz="2800" dirty="0">
                <a:solidFill>
                  <a:srgbClr val="C00000"/>
                </a:solidFill>
              </a:rPr>
              <a:t> </a:t>
            </a:r>
            <a:r>
              <a:rPr lang="fr-FR" sz="2800" dirty="0"/>
              <a:t>le chiffre d'affaire réalisé ; </a:t>
            </a:r>
          </a:p>
          <a:p>
            <a:pPr lvl="1" algn="just">
              <a:buFont typeface="Wingdings" pitchFamily="2" charset="2"/>
              <a:buChar char="ü"/>
            </a:pPr>
            <a:r>
              <a:rPr lang="fr-FR" sz="2800" dirty="0">
                <a:solidFill>
                  <a:srgbClr val="C00000"/>
                </a:solidFill>
              </a:rPr>
              <a:t> </a:t>
            </a:r>
            <a:r>
              <a:rPr lang="fr-FR" sz="2800" dirty="0"/>
              <a:t>le résultat d'exploitation provisoire ; </a:t>
            </a:r>
          </a:p>
          <a:p>
            <a:pPr lvl="1" algn="just">
              <a:buFont typeface="Wingdings" pitchFamily="2" charset="2"/>
              <a:buChar char="ü"/>
            </a:pPr>
            <a:r>
              <a:rPr lang="fr-FR" sz="2800" dirty="0">
                <a:solidFill>
                  <a:srgbClr val="C00000"/>
                </a:solidFill>
              </a:rPr>
              <a:t> </a:t>
            </a:r>
            <a:r>
              <a:rPr lang="fr-FR" sz="2800" dirty="0"/>
              <a:t>la situation de trésorerie ; </a:t>
            </a:r>
          </a:p>
          <a:p>
            <a:pPr lvl="1" algn="just">
              <a:buFont typeface="Wingdings" pitchFamily="2" charset="2"/>
              <a:buChar char="ü"/>
            </a:pPr>
            <a:r>
              <a:rPr lang="fr-FR" sz="2800" dirty="0">
                <a:solidFill>
                  <a:srgbClr val="C00000"/>
                </a:solidFill>
              </a:rPr>
              <a:t> </a:t>
            </a:r>
            <a:r>
              <a:rPr lang="fr-FR" sz="2800" dirty="0"/>
              <a:t>le ou les endettements en cours ; </a:t>
            </a:r>
          </a:p>
          <a:p>
            <a:pPr lvl="1" algn="just">
              <a:buFont typeface="Wingdings" pitchFamily="2" charset="2"/>
              <a:buChar char="ü"/>
            </a:pPr>
            <a:r>
              <a:rPr lang="fr-FR" sz="2800" dirty="0">
                <a:solidFill>
                  <a:srgbClr val="C00000"/>
                </a:solidFill>
              </a:rPr>
              <a:t> </a:t>
            </a:r>
            <a:r>
              <a:rPr lang="fr-FR" sz="2800" dirty="0"/>
              <a:t>toute autre évolution pouvant influer sur la bonne marche de l'établissement ou de la société ; </a:t>
            </a:r>
          </a:p>
          <a:p>
            <a:pPr lvl="0"/>
            <a:endParaRPr lang="fr-FR" sz="2000" dirty="0"/>
          </a:p>
          <a:p>
            <a:pPr algn="just"/>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83</a:t>
            </a:fld>
            <a:endParaRPr lang="fr-FR"/>
          </a:p>
        </p:txBody>
      </p:sp>
      <p:sp>
        <p:nvSpPr>
          <p:cNvPr id="365569" name="Rectangle 1"/>
          <p:cNvSpPr>
            <a:spLocks noChangeArrowheads="1"/>
          </p:cNvSpPr>
          <p:nvPr/>
        </p:nvSpPr>
        <p:spPr bwMode="auto">
          <a:xfrm>
            <a:off x="107504" y="812313"/>
            <a:ext cx="8892480" cy="6217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buFont typeface="Wingdings" pitchFamily="2" charset="2"/>
              <a:buChar char="v"/>
            </a:pPr>
            <a:r>
              <a:rPr lang="fr-FR" sz="2400" dirty="0">
                <a:solidFill>
                  <a:srgbClr val="FF0000"/>
                </a:solidFill>
              </a:rPr>
              <a:t> </a:t>
            </a:r>
            <a:r>
              <a:rPr lang="fr-FR" sz="2800" dirty="0"/>
              <a:t>les principales difficultés rencontrées par l’entité   à savoir :</a:t>
            </a:r>
          </a:p>
          <a:p>
            <a:pPr lvl="1">
              <a:buFont typeface="Wingdings" pitchFamily="2" charset="2"/>
              <a:buChar char="ü"/>
            </a:pPr>
            <a:r>
              <a:rPr lang="fr-FR" sz="2800" dirty="0">
                <a:solidFill>
                  <a:srgbClr val="C00000"/>
                </a:solidFill>
              </a:rPr>
              <a:t> </a:t>
            </a:r>
            <a:r>
              <a:rPr lang="fr-FR" sz="2800" dirty="0"/>
              <a:t>les difficultés financières ; </a:t>
            </a:r>
          </a:p>
          <a:p>
            <a:pPr lvl="1">
              <a:buFont typeface="Wingdings" pitchFamily="2" charset="2"/>
              <a:buChar char="ü"/>
            </a:pPr>
            <a:r>
              <a:rPr lang="fr-FR" sz="2800" dirty="0">
                <a:solidFill>
                  <a:srgbClr val="C00000"/>
                </a:solidFill>
              </a:rPr>
              <a:t> </a:t>
            </a:r>
            <a:r>
              <a:rPr lang="fr-FR" sz="2800" dirty="0"/>
              <a:t>les problèmes de recouvrement des créances sur les clients ; </a:t>
            </a:r>
          </a:p>
          <a:p>
            <a:pPr lvl="1">
              <a:buFont typeface="Wingdings" pitchFamily="2" charset="2"/>
              <a:buChar char="ü"/>
            </a:pPr>
            <a:r>
              <a:rPr lang="fr-FR" sz="2800" dirty="0">
                <a:solidFill>
                  <a:srgbClr val="C00000"/>
                </a:solidFill>
              </a:rPr>
              <a:t> </a:t>
            </a:r>
            <a:r>
              <a:rPr lang="fr-FR" sz="2800" dirty="0"/>
              <a:t>les problèmes d'approvisionnement et autres ;</a:t>
            </a:r>
          </a:p>
          <a:p>
            <a:pPr>
              <a:buFont typeface="Wingdings" pitchFamily="2" charset="2"/>
              <a:buChar char="v"/>
            </a:pPr>
            <a:r>
              <a:rPr lang="fr-FR" sz="2800" dirty="0">
                <a:solidFill>
                  <a:srgbClr val="FF0000"/>
                </a:solidFill>
              </a:rPr>
              <a:t> </a:t>
            </a:r>
            <a:r>
              <a:rPr lang="fr-FR" sz="2800" dirty="0"/>
              <a:t>un aperçu de la gestion du personnel et les éventuels conflits sociaux ; </a:t>
            </a:r>
          </a:p>
          <a:p>
            <a:pPr>
              <a:buFont typeface="Wingdings" pitchFamily="2" charset="2"/>
              <a:buChar char="v"/>
            </a:pPr>
            <a:r>
              <a:rPr lang="fr-FR" sz="2800" dirty="0">
                <a:solidFill>
                  <a:srgbClr val="E64C57"/>
                </a:solidFill>
              </a:rPr>
              <a:t> </a:t>
            </a:r>
            <a:r>
              <a:rPr lang="fr-FR" sz="2800" dirty="0"/>
              <a:t>les propositions de solutions aux problèmes évoqués et les perspectives ;</a:t>
            </a:r>
          </a:p>
          <a:p>
            <a:pPr>
              <a:buFont typeface="Wingdings" pitchFamily="2" charset="2"/>
              <a:buChar char="v"/>
            </a:pPr>
            <a:r>
              <a:rPr lang="fr-FR" sz="2800" dirty="0">
                <a:solidFill>
                  <a:srgbClr val="FF0000"/>
                </a:solidFill>
              </a:rPr>
              <a:t> </a:t>
            </a:r>
            <a:r>
              <a:rPr lang="fr-FR" sz="2800" dirty="0"/>
              <a:t>le point sur l'exécution des engagements issus du contrat plan avec l'Etat s'il ya lieu.  </a:t>
            </a:r>
          </a:p>
          <a:p>
            <a:pPr lvl="1"/>
            <a:r>
              <a:rPr lang="fr-FR" sz="2200" dirty="0">
                <a:solidFill>
                  <a:srgbClr val="00B0F0"/>
                </a:solidFill>
              </a:rPr>
              <a:t> </a:t>
            </a:r>
            <a:endParaRPr lang="fr-FR" sz="2000" dirty="0"/>
          </a:p>
          <a:p>
            <a:pPr algn="just"/>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84</a:t>
            </a:fld>
            <a:endParaRPr lang="fr-FR"/>
          </a:p>
        </p:txBody>
      </p:sp>
      <p:sp>
        <p:nvSpPr>
          <p:cNvPr id="365569" name="Rectangle 1"/>
          <p:cNvSpPr>
            <a:spLocks noChangeArrowheads="1"/>
          </p:cNvSpPr>
          <p:nvPr/>
        </p:nvSpPr>
        <p:spPr bwMode="auto">
          <a:xfrm>
            <a:off x="107504" y="836712"/>
            <a:ext cx="8892480" cy="65248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buFont typeface="Wingdings" pitchFamily="2" charset="2"/>
              <a:buChar char="q"/>
            </a:pPr>
            <a:r>
              <a:rPr lang="fr-FR" sz="2700" dirty="0">
                <a:solidFill>
                  <a:srgbClr val="00B0F0"/>
                </a:solidFill>
              </a:rPr>
              <a:t> </a:t>
            </a:r>
            <a:r>
              <a:rPr lang="fr-FR" sz="2700" dirty="0"/>
              <a:t>le manquement à la production du rapport ci-dessus cité expose les Présidents de Conseil d'Administration aux sanctions graduelles suivantes : </a:t>
            </a:r>
          </a:p>
          <a:p>
            <a:pPr algn="just">
              <a:buFont typeface="Wingdings" pitchFamily="2" charset="2"/>
              <a:buChar char="v"/>
            </a:pPr>
            <a:r>
              <a:rPr lang="fr-FR" sz="2700" dirty="0">
                <a:solidFill>
                  <a:srgbClr val="FF0000"/>
                </a:solidFill>
              </a:rPr>
              <a:t> </a:t>
            </a:r>
            <a:r>
              <a:rPr lang="fr-FR" sz="2700" dirty="0"/>
              <a:t>suspension de tous les avantages pécuniaires et matériels liés à leur fonction et prévus par les dispositions statutaires et réglementaires pour une durée de six (06) mois laissée à la discrétion du Président de l'Assemblée Générale des Sociétés d'Etat ; </a:t>
            </a:r>
          </a:p>
          <a:p>
            <a:pPr algn="just">
              <a:buFont typeface="Wingdings" pitchFamily="2" charset="2"/>
              <a:buChar char="v"/>
            </a:pPr>
            <a:r>
              <a:rPr lang="fr-FR" sz="2700" dirty="0">
                <a:solidFill>
                  <a:srgbClr val="FF0000"/>
                </a:solidFill>
              </a:rPr>
              <a:t> </a:t>
            </a:r>
            <a:r>
              <a:rPr lang="fr-FR" sz="2700" dirty="0"/>
              <a:t>révocation de leur fonction avec interdiction pour eux pendant une période de six (06) ans d'assurer les fonctions d'administrateurs et de Président de Conseil d'Administration dans un établissement public, une société d'Etat ou une société d'économie mixte à participation majoritaire de l'Etat.</a:t>
            </a:r>
          </a:p>
          <a:p>
            <a:pPr algn="just"/>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85</a:t>
            </a:fld>
            <a:endParaRPr lang="fr-FR"/>
          </a:p>
        </p:txBody>
      </p:sp>
      <p:sp>
        <p:nvSpPr>
          <p:cNvPr id="365569" name="Rectangle 1"/>
          <p:cNvSpPr>
            <a:spLocks noChangeArrowheads="1"/>
          </p:cNvSpPr>
          <p:nvPr/>
        </p:nvSpPr>
        <p:spPr bwMode="auto">
          <a:xfrm>
            <a:off x="107504" y="952554"/>
            <a:ext cx="8892480" cy="58015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2200" dirty="0">
                <a:solidFill>
                  <a:srgbClr val="00B0F0"/>
                </a:solidFill>
              </a:rPr>
              <a:t> </a:t>
            </a:r>
            <a:r>
              <a:rPr lang="fr-FR" sz="2800" dirty="0">
                <a:solidFill>
                  <a:srgbClr val="0070C0"/>
                </a:solidFill>
              </a:rPr>
              <a:t>V</a:t>
            </a:r>
            <a:r>
              <a:rPr lang="fr-FR" sz="2800" b="1" dirty="0">
                <a:solidFill>
                  <a:srgbClr val="0070C0"/>
                </a:solidFill>
              </a:rPr>
              <a:t>.5 les délibérations du Conseil d'Administration ;</a:t>
            </a:r>
            <a:endParaRPr lang="fr-FR" sz="2800" dirty="0">
              <a:solidFill>
                <a:srgbClr val="0070C0"/>
              </a:solidFill>
            </a:endParaRPr>
          </a:p>
          <a:p>
            <a:pPr algn="just"/>
            <a:r>
              <a:rPr lang="fr-FR" sz="2800" dirty="0"/>
              <a:t>Suivant les dispositions du décret </a:t>
            </a:r>
            <a:r>
              <a:rPr lang="fr-FR" sz="2800" b="1" dirty="0"/>
              <a:t>2000-189/PRES/PM/MCIA du 17 mai 2000 portant statut général des sociétés d'Etat</a:t>
            </a:r>
            <a:r>
              <a:rPr lang="fr-FR" sz="2800" dirty="0"/>
              <a:t> en son article 24 "</a:t>
            </a:r>
            <a:r>
              <a:rPr lang="fr-FR" sz="2800" b="1" i="1" dirty="0"/>
              <a:t>le Conseil d'Administration ne délibère valablement que si la moitié au moins de ses membres sont présents ou dûment représentés</a:t>
            </a:r>
            <a:r>
              <a:rPr lang="fr-FR" sz="2800" dirty="0"/>
              <a:t> ». </a:t>
            </a:r>
          </a:p>
          <a:p>
            <a:pPr algn="just"/>
            <a:r>
              <a:rPr lang="fr-FR" sz="2800" dirty="0"/>
              <a:t>Les délibérations du conseil d'administration doivent faire l'objet d'une attention particulière et requiert l'observation des points suivants :</a:t>
            </a:r>
          </a:p>
          <a:p>
            <a:pPr lvl="0" algn="just"/>
            <a:endParaRPr lang="fr-FR" sz="2500" dirty="0"/>
          </a:p>
          <a:p>
            <a:pPr algn="just">
              <a:buFont typeface="Wingdings" pitchFamily="2" charset="2"/>
              <a:buChar char="v"/>
            </a:pPr>
            <a:endParaRPr lang="fr-FR" sz="2200" dirty="0"/>
          </a:p>
          <a:p>
            <a:pPr algn="just"/>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86</a:t>
            </a:fld>
            <a:endParaRPr lang="fr-FR"/>
          </a:p>
        </p:txBody>
      </p:sp>
      <p:sp>
        <p:nvSpPr>
          <p:cNvPr id="365569" name="Rectangle 1"/>
          <p:cNvSpPr>
            <a:spLocks noChangeArrowheads="1"/>
          </p:cNvSpPr>
          <p:nvPr/>
        </p:nvSpPr>
        <p:spPr bwMode="auto">
          <a:xfrm>
            <a:off x="107504" y="1107316"/>
            <a:ext cx="8892480" cy="49859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buFont typeface="Wingdings" pitchFamily="2" charset="2"/>
              <a:buChar char="q"/>
            </a:pPr>
            <a:r>
              <a:rPr lang="fr-FR" sz="2800" dirty="0">
                <a:solidFill>
                  <a:srgbClr val="00B0F0"/>
                </a:solidFill>
              </a:rPr>
              <a:t> </a:t>
            </a:r>
            <a:r>
              <a:rPr lang="fr-FR" sz="2800" dirty="0"/>
              <a:t>les délibérations du Conseil d'Administration sont constatées par des procès-verbaux établis sur un registre spécial tenu au siège de la société, signés du Président et du Secrétaire de séance. Cependant, les procès-verbaux peuvent être établis sur des feuilles mobiles numérotées sans discontinuité, paraphées dans les mêmes conditions prévues à l'alinéa précédent. Par contre, toute addition, suppression, substitution ou interversion de feuille est interdite. </a:t>
            </a:r>
          </a:p>
          <a:p>
            <a:pPr algn="just">
              <a:buFont typeface="Wingdings" pitchFamily="2" charset="2"/>
              <a:buChar char="v"/>
            </a:pPr>
            <a:endParaRPr lang="fr-FR" sz="2200" dirty="0"/>
          </a:p>
          <a:p>
            <a:pPr algn="just"/>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87</a:t>
            </a:fld>
            <a:endParaRPr lang="fr-FR"/>
          </a:p>
        </p:txBody>
      </p:sp>
      <p:sp>
        <p:nvSpPr>
          <p:cNvPr id="365569" name="Rectangle 1"/>
          <p:cNvSpPr>
            <a:spLocks noChangeArrowheads="1"/>
          </p:cNvSpPr>
          <p:nvPr/>
        </p:nvSpPr>
        <p:spPr bwMode="auto">
          <a:xfrm>
            <a:off x="107504" y="996120"/>
            <a:ext cx="889248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buFont typeface="Wingdings" pitchFamily="2" charset="2"/>
              <a:buChar char="q"/>
            </a:pPr>
            <a:r>
              <a:rPr lang="fr-FR" sz="2200" dirty="0">
                <a:solidFill>
                  <a:srgbClr val="00B0F0"/>
                </a:solidFill>
              </a:rPr>
              <a:t>  </a:t>
            </a:r>
            <a:r>
              <a:rPr lang="fr-FR" sz="2800" dirty="0"/>
              <a:t>les procès verbaux mentionnent la date et le lieu de la réunion du Conseil et indiquent le nom des Administrateurs présents, </a:t>
            </a:r>
            <a:r>
              <a:rPr lang="fr-FR" sz="2800" dirty="0">
                <a:solidFill>
                  <a:srgbClr val="00B0F0"/>
                </a:solidFill>
              </a:rPr>
              <a:t> </a:t>
            </a:r>
            <a:r>
              <a:rPr lang="fr-FR" sz="2800" dirty="0"/>
              <a:t>représentés ou absents non représentés, ainsi que celui de toute autre personne ayant assisté à tout ou partie de la réunion ;</a:t>
            </a:r>
          </a:p>
          <a:p>
            <a:pPr lvl="0" algn="just"/>
            <a:endParaRPr lang="fr-FR" sz="2800" dirty="0"/>
          </a:p>
          <a:p>
            <a:pPr lvl="0" algn="just">
              <a:buFont typeface="Wingdings" pitchFamily="2" charset="2"/>
              <a:buChar char="q"/>
            </a:pPr>
            <a:r>
              <a:rPr lang="fr-FR" sz="2800" dirty="0">
                <a:solidFill>
                  <a:srgbClr val="00B0F0"/>
                </a:solidFill>
              </a:rPr>
              <a:t> </a:t>
            </a:r>
            <a:r>
              <a:rPr lang="fr-FR" sz="2800" dirty="0"/>
              <a:t>Il est formellement interdit aux administrateurs et Directeurs des Sociétés d'Etat de se recommander ou de recommander des tiers sous quelque forme que ce soit auprès des sociétés dont ils ont la charge.</a:t>
            </a:r>
          </a:p>
          <a:p>
            <a:pPr algn="just"/>
            <a:endParaRPr lang="fr-FR" sz="22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2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fld id="{321DBA6F-6C8F-4FCD-89B7-0F3764FC44C2}" type="slidenum">
              <a:rPr lang="fr-FR" smtClean="0"/>
              <a:pPr/>
              <a:t>88</a:t>
            </a:fld>
            <a:endParaRPr lang="fr-FR"/>
          </a:p>
        </p:txBody>
      </p:sp>
      <p:sp>
        <p:nvSpPr>
          <p:cNvPr id="2" name="Titre 1"/>
          <p:cNvSpPr>
            <a:spLocks noGrp="1"/>
          </p:cNvSpPr>
          <p:nvPr>
            <p:ph type="title" idx="4294967295"/>
          </p:nvPr>
        </p:nvSpPr>
        <p:spPr>
          <a:xfrm>
            <a:off x="611560" y="2997200"/>
            <a:ext cx="8229600" cy="1571625"/>
          </a:xfrm>
        </p:spPr>
        <p:txBody>
          <a:bodyPr>
            <a:noAutofit/>
          </a:bodyPr>
          <a:lstStyle/>
          <a:p>
            <a:pPr algn="ctr"/>
            <a:r>
              <a:rPr lang="fr-FR" sz="5400" dirty="0">
                <a:latin typeface="Algerian" pitchFamily="82" charset="0"/>
              </a:rPr>
              <a:t>MERCI DE VOTRE ATTENTION !!</a:t>
            </a:r>
          </a:p>
        </p:txBody>
      </p:sp>
      <p:sp>
        <p:nvSpPr>
          <p:cNvPr id="4" name="Espace réservé du pied de page 3"/>
          <p:cNvSpPr>
            <a:spLocks noGrp="1"/>
          </p:cNvSpPr>
          <p:nvPr>
            <p:ph type="ftr" sz="quarter" idx="11"/>
          </p:nvPr>
        </p:nvSpPr>
        <p:spPr/>
        <p:txBody>
          <a:bodyPr/>
          <a:lstStyle/>
          <a:p>
            <a:r>
              <a:rPr lang="fr-FR"/>
              <a:t>AUREC- AFRIQUE / BF </a:t>
            </a:r>
            <a:endParaRPr lang="fr-FR" dirty="0"/>
          </a:p>
        </p:txBody>
      </p:sp>
      <p:sp>
        <p:nvSpPr>
          <p:cNvPr id="6" name="Espace réservé de la date 5"/>
          <p:cNvSpPr>
            <a:spLocks noGrp="1"/>
          </p:cNvSpPr>
          <p:nvPr>
            <p:ph type="dt" sz="half" idx="10"/>
          </p:nvPr>
        </p:nvSpPr>
        <p:spPr/>
        <p:txBody>
          <a:bodyPr/>
          <a:lstStyle/>
          <a:p>
            <a:fld id="{7A3FD5BD-9672-4867-919E-35E92C81D5BC}" type="datetime2">
              <a:rPr lang="fr-FR" smtClean="0"/>
              <a:pPr/>
              <a:t>mercredi 6 août 2025</a:t>
            </a:fld>
            <a:endParaRPr lang="fr-F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321DBA6F-6C8F-4FCD-89B7-0F3764FC44C2}" type="slidenum">
              <a:rPr lang="fr-FR" smtClean="0"/>
              <a:pPr/>
              <a:t>89</a:t>
            </a:fld>
            <a:endParaRPr lang="fr-FR"/>
          </a:p>
        </p:txBody>
      </p:sp>
      <p:sp>
        <p:nvSpPr>
          <p:cNvPr id="24581" name="Rectangle 5"/>
          <p:cNvSpPr>
            <a:spLocks noChangeArrowheads="1"/>
          </p:cNvSpPr>
          <p:nvPr/>
        </p:nvSpPr>
        <p:spPr bwMode="auto">
          <a:xfrm>
            <a:off x="395536" y="3212976"/>
            <a:ext cx="7798073" cy="21852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fr-FR" sz="1600" b="1" dirty="0"/>
              <a:t>SEMINAIRE DE FORMATION AU PROFIT DES ADMINISTRATEURS ET  OBSERVATEURS  AU CONSEIL D'ADMINISTRATION AINSI QU'AUX MEMBRES DE L'EQUIPE DE DIRECTION  DU  FONDS  NATIONAL  POUR  LA  PROMOTION  DU SPORT ET DES  LOISIRS  </a:t>
            </a:r>
            <a:endParaRPr lang="fr-FR" sz="1600" dirty="0"/>
          </a:p>
          <a:p>
            <a:pPr algn="ctr"/>
            <a:endParaRPr lang="fr-FR" sz="1600" dirty="0"/>
          </a:p>
          <a:p>
            <a:r>
              <a:rPr lang="fr-FR" sz="2800" b="1" dirty="0"/>
              <a:t> </a:t>
            </a:r>
            <a:endParaRPr lang="fr-FR" sz="2800" dirty="0"/>
          </a:p>
          <a:p>
            <a:pPr marL="0" marR="0" lvl="0" indent="0" algn="ctr" defTabSz="914400" rtl="0" eaLnBrk="0" fontAlgn="base" latinLnBrk="0" hangingPunct="0">
              <a:lnSpc>
                <a:spcPct val="100000"/>
              </a:lnSpc>
              <a:spcBef>
                <a:spcPct val="0"/>
              </a:spcBef>
              <a:spcAft>
                <a:spcPct val="0"/>
              </a:spcAft>
              <a:buClrTx/>
              <a:buSzTx/>
              <a:buFontTx/>
              <a:buNone/>
              <a:tabLst/>
            </a:pPr>
            <a:r>
              <a:rPr kumimoji="0" lang="fr-FR" sz="2800" b="0" i="0" u="none" strike="noStrike" cap="none" normalizeH="0" baseline="0" dirty="0">
                <a:ln>
                  <a:noFill/>
                </a:ln>
                <a:effectLst/>
                <a:latin typeface="Constantia" pitchFamily="18" charset="0"/>
              </a:rPr>
              <a:t> </a:t>
            </a:r>
          </a:p>
        </p:txBody>
      </p:sp>
      <p:sp>
        <p:nvSpPr>
          <p:cNvPr id="24582" name="Rectangle 6"/>
          <p:cNvSpPr>
            <a:spLocks noChangeArrowheads="1"/>
          </p:cNvSpPr>
          <p:nvPr/>
        </p:nvSpPr>
        <p:spPr bwMode="auto">
          <a:xfrm>
            <a:off x="467544" y="4581128"/>
            <a:ext cx="7992888"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b="1" i="1" u="sng" strike="noStrike" cap="none" normalizeH="0" baseline="0" dirty="0">
                <a:ln>
                  <a:noFill/>
                </a:ln>
                <a:effectLst/>
                <a:latin typeface="Constantia" pitchFamily="18" charset="0"/>
                <a:ea typeface="Calibri" pitchFamily="34" charset="0"/>
                <a:cs typeface="Arial" pitchFamily="34" charset="0"/>
              </a:rPr>
              <a:t>THEME</a:t>
            </a:r>
            <a:r>
              <a:rPr lang="fr-FR" b="1" i="1" dirty="0">
                <a:latin typeface="Arial" pitchFamily="34" charset="0"/>
                <a:ea typeface="Calibri" pitchFamily="34" charset="0"/>
                <a:cs typeface="Arial" pitchFamily="34" charset="0"/>
              </a:rPr>
              <a:t>  </a:t>
            </a:r>
            <a:r>
              <a:rPr kumimoji="0" lang="fr-FR" b="1" i="1" u="none" strike="noStrike" cap="none" normalizeH="0" dirty="0">
                <a:ln>
                  <a:noFill/>
                </a:ln>
                <a:effectLst/>
                <a:latin typeface="Arial" pitchFamily="34" charset="0"/>
                <a:ea typeface="Calibri" pitchFamily="34" charset="0"/>
                <a:cs typeface="Arial" pitchFamily="34" charset="0"/>
              </a:rPr>
              <a:t> </a:t>
            </a:r>
            <a:r>
              <a:rPr kumimoji="0" lang="fr-FR" b="1" i="1" u="none" strike="noStrike" cap="none" normalizeH="0" baseline="0" dirty="0">
                <a:ln>
                  <a:noFill/>
                </a:ln>
                <a:effectLst/>
                <a:latin typeface="Arial" pitchFamily="34" charset="0"/>
                <a:ea typeface="Calibri" pitchFamily="34" charset="0"/>
                <a:cs typeface="Arial" pitchFamily="34" charset="0"/>
              </a:rPr>
              <a:t>:</a:t>
            </a:r>
          </a:p>
          <a:p>
            <a:pPr algn="ctr"/>
            <a:r>
              <a:rPr lang="fr-FR" sz="2800" b="1" dirty="0"/>
              <a:t> </a:t>
            </a:r>
            <a:r>
              <a:rPr lang="fr-FR" sz="2800" b="1" i="1" dirty="0"/>
              <a:t>« Missions et responsabilités de l'administrateur au sein du Conseil d'Administration et de l'Assemblée Générale »</a:t>
            </a:r>
            <a:endParaRPr lang="fr-FR" sz="2800" dirty="0"/>
          </a:p>
          <a:p>
            <a:pPr lvl="0"/>
            <a:endParaRPr lang="fr-FR" dirty="0"/>
          </a:p>
          <a:p>
            <a:pPr lvl="0"/>
            <a:endParaRPr lang="fr-FR" dirty="0"/>
          </a:p>
          <a:p>
            <a:r>
              <a:rPr lang="fr-FR" sz="3600" b="1" i="1" dirty="0"/>
              <a:t> </a:t>
            </a:r>
            <a:endParaRPr lang="fr-FR" sz="3600" dirty="0"/>
          </a:p>
          <a:p>
            <a:pPr marL="0" marR="0" lvl="0" indent="0" algn="ctr" defTabSz="914400" rtl="0" eaLnBrk="1" fontAlgn="base" latinLnBrk="0" hangingPunct="1">
              <a:lnSpc>
                <a:spcPct val="100000"/>
              </a:lnSpc>
              <a:spcBef>
                <a:spcPct val="0"/>
              </a:spcBef>
              <a:spcAft>
                <a:spcPct val="0"/>
              </a:spcAft>
              <a:buClrTx/>
              <a:buSzTx/>
              <a:buFontTx/>
              <a:buNone/>
              <a:tabLst/>
            </a:pPr>
            <a:endParaRPr kumimoji="0" lang="fr-FR" sz="3600" b="0" i="0" u="none" strike="noStrike" cap="none" normalizeH="0" baseline="0" dirty="0">
              <a:ln>
                <a:noFill/>
              </a:ln>
              <a:effectLst/>
              <a:latin typeface="Arial" pitchFamily="34" charset="0"/>
            </a:endParaRPr>
          </a:p>
        </p:txBody>
      </p:sp>
      <p:sp>
        <p:nvSpPr>
          <p:cNvPr id="8" name="Espace réservé du pied de page 7"/>
          <p:cNvSpPr>
            <a:spLocks noGrp="1"/>
          </p:cNvSpPr>
          <p:nvPr>
            <p:ph type="ftr" sz="quarter" idx="11"/>
          </p:nvPr>
        </p:nvSpPr>
        <p:spPr/>
        <p:txBody>
          <a:bodyPr/>
          <a:lstStyle/>
          <a:p>
            <a:r>
              <a:rPr lang="fr-FR"/>
              <a:t>AUREC AFRIQUE BF </a:t>
            </a:r>
            <a:endParaRPr lang="fr-FR" dirty="0"/>
          </a:p>
        </p:txBody>
      </p:sp>
      <p:sp>
        <p:nvSpPr>
          <p:cNvPr id="10" name="Espace réservé de la date 9"/>
          <p:cNvSpPr>
            <a:spLocks noGrp="1"/>
          </p:cNvSpPr>
          <p:nvPr>
            <p:ph type="dt" sz="half" idx="10"/>
          </p:nvPr>
        </p:nvSpPr>
        <p:spPr/>
        <p:txBody>
          <a:bodyPr/>
          <a:lstStyle/>
          <a:p>
            <a:fld id="{682A3280-12EE-422E-AC52-03E0B0F7B776}" type="datetime1">
              <a:rPr lang="fr-FR" smtClean="0"/>
              <a:pPr/>
              <a:t>06/08/2025</a:t>
            </a:fld>
            <a:endParaRPr lang="fr-FR"/>
          </a:p>
        </p:txBody>
      </p:sp>
      <p:pic>
        <p:nvPicPr>
          <p:cNvPr id="1312769" name="Picture 1" descr="Nouveau Document Microsoft Publisher"/>
          <p:cNvPicPr>
            <a:picLocks noChangeAspect="1" noChangeArrowheads="1"/>
          </p:cNvPicPr>
          <p:nvPr/>
        </p:nvPicPr>
        <p:blipFill>
          <a:blip r:embed="rId3" cstate="print"/>
          <a:srcRect/>
          <a:stretch>
            <a:fillRect/>
          </a:stretch>
        </p:blipFill>
        <p:spPr bwMode="auto">
          <a:xfrm>
            <a:off x="3203848" y="74315"/>
            <a:ext cx="2520280" cy="1914525"/>
          </a:xfrm>
          <a:prstGeom prst="rect">
            <a:avLst/>
          </a:prstGeom>
          <a:noFill/>
          <a:ln w="9525">
            <a:noFill/>
            <a:miter lim="800000"/>
            <a:headEnd/>
            <a:tailEnd/>
          </a:ln>
        </p:spPr>
      </p:pic>
      <p:sp>
        <p:nvSpPr>
          <p:cNvPr id="1312770" name="WordArt 2"/>
          <p:cNvSpPr>
            <a:spLocks noChangeArrowheads="1" noChangeShapeType="1" noTextEdit="1"/>
          </p:cNvSpPr>
          <p:nvPr/>
        </p:nvSpPr>
        <p:spPr bwMode="auto">
          <a:xfrm>
            <a:off x="323528" y="2204864"/>
            <a:ext cx="8568952" cy="720080"/>
          </a:xfrm>
          <a:prstGeom prst="rect">
            <a:avLst/>
          </a:prstGeom>
        </p:spPr>
        <p:txBody>
          <a:bodyPr wrap="none" fromWordArt="1">
            <a:prstTxWarp prst="textPlain">
              <a:avLst>
                <a:gd name="adj" fmla="val 50000"/>
              </a:avLst>
            </a:prstTxWarp>
          </a:bodyPr>
          <a:lstStyle/>
          <a:p>
            <a:pPr algn="ctr" rtl="0"/>
            <a:r>
              <a:rPr lang="fr-FR" sz="1400" kern="10" spc="0" dirty="0">
                <a:ln w="9525">
                  <a:solidFill>
                    <a:srgbClr val="000000"/>
                  </a:solidFill>
                  <a:round/>
                  <a:headEnd/>
                  <a:tailEnd/>
                </a:ln>
                <a:solidFill>
                  <a:srgbClr val="00B050"/>
                </a:solidFill>
                <a:effectLst/>
                <a:latin typeface="Arial Black"/>
              </a:rPr>
              <a:t>FONDS NATIONAL POUR LA PROMOTION DU SPORT ET DES LOISIRS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9</a:t>
            </a:fld>
            <a:endParaRPr lang="fr-FR"/>
          </a:p>
        </p:txBody>
      </p:sp>
      <p:sp>
        <p:nvSpPr>
          <p:cNvPr id="365569" name="Rectangle 1"/>
          <p:cNvSpPr>
            <a:spLocks noChangeArrowheads="1"/>
          </p:cNvSpPr>
          <p:nvPr/>
        </p:nvSpPr>
        <p:spPr bwMode="auto">
          <a:xfrm>
            <a:off x="107504" y="622135"/>
            <a:ext cx="8892480" cy="627864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2600" b="1" dirty="0">
                <a:solidFill>
                  <a:srgbClr val="0070C0"/>
                </a:solidFill>
              </a:rPr>
              <a:t>I.2 CREATION – CONSTITUTION</a:t>
            </a:r>
            <a:endParaRPr lang="fr-FR" sz="2600" dirty="0">
              <a:solidFill>
                <a:srgbClr val="0070C0"/>
              </a:solidFill>
            </a:endParaRPr>
          </a:p>
          <a:p>
            <a:pPr algn="just"/>
            <a:r>
              <a:rPr lang="fr-FR" sz="2800" b="1" dirty="0"/>
              <a:t>Article 4 de la loi n°025/99/AN/ du 16 novembre 1999 portant réglementation générale des sociétés à capitaux stipule :</a:t>
            </a:r>
            <a:r>
              <a:rPr lang="fr-FR" sz="2800" dirty="0"/>
              <a:t> Les sociétés à capitaux publics sont créées par décret pris en Conseil des Ministres. </a:t>
            </a:r>
          </a:p>
          <a:p>
            <a:pPr algn="just"/>
            <a:r>
              <a:rPr lang="fr-FR" sz="2800" dirty="0"/>
              <a:t>La prise, l'augmentation ou la réduction autre que par cession de la participation de l'Etat et/ou de ses démembrements dans le capital d'une société à capitaux publics est autorisée par décret pris en Conseil des Ministres. </a:t>
            </a:r>
          </a:p>
          <a:p>
            <a:pPr algn="just"/>
            <a:r>
              <a:rPr lang="fr-FR" sz="2800" dirty="0"/>
              <a:t>Il en est de même pour toute prise de participation de l'Etat et/ou de ses démembrements dans le capital d'une société de droit privé. </a:t>
            </a:r>
          </a:p>
          <a:p>
            <a:pPr marL="0" marR="0" lvl="0" indent="0" algn="just" defTabSz="914400" rtl="0" eaLnBrk="0" fontAlgn="base" latinLnBrk="0" hangingPunct="0">
              <a:lnSpc>
                <a:spcPct val="100000"/>
              </a:lnSpc>
              <a:spcBef>
                <a:spcPct val="0"/>
              </a:spcBef>
              <a:spcAft>
                <a:spcPct val="0"/>
              </a:spcAft>
              <a:buClrTx/>
              <a:buSzTx/>
              <a:buFontTx/>
              <a:buNone/>
              <a:tabLst/>
            </a:pPr>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285720" y="1700808"/>
            <a:ext cx="8449816" cy="2214578"/>
          </a:xfrm>
        </p:spPr>
        <p:txBody>
          <a:bodyPr>
            <a:normAutofit/>
          </a:bodyPr>
          <a:lstStyle/>
          <a:p>
            <a:pPr algn="ctr"/>
            <a:r>
              <a:rPr lang="fr-FR"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nstantia" pitchFamily="18" charset="0"/>
              </a:rPr>
              <a:t>MODULE IV  : Mission de commissariat aux comptes</a:t>
            </a:r>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90</a:t>
            </a:fld>
            <a:endParaRPr lang="fr-FR"/>
          </a:p>
        </p:txBody>
      </p:sp>
      <p:sp>
        <p:nvSpPr>
          <p:cNvPr id="6" name="Espace réservé du pied de page 5"/>
          <p:cNvSpPr>
            <a:spLocks noGrp="1"/>
          </p:cNvSpPr>
          <p:nvPr>
            <p:ph type="ftr" sz="quarter" idx="11"/>
          </p:nvPr>
        </p:nvSpPr>
        <p:spPr/>
        <p:txBody>
          <a:bodyPr/>
          <a:lstStyle/>
          <a:p>
            <a:r>
              <a:rPr lang="fr-FR"/>
              <a:t>AUREC- AFRIQUE / BF </a:t>
            </a:r>
            <a:endParaRPr lang="fr-FR" dirty="0"/>
          </a:p>
        </p:txBody>
      </p:sp>
      <p:sp>
        <p:nvSpPr>
          <p:cNvPr id="7" name="Espace réservé de la date 6"/>
          <p:cNvSpPr>
            <a:spLocks noGrp="1"/>
          </p:cNvSpPr>
          <p:nvPr>
            <p:ph type="dt" sz="half" idx="10"/>
          </p:nvPr>
        </p:nvSpPr>
        <p:spPr/>
        <p:txBody>
          <a:bodyPr/>
          <a:lstStyle/>
          <a:p>
            <a:fld id="{30A42BF0-839D-445A-867D-3C69678C5257}" type="datetime2">
              <a:rPr lang="fr-FR" smtClean="0"/>
              <a:pPr/>
              <a:t>mercredi 6 août 2025</a:t>
            </a:fld>
            <a:endParaRPr lang="fr-F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321DBA6F-6C8F-4FCD-89B7-0F3764FC44C2}" type="slidenum">
              <a:rPr lang="fr-FR" smtClean="0"/>
              <a:pPr/>
              <a:t>91</a:t>
            </a:fld>
            <a:endParaRPr lang="fr-FR"/>
          </a:p>
        </p:txBody>
      </p:sp>
      <p:sp>
        <p:nvSpPr>
          <p:cNvPr id="7" name="Rectangle 6"/>
          <p:cNvSpPr/>
          <p:nvPr/>
        </p:nvSpPr>
        <p:spPr>
          <a:xfrm>
            <a:off x="3000364" y="828001"/>
            <a:ext cx="3834511" cy="584775"/>
          </a:xfrm>
          <a:prstGeom prst="rect">
            <a:avLst/>
          </a:prstGeom>
        </p:spPr>
        <p:txBody>
          <a:bodyPr wrap="none">
            <a:spAutoFit/>
          </a:bodyPr>
          <a:lstStyle/>
          <a:p>
            <a:r>
              <a:rPr lang="fr-FR"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Constantia" pitchFamily="18" charset="0"/>
              </a:rPr>
              <a:t>PLAN MODULE IV </a:t>
            </a:r>
          </a:p>
        </p:txBody>
      </p:sp>
      <p:sp>
        <p:nvSpPr>
          <p:cNvPr id="117761" name="Rectangle 1"/>
          <p:cNvSpPr>
            <a:spLocks noChangeArrowheads="1"/>
          </p:cNvSpPr>
          <p:nvPr/>
        </p:nvSpPr>
        <p:spPr bwMode="auto">
          <a:xfrm>
            <a:off x="179512" y="1260325"/>
            <a:ext cx="8712968" cy="1023357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lnSpc>
                <a:spcPct val="150000"/>
              </a:lnSpc>
            </a:pPr>
            <a:r>
              <a:rPr lang="fr-FR" b="1" dirty="0">
                <a:solidFill>
                  <a:srgbClr val="00B050"/>
                </a:solidFill>
                <a:latin typeface="Constantia" pitchFamily="18" charset="0"/>
                <a:ea typeface="+mj-ea"/>
                <a:cs typeface="+mj-cs"/>
              </a:rPr>
              <a:t>IV.1. Histoire, définition et cadre légal et institutionnel de la mission de Commissariat aux comptes </a:t>
            </a:r>
          </a:p>
          <a:p>
            <a:pPr algn="just" eaLnBrk="0" fontAlgn="base" hangingPunct="0">
              <a:lnSpc>
                <a:spcPct val="150000"/>
              </a:lnSpc>
            </a:pPr>
            <a:r>
              <a:rPr lang="fr-FR" b="1" dirty="0">
                <a:solidFill>
                  <a:srgbClr val="00B050"/>
                </a:solidFill>
                <a:latin typeface="Constantia" pitchFamily="18" charset="0"/>
                <a:ea typeface="+mj-ea"/>
                <a:cs typeface="+mj-cs"/>
              </a:rPr>
              <a:t>IV.2. Les textes qui régissent le commissariat aux comptes</a:t>
            </a:r>
          </a:p>
          <a:p>
            <a:pPr algn="just" eaLnBrk="0" fontAlgn="base" hangingPunct="0">
              <a:lnSpc>
                <a:spcPct val="150000"/>
              </a:lnSpc>
            </a:pPr>
            <a:r>
              <a:rPr lang="fr-FR" b="1" dirty="0">
                <a:solidFill>
                  <a:srgbClr val="00B050"/>
                </a:solidFill>
                <a:latin typeface="Constantia" pitchFamily="18" charset="0"/>
                <a:ea typeface="+mj-ea"/>
                <a:cs typeface="+mj-cs"/>
              </a:rPr>
              <a:t>IV.3. Le commissaire aux comptes</a:t>
            </a:r>
          </a:p>
          <a:p>
            <a:pPr algn="just" eaLnBrk="0" fontAlgn="base" hangingPunct="0">
              <a:lnSpc>
                <a:spcPct val="150000"/>
              </a:lnSpc>
            </a:pPr>
            <a:r>
              <a:rPr lang="fr-FR" b="1" dirty="0">
                <a:solidFill>
                  <a:srgbClr val="00B050"/>
                </a:solidFill>
                <a:latin typeface="Constantia" pitchFamily="18" charset="0"/>
                <a:ea typeface="+mj-ea"/>
                <a:cs typeface="+mj-cs"/>
              </a:rPr>
              <a:t>IV.4. Les missions du  commissaire aux comptes</a:t>
            </a:r>
          </a:p>
          <a:p>
            <a:pPr algn="just" eaLnBrk="0" fontAlgn="base" hangingPunct="0">
              <a:lnSpc>
                <a:spcPct val="150000"/>
              </a:lnSpc>
            </a:pPr>
            <a:r>
              <a:rPr lang="fr-FR" b="1" dirty="0">
                <a:solidFill>
                  <a:srgbClr val="00B050"/>
                </a:solidFill>
                <a:latin typeface="Constantia" pitchFamily="18" charset="0"/>
                <a:ea typeface="+mj-ea"/>
                <a:cs typeface="+mj-cs"/>
              </a:rPr>
              <a:t>IV.5. Incompatibilités</a:t>
            </a:r>
          </a:p>
          <a:p>
            <a:pPr algn="just" eaLnBrk="0" fontAlgn="base" hangingPunct="0">
              <a:lnSpc>
                <a:spcPct val="150000"/>
              </a:lnSpc>
            </a:pPr>
            <a:r>
              <a:rPr lang="fr-FR" b="1" dirty="0">
                <a:solidFill>
                  <a:srgbClr val="00B050"/>
                </a:solidFill>
                <a:latin typeface="Constantia" pitchFamily="18" charset="0"/>
                <a:ea typeface="+mj-ea"/>
                <a:cs typeface="+mj-cs"/>
              </a:rPr>
              <a:t>IV.6. Désignation, durée du mandat, et honoraires du commissaire aux comptes</a:t>
            </a:r>
          </a:p>
          <a:p>
            <a:pPr algn="just"/>
            <a:r>
              <a:rPr lang="fr-FR" b="1" dirty="0">
                <a:solidFill>
                  <a:srgbClr val="00B050"/>
                </a:solidFill>
                <a:latin typeface="Constantia" pitchFamily="18" charset="0"/>
                <a:ea typeface="+mj-ea"/>
                <a:cs typeface="+mj-cs"/>
              </a:rPr>
              <a:t>IV.7. Les Obligations générales du commissaire aux comptes</a:t>
            </a:r>
          </a:p>
          <a:p>
            <a:pPr algn="just"/>
            <a:r>
              <a:rPr lang="fr-FR" sz="2000" dirty="0">
                <a:solidFill>
                  <a:srgbClr val="FF0000"/>
                </a:solidFill>
              </a:rPr>
              <a:t> </a:t>
            </a:r>
            <a:r>
              <a:rPr lang="fr-FR" b="1" dirty="0">
                <a:solidFill>
                  <a:srgbClr val="00B050"/>
                </a:solidFill>
                <a:latin typeface="Constantia" pitchFamily="18" charset="0"/>
                <a:ea typeface="+mj-ea"/>
                <a:cs typeface="+mj-cs"/>
              </a:rPr>
              <a:t>IV.8. Cadre d’intervention du commissaire aux comptes </a:t>
            </a:r>
          </a:p>
          <a:p>
            <a:pPr algn="just"/>
            <a:r>
              <a:rPr lang="fr-FR" b="1" dirty="0">
                <a:solidFill>
                  <a:srgbClr val="00B050"/>
                </a:solidFill>
                <a:latin typeface="Constantia" pitchFamily="18" charset="0"/>
                <a:ea typeface="+mj-ea"/>
                <a:cs typeface="+mj-cs"/>
              </a:rPr>
              <a:t>IV.9. Rapport s à produire  par le commissaire aux comptes</a:t>
            </a:r>
          </a:p>
          <a:p>
            <a:pPr algn="just"/>
            <a:r>
              <a:rPr lang="fr-FR" b="1" dirty="0">
                <a:solidFill>
                  <a:srgbClr val="00B050"/>
                </a:solidFill>
                <a:latin typeface="Constantia" pitchFamily="18" charset="0"/>
                <a:ea typeface="+mj-ea"/>
                <a:cs typeface="+mj-cs"/>
              </a:rPr>
              <a:t>IV.10. Responsabilité civile et pénale du commissaire aux comptes </a:t>
            </a:r>
          </a:p>
          <a:p>
            <a:pPr algn="just"/>
            <a:r>
              <a:rPr lang="fr-FR" b="1" dirty="0">
                <a:solidFill>
                  <a:srgbClr val="00B050"/>
                </a:solidFill>
                <a:latin typeface="Constantia" pitchFamily="18" charset="0"/>
                <a:ea typeface="+mj-ea"/>
                <a:cs typeface="+mj-cs"/>
              </a:rPr>
              <a:t>IV .11. Les sanctions  disciplinaires</a:t>
            </a:r>
          </a:p>
          <a:p>
            <a:pPr algn="just"/>
            <a:r>
              <a:rPr lang="fr-FR" b="1" dirty="0">
                <a:solidFill>
                  <a:srgbClr val="00B050"/>
                </a:solidFill>
                <a:latin typeface="Constantia" pitchFamily="18" charset="0"/>
                <a:ea typeface="+mj-ea"/>
                <a:cs typeface="+mj-cs"/>
              </a:rPr>
              <a:t>IV.12. Rôle  et responsabilités des commissaires aux comptes  dans l’analyse des comptes</a:t>
            </a:r>
          </a:p>
          <a:p>
            <a:pPr algn="just"/>
            <a:r>
              <a:rPr lang="fr-FR" b="1" dirty="0">
                <a:solidFill>
                  <a:srgbClr val="00B050"/>
                </a:solidFill>
                <a:latin typeface="Constantia" pitchFamily="18" charset="0"/>
                <a:ea typeface="+mj-ea"/>
                <a:cs typeface="+mj-cs"/>
              </a:rPr>
              <a:t>IV.13. Empêchement temporaire ou définitif du commissaire aux comptes</a:t>
            </a:r>
          </a:p>
          <a:p>
            <a:pPr algn="just"/>
            <a:endParaRPr lang="fr-FR" b="1" dirty="0">
              <a:solidFill>
                <a:srgbClr val="00B050"/>
              </a:solidFill>
              <a:latin typeface="Constantia" pitchFamily="18" charset="0"/>
              <a:ea typeface="+mj-ea"/>
              <a:cs typeface="+mj-cs"/>
            </a:endParaRPr>
          </a:p>
          <a:p>
            <a:pPr algn="just"/>
            <a:endParaRPr lang="fr-FR" b="1" dirty="0">
              <a:solidFill>
                <a:srgbClr val="00B050"/>
              </a:solidFill>
              <a:latin typeface="Constantia" pitchFamily="18" charset="0"/>
              <a:ea typeface="+mj-ea"/>
              <a:cs typeface="+mj-cs"/>
            </a:endParaRPr>
          </a:p>
          <a:p>
            <a:pPr algn="just"/>
            <a:endParaRPr lang="fr-FR" b="1" dirty="0">
              <a:solidFill>
                <a:srgbClr val="00B050"/>
              </a:solidFill>
              <a:latin typeface="Constantia" pitchFamily="18" charset="0"/>
              <a:ea typeface="+mj-ea"/>
              <a:cs typeface="+mj-cs"/>
            </a:endParaRPr>
          </a:p>
          <a:p>
            <a:pPr algn="just"/>
            <a:endParaRPr lang="fr-FR" b="1" dirty="0">
              <a:solidFill>
                <a:srgbClr val="00B050"/>
              </a:solidFill>
              <a:latin typeface="Constantia" pitchFamily="18" charset="0"/>
              <a:ea typeface="+mj-ea"/>
              <a:cs typeface="+mj-cs"/>
            </a:endParaRPr>
          </a:p>
          <a:p>
            <a:pPr algn="just"/>
            <a:r>
              <a:rPr lang="fr-FR" b="1" dirty="0">
                <a:solidFill>
                  <a:srgbClr val="00B050"/>
                </a:solidFill>
                <a:latin typeface="Constantia" pitchFamily="18" charset="0"/>
                <a:ea typeface="+mj-ea"/>
                <a:cs typeface="+mj-cs"/>
              </a:rPr>
              <a:t> </a:t>
            </a:r>
          </a:p>
          <a:p>
            <a:pPr algn="just"/>
            <a:endParaRPr lang="fr-FR" b="1" dirty="0">
              <a:solidFill>
                <a:srgbClr val="00B050"/>
              </a:solidFill>
              <a:latin typeface="Constantia" pitchFamily="18" charset="0"/>
              <a:ea typeface="+mj-ea"/>
              <a:cs typeface="+mj-cs"/>
            </a:endParaRPr>
          </a:p>
          <a:p>
            <a:pPr algn="just"/>
            <a:endParaRPr lang="fr-FR" b="1" dirty="0">
              <a:solidFill>
                <a:srgbClr val="00B050"/>
              </a:solidFill>
              <a:latin typeface="Constantia" pitchFamily="18" charset="0"/>
              <a:ea typeface="+mj-ea"/>
              <a:cs typeface="+mj-cs"/>
            </a:endParaRPr>
          </a:p>
          <a:p>
            <a:pPr algn="just"/>
            <a:r>
              <a:rPr lang="fr-FR" b="1" dirty="0">
                <a:solidFill>
                  <a:srgbClr val="FF0000"/>
                </a:solidFill>
              </a:rPr>
              <a:t> </a:t>
            </a:r>
            <a:endParaRPr lang="fr-FR" dirty="0">
              <a:solidFill>
                <a:srgbClr val="FF0000"/>
              </a:solidFill>
            </a:endParaRPr>
          </a:p>
          <a:p>
            <a:pPr algn="just" eaLnBrk="0" fontAlgn="base" hangingPunct="0">
              <a:lnSpc>
                <a:spcPct val="150000"/>
              </a:lnSpc>
            </a:pPr>
            <a:endParaRPr lang="fr-FR" b="1" dirty="0">
              <a:solidFill>
                <a:srgbClr val="00B050"/>
              </a:solidFill>
              <a:latin typeface="Constantia" pitchFamily="18" charset="0"/>
              <a:ea typeface="+mj-ea"/>
              <a:cs typeface="+mj-cs"/>
            </a:endParaRPr>
          </a:p>
          <a:p>
            <a:pPr algn="just" eaLnBrk="0" fontAlgn="base" hangingPunct="0">
              <a:lnSpc>
                <a:spcPct val="150000"/>
              </a:lnSpc>
            </a:pPr>
            <a:endParaRPr lang="fr-FR" b="1" dirty="0">
              <a:solidFill>
                <a:srgbClr val="00B050"/>
              </a:solidFill>
              <a:latin typeface="Constantia" pitchFamily="18" charset="0"/>
              <a:ea typeface="+mj-ea"/>
              <a:cs typeface="+mj-cs"/>
            </a:endParaRPr>
          </a:p>
          <a:p>
            <a:pPr algn="just" eaLnBrk="0" fontAlgn="base" hangingPunct="0">
              <a:lnSpc>
                <a:spcPct val="150000"/>
              </a:lnSpc>
            </a:pPr>
            <a:r>
              <a:rPr lang="fr-FR" b="1" dirty="0">
                <a:solidFill>
                  <a:srgbClr val="00B050"/>
                </a:solidFill>
                <a:latin typeface="Constantia" pitchFamily="18" charset="0"/>
                <a:ea typeface="+mj-ea"/>
                <a:cs typeface="+mj-cs"/>
              </a:rPr>
              <a:t> </a:t>
            </a:r>
          </a:p>
          <a:p>
            <a:pPr lvl="0" algn="just" eaLnBrk="0" fontAlgn="base" hangingPunct="0">
              <a:lnSpc>
                <a:spcPct val="150000"/>
              </a:lnSpc>
            </a:pPr>
            <a:endParaRPr lang="fr-FR" b="1" dirty="0">
              <a:solidFill>
                <a:srgbClr val="00B050"/>
              </a:solidFill>
              <a:latin typeface="Constantia" pitchFamily="18" charset="0"/>
              <a:ea typeface="+mj-ea"/>
              <a:cs typeface="+mj-cs"/>
            </a:endParaRPr>
          </a:p>
          <a:p>
            <a:pPr lvl="0" algn="just" eaLnBrk="0" fontAlgn="base" hangingPunct="0">
              <a:lnSpc>
                <a:spcPct val="150000"/>
              </a:lnSpc>
            </a:pPr>
            <a:r>
              <a:rPr lang="fr-FR" sz="2400" b="1" dirty="0">
                <a:solidFill>
                  <a:srgbClr val="00B050"/>
                </a:solidFill>
                <a:latin typeface="Constantia" pitchFamily="18" charset="0"/>
                <a:ea typeface="+mj-ea"/>
                <a:cs typeface="+mj-cs"/>
              </a:rPr>
              <a:t>			</a:t>
            </a:r>
          </a:p>
          <a:p>
            <a:pPr lvl="0" algn="just" eaLnBrk="0" fontAlgn="base" hangingPunct="0">
              <a:lnSpc>
                <a:spcPct val="150000"/>
              </a:lnSpc>
            </a:pPr>
            <a:r>
              <a:rPr lang="fr-FR" sz="2400" b="1" dirty="0">
                <a:solidFill>
                  <a:srgbClr val="00B050"/>
                </a:solidFill>
                <a:latin typeface="Constantia" pitchFamily="18" charset="0"/>
                <a:ea typeface="+mj-ea"/>
                <a:cs typeface="+mj-cs"/>
              </a:rPr>
              <a:t>	</a:t>
            </a:r>
            <a:r>
              <a:rPr kumimoji="0" lang="fr-FR" b="0" i="0" u="none" strike="noStrike" cap="none" normalizeH="0" baseline="0" dirty="0">
                <a:ln>
                  <a:noFill/>
                </a:ln>
                <a:effectLst/>
                <a:latin typeface="Constantia" pitchFamily="18" charset="0"/>
                <a:ea typeface="Calibri" pitchFamily="34" charset="0"/>
                <a:cs typeface="Times New Roman" pitchFamily="18" charset="0"/>
              </a:rPr>
              <a:t>				</a:t>
            </a:r>
            <a:endParaRPr kumimoji="0" lang="fr-FR" sz="2800" b="0" i="0" u="none" strike="noStrike" cap="none" normalizeH="0" baseline="0" dirty="0">
              <a:ln>
                <a:noFill/>
              </a:ln>
              <a:effectLst/>
              <a:latin typeface="Constantia" pitchFamily="18" charset="0"/>
            </a:endParaRPr>
          </a:p>
        </p:txBody>
      </p:sp>
      <p:sp>
        <p:nvSpPr>
          <p:cNvPr id="5" name="Espace réservé du pied de page 4"/>
          <p:cNvSpPr>
            <a:spLocks noGrp="1"/>
          </p:cNvSpPr>
          <p:nvPr>
            <p:ph type="ftr" sz="quarter" idx="11"/>
          </p:nvPr>
        </p:nvSpPr>
        <p:spPr/>
        <p:txBody>
          <a:bodyPr/>
          <a:lstStyle/>
          <a:p>
            <a:r>
              <a:rPr lang="fr-FR"/>
              <a:t>AUREC- AFRIQUE / BF </a:t>
            </a:r>
            <a:endParaRPr lang="fr-FR" dirty="0"/>
          </a:p>
        </p:txBody>
      </p:sp>
      <p:sp>
        <p:nvSpPr>
          <p:cNvPr id="6" name="Espace réservé de la date 5"/>
          <p:cNvSpPr>
            <a:spLocks noGrp="1"/>
          </p:cNvSpPr>
          <p:nvPr>
            <p:ph type="dt" sz="half" idx="10"/>
          </p:nvPr>
        </p:nvSpPr>
        <p:spPr/>
        <p:txBody>
          <a:bodyPr/>
          <a:lstStyle/>
          <a:p>
            <a:fld id="{E6EF910B-1857-49B7-B528-260DFEBE7148}" type="datetime2">
              <a:rPr lang="fr-FR" smtClean="0"/>
              <a:pPr/>
              <a:t>mercredi 6 août 2025</a:t>
            </a:fld>
            <a:endParaRPr lang="fr-F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92</a:t>
            </a:fld>
            <a:endParaRPr lang="fr-FR"/>
          </a:p>
        </p:txBody>
      </p:sp>
      <p:sp>
        <p:nvSpPr>
          <p:cNvPr id="365569" name="Rectangle 1"/>
          <p:cNvSpPr>
            <a:spLocks noChangeArrowheads="1"/>
          </p:cNvSpPr>
          <p:nvPr/>
        </p:nvSpPr>
        <p:spPr bwMode="auto">
          <a:xfrm>
            <a:off x="107504" y="642456"/>
            <a:ext cx="8892480" cy="61709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kumimoji="0" lang="fr-FR" sz="2400" b="1" i="0" u="none" strike="noStrike" cap="none" normalizeH="0" baseline="0" dirty="0">
                <a:ln>
                  <a:noFill/>
                </a:ln>
                <a:solidFill>
                  <a:srgbClr val="FF0000"/>
                </a:solidFill>
                <a:effectLst/>
                <a:latin typeface="Constantia" pitchFamily="18" charset="0"/>
                <a:ea typeface="Times New Roman" pitchFamily="18" charset="0"/>
                <a:cs typeface="Arial" pitchFamily="34" charset="0"/>
              </a:rPr>
              <a:t>IV.1.</a:t>
            </a:r>
            <a:r>
              <a:rPr lang="fr-FR" sz="2400" b="1" dirty="0">
                <a:solidFill>
                  <a:srgbClr val="FF0000"/>
                </a:solidFill>
                <a:latin typeface="Constantia" pitchFamily="18" charset="0"/>
                <a:ea typeface="Times New Roman" pitchFamily="18" charset="0"/>
                <a:cs typeface="Arial" pitchFamily="34" charset="0"/>
              </a:rPr>
              <a:t> Histoire, définition et cadre légal et institutionnel de la mission de Commissariat aux comptes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400" b="1" i="0" u="none" strike="noStrike" cap="none" normalizeH="0" baseline="0" dirty="0">
              <a:ln>
                <a:noFill/>
              </a:ln>
              <a:effectLst/>
              <a:latin typeface="Constantia" pitchFamily="18" charset="0"/>
              <a:ea typeface="Times New Roman" pitchFamily="18" charset="0"/>
              <a:cs typeface="Arial" pitchFamily="34" charset="0"/>
            </a:endParaRPr>
          </a:p>
          <a:p>
            <a:pPr marL="0" marR="0" lvl="0" indent="0" algn="just" defTabSz="914400" rtl="0" eaLnBrk="0" fontAlgn="base" latinLnBrk="0" hangingPunct="0">
              <a:spcBef>
                <a:spcPct val="0"/>
              </a:spcBef>
              <a:spcAft>
                <a:spcPct val="0"/>
              </a:spcAft>
              <a:buClrTx/>
              <a:buSzTx/>
              <a:buFontTx/>
              <a:buNone/>
              <a:tabLst/>
            </a:pPr>
            <a:r>
              <a:rPr lang="fr-FR" sz="2300" b="1" dirty="0">
                <a:solidFill>
                  <a:schemeClr val="accent1">
                    <a:lumMod val="75000"/>
                  </a:schemeClr>
                </a:solidFill>
                <a:latin typeface="Constantia" pitchFamily="18" charset="0"/>
                <a:cs typeface="Arial" pitchFamily="34" charset="0"/>
              </a:rPr>
              <a:t>IV.1.1 Historique</a:t>
            </a:r>
            <a:endParaRPr lang="fr-FR" sz="2300" dirty="0"/>
          </a:p>
          <a:p>
            <a:pPr algn="just"/>
            <a:r>
              <a:rPr lang="fr-FR" sz="2300" dirty="0"/>
              <a:t>Le commissariat aux comptes est une institution plus que centenaire, bien que relativement récente en tant que profession organisée.</a:t>
            </a:r>
          </a:p>
          <a:p>
            <a:pPr algn="just"/>
            <a:r>
              <a:rPr lang="fr-FR" sz="2300" dirty="0"/>
              <a:t>Si une qualification de "commissaire" apparaît pour la première fois en 1863, c'est la loi du 24 juillet 1867	sur les	sociétés qui a institué le "commissaire de sociétés" à l'époque de la Révolution industrielle.</a:t>
            </a:r>
          </a:p>
          <a:p>
            <a:pPr algn="just"/>
            <a:r>
              <a:rPr lang="fr-FR" sz="2300" dirty="0"/>
              <a:t>En 1935, les pouvoirs du commissaire aux comptes sont élargis du fait des scandales financiers de l'époque.</a:t>
            </a:r>
          </a:p>
          <a:p>
            <a:pPr algn="just"/>
            <a:r>
              <a:rPr lang="fr-FR" sz="2300" dirty="0"/>
              <a:t>Au cours des récentes années une succession de lois et règlements a modernisé l'ensemble du système d'informations comptables et financières, compte tenu notamment des directives d'harmonisation de l’OHADA, du développement des normes internationales et de l'apparition des difficultés des entreprises.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4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93</a:t>
            </a:fld>
            <a:endParaRPr lang="fr-FR"/>
          </a:p>
        </p:txBody>
      </p:sp>
      <p:sp>
        <p:nvSpPr>
          <p:cNvPr id="365569" name="Rectangle 1"/>
          <p:cNvSpPr>
            <a:spLocks noChangeArrowheads="1"/>
          </p:cNvSpPr>
          <p:nvPr/>
        </p:nvSpPr>
        <p:spPr bwMode="auto">
          <a:xfrm>
            <a:off x="107504" y="236830"/>
            <a:ext cx="8892480" cy="64325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400" b="1" i="0" u="none" strike="noStrike" cap="none" normalizeH="0" baseline="0" dirty="0">
              <a:ln>
                <a:noFill/>
              </a:ln>
              <a:effectLst/>
              <a:latin typeface="Constantia" pitchFamily="18"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sz="2800" b="1" dirty="0">
                <a:solidFill>
                  <a:schemeClr val="accent1">
                    <a:lumMod val="75000"/>
                  </a:schemeClr>
                </a:solidFill>
                <a:latin typeface="Constantia" pitchFamily="18" charset="0"/>
                <a:cs typeface="Arial" pitchFamily="34" charset="0"/>
              </a:rPr>
              <a:t>IV.1.2 .Définition </a:t>
            </a:r>
            <a:endParaRPr lang="fr-FR" sz="2800" dirty="0"/>
          </a:p>
          <a:p>
            <a:pPr algn="just"/>
            <a:r>
              <a:rPr lang="fr-FR" sz="2800" b="1" dirty="0"/>
              <a:t>Le</a:t>
            </a:r>
            <a:r>
              <a:rPr lang="fr-FR" sz="2800" dirty="0"/>
              <a:t> </a:t>
            </a:r>
            <a:r>
              <a:rPr lang="fr-FR" sz="2800" b="1" dirty="0"/>
              <a:t>Commissaire aux Comptes </a:t>
            </a:r>
            <a:r>
              <a:rPr lang="fr-FR" sz="2800" dirty="0"/>
              <a:t>(CAC) est un auditeur légal et externe à l’entreprise. Il intervient pour vérifier la sincérité et la conformité des données financières de l’entreprise avec les normes en vigueur. Il réalise pour cela un audit légal, dont la procédure est strictement définie par la loi. La mission du commissaire aux comptes est d’intérêt général puisqu’il est à même de certifier les comptes annuels d’une entreprise pour l’administration fiscale et pour l’État. De fait, la mission du Commissaire Aux Comptes (qui a une obligation de moyen) diffère de celle l’audit contractuel  (obligation de résultat).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4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94</a:t>
            </a:fld>
            <a:endParaRPr lang="fr-FR"/>
          </a:p>
        </p:txBody>
      </p:sp>
      <p:sp>
        <p:nvSpPr>
          <p:cNvPr id="365569" name="Rectangle 1"/>
          <p:cNvSpPr>
            <a:spLocks noChangeArrowheads="1"/>
          </p:cNvSpPr>
          <p:nvPr/>
        </p:nvSpPr>
        <p:spPr bwMode="auto">
          <a:xfrm>
            <a:off x="107504" y="1091054"/>
            <a:ext cx="8892480" cy="65864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endParaRPr lang="fr-FR" sz="2200" dirty="0"/>
          </a:p>
          <a:p>
            <a:pPr algn="just"/>
            <a:r>
              <a:rPr lang="fr-FR" sz="2400" b="1" dirty="0"/>
              <a:t>Le commissariat aux comptes </a:t>
            </a:r>
            <a:r>
              <a:rPr lang="fr-FR" sz="2400" dirty="0"/>
              <a:t>est  un contrôle légal de caractère permanent par un ou plusieurs commissaires aux comptes ayant pour objectif principal la vérification de la régularité, de la sincérité et de l’image fidèle des comptes. </a:t>
            </a:r>
          </a:p>
          <a:p>
            <a:pPr algn="just"/>
            <a:endParaRPr lang="fr-FR" sz="2400" dirty="0"/>
          </a:p>
          <a:p>
            <a:r>
              <a:rPr lang="fr-FR" sz="2400" b="1" dirty="0"/>
              <a:t>Le  </a:t>
            </a:r>
            <a:r>
              <a:rPr lang="fr-FR" sz="2400" b="1" dirty="0" err="1"/>
              <a:t>co</a:t>
            </a:r>
            <a:r>
              <a:rPr lang="fr-FR" sz="2400" b="1" dirty="0"/>
              <a:t>-commissariat  aux comptes</a:t>
            </a:r>
          </a:p>
          <a:p>
            <a:pPr algn="just"/>
            <a:r>
              <a:rPr lang="fr-FR" sz="2400" dirty="0"/>
              <a:t>L’institution du </a:t>
            </a:r>
            <a:r>
              <a:rPr lang="fr-FR" sz="2400" dirty="0" err="1"/>
              <a:t>co</a:t>
            </a:r>
            <a:r>
              <a:rPr lang="fr-FR" sz="2400" dirty="0"/>
              <a:t>-commissariat aux comptes est une particularité prévue par l’acte uniforme OHADA ( </a:t>
            </a:r>
            <a:r>
              <a:rPr lang="fr-FR" sz="2400" b="1" dirty="0"/>
              <a:t>article 702 de l’AUSCGIE).</a:t>
            </a:r>
            <a:endParaRPr lang="fr-FR" sz="2400" dirty="0"/>
          </a:p>
          <a:p>
            <a:pPr algn="just"/>
            <a:r>
              <a:rPr lang="fr-FR" sz="2400" dirty="0"/>
              <a:t>En effet, les textes prévoient que les sociétés faisant appel public à l’épargne sont tenues de désigner au moins deux (02) commissaires aux comptes ; il en est de même des sociétés de banque, de crédit, d’investissement, d’assurance, de capitalisation et d’épargne.</a:t>
            </a:r>
          </a:p>
          <a:p>
            <a:pPr algn="just"/>
            <a:endParaRPr lang="fr-FR" sz="2200" dirty="0"/>
          </a:p>
          <a:p>
            <a:pPr algn="just"/>
            <a:r>
              <a:rPr lang="fr-FR" sz="2200" dirty="0"/>
              <a:t> </a:t>
            </a:r>
          </a:p>
          <a:p>
            <a:pPr algn="just"/>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4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95</a:t>
            </a:fld>
            <a:endParaRPr lang="fr-FR"/>
          </a:p>
        </p:txBody>
      </p:sp>
      <p:sp>
        <p:nvSpPr>
          <p:cNvPr id="365569" name="Rectangle 1"/>
          <p:cNvSpPr>
            <a:spLocks noChangeArrowheads="1"/>
          </p:cNvSpPr>
          <p:nvPr/>
        </p:nvSpPr>
        <p:spPr bwMode="auto">
          <a:xfrm>
            <a:off x="107504" y="1060286"/>
            <a:ext cx="9036496" cy="57554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400" b="1" i="0" u="none" strike="noStrike" cap="none" normalizeH="0" baseline="0" dirty="0">
              <a:ln>
                <a:noFill/>
              </a:ln>
              <a:effectLst/>
              <a:latin typeface="Constantia" pitchFamily="18" charset="0"/>
              <a:ea typeface="Times New Roman" pitchFamily="18" charset="0"/>
              <a:cs typeface="Arial" pitchFamily="34" charset="0"/>
            </a:endParaRPr>
          </a:p>
          <a:p>
            <a:pPr>
              <a:lnSpc>
                <a:spcPct val="150000"/>
              </a:lnSpc>
            </a:pPr>
            <a:r>
              <a:rPr lang="fr-FR" sz="2800" b="1" dirty="0"/>
              <a:t>Pour les Etablissements Publics de l’Etat, le </a:t>
            </a:r>
            <a:r>
              <a:rPr lang="fr-FR" sz="2800" b="1" i="1" dirty="0"/>
              <a:t>DECRET N°2014-608/PRES/PM/MEF du 24 juillet 2014 en son article 6 </a:t>
            </a:r>
            <a:r>
              <a:rPr lang="fr-FR" sz="2800" dirty="0"/>
              <a:t> fait obligation à chaque Etablissement Public de l’Etat de communiquer au Secrétariat de l’Assemblée Générale au plus tard six (06) mois après la clôture de son exercice  un rapport du ou des commissaires aux comptes.</a:t>
            </a:r>
          </a:p>
          <a:p>
            <a:pPr algn="just" eaLnBrk="0" fontAlgn="base" hangingPunct="0">
              <a:spcBef>
                <a:spcPct val="0"/>
              </a:spcBef>
              <a:spcAft>
                <a:spcPct val="0"/>
              </a:spcAft>
            </a:pPr>
            <a:endParaRPr lang="fr-FR" sz="2400" b="1" dirty="0">
              <a:solidFill>
                <a:schemeClr val="accent1">
                  <a:lumMod val="75000"/>
                </a:schemeClr>
              </a:solidFill>
              <a:latin typeface="Constantia" pitchFamily="18" charset="0"/>
              <a:cs typeface="Arial" pitchFamily="34" charset="0"/>
            </a:endParaRPr>
          </a:p>
          <a:p>
            <a:pPr algn="just" eaLnBrk="0" fontAlgn="base" hangingPunct="0">
              <a:spcBef>
                <a:spcPct val="0"/>
              </a:spcBef>
              <a:spcAft>
                <a:spcPct val="0"/>
              </a:spcAft>
            </a:pPr>
            <a:r>
              <a:rPr lang="fr-FR" sz="2400" b="1" dirty="0">
                <a:solidFill>
                  <a:schemeClr val="accent1">
                    <a:lumMod val="75000"/>
                  </a:schemeClr>
                </a:solidFill>
                <a:latin typeface="Constantia" pitchFamily="18" charset="0"/>
                <a:cs typeface="Arial" pitchFamily="34" charset="0"/>
              </a:rPr>
              <a:t> </a:t>
            </a:r>
            <a:endParaRPr lang="fr-FR" sz="2400" dirty="0"/>
          </a:p>
          <a:p>
            <a:pPr algn="just"/>
            <a:endParaRPr lang="fr-FR" sz="2000"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400"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96</a:t>
            </a:fld>
            <a:endParaRPr lang="fr-FR"/>
          </a:p>
        </p:txBody>
      </p:sp>
      <p:sp>
        <p:nvSpPr>
          <p:cNvPr id="365569" name="Rectangle 1"/>
          <p:cNvSpPr>
            <a:spLocks noChangeArrowheads="1"/>
          </p:cNvSpPr>
          <p:nvPr/>
        </p:nvSpPr>
        <p:spPr bwMode="auto">
          <a:xfrm>
            <a:off x="107504" y="113721"/>
            <a:ext cx="9036496" cy="72019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400" b="1" i="0" u="none" strike="noStrike" cap="none" normalizeH="0" baseline="0" dirty="0">
              <a:ln>
                <a:noFill/>
              </a:ln>
              <a:effectLst/>
              <a:latin typeface="Constantia" pitchFamily="18" charset="0"/>
              <a:ea typeface="Times New Roman" pitchFamily="18" charset="0"/>
              <a:cs typeface="Arial" pitchFamily="34" charset="0"/>
            </a:endParaRPr>
          </a:p>
          <a:p>
            <a:pPr algn="just"/>
            <a:r>
              <a:rPr lang="fr-FR" sz="2400" b="1" dirty="0">
                <a:solidFill>
                  <a:srgbClr val="FF0000"/>
                </a:solidFill>
              </a:rPr>
              <a:t>IV.2. Les textes qui régissent le commissariat aux comptes </a:t>
            </a:r>
            <a:endParaRPr lang="fr-FR" sz="2400" dirty="0">
              <a:solidFill>
                <a:srgbClr val="FF0000"/>
              </a:solidFill>
            </a:endParaRPr>
          </a:p>
          <a:p>
            <a:pPr algn="just"/>
            <a:r>
              <a:rPr lang="fr-FR" sz="2400" dirty="0"/>
              <a:t>En Afrique de l’Ouest, le commissariat aux comptes est régi  par les textes ci-après : </a:t>
            </a:r>
          </a:p>
          <a:p>
            <a:pPr lvl="0" algn="just">
              <a:buFont typeface="Wingdings" pitchFamily="2" charset="2"/>
              <a:buChar char="q"/>
            </a:pPr>
            <a:r>
              <a:rPr lang="fr-FR" sz="2400" dirty="0">
                <a:solidFill>
                  <a:srgbClr val="FF0000"/>
                </a:solidFill>
              </a:rPr>
              <a:t> </a:t>
            </a:r>
            <a:r>
              <a:rPr lang="fr-FR" sz="2400" dirty="0"/>
              <a:t>les textes de l’OHADA ;</a:t>
            </a:r>
          </a:p>
          <a:p>
            <a:pPr lvl="0" algn="just">
              <a:buFont typeface="Wingdings" pitchFamily="2" charset="2"/>
              <a:buChar char="q"/>
            </a:pPr>
            <a:r>
              <a:rPr lang="fr-FR" sz="2400" dirty="0">
                <a:solidFill>
                  <a:srgbClr val="FF0000"/>
                </a:solidFill>
              </a:rPr>
              <a:t> </a:t>
            </a:r>
            <a:r>
              <a:rPr lang="fr-FR" sz="2400" dirty="0"/>
              <a:t> les règlements intérieurs des Ordres Nationaux des Experts Comptables et Comptables Agréés (ONECCA)  et les codes de déontologie de la profession.</a:t>
            </a:r>
          </a:p>
          <a:p>
            <a:pPr lvl="0" algn="just"/>
            <a:endParaRPr lang="fr-FR" sz="2400" dirty="0"/>
          </a:p>
          <a:p>
            <a:pPr algn="just"/>
            <a:r>
              <a:rPr lang="fr-FR" sz="2400" b="1" dirty="0">
                <a:solidFill>
                  <a:srgbClr val="FF0000"/>
                </a:solidFill>
              </a:rPr>
              <a:t>IV.3. Le commissaire aux comptes</a:t>
            </a:r>
          </a:p>
          <a:p>
            <a:pPr algn="just"/>
            <a:r>
              <a:rPr lang="fr-FR" sz="2400" dirty="0"/>
              <a:t> Le commissaire aux comptes est un professionnel membre d’une profession  réglementée, dont le titre est protégé, et le statut, les missions  (contenu et conditions d’exercice), les fonctions et les pouvoirs définis par les lois et décrets. Ce professionnel est :</a:t>
            </a:r>
          </a:p>
          <a:p>
            <a:pPr lvl="0" algn="just">
              <a:buFont typeface="Wingdings" pitchFamily="2" charset="2"/>
              <a:buChar char="q"/>
            </a:pPr>
            <a:r>
              <a:rPr lang="fr-FR" sz="2400" dirty="0">
                <a:solidFill>
                  <a:srgbClr val="FF0000"/>
                </a:solidFill>
              </a:rPr>
              <a:t> </a:t>
            </a:r>
            <a:r>
              <a:rPr lang="fr-FR" sz="2400" dirty="0"/>
              <a:t>soit une personne physique ;</a:t>
            </a:r>
          </a:p>
          <a:p>
            <a:pPr lvl="0" algn="just">
              <a:buFont typeface="Wingdings" pitchFamily="2" charset="2"/>
              <a:buChar char="q"/>
            </a:pPr>
            <a:r>
              <a:rPr lang="fr-FR" sz="2400" dirty="0">
                <a:solidFill>
                  <a:srgbClr val="FF0000"/>
                </a:solidFill>
              </a:rPr>
              <a:t> </a:t>
            </a:r>
            <a:r>
              <a:rPr lang="fr-FR" sz="2400" dirty="0"/>
              <a:t>soit une personne morale, à condition que 2/3 de son capital soit détenu par des commissaires aux comptes personnes physiques.</a:t>
            </a:r>
          </a:p>
          <a:p>
            <a:pPr algn="just"/>
            <a:endParaRPr lang="fr-FR" dirty="0"/>
          </a:p>
          <a:p>
            <a:pPr algn="just"/>
            <a:endParaRPr lang="fr-FR"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97</a:t>
            </a:fld>
            <a:endParaRPr lang="fr-FR"/>
          </a:p>
        </p:txBody>
      </p:sp>
      <p:sp>
        <p:nvSpPr>
          <p:cNvPr id="365569" name="Rectangle 1"/>
          <p:cNvSpPr>
            <a:spLocks noChangeArrowheads="1"/>
          </p:cNvSpPr>
          <p:nvPr/>
        </p:nvSpPr>
        <p:spPr bwMode="auto">
          <a:xfrm>
            <a:off x="107504" y="207213"/>
            <a:ext cx="9036496" cy="68941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400" b="1" i="0" u="none" strike="noStrike" cap="none" normalizeH="0" baseline="0" dirty="0">
              <a:ln>
                <a:noFill/>
              </a:ln>
              <a:effectLst/>
              <a:latin typeface="Constantia" pitchFamily="18" charset="0"/>
              <a:ea typeface="Times New Roman" pitchFamily="18" charset="0"/>
              <a:cs typeface="Arial" pitchFamily="34" charset="0"/>
            </a:endParaRPr>
          </a:p>
          <a:p>
            <a:r>
              <a:rPr lang="fr-FR" sz="2600" dirty="0">
                <a:solidFill>
                  <a:srgbClr val="FF0000"/>
                </a:solidFill>
              </a:rPr>
              <a:t>IV</a:t>
            </a:r>
            <a:r>
              <a:rPr lang="fr-FR" sz="2600" b="1" dirty="0">
                <a:solidFill>
                  <a:srgbClr val="FF0000"/>
                </a:solidFill>
              </a:rPr>
              <a:t>.4. Les missions du  commissaire aux comptes</a:t>
            </a:r>
            <a:endParaRPr lang="fr-FR" sz="2600" dirty="0">
              <a:solidFill>
                <a:srgbClr val="FF0000"/>
              </a:solidFill>
            </a:endParaRPr>
          </a:p>
          <a:p>
            <a:pPr algn="just"/>
            <a:r>
              <a:rPr lang="fr-FR" sz="2600" dirty="0"/>
              <a:t>Les missions exercées par le </a:t>
            </a:r>
            <a:r>
              <a:rPr lang="fr-CA" sz="2600" dirty="0"/>
              <a:t>commissaire aux comptes </a:t>
            </a:r>
            <a:r>
              <a:rPr lang="fr-FR" sz="2600" dirty="0"/>
              <a:t>dans les entreprises et les structures des secteurs associatif, syndical et public reposent sur une obligation légale. Les organisations qui font contrôler leurs comptes alors qu'elles n'y sont pas soumises par la loi expriment, ce faisant, une volonté de transparence, indispensable au bon fonctionnement des échanges et à la confiance.</a:t>
            </a:r>
          </a:p>
          <a:p>
            <a:pPr algn="just"/>
            <a:r>
              <a:rPr lang="fr-FR" sz="2600" dirty="0"/>
              <a:t>La vérification  des  comptes  effectuée  annuellement  par  un  Commissaire  aux  Comptes indépendant et compétent qui émet un avis externe et objectif sur l’image fidèle du patrimoine, la situation financière et les résultats de la société  est une garantie de fiabilité  de l’information comptable et financière.</a:t>
            </a:r>
          </a:p>
          <a:p>
            <a:pPr algn="just"/>
            <a:endParaRPr lang="fr-FR" dirty="0"/>
          </a:p>
          <a:p>
            <a:pPr algn="just"/>
            <a:endParaRPr lang="fr-FR"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98</a:t>
            </a:fld>
            <a:endParaRPr lang="fr-FR"/>
          </a:p>
        </p:txBody>
      </p:sp>
      <p:sp>
        <p:nvSpPr>
          <p:cNvPr id="365569" name="Rectangle 1"/>
          <p:cNvSpPr>
            <a:spLocks noChangeArrowheads="1"/>
          </p:cNvSpPr>
          <p:nvPr/>
        </p:nvSpPr>
        <p:spPr bwMode="auto">
          <a:xfrm>
            <a:off x="107504" y="518909"/>
            <a:ext cx="9036496" cy="66018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400" b="1" i="0" u="none" strike="noStrike" cap="none" normalizeH="0" baseline="0" dirty="0">
              <a:ln>
                <a:noFill/>
              </a:ln>
              <a:effectLst/>
              <a:latin typeface="Constantia" pitchFamily="18" charset="0"/>
              <a:ea typeface="Times New Roman" pitchFamily="18" charset="0"/>
              <a:cs typeface="Arial" pitchFamily="34" charset="0"/>
            </a:endParaRPr>
          </a:p>
          <a:p>
            <a:pPr algn="just"/>
            <a:r>
              <a:rPr lang="fr-FR" sz="2300" dirty="0"/>
              <a:t>Les missions de commissaire aux comptes sont de deux natures :</a:t>
            </a:r>
          </a:p>
          <a:p>
            <a:pPr lvl="0" algn="just">
              <a:buFont typeface="Wingdings" pitchFamily="2" charset="2"/>
              <a:buChar char="q"/>
            </a:pPr>
            <a:r>
              <a:rPr lang="fr-FR" sz="2300" b="1" dirty="0">
                <a:solidFill>
                  <a:srgbClr val="FF0000"/>
                </a:solidFill>
              </a:rPr>
              <a:t> </a:t>
            </a:r>
            <a:r>
              <a:rPr lang="fr-FR" sz="2300" b="1" dirty="0"/>
              <a:t>les fonctions de commissaire aux comptes titulaire d’une entité, </a:t>
            </a:r>
            <a:r>
              <a:rPr lang="fr-FR" sz="2300" dirty="0"/>
              <a:t>assurées au titre d’un mandat confié soit par les statuts à la constitution d’une entité  qui ne fait pas publiquement appel à l’épargne publique, soit par l’assemblée générale, soit, dans des cas particuliers, par voie de justice (président du tribunal de commerce) ;</a:t>
            </a:r>
          </a:p>
          <a:p>
            <a:pPr lvl="0" algn="just">
              <a:buFont typeface="Wingdings" pitchFamily="2" charset="2"/>
              <a:buChar char="q"/>
            </a:pPr>
            <a:r>
              <a:rPr lang="fr-FR" sz="2300" b="1" dirty="0">
                <a:solidFill>
                  <a:srgbClr val="FF0000"/>
                </a:solidFill>
              </a:rPr>
              <a:t> </a:t>
            </a:r>
            <a:r>
              <a:rPr lang="fr-FR" sz="2300" b="1" dirty="0"/>
              <a:t>des missions auprès d’une entité dont il n’est pas le commissaire aux comptes </a:t>
            </a:r>
            <a:r>
              <a:rPr lang="fr-FR" sz="2300" dirty="0"/>
              <a:t>(commissariat aux apports, à la fusion et à la scission ; certification des comptes des partis ou groupements politiques …).</a:t>
            </a:r>
          </a:p>
          <a:p>
            <a:r>
              <a:rPr lang="fr-FR" sz="2300" b="1" dirty="0"/>
              <a:t> </a:t>
            </a:r>
            <a:r>
              <a:rPr lang="fr-CA" sz="2300" b="1" i="1" u="sng" dirty="0">
                <a:solidFill>
                  <a:srgbClr val="7030A0"/>
                </a:solidFill>
              </a:rPr>
              <a:t>Mission d’examen des états financiers annuels</a:t>
            </a:r>
            <a:endParaRPr lang="fr-FR" sz="2300" u="sng" dirty="0">
              <a:solidFill>
                <a:srgbClr val="7030A0"/>
              </a:solidFill>
            </a:endParaRPr>
          </a:p>
          <a:p>
            <a:r>
              <a:rPr lang="fr-CA" sz="2300" dirty="0"/>
              <a:t>Pour chaque exercice comptable, le commissaire aux comptes effectue un examen annuel des comptes arrêtés au 31/12/ de l’exercice N. </a:t>
            </a:r>
            <a:endParaRPr lang="fr-FR" sz="2300" dirty="0"/>
          </a:p>
          <a:p>
            <a:r>
              <a:rPr lang="fr-CA" sz="2300" dirty="0"/>
              <a:t>Les contrôles à effectuer en fin d’année aboutissent à la certification des comptes. </a:t>
            </a:r>
            <a:endParaRPr lang="fr-FR" sz="2300" dirty="0"/>
          </a:p>
          <a:p>
            <a:pPr algn="just"/>
            <a:endParaRPr lang="fr-FR" dirty="0"/>
          </a:p>
          <a:p>
            <a:pPr algn="just"/>
            <a:endParaRPr lang="fr-FR"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a:lstStyle/>
          <a:p>
            <a:r>
              <a:rPr lang="fr-FR"/>
              <a:t>AUREC- AFRIQUE / BF </a:t>
            </a:r>
            <a:endParaRPr lang="fr-FR" dirty="0"/>
          </a:p>
        </p:txBody>
      </p:sp>
      <p:sp>
        <p:nvSpPr>
          <p:cNvPr id="4" name="Espace réservé du numéro de diapositive 3"/>
          <p:cNvSpPr>
            <a:spLocks noGrp="1"/>
          </p:cNvSpPr>
          <p:nvPr>
            <p:ph type="sldNum" sz="quarter" idx="12"/>
          </p:nvPr>
        </p:nvSpPr>
        <p:spPr/>
        <p:txBody>
          <a:bodyPr/>
          <a:lstStyle/>
          <a:p>
            <a:fld id="{321DBA6F-6C8F-4FCD-89B7-0F3764FC44C2}" type="slidenum">
              <a:rPr lang="fr-FR" smtClean="0"/>
              <a:pPr/>
              <a:t>99</a:t>
            </a:fld>
            <a:endParaRPr lang="fr-FR"/>
          </a:p>
        </p:txBody>
      </p:sp>
      <p:sp>
        <p:nvSpPr>
          <p:cNvPr id="365569" name="Rectangle 1"/>
          <p:cNvSpPr>
            <a:spLocks noChangeArrowheads="1"/>
          </p:cNvSpPr>
          <p:nvPr/>
        </p:nvSpPr>
        <p:spPr bwMode="auto">
          <a:xfrm>
            <a:off x="107504" y="1007432"/>
            <a:ext cx="9036496" cy="60939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sz="2400" dirty="0"/>
              <a:t> </a:t>
            </a:r>
            <a:r>
              <a:rPr lang="fr-FR" sz="2400" b="1" dirty="0"/>
              <a:t>Les  travaux de vérification du commissaire aux comptes  portent notamment sur</a:t>
            </a:r>
            <a:r>
              <a:rPr lang="fr-FR" sz="2400" dirty="0"/>
              <a:t> :</a:t>
            </a:r>
          </a:p>
          <a:p>
            <a:pPr lvl="0">
              <a:buFont typeface="Wingdings" pitchFamily="2" charset="2"/>
              <a:buChar char="q"/>
            </a:pPr>
            <a:r>
              <a:rPr lang="fr-FR" sz="2400" dirty="0">
                <a:solidFill>
                  <a:srgbClr val="FF0000"/>
                </a:solidFill>
              </a:rPr>
              <a:t> </a:t>
            </a:r>
            <a:r>
              <a:rPr lang="fr-FR" sz="2400" dirty="0"/>
              <a:t>l’analyse et l’évaluation des procédures de contrôle interne ;</a:t>
            </a:r>
          </a:p>
          <a:p>
            <a:pPr lvl="0">
              <a:buFont typeface="Wingdings" pitchFamily="2" charset="2"/>
              <a:buChar char="q"/>
            </a:pPr>
            <a:r>
              <a:rPr lang="fr-FR" sz="2400" dirty="0">
                <a:solidFill>
                  <a:srgbClr val="FF0000"/>
                </a:solidFill>
              </a:rPr>
              <a:t> </a:t>
            </a:r>
            <a:r>
              <a:rPr lang="fr-FR" sz="2400" dirty="0"/>
              <a:t> le fonctionnement des organes sociaux ;</a:t>
            </a:r>
          </a:p>
          <a:p>
            <a:pPr lvl="0">
              <a:buFont typeface="Wingdings" pitchFamily="2" charset="2"/>
              <a:buChar char="q"/>
            </a:pPr>
            <a:r>
              <a:rPr lang="fr-FR" sz="2400" dirty="0">
                <a:solidFill>
                  <a:srgbClr val="FF0000"/>
                </a:solidFill>
              </a:rPr>
              <a:t> </a:t>
            </a:r>
            <a:r>
              <a:rPr lang="fr-FR" sz="2400" dirty="0"/>
              <a:t>la révision des comptes.</a:t>
            </a:r>
          </a:p>
          <a:p>
            <a:pPr lvl="0"/>
            <a:endParaRPr lang="fr-FR" sz="2400" dirty="0"/>
          </a:p>
          <a:p>
            <a:pPr algn="just"/>
            <a:r>
              <a:rPr lang="fr-FR" sz="2400" dirty="0"/>
              <a:t>Ses contrôles sont faits par sondages, en fonction de son évaluation des systèmes comptables et de contrôle interne de l'entreprise.       Le commissaire aux comptes a une obligation de moyens, non de résultat. Il n'a donc pas à vérifier toutes les opérations, ni à rechercher systématiquement toutes les erreurs et irrégularités que les comptes pourraient contenir. Son objectif est d'obtenir l'assurance raisonnable qu'aucune anomalie significative ne figure dans les comptes.</a:t>
            </a:r>
          </a:p>
          <a:p>
            <a:pPr algn="just"/>
            <a:endParaRPr lang="fr-FR" dirty="0"/>
          </a:p>
          <a:p>
            <a:pPr algn="just"/>
            <a:endParaRPr lang="fr-FR" dirty="0"/>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b="1" i="0" u="none" strike="noStrike" cap="none" normalizeH="0" baseline="0" dirty="0">
              <a:ln>
                <a:noFill/>
              </a:ln>
              <a:effectLst/>
              <a:latin typeface="Constantia" pitchFamily="18" charset="0"/>
              <a:ea typeface="Times New Roman" pitchFamily="18" charset="0"/>
              <a:cs typeface="Arial" pitchFamily="34" charset="0"/>
            </a:endParaRPr>
          </a:p>
        </p:txBody>
      </p:sp>
      <p:sp>
        <p:nvSpPr>
          <p:cNvPr id="5" name="Espace réservé de la date 4"/>
          <p:cNvSpPr>
            <a:spLocks noGrp="1"/>
          </p:cNvSpPr>
          <p:nvPr>
            <p:ph type="dt" sz="half" idx="10"/>
          </p:nvPr>
        </p:nvSpPr>
        <p:spPr/>
        <p:txBody>
          <a:bodyPr/>
          <a:lstStyle/>
          <a:p>
            <a:fld id="{DBB024E5-913A-4610-AED8-5664D8523EFB}" type="datetime2">
              <a:rPr lang="fr-FR" smtClean="0"/>
              <a:pPr/>
              <a:t>mercredi 6 août 2025</a:t>
            </a:fld>
            <a:endParaRPr lang="fr-F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Débit">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9875</TotalTime>
  <Words>15470</Words>
  <Application>Microsoft Office PowerPoint</Application>
  <PresentationFormat>Affichage à l'écran (4:3)</PresentationFormat>
  <Paragraphs>1588</Paragraphs>
  <Slides>167</Slides>
  <Notes>20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167</vt:i4>
      </vt:variant>
    </vt:vector>
  </HeadingPairs>
  <TitlesOfParts>
    <vt:vector size="175" baseType="lpstr">
      <vt:lpstr>Algerian</vt:lpstr>
      <vt:lpstr>Arial</vt:lpstr>
      <vt:lpstr>Arial Black</vt:lpstr>
      <vt:lpstr>Calibri</vt:lpstr>
      <vt:lpstr>Constantia</vt:lpstr>
      <vt:lpstr>Wingdings</vt:lpstr>
      <vt:lpstr>Wingdings 2</vt:lpstr>
      <vt:lpstr>Débit</vt:lpstr>
      <vt:lpstr>Présentation PowerPoint</vt:lpstr>
      <vt:lpstr>MODULE I  : Présentation de la Réglementation applicable aux sociétés à capitaux publics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 DE VOTRE ATTENTION !!</vt:lpstr>
      <vt:lpstr>Présentation PowerPoint</vt:lpstr>
      <vt:lpstr>MODULE II  : Rôles, attributions et missions de l’administrateur au sein du Conseil d’Administration et au niveau de l’Assemblée Générale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 DE VOTRE ATTENTION !!</vt:lpstr>
      <vt:lpstr>Présentation PowerPoint</vt:lpstr>
      <vt:lpstr>MODULE V  : Erreurs à éviter par l’administrateur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 DE VOTRE ATTENTION !!</vt:lpstr>
      <vt:lpstr>Présentation PowerPoint</vt:lpstr>
      <vt:lpstr>MODULE IV  : Mission de commissariat aux comptes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 DE VOTRE ATTENTION !!</vt:lpstr>
      <vt:lpstr>Présentation PowerPoint</vt:lpstr>
      <vt:lpstr>MODULE III  : Responsabilité des dirigeants sociaux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MERCI DE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RESTITUTION  DU RAPPORT DIAGNOSTIC DE LA FEDERATION BURKINABE DE FOOTBALL</dc:title>
  <dc:creator>user</dc:creator>
  <cp:lastModifiedBy>NACOULMA Lassané</cp:lastModifiedBy>
  <cp:revision>1175</cp:revision>
  <dcterms:created xsi:type="dcterms:W3CDTF">2008-10-22T10:33:27Z</dcterms:created>
  <dcterms:modified xsi:type="dcterms:W3CDTF">2025-08-06T11:21:08Z</dcterms:modified>
</cp:coreProperties>
</file>