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87" r:id="rId3"/>
    <p:sldId id="288" r:id="rId4"/>
    <p:sldId id="289" r:id="rId5"/>
    <p:sldId id="261" r:id="rId6"/>
    <p:sldId id="259" r:id="rId7"/>
    <p:sldId id="270" r:id="rId8"/>
    <p:sldId id="290" r:id="rId9"/>
    <p:sldId id="258" r:id="rId10"/>
    <p:sldId id="291" r:id="rId11"/>
    <p:sldId id="264" r:id="rId12"/>
    <p:sldId id="292" r:id="rId13"/>
    <p:sldId id="293" r:id="rId14"/>
    <p:sldId id="294" r:id="rId15"/>
    <p:sldId id="295" r:id="rId16"/>
    <p:sldId id="296" r:id="rId17"/>
  </p:sldIdLst>
  <p:sldSz cx="9144000" cy="5143500" type="screen16x9"/>
  <p:notesSz cx="6858000" cy="9144000"/>
  <p:embeddedFontLst>
    <p:embeddedFont>
      <p:font typeface="Agency FB" panose="020B0503020202020204" pitchFamily="34" charset="0"/>
      <p:regular r:id="rId19"/>
      <p:bold r:id="rId20"/>
    </p:embeddedFont>
    <p:embeddedFont>
      <p:font typeface="Figtree Black" panose="020B0604020202020204" charset="0"/>
      <p:bold r:id="rId21"/>
      <p:boldItalic r:id="rId22"/>
    </p:embeddedFont>
    <p:embeddedFont>
      <p:font typeface="Georgia" panose="02040502050405020303" pitchFamily="18" charset="0"/>
      <p:regular r:id="rId23"/>
      <p:bold r:id="rId24"/>
      <p:italic r:id="rId25"/>
      <p:boldItalic r:id="rId26"/>
    </p:embeddedFont>
    <p:embeddedFont>
      <p:font typeface="Hanken Grotesk" panose="020B0604020202020204" charset="0"/>
      <p:regular r:id="rId27"/>
      <p:bold r:id="rId28"/>
      <p:italic r:id="rId29"/>
      <p:boldItalic r:id="rId30"/>
    </p:embeddedFont>
    <p:embeddedFont>
      <p:font typeface="Matura MT Script Capitals" panose="03020802060602070202" pitchFamily="66" charset="0"/>
      <p:regular r:id="rId31"/>
    </p:embeddedFont>
    <p:embeddedFont>
      <p:font typeface="Perpetua Titling MT" panose="02020502060505020804" pitchFamily="18" charset="0"/>
      <p:regular r:id="rId32"/>
      <p:bold r:id="rId33"/>
    </p:embeddedFont>
    <p:embeddedFont>
      <p:font typeface="Simplified Arabic" panose="02020603050405020304" pitchFamily="18" charset="-78"/>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DF7971-7684-44F0-B837-F53ABC5A4064}">
  <a:tblStyle styleId="{F8DF7971-7684-44F0-B837-F53ABC5A40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dd46dd1d67_2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dd46dd1d67_2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4"/>
            <p:cNvCxnSpPr/>
            <p:nvPr/>
          </p:nvCxnSpPr>
          <p:spPr>
            <a:xfrm rot="10800000">
              <a:off x="727425" y="-29250"/>
              <a:ext cx="0" cy="56280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14"/>
            <p:cNvCxnSpPr/>
            <p:nvPr/>
          </p:nvCxnSpPr>
          <p:spPr>
            <a:xfrm>
              <a:off x="8430775" y="4608575"/>
              <a:ext cx="847200" cy="0"/>
            </a:xfrm>
            <a:prstGeom prst="straightConnector1">
              <a:avLst/>
            </a:prstGeom>
            <a:noFill/>
            <a:ln w="19050" cap="flat" cmpd="sng">
              <a:solidFill>
                <a:schemeClr val="dk1"/>
              </a:solidFill>
              <a:prstDash val="solid"/>
              <a:round/>
              <a:headEnd type="none" w="med" len="med"/>
              <a:tailEnd type="none" w="med" len="med"/>
            </a:ln>
          </p:spPr>
        </p:cxnSp>
      </p:grpSp>
      <p:sp>
        <p:nvSpPr>
          <p:cNvPr id="119" name="Google Shape;119;p14"/>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0" name="Google Shape;120;p14"/>
          <p:cNvSpPr txBox="1">
            <a:spLocks noGrp="1"/>
          </p:cNvSpPr>
          <p:nvPr>
            <p:ph type="subTitle" idx="1"/>
          </p:nvPr>
        </p:nvSpPr>
        <p:spPr>
          <a:xfrm>
            <a:off x="2212125" y="838350"/>
            <a:ext cx="5913900" cy="1626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atin typeface="Hanken Grotesk"/>
                <a:ea typeface="Hanken Grotesk"/>
                <a:cs typeface="Hanken Grotesk"/>
                <a:sym typeface="Hanken Grotesk"/>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15"/>
            <p:cNvCxnSpPr/>
            <p:nvPr/>
          </p:nvCxnSpPr>
          <p:spPr>
            <a:xfrm rot="10800000">
              <a:off x="-50475" y="232800"/>
              <a:ext cx="309300" cy="0"/>
            </a:xfrm>
            <a:prstGeom prst="straightConnector1">
              <a:avLst/>
            </a:prstGeom>
            <a:noFill/>
            <a:ln w="19050" cap="flat" cmpd="sng">
              <a:solidFill>
                <a:schemeClr val="dk1"/>
              </a:solidFill>
              <a:prstDash val="solid"/>
              <a:round/>
              <a:headEnd type="none" w="med" len="med"/>
              <a:tailEnd type="none" w="med" len="med"/>
            </a:ln>
          </p:spPr>
        </p:cxnSp>
      </p:grpSp>
      <p:sp>
        <p:nvSpPr>
          <p:cNvPr id="126" name="Google Shape;126;p15"/>
          <p:cNvSpPr txBox="1">
            <a:spLocks noGrp="1"/>
          </p:cNvSpPr>
          <p:nvPr>
            <p:ph type="title"/>
          </p:nvPr>
        </p:nvSpPr>
        <p:spPr>
          <a:xfrm>
            <a:off x="720000" y="1203900"/>
            <a:ext cx="3198300" cy="1502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5"/>
          <p:cNvSpPr txBox="1">
            <a:spLocks noGrp="1"/>
          </p:cNvSpPr>
          <p:nvPr>
            <p:ph type="subTitle" idx="1"/>
          </p:nvPr>
        </p:nvSpPr>
        <p:spPr>
          <a:xfrm>
            <a:off x="720000" y="2706062"/>
            <a:ext cx="3198300" cy="146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5"/>
          <p:cNvSpPr>
            <a:spLocks noGrp="1"/>
          </p:cNvSpPr>
          <p:nvPr>
            <p:ph type="pic" idx="2"/>
          </p:nvPr>
        </p:nvSpPr>
        <p:spPr>
          <a:xfrm>
            <a:off x="4494050" y="0"/>
            <a:ext cx="4650000" cy="5143500"/>
          </a:xfrm>
          <a:prstGeom prst="rect">
            <a:avLst/>
          </a:prstGeom>
          <a:noFill/>
          <a:ln w="19050" cap="flat" cmpd="sng">
            <a:solidFill>
              <a:schemeClr val="dk1"/>
            </a:solidFill>
            <a:prstDash val="solid"/>
            <a:round/>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3"/>
            <p:cNvCxnSpPr/>
            <p:nvPr/>
          </p:nvCxnSpPr>
          <p:spPr>
            <a:xfrm rot="10800000">
              <a:off x="89112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23"/>
            <p:cNvCxnSpPr/>
            <p:nvPr/>
          </p:nvCxnSpPr>
          <p:spPr>
            <a:xfrm>
              <a:off x="233525" y="4917300"/>
              <a:ext cx="0" cy="315600"/>
            </a:xfrm>
            <a:prstGeom prst="straightConnector1">
              <a:avLst/>
            </a:prstGeom>
            <a:noFill/>
            <a:ln w="19050" cap="flat" cmpd="sng">
              <a:solidFill>
                <a:schemeClr val="dk1"/>
              </a:solidFill>
              <a:prstDash val="solid"/>
              <a:round/>
              <a:headEnd type="none" w="med" len="med"/>
              <a:tailEnd type="none" w="med" len="med"/>
            </a:ln>
          </p:spPr>
        </p:cxnSp>
      </p:grpSp>
      <p:sp>
        <p:nvSpPr>
          <p:cNvPr id="217" name="Google Shape;21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23"/>
          <p:cNvSpPr txBox="1">
            <a:spLocks noGrp="1"/>
          </p:cNvSpPr>
          <p:nvPr>
            <p:ph type="subTitle" idx="1"/>
          </p:nvPr>
        </p:nvSpPr>
        <p:spPr>
          <a:xfrm>
            <a:off x="874134"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19" name="Google Shape;219;p23"/>
          <p:cNvSpPr txBox="1">
            <a:spLocks noGrp="1"/>
          </p:cNvSpPr>
          <p:nvPr>
            <p:ph type="subTitle" idx="2"/>
          </p:nvPr>
        </p:nvSpPr>
        <p:spPr>
          <a:xfrm>
            <a:off x="3319800"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0" name="Google Shape;220;p23"/>
          <p:cNvSpPr txBox="1">
            <a:spLocks noGrp="1"/>
          </p:cNvSpPr>
          <p:nvPr>
            <p:ph type="subTitle" idx="3"/>
          </p:nvPr>
        </p:nvSpPr>
        <p:spPr>
          <a:xfrm>
            <a:off x="874134"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1" name="Google Shape;221;p23"/>
          <p:cNvSpPr txBox="1">
            <a:spLocks noGrp="1"/>
          </p:cNvSpPr>
          <p:nvPr>
            <p:ph type="subTitle" idx="4"/>
          </p:nvPr>
        </p:nvSpPr>
        <p:spPr>
          <a:xfrm>
            <a:off x="3319800"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2" name="Google Shape;222;p23"/>
          <p:cNvSpPr txBox="1">
            <a:spLocks noGrp="1"/>
          </p:cNvSpPr>
          <p:nvPr>
            <p:ph type="subTitle" idx="5"/>
          </p:nvPr>
        </p:nvSpPr>
        <p:spPr>
          <a:xfrm>
            <a:off x="5765466" y="2145979"/>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3" name="Google Shape;223;p23"/>
          <p:cNvSpPr txBox="1">
            <a:spLocks noGrp="1"/>
          </p:cNvSpPr>
          <p:nvPr>
            <p:ph type="subTitle" idx="6"/>
          </p:nvPr>
        </p:nvSpPr>
        <p:spPr>
          <a:xfrm>
            <a:off x="5765466" y="3635775"/>
            <a:ext cx="21996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23"/>
          <p:cNvSpPr txBox="1">
            <a:spLocks noGrp="1"/>
          </p:cNvSpPr>
          <p:nvPr>
            <p:ph type="subTitle" idx="7"/>
          </p:nvPr>
        </p:nvSpPr>
        <p:spPr>
          <a:xfrm>
            <a:off x="872334"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5" name="Google Shape;225;p23"/>
          <p:cNvSpPr txBox="1">
            <a:spLocks noGrp="1"/>
          </p:cNvSpPr>
          <p:nvPr>
            <p:ph type="subTitle" idx="8"/>
          </p:nvPr>
        </p:nvSpPr>
        <p:spPr>
          <a:xfrm>
            <a:off x="3318000"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6" name="Google Shape;226;p23"/>
          <p:cNvSpPr txBox="1">
            <a:spLocks noGrp="1"/>
          </p:cNvSpPr>
          <p:nvPr>
            <p:ph type="subTitle" idx="9"/>
          </p:nvPr>
        </p:nvSpPr>
        <p:spPr>
          <a:xfrm>
            <a:off x="5763666" y="1769325"/>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7" name="Google Shape;227;p23"/>
          <p:cNvSpPr txBox="1">
            <a:spLocks noGrp="1"/>
          </p:cNvSpPr>
          <p:nvPr>
            <p:ph type="subTitle" idx="13"/>
          </p:nvPr>
        </p:nvSpPr>
        <p:spPr>
          <a:xfrm>
            <a:off x="872334"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8" name="Google Shape;228;p23"/>
          <p:cNvSpPr txBox="1">
            <a:spLocks noGrp="1"/>
          </p:cNvSpPr>
          <p:nvPr>
            <p:ph type="subTitle" idx="14"/>
          </p:nvPr>
        </p:nvSpPr>
        <p:spPr>
          <a:xfrm>
            <a:off x="3318000"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229" name="Google Shape;229;p23"/>
          <p:cNvSpPr txBox="1">
            <a:spLocks noGrp="1"/>
          </p:cNvSpPr>
          <p:nvPr>
            <p:ph type="subTitle" idx="15"/>
          </p:nvPr>
        </p:nvSpPr>
        <p:spPr>
          <a:xfrm>
            <a:off x="5763666" y="3258926"/>
            <a:ext cx="2203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69"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wikipedia.org/wiki/%D8%B9%D9%84%D9%85_%D9%88%D8%B8%D8%A7%D8%A6%D9%81_%D8%A7%D9%84%D8%A3%D8%B9%D8%B6%D8%A7%D8%A1" TargetMode="External"/><Relationship Id="rId2" Type="http://schemas.openxmlformats.org/officeDocument/2006/relationships/hyperlink" Target="https://ar.wikipedia.org/wiki/%D8%A5%D8%AF%D8%B1%D8%A7%D9%83_%D8%A8%D8%B5%D8%B1%D9%8A" TargetMode="External"/><Relationship Id="rId1" Type="http://schemas.openxmlformats.org/officeDocument/2006/relationships/slideLayout" Target="../slideLayouts/slideLayout6.xml"/><Relationship Id="rId6" Type="http://schemas.openxmlformats.org/officeDocument/2006/relationships/hyperlink" Target="https://ar.wikipedia.org/w/index.php?title=%D9%85%D8%AA%D8%AD%D8%AF%D9%8A_%D8%A7%D9%84%D8%A5%D8%B9%D8%A7%D9%82%D8%A9&amp;action=edit&amp;redlink=1" TargetMode="External"/><Relationship Id="rId5" Type="http://schemas.openxmlformats.org/officeDocument/2006/relationships/hyperlink" Target="https://ar.wikipedia.org/wiki/%D8%B9%D9%85%D9%89#cite_note-ICO-1" TargetMode="External"/><Relationship Id="rId4" Type="http://schemas.openxmlformats.org/officeDocument/2006/relationships/hyperlink" Target="https://ar.wikipedia.org/w/index.php?title=%D9%81%D9%82%D8%AF_%D8%A7%D9%84%D8%B1%D8%A4%D9%8A%D8%A9&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846542" y="1670213"/>
            <a:ext cx="5897400" cy="139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t>               TSB</a:t>
            </a:r>
            <a:br>
              <a:rPr lang="en-US" sz="4000" dirty="0"/>
            </a:br>
            <a:r>
              <a:rPr lang="en-US" sz="4000" dirty="0"/>
              <a:t>-The Smart Brooch -</a:t>
            </a:r>
            <a:endParaRPr dirty="0"/>
          </a:p>
        </p:txBody>
      </p:sp>
      <p:sp>
        <p:nvSpPr>
          <p:cNvPr id="290" name="Google Shape;290;p33"/>
          <p:cNvSpPr txBox="1">
            <a:spLocks noGrp="1"/>
          </p:cNvSpPr>
          <p:nvPr>
            <p:ph type="subTitle" idx="1"/>
          </p:nvPr>
        </p:nvSpPr>
        <p:spPr>
          <a:xfrm>
            <a:off x="1032881" y="3062813"/>
            <a:ext cx="5897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Georgia" panose="02040502050405020303" pitchFamily="18" charset="0"/>
              </a:rPr>
              <a:t>Robot Programming and Digital Manufacturing</a:t>
            </a:r>
          </a:p>
          <a:p>
            <a:pPr marL="0" lvl="0" indent="0" algn="ctr" rtl="0">
              <a:spcBef>
                <a:spcPts val="0"/>
              </a:spcBef>
              <a:spcAft>
                <a:spcPts val="0"/>
              </a:spcAft>
              <a:buNone/>
            </a:pPr>
            <a:endParaRPr lang="en-US" dirty="0">
              <a:latin typeface="Georgia" panose="02040502050405020303" pitchFamily="18" charset="0"/>
            </a:endParaRPr>
          </a:p>
          <a:p>
            <a:pPr marL="0" lvl="0" indent="0" algn="ctr" rtl="0">
              <a:spcBef>
                <a:spcPts val="0"/>
              </a:spcBef>
              <a:spcAft>
                <a:spcPts val="0"/>
              </a:spcAft>
              <a:buNone/>
            </a:pPr>
            <a:r>
              <a:rPr lang="en-US" dirty="0">
                <a:latin typeface="Georgia" panose="02040502050405020303" pitchFamily="18" charset="0"/>
              </a:rPr>
              <a:t>By : Lena Khaled &amp; Lamar Al-</a:t>
            </a:r>
            <a:r>
              <a:rPr lang="en-US" dirty="0" err="1">
                <a:latin typeface="Georgia" panose="02040502050405020303" pitchFamily="18" charset="0"/>
              </a:rPr>
              <a:t>shehri</a:t>
            </a:r>
            <a:endParaRPr lang="en-US" dirty="0">
              <a:latin typeface="Georgia" panose="02040502050405020303" pitchFamily="18" charset="0"/>
            </a:endParaRPr>
          </a:p>
          <a:p>
            <a:pPr marL="0" lvl="0" indent="0" algn="l" rtl="0">
              <a:spcBef>
                <a:spcPts val="0"/>
              </a:spcBef>
              <a:spcAft>
                <a:spcPts val="0"/>
              </a:spcAft>
              <a:buNone/>
            </a:pPr>
            <a:endParaRPr dirty="0">
              <a:latin typeface="Hanken Grotesk"/>
              <a:ea typeface="Hanken Grotesk"/>
              <a:cs typeface="Hanken Grotesk"/>
              <a:sym typeface="Hanken Grotesk"/>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2BD6307-69D7-031E-F0F8-00CCA0122DCB}"/>
              </a:ext>
            </a:extLst>
          </p:cNvPr>
          <p:cNvSpPr>
            <a:spLocks noGrp="1"/>
          </p:cNvSpPr>
          <p:nvPr>
            <p:ph type="title"/>
          </p:nvPr>
        </p:nvSpPr>
        <p:spPr>
          <a:xfrm>
            <a:off x="1267275" y="2806883"/>
            <a:ext cx="5067600" cy="841800"/>
          </a:xfrm>
        </p:spPr>
        <p:txBody>
          <a:bodyPr/>
          <a:lstStyle/>
          <a:p>
            <a:r>
              <a:rPr lang="ar-SA" sz="4800" dirty="0">
                <a:solidFill>
                  <a:srgbClr val="C00000"/>
                </a:solidFill>
                <a:cs typeface="+mj-cs"/>
              </a:rPr>
              <a:t>ما هي الأدوات التي استخدمناها لعمل هذا المشروع؟</a:t>
            </a:r>
            <a:endParaRPr lang="en-US" dirty="0">
              <a:solidFill>
                <a:srgbClr val="C00000"/>
              </a:solidFill>
            </a:endParaRPr>
          </a:p>
        </p:txBody>
      </p:sp>
      <p:sp>
        <p:nvSpPr>
          <p:cNvPr id="3" name="عنوان 2">
            <a:extLst>
              <a:ext uri="{FF2B5EF4-FFF2-40B4-BE49-F238E27FC236}">
                <a16:creationId xmlns:a16="http://schemas.microsoft.com/office/drawing/2014/main" id="{50658773-B137-1397-8D29-D753F734823E}"/>
              </a:ext>
            </a:extLst>
          </p:cNvPr>
          <p:cNvSpPr>
            <a:spLocks noGrp="1"/>
          </p:cNvSpPr>
          <p:nvPr>
            <p:ph type="title" idx="2"/>
          </p:nvPr>
        </p:nvSpPr>
        <p:spPr/>
        <p:txBody>
          <a:bodyPr/>
          <a:lstStyle/>
          <a:p>
            <a:r>
              <a:rPr lang="en-US" dirty="0"/>
              <a:t>05</a:t>
            </a:r>
          </a:p>
        </p:txBody>
      </p:sp>
    </p:spTree>
    <p:extLst>
      <p:ext uri="{BB962C8B-B14F-4D97-AF65-F5344CB8AC3E}">
        <p14:creationId xmlns:p14="http://schemas.microsoft.com/office/powerpoint/2010/main" val="1443767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41"/>
          <p:cNvSpPr txBox="1">
            <a:spLocks noGrp="1"/>
          </p:cNvSpPr>
          <p:nvPr>
            <p:ph type="title"/>
          </p:nvPr>
        </p:nvSpPr>
        <p:spPr>
          <a:xfrm>
            <a:off x="720000" y="1212366"/>
            <a:ext cx="3013800" cy="105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rgbClr val="C00000"/>
                </a:solidFill>
              </a:rPr>
              <a:t>-Ultrasonic-</a:t>
            </a:r>
            <a:endParaRPr sz="3600" dirty="0">
              <a:solidFill>
                <a:srgbClr val="C00000"/>
              </a:solidFill>
            </a:endParaRPr>
          </a:p>
        </p:txBody>
      </p:sp>
      <p:sp>
        <p:nvSpPr>
          <p:cNvPr id="398" name="Google Shape;398;p41"/>
          <p:cNvSpPr txBox="1">
            <a:spLocks noGrp="1"/>
          </p:cNvSpPr>
          <p:nvPr>
            <p:ph type="subTitle" idx="1"/>
          </p:nvPr>
        </p:nvSpPr>
        <p:spPr>
          <a:xfrm>
            <a:off x="627750" y="2045661"/>
            <a:ext cx="3198300" cy="14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sz="1800" dirty="0">
                <a:cs typeface="+mj-cs"/>
              </a:rPr>
              <a:t>استخدمنا ال التراسونك عشان يحس باي جسم او جماد امام هذا الشخص</a:t>
            </a:r>
            <a:endParaRPr sz="1800" dirty="0">
              <a:cs typeface="+mj-cs"/>
            </a:endParaRPr>
          </a:p>
        </p:txBody>
      </p:sp>
      <p:pic>
        <p:nvPicPr>
          <p:cNvPr id="5" name="عنصر نائب للصورة 4">
            <a:extLst>
              <a:ext uri="{FF2B5EF4-FFF2-40B4-BE49-F238E27FC236}">
                <a16:creationId xmlns:a16="http://schemas.microsoft.com/office/drawing/2014/main" id="{D5D2D69E-A74F-3ED9-9F93-BC651D808F26}"/>
              </a:ext>
            </a:extLst>
          </p:cNvPr>
          <p:cNvPicPr>
            <a:picLocks noGrp="1" noChangeAspect="1"/>
          </p:cNvPicPr>
          <p:nvPr>
            <p:ph type="pic" idx="2"/>
          </p:nvPr>
        </p:nvPicPr>
        <p:blipFill>
          <a:blip r:embed="rId3"/>
          <a:srcRect l="6914" r="6914"/>
          <a:stretch>
            <a:fillRect/>
          </a:stretch>
        </p:blipFill>
        <p:spPr>
          <a:xfrm>
            <a:off x="4572000" y="220663"/>
            <a:ext cx="4343400" cy="4689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9F986F4-C47C-3644-36A1-2F031FA0D50E}"/>
              </a:ext>
            </a:extLst>
          </p:cNvPr>
          <p:cNvSpPr>
            <a:spLocks noGrp="1"/>
          </p:cNvSpPr>
          <p:nvPr>
            <p:ph type="title"/>
          </p:nvPr>
        </p:nvSpPr>
        <p:spPr>
          <a:xfrm>
            <a:off x="770800" y="1280101"/>
            <a:ext cx="2954533" cy="650300"/>
          </a:xfrm>
        </p:spPr>
        <p:txBody>
          <a:bodyPr/>
          <a:lstStyle/>
          <a:p>
            <a:r>
              <a:rPr lang="en-US" dirty="0">
                <a:solidFill>
                  <a:srgbClr val="C00000"/>
                </a:solidFill>
              </a:rPr>
              <a:t>-Arduino nano-</a:t>
            </a:r>
          </a:p>
        </p:txBody>
      </p:sp>
      <p:sp>
        <p:nvSpPr>
          <p:cNvPr id="3" name="عنوان فرعي 2">
            <a:extLst>
              <a:ext uri="{FF2B5EF4-FFF2-40B4-BE49-F238E27FC236}">
                <a16:creationId xmlns:a16="http://schemas.microsoft.com/office/drawing/2014/main" id="{939FEFF8-7F30-9FF1-4205-24702E2E1676}"/>
              </a:ext>
            </a:extLst>
          </p:cNvPr>
          <p:cNvSpPr>
            <a:spLocks noGrp="1"/>
          </p:cNvSpPr>
          <p:nvPr>
            <p:ph type="subTitle" idx="1"/>
          </p:nvPr>
        </p:nvSpPr>
        <p:spPr>
          <a:xfrm>
            <a:off x="449067" y="2032481"/>
            <a:ext cx="3598000" cy="1078538"/>
          </a:xfrm>
        </p:spPr>
        <p:txBody>
          <a:bodyPr/>
          <a:lstStyle/>
          <a:p>
            <a:r>
              <a:rPr lang="ar-SA" sz="2000" dirty="0">
                <a:cs typeface="+mj-cs"/>
              </a:rPr>
              <a:t>استعملنا ال </a:t>
            </a:r>
            <a:r>
              <a:rPr lang="ar-SA" sz="2000" dirty="0" err="1">
                <a:cs typeface="+mj-cs"/>
              </a:rPr>
              <a:t>اردوينو</a:t>
            </a:r>
            <a:r>
              <a:rPr lang="ar-SA" sz="2000" dirty="0">
                <a:cs typeface="+mj-cs"/>
              </a:rPr>
              <a:t> نانو بحيث اننا نقدر نشبك الاسلاك فيه و نشغله على اللابتوب</a:t>
            </a:r>
            <a:endParaRPr lang="en-US" sz="2000" dirty="0">
              <a:cs typeface="+mj-cs"/>
            </a:endParaRPr>
          </a:p>
        </p:txBody>
      </p:sp>
      <p:pic>
        <p:nvPicPr>
          <p:cNvPr id="5" name="عنصر نائب للصورة 4">
            <a:extLst>
              <a:ext uri="{FF2B5EF4-FFF2-40B4-BE49-F238E27FC236}">
                <a16:creationId xmlns:a16="http://schemas.microsoft.com/office/drawing/2014/main" id="{76517FDE-CD46-2C91-8A1E-F9C9391B67F4}"/>
              </a:ext>
            </a:extLst>
          </p:cNvPr>
          <p:cNvPicPr>
            <a:picLocks noGrp="1" noChangeAspect="1"/>
          </p:cNvPicPr>
          <p:nvPr>
            <p:ph type="pic" idx="2"/>
          </p:nvPr>
        </p:nvPicPr>
        <p:blipFill>
          <a:blip r:embed="rId2"/>
          <a:srcRect l="16118" r="16118"/>
          <a:stretch>
            <a:fillRect/>
          </a:stretch>
        </p:blipFill>
        <p:spPr>
          <a:xfrm>
            <a:off x="4572000" y="237067"/>
            <a:ext cx="4334933" cy="4690534"/>
          </a:xfrm>
          <a:prstGeom prst="rect">
            <a:avLst/>
          </a:prstGeom>
        </p:spPr>
      </p:pic>
    </p:spTree>
    <p:extLst>
      <p:ext uri="{BB962C8B-B14F-4D97-AF65-F5344CB8AC3E}">
        <p14:creationId xmlns:p14="http://schemas.microsoft.com/office/powerpoint/2010/main" val="3777797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C7F3CA6-92B6-A9EB-3AAD-3D4FC7012E69}"/>
              </a:ext>
            </a:extLst>
          </p:cNvPr>
          <p:cNvSpPr>
            <a:spLocks noGrp="1"/>
          </p:cNvSpPr>
          <p:nvPr>
            <p:ph type="title"/>
          </p:nvPr>
        </p:nvSpPr>
        <p:spPr>
          <a:xfrm>
            <a:off x="1263872" y="1203899"/>
            <a:ext cx="1853867" cy="472500"/>
          </a:xfrm>
        </p:spPr>
        <p:txBody>
          <a:bodyPr/>
          <a:lstStyle/>
          <a:p>
            <a:r>
              <a:rPr lang="ar-SA" sz="3200" dirty="0">
                <a:solidFill>
                  <a:srgbClr val="C00000"/>
                </a:solidFill>
              </a:rPr>
              <a:t>-</a:t>
            </a:r>
            <a:r>
              <a:rPr lang="en-US" sz="4000" dirty="0">
                <a:solidFill>
                  <a:srgbClr val="C00000"/>
                </a:solidFill>
              </a:rPr>
              <a:t>piezo-</a:t>
            </a:r>
          </a:p>
        </p:txBody>
      </p:sp>
      <p:sp>
        <p:nvSpPr>
          <p:cNvPr id="3" name="عنوان فرعي 2">
            <a:extLst>
              <a:ext uri="{FF2B5EF4-FFF2-40B4-BE49-F238E27FC236}">
                <a16:creationId xmlns:a16="http://schemas.microsoft.com/office/drawing/2014/main" id="{6B8B13E5-9376-BFF6-5214-BD4C43572F4B}"/>
              </a:ext>
            </a:extLst>
          </p:cNvPr>
          <p:cNvSpPr>
            <a:spLocks noGrp="1"/>
          </p:cNvSpPr>
          <p:nvPr>
            <p:ph type="subTitle" idx="1"/>
          </p:nvPr>
        </p:nvSpPr>
        <p:spPr>
          <a:xfrm>
            <a:off x="93134" y="2250499"/>
            <a:ext cx="4563532" cy="2433205"/>
          </a:xfrm>
        </p:spPr>
        <p:txBody>
          <a:bodyPr/>
          <a:lstStyle/>
          <a:p>
            <a:r>
              <a:rPr lang="ar-SA" sz="2000" dirty="0">
                <a:cs typeface="+mj-cs"/>
              </a:rPr>
              <a:t>أيضا استعملنا البيزو بحيث اذا حس الالتراسونك باي</a:t>
            </a:r>
          </a:p>
          <a:p>
            <a:r>
              <a:rPr lang="ar-SA" sz="2000" dirty="0">
                <a:cs typeface="+mj-cs"/>
              </a:rPr>
              <a:t>شيء امامه يطلع صوت تحذير للشخص</a:t>
            </a:r>
            <a:endParaRPr lang="en-US" sz="2000" dirty="0">
              <a:cs typeface="+mj-cs"/>
            </a:endParaRPr>
          </a:p>
        </p:txBody>
      </p:sp>
      <p:pic>
        <p:nvPicPr>
          <p:cNvPr id="5" name="عنصر نائب للصورة 4">
            <a:extLst>
              <a:ext uri="{FF2B5EF4-FFF2-40B4-BE49-F238E27FC236}">
                <a16:creationId xmlns:a16="http://schemas.microsoft.com/office/drawing/2014/main" id="{C2307BEF-E511-F490-1223-2CC69F8E9E25}"/>
              </a:ext>
            </a:extLst>
          </p:cNvPr>
          <p:cNvPicPr>
            <a:picLocks noGrp="1" noChangeAspect="1"/>
          </p:cNvPicPr>
          <p:nvPr>
            <p:ph type="pic" idx="2"/>
          </p:nvPr>
        </p:nvPicPr>
        <p:blipFill>
          <a:blip r:embed="rId2"/>
          <a:srcRect l="2514" r="2514"/>
          <a:stretch>
            <a:fillRect/>
          </a:stretch>
        </p:blipFill>
        <p:spPr>
          <a:xfrm>
            <a:off x="4494213" y="228600"/>
            <a:ext cx="4438650" cy="4673600"/>
          </a:xfrm>
          <a:prstGeom prst="rect">
            <a:avLst/>
          </a:prstGeom>
        </p:spPr>
      </p:pic>
    </p:spTree>
    <p:extLst>
      <p:ext uri="{BB962C8B-B14F-4D97-AF65-F5344CB8AC3E}">
        <p14:creationId xmlns:p14="http://schemas.microsoft.com/office/powerpoint/2010/main" val="2958849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C866AF-EC97-F11E-4608-64ACC2FAA792}"/>
              </a:ext>
            </a:extLst>
          </p:cNvPr>
          <p:cNvSpPr>
            <a:spLocks noGrp="1"/>
          </p:cNvSpPr>
          <p:nvPr>
            <p:ph type="title"/>
          </p:nvPr>
        </p:nvSpPr>
        <p:spPr>
          <a:xfrm>
            <a:off x="406733" y="1321799"/>
            <a:ext cx="4012867" cy="1338534"/>
          </a:xfrm>
        </p:spPr>
        <p:txBody>
          <a:bodyPr/>
          <a:lstStyle/>
          <a:p>
            <a:r>
              <a:rPr lang="en-US" dirty="0">
                <a:solidFill>
                  <a:srgbClr val="C00000"/>
                </a:solidFill>
              </a:rPr>
              <a:t>-GPS or</a:t>
            </a:r>
            <a:r>
              <a:rPr lang="en-US" dirty="0">
                <a:solidFill>
                  <a:srgbClr val="C00000"/>
                </a:solidFill>
                <a:latin typeface="Figtree Black" panose="020B0604020202020204" charset="0"/>
              </a:rPr>
              <a:t> </a:t>
            </a:r>
            <a:r>
              <a:rPr lang="en-US" b="0" i="0" dirty="0">
                <a:solidFill>
                  <a:srgbClr val="C00000"/>
                </a:solidFill>
                <a:effectLst/>
                <a:highlight>
                  <a:srgbClr val="FFFFFF"/>
                </a:highlight>
                <a:latin typeface="Figtree Black" panose="020B0604020202020204" charset="0"/>
              </a:rPr>
              <a:t>Global Positioning</a:t>
            </a:r>
            <a:r>
              <a:rPr lang="ar-SA" b="0" i="0" dirty="0">
                <a:solidFill>
                  <a:srgbClr val="C00000"/>
                </a:solidFill>
                <a:effectLst/>
                <a:highlight>
                  <a:srgbClr val="FFFFFF"/>
                </a:highlight>
                <a:latin typeface="Figtree Black" panose="020B0604020202020204" charset="0"/>
              </a:rPr>
              <a:t> </a:t>
            </a:r>
            <a:r>
              <a:rPr lang="en-US" b="0" i="0" dirty="0">
                <a:solidFill>
                  <a:srgbClr val="C00000"/>
                </a:solidFill>
                <a:effectLst/>
                <a:highlight>
                  <a:srgbClr val="FFFFFF"/>
                </a:highlight>
                <a:latin typeface="Figtree Black" panose="020B0604020202020204" charset="0"/>
              </a:rPr>
              <a:t>System-</a:t>
            </a:r>
            <a:endParaRPr lang="en-US" dirty="0">
              <a:solidFill>
                <a:srgbClr val="C00000"/>
              </a:solidFill>
              <a:latin typeface="Figtree Black" panose="020B0604020202020204" charset="0"/>
            </a:endParaRPr>
          </a:p>
        </p:txBody>
      </p:sp>
      <p:sp>
        <p:nvSpPr>
          <p:cNvPr id="3" name="عنوان فرعي 2">
            <a:extLst>
              <a:ext uri="{FF2B5EF4-FFF2-40B4-BE49-F238E27FC236}">
                <a16:creationId xmlns:a16="http://schemas.microsoft.com/office/drawing/2014/main" id="{1DFF0501-78F5-CF10-8519-325F758FE172}"/>
              </a:ext>
            </a:extLst>
          </p:cNvPr>
          <p:cNvSpPr>
            <a:spLocks noGrp="1"/>
          </p:cNvSpPr>
          <p:nvPr>
            <p:ph type="subTitle" idx="1"/>
          </p:nvPr>
        </p:nvSpPr>
        <p:spPr>
          <a:xfrm>
            <a:off x="236537" y="2660333"/>
            <a:ext cx="3894333" cy="2069200"/>
          </a:xfrm>
        </p:spPr>
        <p:txBody>
          <a:bodyPr/>
          <a:lstStyle/>
          <a:p>
            <a:r>
              <a:rPr lang="ar-SA" sz="2000" dirty="0">
                <a:cs typeface="+mj-cs"/>
              </a:rPr>
              <a:t>استعملنا ال جي بس اس ليساعد الاعمى و اتجاهه الى أماكن معينه ( مثل مسجد او سوبرماركت او غيره) </a:t>
            </a:r>
            <a:endParaRPr lang="en-US" sz="2000" dirty="0">
              <a:cs typeface="+mj-cs"/>
            </a:endParaRPr>
          </a:p>
        </p:txBody>
      </p:sp>
      <p:pic>
        <p:nvPicPr>
          <p:cNvPr id="5" name="عنصر نائب للصورة 4">
            <a:extLst>
              <a:ext uri="{FF2B5EF4-FFF2-40B4-BE49-F238E27FC236}">
                <a16:creationId xmlns:a16="http://schemas.microsoft.com/office/drawing/2014/main" id="{B8511AEB-8B82-B057-1D2A-6F575E48C518}"/>
              </a:ext>
            </a:extLst>
          </p:cNvPr>
          <p:cNvPicPr>
            <a:picLocks noGrp="1" noChangeAspect="1"/>
          </p:cNvPicPr>
          <p:nvPr>
            <p:ph type="pic" idx="2"/>
          </p:nvPr>
        </p:nvPicPr>
        <p:blipFill>
          <a:blip r:embed="rId2"/>
          <a:srcRect l="2961" r="2961"/>
          <a:stretch>
            <a:fillRect/>
          </a:stretch>
        </p:blipFill>
        <p:spPr>
          <a:xfrm>
            <a:off x="4494213" y="228600"/>
            <a:ext cx="4413250" cy="4691063"/>
          </a:xfrm>
          <a:prstGeom prst="rect">
            <a:avLst/>
          </a:prstGeom>
        </p:spPr>
      </p:pic>
    </p:spTree>
    <p:extLst>
      <p:ext uri="{BB962C8B-B14F-4D97-AF65-F5344CB8AC3E}">
        <p14:creationId xmlns:p14="http://schemas.microsoft.com/office/powerpoint/2010/main" val="932108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16D0925-5E10-87A7-9DB9-B31400C385BF}"/>
              </a:ext>
            </a:extLst>
          </p:cNvPr>
          <p:cNvSpPr>
            <a:spLocks noGrp="1"/>
          </p:cNvSpPr>
          <p:nvPr>
            <p:ph type="title"/>
          </p:nvPr>
        </p:nvSpPr>
        <p:spPr>
          <a:xfrm>
            <a:off x="1216475" y="2150850"/>
            <a:ext cx="5067600" cy="841800"/>
          </a:xfrm>
        </p:spPr>
        <p:txBody>
          <a:bodyPr/>
          <a:lstStyle/>
          <a:p>
            <a:r>
              <a:rPr lang="en-US" dirty="0">
                <a:solidFill>
                  <a:srgbClr val="C00000"/>
                </a:solidFill>
              </a:rPr>
              <a:t>FUTURE WORK</a:t>
            </a:r>
          </a:p>
        </p:txBody>
      </p:sp>
      <p:sp>
        <p:nvSpPr>
          <p:cNvPr id="3" name="عنوان 2">
            <a:extLst>
              <a:ext uri="{FF2B5EF4-FFF2-40B4-BE49-F238E27FC236}">
                <a16:creationId xmlns:a16="http://schemas.microsoft.com/office/drawing/2014/main" id="{6B2555C7-7BD3-B827-A1AD-911B6068F19F}"/>
              </a:ext>
            </a:extLst>
          </p:cNvPr>
          <p:cNvSpPr>
            <a:spLocks noGrp="1"/>
          </p:cNvSpPr>
          <p:nvPr>
            <p:ph type="title" idx="2"/>
          </p:nvPr>
        </p:nvSpPr>
        <p:spPr/>
        <p:txBody>
          <a:bodyPr/>
          <a:lstStyle/>
          <a:p>
            <a:r>
              <a:rPr lang="ar-SA" dirty="0"/>
              <a:t>06</a:t>
            </a:r>
            <a:endParaRPr lang="en-US" dirty="0"/>
          </a:p>
        </p:txBody>
      </p:sp>
    </p:spTree>
    <p:extLst>
      <p:ext uri="{BB962C8B-B14F-4D97-AF65-F5344CB8AC3E}">
        <p14:creationId xmlns:p14="http://schemas.microsoft.com/office/powerpoint/2010/main" val="246050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4A83B36-34B3-3454-5B0D-94FFBEE19FA0}"/>
              </a:ext>
            </a:extLst>
          </p:cNvPr>
          <p:cNvSpPr>
            <a:spLocks noGrp="1"/>
          </p:cNvSpPr>
          <p:nvPr>
            <p:ph type="title"/>
          </p:nvPr>
        </p:nvSpPr>
        <p:spPr>
          <a:xfrm>
            <a:off x="1013275" y="3424949"/>
            <a:ext cx="5067600" cy="841800"/>
          </a:xfrm>
        </p:spPr>
        <p:txBody>
          <a:bodyPr/>
          <a:lstStyle/>
          <a:p>
            <a:r>
              <a:rPr lang="en-US" sz="2400" dirty="0"/>
              <a:t>We are planning in the future to make the GPS provide more places other than specific ones also make different versions of the brooch so that it could fit ever persons comfort other than just wearing it as a brooch and the blind person would not comfortable with that</a:t>
            </a:r>
          </a:p>
        </p:txBody>
      </p:sp>
    </p:spTree>
    <p:extLst>
      <p:ext uri="{BB962C8B-B14F-4D97-AF65-F5344CB8AC3E}">
        <p14:creationId xmlns:p14="http://schemas.microsoft.com/office/powerpoint/2010/main" val="2699448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952FFDC-0ACE-84BF-7034-90CD38A2E087}"/>
              </a:ext>
            </a:extLst>
          </p:cNvPr>
          <p:cNvSpPr>
            <a:spLocks noGrp="1"/>
          </p:cNvSpPr>
          <p:nvPr>
            <p:ph type="title"/>
          </p:nvPr>
        </p:nvSpPr>
        <p:spPr>
          <a:xfrm>
            <a:off x="1224567" y="2261250"/>
            <a:ext cx="5067600" cy="841800"/>
          </a:xfrm>
        </p:spPr>
        <p:txBody>
          <a:bodyPr/>
          <a:lstStyle/>
          <a:p>
            <a:r>
              <a:rPr lang="ar-SA" sz="5400" dirty="0">
                <a:solidFill>
                  <a:srgbClr val="C00000"/>
                </a:solidFill>
                <a:latin typeface="Perpetua Titling MT" panose="02020502060505020804" pitchFamily="18" charset="0"/>
                <a:cs typeface="+mj-cs"/>
              </a:rPr>
              <a:t>ما هو العمى او الشخص الاعمى؟</a:t>
            </a:r>
            <a:endParaRPr lang="en-US" dirty="0">
              <a:solidFill>
                <a:srgbClr val="C00000"/>
              </a:solidFill>
            </a:endParaRPr>
          </a:p>
        </p:txBody>
      </p:sp>
      <p:sp>
        <p:nvSpPr>
          <p:cNvPr id="3" name="عنوان 2">
            <a:extLst>
              <a:ext uri="{FF2B5EF4-FFF2-40B4-BE49-F238E27FC236}">
                <a16:creationId xmlns:a16="http://schemas.microsoft.com/office/drawing/2014/main" id="{05D78BBC-55B3-D4CA-C74E-3C0F9C4CE23F}"/>
              </a:ext>
            </a:extLst>
          </p:cNvPr>
          <p:cNvSpPr>
            <a:spLocks noGrp="1"/>
          </p:cNvSpPr>
          <p:nvPr>
            <p:ph type="title" idx="2"/>
          </p:nvPr>
        </p:nvSpPr>
        <p:spPr/>
        <p:txBody>
          <a:bodyPr/>
          <a:lstStyle/>
          <a:p>
            <a:r>
              <a:rPr lang="ar-SA" dirty="0"/>
              <a:t>01</a:t>
            </a:r>
            <a:endParaRPr lang="en-US" dirty="0"/>
          </a:p>
        </p:txBody>
      </p:sp>
    </p:spTree>
    <p:extLst>
      <p:ext uri="{BB962C8B-B14F-4D97-AF65-F5344CB8AC3E}">
        <p14:creationId xmlns:p14="http://schemas.microsoft.com/office/powerpoint/2010/main" val="18337589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a:extLst>
              <a:ext uri="{FF2B5EF4-FFF2-40B4-BE49-F238E27FC236}">
                <a16:creationId xmlns:a16="http://schemas.microsoft.com/office/drawing/2014/main" id="{A8F35E19-55B0-E5E0-6626-5C8B76E013BA}"/>
              </a:ext>
            </a:extLst>
          </p:cNvPr>
          <p:cNvSpPr>
            <a:spLocks noGrp="1"/>
          </p:cNvSpPr>
          <p:nvPr>
            <p:ph type="subTitle" idx="1"/>
          </p:nvPr>
        </p:nvSpPr>
        <p:spPr>
          <a:xfrm>
            <a:off x="1628791" y="1519166"/>
            <a:ext cx="5886417" cy="2781901"/>
          </a:xfrm>
        </p:spPr>
        <p:txBody>
          <a:bodyPr/>
          <a:lstStyle/>
          <a:p>
            <a:pPr algn="l"/>
            <a:r>
              <a:rPr lang="ar-SA" sz="1800" b="1" i="0" dirty="0">
                <a:solidFill>
                  <a:srgbClr val="202122"/>
                </a:solidFill>
                <a:effectLst/>
                <a:highlight>
                  <a:srgbClr val="FFFFFF"/>
                </a:highlight>
                <a:latin typeface="Simplified Arabic" panose="02020603050405020304" pitchFamily="18" charset="-78"/>
                <a:cs typeface="Simplified Arabic" panose="02020603050405020304" pitchFamily="18" charset="-78"/>
              </a:rPr>
              <a:t>العمى</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هو حالة من فقد </a:t>
            </a:r>
            <a:r>
              <a:rPr lang="ar-SA" sz="1800" b="0" i="0" u="none" strike="noStrike"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2" tooltip="إدراك بصري"/>
              </a:rPr>
              <a:t>الإدراك البصري</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تعزى لعوامل </a:t>
            </a:r>
            <a:r>
              <a:rPr lang="ar-SA" sz="1800" b="0" i="0" u="none" strike="noStrike"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3" tooltip="علم وظائف الأعضاء"/>
              </a:rPr>
              <a:t>فيزيولوجية</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أو عصبية. تم تطوير عدة مقاييس لوصف مدى </a:t>
            </a:r>
            <a:r>
              <a:rPr lang="ar-SA" sz="1800" b="0" i="0" u="none" strike="noStrike"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4" tooltip="فقد الرؤية (الصفحة غير موجودة)"/>
              </a:rPr>
              <a:t>فقد الرؤية</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والعمى.</a:t>
            </a:r>
            <a:r>
              <a:rPr lang="ar-SA" sz="1800" b="0" i="0" u="none" strike="noStrike" baseline="30000"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5"/>
              </a:rPr>
              <a:t>[1]</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العمى الكلي هو غياب كامل للإدراك الحسي للضوء المرئي ويتم يعرف طبياً ب </a:t>
            </a:r>
            <a:r>
              <a:rPr lang="en-US"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NLP، </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وهو اختصار ل </a:t>
            </a:r>
            <a:r>
              <a:rPr lang="ar-SA" sz="1800" b="1" i="0" dirty="0">
                <a:solidFill>
                  <a:srgbClr val="202122"/>
                </a:solidFill>
                <a:effectLst/>
                <a:highlight>
                  <a:srgbClr val="FFFFFF"/>
                </a:highlight>
                <a:latin typeface="Simplified Arabic" panose="02020603050405020304" pitchFamily="18" charset="-78"/>
                <a:cs typeface="Simplified Arabic" panose="02020603050405020304" pitchFamily="18" charset="-78"/>
              </a:rPr>
              <a:t>عدم الإدراك الحسي للضوء</a:t>
            </a:r>
            <a:r>
              <a:rPr lang="ar-SA" sz="1800" b="0" i="0" u="none" strike="noStrike" baseline="30000"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5"/>
              </a:rPr>
              <a:t>[1]</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ويسمى الذي يعاني من العمى من </a:t>
            </a:r>
            <a:r>
              <a:rPr lang="ar-SA" sz="1800" b="0" i="0" u="none" strike="noStrike" dirty="0">
                <a:solidFill>
                  <a:srgbClr val="202122"/>
                </a:solidFill>
                <a:effectLst/>
                <a:highlight>
                  <a:srgbClr val="FFFFFF"/>
                </a:highlight>
                <a:latin typeface="Simplified Arabic" panose="02020603050405020304" pitchFamily="18" charset="-78"/>
                <a:cs typeface="Simplified Arabic" panose="02020603050405020304" pitchFamily="18" charset="-78"/>
                <a:hlinkClick r:id="rId6" tooltip="متحدي الإعاقة (الصفحة غير موجودة)"/>
              </a:rPr>
              <a:t>متحدي الإعاقة</a:t>
            </a:r>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 كفيفا.</a:t>
            </a:r>
          </a:p>
          <a:p>
            <a:pPr algn="l"/>
            <a:r>
              <a:rPr lang="ar-SA" sz="1800" b="0" i="0" dirty="0">
                <a:solidFill>
                  <a:srgbClr val="202122"/>
                </a:solidFill>
                <a:effectLst/>
                <a:highlight>
                  <a:srgbClr val="FFFFFF"/>
                </a:highlight>
                <a:latin typeface="Simplified Arabic" panose="02020603050405020304" pitchFamily="18" charset="-78"/>
                <a:cs typeface="Simplified Arabic" panose="02020603050405020304" pitchFamily="18" charset="-78"/>
              </a:rPr>
              <a:t>يعتقد بعض الباحثين أن العمى قد يؤثر إيجابا في القدرة السمعية، بحيث تصبح حاسة السمع أكثر دقة في تمييز الأصوات والنغمات الموسيقية، هذا الأمر يتجلى بوضوح عند الحيوانات كفئران التجارب أما عند الإنسان فدراسة اختلاف قوة حاسة السمع نتيجة فقدان البصر قد لا يكون واضحا</a:t>
            </a:r>
          </a:p>
          <a:p>
            <a:endParaRPr lang="en-US" dirty="0"/>
          </a:p>
        </p:txBody>
      </p:sp>
    </p:spTree>
    <p:extLst>
      <p:ext uri="{BB962C8B-B14F-4D97-AF65-F5344CB8AC3E}">
        <p14:creationId xmlns:p14="http://schemas.microsoft.com/office/powerpoint/2010/main" val="3159287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94705F4-888C-75AD-97DA-285B855F56F9}"/>
              </a:ext>
            </a:extLst>
          </p:cNvPr>
          <p:cNvSpPr>
            <a:spLocks noGrp="1"/>
          </p:cNvSpPr>
          <p:nvPr>
            <p:ph type="title"/>
          </p:nvPr>
        </p:nvSpPr>
        <p:spPr>
          <a:xfrm>
            <a:off x="1326542" y="1994083"/>
            <a:ext cx="5067600" cy="841800"/>
          </a:xfrm>
        </p:spPr>
        <p:txBody>
          <a:bodyPr/>
          <a:lstStyle/>
          <a:p>
            <a:r>
              <a:rPr lang="ar-SA" sz="6000" dirty="0">
                <a:solidFill>
                  <a:srgbClr val="C00000"/>
                </a:solidFill>
                <a:cs typeface="+mj-cs"/>
              </a:rPr>
              <a:t> ما هي المشكلة؟</a:t>
            </a:r>
            <a:endParaRPr lang="en-US" sz="6000" dirty="0">
              <a:solidFill>
                <a:srgbClr val="C00000"/>
              </a:solidFill>
              <a:cs typeface="+mj-cs"/>
            </a:endParaRPr>
          </a:p>
        </p:txBody>
      </p:sp>
      <p:sp>
        <p:nvSpPr>
          <p:cNvPr id="3" name="عنوان 2">
            <a:extLst>
              <a:ext uri="{FF2B5EF4-FFF2-40B4-BE49-F238E27FC236}">
                <a16:creationId xmlns:a16="http://schemas.microsoft.com/office/drawing/2014/main" id="{B6A51132-966B-B7B9-9CB6-0AE80382BD4D}"/>
              </a:ext>
            </a:extLst>
          </p:cNvPr>
          <p:cNvSpPr>
            <a:spLocks noGrp="1"/>
          </p:cNvSpPr>
          <p:nvPr>
            <p:ph type="title" idx="2"/>
          </p:nvPr>
        </p:nvSpPr>
        <p:spPr/>
        <p:txBody>
          <a:bodyPr/>
          <a:lstStyle/>
          <a:p>
            <a:r>
              <a:rPr lang="ar-SA" dirty="0"/>
              <a:t>02</a:t>
            </a:r>
            <a:endParaRPr lang="en-US" dirty="0"/>
          </a:p>
        </p:txBody>
      </p:sp>
    </p:spTree>
    <p:extLst>
      <p:ext uri="{BB962C8B-B14F-4D97-AF65-F5344CB8AC3E}">
        <p14:creationId xmlns:p14="http://schemas.microsoft.com/office/powerpoint/2010/main" val="1823117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subTitle" idx="1"/>
          </p:nvPr>
        </p:nvSpPr>
        <p:spPr>
          <a:xfrm>
            <a:off x="2832058" y="743919"/>
            <a:ext cx="5293967" cy="20077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sz="5400" dirty="0">
                <a:solidFill>
                  <a:srgbClr val="C00000"/>
                </a:solidFill>
                <a:latin typeface="Agency FB" panose="020B0503020202020204" pitchFamily="34" charset="0"/>
                <a:cs typeface="+mj-cs"/>
              </a:rPr>
              <a:t>المشكلة</a:t>
            </a:r>
          </a:p>
          <a:p>
            <a:pPr marL="0" lvl="0" indent="0" algn="ctr" rtl="0">
              <a:spcBef>
                <a:spcPts val="0"/>
              </a:spcBef>
              <a:spcAft>
                <a:spcPts val="0"/>
              </a:spcAft>
              <a:buNone/>
            </a:pPr>
            <a:r>
              <a:rPr lang="ar-SA" sz="5400" dirty="0">
                <a:solidFill>
                  <a:srgbClr val="C00000"/>
                </a:solidFill>
                <a:latin typeface="Agency FB" panose="020B0503020202020204" pitchFamily="34" charset="0"/>
                <a:cs typeface="+mj-cs"/>
              </a:rPr>
              <a:t>----------------------</a:t>
            </a:r>
            <a:endParaRPr sz="4800" dirty="0">
              <a:solidFill>
                <a:srgbClr val="C00000"/>
              </a:solidFill>
              <a:latin typeface="Agency FB" panose="020B0503020202020204" pitchFamily="34" charset="0"/>
            </a:endParaRPr>
          </a:p>
        </p:txBody>
      </p:sp>
      <p:sp>
        <p:nvSpPr>
          <p:cNvPr id="375" name="Google Shape;375;p38"/>
          <p:cNvSpPr txBox="1">
            <a:spLocks noGrp="1"/>
          </p:cNvSpPr>
          <p:nvPr>
            <p:ph type="title"/>
          </p:nvPr>
        </p:nvSpPr>
        <p:spPr>
          <a:xfrm>
            <a:off x="2212125" y="2464650"/>
            <a:ext cx="5913900" cy="531900"/>
          </a:xfrm>
          <a:prstGeom prst="rect">
            <a:avLst/>
          </a:prstGeom>
        </p:spPr>
        <p:txBody>
          <a:bodyPr spcFirstLastPara="1" wrap="square" lIns="91425" tIns="91425" rIns="91425" bIns="91425" anchor="t" anchorCtr="0">
            <a:noAutofit/>
          </a:bodyPr>
          <a:lstStyle/>
          <a:p>
            <a:r>
              <a:rPr lang="ar-SA" sz="2800" dirty="0">
                <a:latin typeface="Times New Roman" panose="02020603050405020304" pitchFamily="18" charset="0"/>
                <a:cs typeface="Times New Roman" panose="02020603050405020304" pitchFamily="18" charset="0"/>
              </a:rPr>
              <a:t>ان من الممكن ان يتعرض الاعمى لخطر الإصابة او تعرض للحوادث وكذلك من الممكن ان يتوه ولا</a:t>
            </a:r>
            <a:br>
              <a:rPr lang="ar-SA" sz="2800" dirty="0">
                <a:latin typeface="Times New Roman" panose="02020603050405020304" pitchFamily="18" charset="0"/>
                <a:cs typeface="Times New Roman" panose="02020603050405020304" pitchFamily="18" charset="0"/>
              </a:rPr>
            </a:br>
            <a:r>
              <a:rPr lang="ar-SA" sz="2800" dirty="0">
                <a:latin typeface="Times New Roman" panose="02020603050405020304" pitchFamily="18" charset="0"/>
                <a:cs typeface="Times New Roman" panose="02020603050405020304" pitchFamily="18" charset="0"/>
              </a:rPr>
              <a:t>يستطيع معرفة الطري</a:t>
            </a:r>
            <a:r>
              <a:rPr lang="ar-SA" dirty="0">
                <a:latin typeface="Times New Roman" panose="02020603050405020304" pitchFamily="18" charset="0"/>
                <a:cs typeface="Times New Roman" panose="02020603050405020304" pitchFamily="18" charset="0"/>
              </a:rPr>
              <a:t>ق</a:t>
            </a:r>
            <a:br>
              <a:rPr lang="ar-SA" sz="2800" dirty="0">
                <a:latin typeface="Times New Roman" panose="02020603050405020304" pitchFamily="18" charset="0"/>
                <a:cs typeface="Times New Roman" panose="02020603050405020304" pitchFamily="18" charset="0"/>
              </a:rPr>
            </a:b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193227" y="2434350"/>
            <a:ext cx="5067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sz="5400" dirty="0">
                <a:solidFill>
                  <a:srgbClr val="C00000"/>
                </a:solidFill>
                <a:cs typeface="+mj-cs"/>
              </a:rPr>
              <a:t>ما هو الحل تجاه هذه المشكلة؟</a:t>
            </a:r>
            <a:endParaRPr dirty="0">
              <a:solidFill>
                <a:srgbClr val="C00000"/>
              </a:solidFill>
            </a:endParaRP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ar-SA" dirty="0"/>
              <a:t>3</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7"/>
          <p:cNvSpPr txBox="1">
            <a:spLocks noGrp="1"/>
          </p:cNvSpPr>
          <p:nvPr>
            <p:ph type="title"/>
          </p:nvPr>
        </p:nvSpPr>
        <p:spPr>
          <a:xfrm>
            <a:off x="720000" y="677499"/>
            <a:ext cx="7704000" cy="6786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4800" dirty="0">
                <a:solidFill>
                  <a:srgbClr val="C00000"/>
                </a:solidFill>
                <a:latin typeface="Times New Roman" panose="02020603050405020304" pitchFamily="18" charset="0"/>
                <a:cs typeface="Times New Roman" panose="02020603050405020304" pitchFamily="18" charset="0"/>
              </a:rPr>
              <a:t>الحل تجاه هذه المشكلة</a:t>
            </a:r>
            <a:br>
              <a:rPr lang="ar-SA" sz="4800" dirty="0">
                <a:solidFill>
                  <a:srgbClr val="C00000"/>
                </a:solidFill>
                <a:latin typeface="Times New Roman" panose="02020603050405020304" pitchFamily="18" charset="0"/>
                <a:cs typeface="Times New Roman" panose="02020603050405020304" pitchFamily="18" charset="0"/>
              </a:rPr>
            </a:br>
            <a:r>
              <a:rPr lang="ar-SA" sz="4800" dirty="0">
                <a:solidFill>
                  <a:srgbClr val="C00000"/>
                </a:solidFill>
                <a:latin typeface="Times New Roman" panose="02020603050405020304" pitchFamily="18" charset="0"/>
                <a:cs typeface="Times New Roman" panose="02020603050405020304" pitchFamily="18" charset="0"/>
              </a:rPr>
              <a:t>--------------------------</a:t>
            </a:r>
            <a:endParaRPr sz="4800" dirty="0">
              <a:solidFill>
                <a:srgbClr val="C00000"/>
              </a:solidFill>
              <a:latin typeface="Matura MT Script Capitals" panose="03020802060602070202" pitchFamily="66" charset="0"/>
            </a:endParaRPr>
          </a:p>
        </p:txBody>
      </p:sp>
      <p:sp>
        <p:nvSpPr>
          <p:cNvPr id="544" name="Google Shape;544;p47"/>
          <p:cNvSpPr txBox="1">
            <a:spLocks noGrp="1"/>
          </p:cNvSpPr>
          <p:nvPr>
            <p:ph type="subTitle" idx="1"/>
          </p:nvPr>
        </p:nvSpPr>
        <p:spPr>
          <a:xfrm>
            <a:off x="881883" y="2069024"/>
            <a:ext cx="7246978" cy="185979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ar-SA" sz="2000" dirty="0">
                <a:cs typeface="+mj-cs"/>
              </a:rPr>
              <a:t>صممنا هذا البروش الذي يمكن ان أيضا يتحول الى ساعه على حسب رغبة الشخص</a:t>
            </a:r>
          </a:p>
          <a:p>
            <a:pPr marL="0" lvl="0" indent="0" rtl="0">
              <a:spcBef>
                <a:spcPts val="0"/>
              </a:spcBef>
              <a:spcAft>
                <a:spcPts val="0"/>
              </a:spcAft>
              <a:buNone/>
            </a:pPr>
            <a:r>
              <a:rPr lang="ar-SA" sz="2000" dirty="0">
                <a:cs typeface="+mj-cs"/>
              </a:rPr>
              <a:t>ليساعد الشخص الاعمى لعدم الوقوع في خطر و أيضا</a:t>
            </a:r>
          </a:p>
          <a:p>
            <a:pPr marL="0" lvl="0" indent="0" rtl="0">
              <a:spcBef>
                <a:spcPts val="0"/>
              </a:spcBef>
              <a:spcAft>
                <a:spcPts val="0"/>
              </a:spcAft>
              <a:buNone/>
            </a:pPr>
            <a:r>
              <a:rPr lang="ar-SA" sz="2000" dirty="0">
                <a:cs typeface="+mj-cs"/>
              </a:rPr>
              <a:t>يمكن ان يستعمل ك (جي بس اس) ل يقود الشخص لأي</a:t>
            </a:r>
          </a:p>
          <a:p>
            <a:pPr marL="0" lvl="0" indent="0" rtl="0">
              <a:spcBef>
                <a:spcPts val="0"/>
              </a:spcBef>
              <a:spcAft>
                <a:spcPts val="0"/>
              </a:spcAft>
              <a:buNone/>
            </a:pPr>
            <a:r>
              <a:rPr lang="ar-SA" sz="2000" dirty="0">
                <a:cs typeface="+mj-cs"/>
              </a:rPr>
              <a:t>مكان بسهوله عبر هذا ال جي بي اس</a:t>
            </a:r>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A2A09D7-F659-AE21-4028-DD69C9476EB4}"/>
              </a:ext>
            </a:extLst>
          </p:cNvPr>
          <p:cNvSpPr>
            <a:spLocks noGrp="1"/>
          </p:cNvSpPr>
          <p:nvPr>
            <p:ph type="title"/>
          </p:nvPr>
        </p:nvSpPr>
        <p:spPr>
          <a:xfrm>
            <a:off x="1544400" y="1896473"/>
            <a:ext cx="5218192" cy="977717"/>
          </a:xfrm>
        </p:spPr>
        <p:txBody>
          <a:bodyPr/>
          <a:lstStyle/>
          <a:p>
            <a:r>
              <a:rPr lang="ar-SA" sz="6000" dirty="0">
                <a:solidFill>
                  <a:srgbClr val="C00000"/>
                </a:solidFill>
                <a:cs typeface="+mj-cs"/>
              </a:rPr>
              <a:t>اهداف المشروع</a:t>
            </a:r>
            <a:endParaRPr lang="en-US" sz="6000" dirty="0">
              <a:solidFill>
                <a:srgbClr val="C00000"/>
              </a:solidFill>
              <a:cs typeface="+mj-cs"/>
            </a:endParaRPr>
          </a:p>
        </p:txBody>
      </p:sp>
      <p:sp>
        <p:nvSpPr>
          <p:cNvPr id="3" name="عنوان 2">
            <a:extLst>
              <a:ext uri="{FF2B5EF4-FFF2-40B4-BE49-F238E27FC236}">
                <a16:creationId xmlns:a16="http://schemas.microsoft.com/office/drawing/2014/main" id="{2DA2E9C6-10FF-3385-5803-70D911971518}"/>
              </a:ext>
            </a:extLst>
          </p:cNvPr>
          <p:cNvSpPr>
            <a:spLocks noGrp="1"/>
          </p:cNvSpPr>
          <p:nvPr>
            <p:ph type="title" idx="2"/>
          </p:nvPr>
        </p:nvSpPr>
        <p:spPr/>
        <p:txBody>
          <a:bodyPr/>
          <a:lstStyle/>
          <a:p>
            <a:r>
              <a:rPr lang="ar-SA" dirty="0"/>
              <a:t>04</a:t>
            </a:r>
            <a:endParaRPr lang="en-US" dirty="0"/>
          </a:p>
        </p:txBody>
      </p:sp>
    </p:spTree>
    <p:extLst>
      <p:ext uri="{BB962C8B-B14F-4D97-AF65-F5344CB8AC3E}">
        <p14:creationId xmlns:p14="http://schemas.microsoft.com/office/powerpoint/2010/main" val="3981519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p35"/>
          <p:cNvCxnSpPr>
            <a:cxnSpLocks/>
          </p:cNvCxnSpPr>
          <p:nvPr/>
        </p:nvCxnSpPr>
        <p:spPr>
          <a:xfrm flipH="1">
            <a:off x="224725" y="3160046"/>
            <a:ext cx="8671302" cy="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35"/>
          <p:cNvCxnSpPr>
            <a:cxnSpLocks/>
          </p:cNvCxnSpPr>
          <p:nvPr/>
        </p:nvCxnSpPr>
        <p:spPr>
          <a:xfrm flipV="1">
            <a:off x="224725" y="1483287"/>
            <a:ext cx="8671302" cy="16288"/>
          </a:xfrm>
          <a:prstGeom prst="straightConnector1">
            <a:avLst/>
          </a:prstGeom>
          <a:noFill/>
          <a:ln w="19050" cap="flat" cmpd="sng">
            <a:solidFill>
              <a:schemeClr val="dk1"/>
            </a:solidFill>
            <a:prstDash val="solid"/>
            <a:round/>
            <a:headEnd type="none" w="med" len="med"/>
            <a:tailEnd type="none" w="med" len="med"/>
          </a:ln>
        </p:spPr>
      </p:cxnSp>
      <p:sp>
        <p:nvSpPr>
          <p:cNvPr id="308" name="Google Shape;308;p35"/>
          <p:cNvSpPr txBox="1">
            <a:spLocks noGrp="1"/>
          </p:cNvSpPr>
          <p:nvPr>
            <p:ph type="title"/>
          </p:nvPr>
        </p:nvSpPr>
        <p:spPr>
          <a:xfrm>
            <a:off x="474619" y="376308"/>
            <a:ext cx="7704000" cy="572700"/>
          </a:xfrm>
          <a:prstGeom prst="rect">
            <a:avLst/>
          </a:prstGeom>
        </p:spPr>
        <p:txBody>
          <a:bodyPr spcFirstLastPara="1" wrap="square" lIns="91425" tIns="91425" rIns="91425" bIns="91425" anchor="t" anchorCtr="0">
            <a:noAutofit/>
          </a:bodyPr>
          <a:lstStyle/>
          <a:p>
            <a:pPr algn="ctr"/>
            <a:r>
              <a:rPr lang="ar-SA" sz="3200" dirty="0">
                <a:solidFill>
                  <a:srgbClr val="C00000"/>
                </a:solidFill>
                <a:cs typeface="+mj-cs"/>
              </a:rPr>
              <a:t>- الهدف من المشروع -</a:t>
            </a:r>
            <a:endParaRPr sz="3200" dirty="0">
              <a:solidFill>
                <a:srgbClr val="C00000"/>
              </a:solidFill>
            </a:endParaRPr>
          </a:p>
        </p:txBody>
      </p:sp>
      <p:sp>
        <p:nvSpPr>
          <p:cNvPr id="309" name="Google Shape;309;p35"/>
          <p:cNvSpPr txBox="1">
            <a:spLocks noGrp="1"/>
          </p:cNvSpPr>
          <p:nvPr>
            <p:ph type="subTitle" idx="3"/>
          </p:nvPr>
        </p:nvSpPr>
        <p:spPr>
          <a:xfrm>
            <a:off x="5469082" y="3440580"/>
            <a:ext cx="1981911" cy="785024"/>
          </a:xfrm>
          <a:prstGeom prst="rect">
            <a:avLst/>
          </a:prstGeom>
        </p:spPr>
        <p:txBody>
          <a:bodyPr spcFirstLastPara="1" wrap="square" lIns="91425" tIns="91425" rIns="91425" bIns="91425" anchor="t" anchorCtr="0">
            <a:noAutofit/>
          </a:bodyPr>
          <a:lstStyle/>
          <a:p>
            <a:pPr marL="0" indent="0"/>
            <a:r>
              <a:rPr lang="ar-SA" sz="1800" dirty="0">
                <a:cs typeface="+mj-cs"/>
              </a:rPr>
              <a:t>تسهيل على الشخص للوصول بسلام</a:t>
            </a:r>
            <a:endParaRPr lang="en-US" sz="1800" dirty="0">
              <a:cs typeface="+mj-cs"/>
            </a:endParaRPr>
          </a:p>
          <a:p>
            <a:pPr marL="0" lvl="0" indent="0" algn="l" rtl="0">
              <a:spcBef>
                <a:spcPts val="0"/>
              </a:spcBef>
              <a:spcAft>
                <a:spcPts val="0"/>
              </a:spcAft>
              <a:buNone/>
            </a:pPr>
            <a:endParaRPr dirty="0"/>
          </a:p>
        </p:txBody>
      </p:sp>
      <p:sp>
        <p:nvSpPr>
          <p:cNvPr id="310" name="Google Shape;310;p35"/>
          <p:cNvSpPr txBox="1">
            <a:spLocks noGrp="1"/>
          </p:cNvSpPr>
          <p:nvPr>
            <p:ph type="subTitle" idx="1"/>
          </p:nvPr>
        </p:nvSpPr>
        <p:spPr>
          <a:xfrm>
            <a:off x="606042" y="1705950"/>
            <a:ext cx="1660273" cy="1082818"/>
          </a:xfrm>
          <a:prstGeom prst="rect">
            <a:avLst/>
          </a:prstGeom>
        </p:spPr>
        <p:txBody>
          <a:bodyPr spcFirstLastPara="1" wrap="square" lIns="91425" tIns="91425" rIns="91425" bIns="91425" anchor="t" anchorCtr="0">
            <a:noAutofit/>
          </a:bodyPr>
          <a:lstStyle/>
          <a:p>
            <a:pPr marL="0" indent="0"/>
            <a:r>
              <a:rPr lang="ar-SA" sz="1800" dirty="0">
                <a:latin typeface="Times New Roman" panose="02020603050405020304" pitchFamily="18" charset="0"/>
                <a:cs typeface="Times New Roman" panose="02020603050405020304" pitchFamily="18" charset="0"/>
              </a:rPr>
              <a:t>تنبيه الشخص بوجود أي اجسام امامه</a:t>
            </a:r>
          </a:p>
          <a:p>
            <a:pPr marL="0" lvl="0" indent="0" algn="l" rtl="0">
              <a:spcBef>
                <a:spcPts val="0"/>
              </a:spcBef>
              <a:spcAft>
                <a:spcPts val="0"/>
              </a:spcAft>
              <a:buNone/>
            </a:pPr>
            <a:endParaRPr sz="1200" dirty="0"/>
          </a:p>
        </p:txBody>
      </p:sp>
      <p:sp>
        <p:nvSpPr>
          <p:cNvPr id="311" name="Google Shape;311;p35"/>
          <p:cNvSpPr txBox="1">
            <a:spLocks noGrp="1"/>
          </p:cNvSpPr>
          <p:nvPr>
            <p:ph type="subTitle" idx="2"/>
          </p:nvPr>
        </p:nvSpPr>
        <p:spPr>
          <a:xfrm>
            <a:off x="606042" y="3382710"/>
            <a:ext cx="1699916" cy="947748"/>
          </a:xfrm>
          <a:prstGeom prst="rect">
            <a:avLst/>
          </a:prstGeom>
        </p:spPr>
        <p:txBody>
          <a:bodyPr spcFirstLastPara="1" wrap="square" lIns="91425" tIns="91425" rIns="91425" bIns="91425" anchor="t" anchorCtr="0">
            <a:noAutofit/>
          </a:bodyPr>
          <a:lstStyle/>
          <a:p>
            <a:pPr marL="0" indent="0"/>
            <a:r>
              <a:rPr lang="ar-SA" sz="1800" dirty="0">
                <a:latin typeface="Times New Roman" panose="02020603050405020304" pitchFamily="18" charset="0"/>
                <a:cs typeface="Times New Roman" panose="02020603050405020304" pitchFamily="18" charset="0"/>
              </a:rPr>
              <a:t>مساعدة الاعمى على التأقلم مع الحياة</a:t>
            </a:r>
          </a:p>
          <a:p>
            <a:pPr marL="0" lvl="0" indent="0" algn="l" rtl="0">
              <a:spcBef>
                <a:spcPts val="0"/>
              </a:spcBef>
              <a:spcAft>
                <a:spcPts val="0"/>
              </a:spcAft>
              <a:buNone/>
            </a:pPr>
            <a:endParaRPr dirty="0"/>
          </a:p>
        </p:txBody>
      </p:sp>
      <p:sp>
        <p:nvSpPr>
          <p:cNvPr id="312" name="Google Shape;312;p35"/>
          <p:cNvSpPr txBox="1">
            <a:spLocks noGrp="1"/>
          </p:cNvSpPr>
          <p:nvPr>
            <p:ph type="subTitle" idx="4"/>
          </p:nvPr>
        </p:nvSpPr>
        <p:spPr>
          <a:xfrm>
            <a:off x="5461334" y="1749469"/>
            <a:ext cx="1854594" cy="673007"/>
          </a:xfrm>
          <a:prstGeom prst="rect">
            <a:avLst/>
          </a:prstGeom>
        </p:spPr>
        <p:txBody>
          <a:bodyPr spcFirstLastPara="1" wrap="square" lIns="91425" tIns="91425" rIns="91425" bIns="91425" anchor="t" anchorCtr="0">
            <a:noAutofit/>
          </a:bodyPr>
          <a:lstStyle/>
          <a:p>
            <a:pPr marL="0" indent="0"/>
            <a:r>
              <a:rPr lang="ar-SA" sz="1800" dirty="0">
                <a:latin typeface="Times New Roman" panose="02020603050405020304" pitchFamily="18" charset="0"/>
                <a:cs typeface="Times New Roman" panose="02020603050405020304" pitchFamily="18" charset="0"/>
              </a:rPr>
              <a:t>مساعدة الشخص   لمعرفة المواقع  </a:t>
            </a: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200" dirty="0"/>
          </a:p>
        </p:txBody>
      </p:sp>
      <p:sp>
        <p:nvSpPr>
          <p:cNvPr id="307" name="Google Shape;307;p35"/>
          <p:cNvSpPr txBox="1">
            <a:spLocks noGrp="1"/>
          </p:cNvSpPr>
          <p:nvPr>
            <p:ph type="title" idx="5"/>
          </p:nvPr>
        </p:nvSpPr>
        <p:spPr>
          <a:xfrm>
            <a:off x="1144299" y="1122848"/>
            <a:ext cx="583761" cy="5526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01</a:t>
            </a:r>
            <a:endParaRPr sz="1800" dirty="0"/>
          </a:p>
        </p:txBody>
      </p:sp>
      <p:sp>
        <p:nvSpPr>
          <p:cNvPr id="313" name="Google Shape;313;p35"/>
          <p:cNvSpPr txBox="1">
            <a:spLocks noGrp="1"/>
          </p:cNvSpPr>
          <p:nvPr>
            <p:ph type="title" idx="6"/>
          </p:nvPr>
        </p:nvSpPr>
        <p:spPr>
          <a:xfrm>
            <a:off x="6034014" y="2819159"/>
            <a:ext cx="583761" cy="5241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05</a:t>
            </a:r>
            <a:endParaRPr sz="1600" dirty="0"/>
          </a:p>
        </p:txBody>
      </p:sp>
      <p:sp>
        <p:nvSpPr>
          <p:cNvPr id="314" name="Google Shape;314;p35"/>
          <p:cNvSpPr txBox="1">
            <a:spLocks noGrp="1"/>
          </p:cNvSpPr>
          <p:nvPr>
            <p:ph type="title" idx="7"/>
          </p:nvPr>
        </p:nvSpPr>
        <p:spPr>
          <a:xfrm>
            <a:off x="1144299" y="2820090"/>
            <a:ext cx="583760" cy="5312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04</a:t>
            </a:r>
            <a:endParaRPr sz="1800" dirty="0"/>
          </a:p>
        </p:txBody>
      </p:sp>
      <p:sp>
        <p:nvSpPr>
          <p:cNvPr id="315" name="Google Shape;315;p35"/>
          <p:cNvSpPr txBox="1">
            <a:spLocks noGrp="1"/>
          </p:cNvSpPr>
          <p:nvPr>
            <p:ph type="title" idx="8"/>
          </p:nvPr>
        </p:nvSpPr>
        <p:spPr>
          <a:xfrm>
            <a:off x="6034014" y="1129736"/>
            <a:ext cx="583761" cy="5526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SA" sz="1600" dirty="0"/>
              <a:t>02</a:t>
            </a:r>
            <a:endParaRPr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392</Words>
  <Application>Microsoft Office PowerPoint</Application>
  <PresentationFormat>عرض على الشاشة (16:9)</PresentationFormat>
  <Paragraphs>45</Paragraphs>
  <Slides>16</Slides>
  <Notes>6</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16</vt:i4>
      </vt:variant>
    </vt:vector>
  </HeadingPairs>
  <TitlesOfParts>
    <vt:vector size="26" baseType="lpstr">
      <vt:lpstr>Simplified Arabic</vt:lpstr>
      <vt:lpstr>Hanken Grotesk</vt:lpstr>
      <vt:lpstr>Arial</vt:lpstr>
      <vt:lpstr>Matura MT Script Capitals</vt:lpstr>
      <vt:lpstr>Georgia</vt:lpstr>
      <vt:lpstr>Times New Roman</vt:lpstr>
      <vt:lpstr>Perpetua Titling MT</vt:lpstr>
      <vt:lpstr>Agency FB</vt:lpstr>
      <vt:lpstr>Figtree Black</vt:lpstr>
      <vt:lpstr>Elegant Black &amp; White Thesis Defense by Slidesgo</vt:lpstr>
      <vt:lpstr>               TSB -The Smart Brooch -</vt:lpstr>
      <vt:lpstr>ما هو العمى او الشخص الاعمى؟</vt:lpstr>
      <vt:lpstr>عرض تقديمي في PowerPoint</vt:lpstr>
      <vt:lpstr> ما هي المشكلة؟</vt:lpstr>
      <vt:lpstr>ان من الممكن ان يتعرض الاعمى لخطر الإصابة او تعرض للحوادث وكذلك من الممكن ان يتوه ولا يستطيع معرفة الطريق </vt:lpstr>
      <vt:lpstr>ما هو الحل تجاه هذه المشكلة؟</vt:lpstr>
      <vt:lpstr>الحل تجاه هذه المشكلة --------------------------</vt:lpstr>
      <vt:lpstr>اهداف المشروع</vt:lpstr>
      <vt:lpstr>- الهدف من المشروع -</vt:lpstr>
      <vt:lpstr>ما هي الأدوات التي استخدمناها لعمل هذا المشروع؟</vt:lpstr>
      <vt:lpstr>-Ultrasonic-</vt:lpstr>
      <vt:lpstr>-Arduino nano-</vt:lpstr>
      <vt:lpstr>-piezo-</vt:lpstr>
      <vt:lpstr>-GPS or Global Positioning System-</vt:lpstr>
      <vt:lpstr>FUTURE WORK</vt:lpstr>
      <vt:lpstr>We are planning in the future to make the GPS provide more places other than specific ones also make different versions of the brooch so that it could fit ever persons comfort other than just wearing it as a brooch and the blind person would not comfortable with that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TSB -The Smart Brooch -</dc:title>
  <dc:creator>SPEED</dc:creator>
  <cp:lastModifiedBy>lena kd</cp:lastModifiedBy>
  <cp:revision>1</cp:revision>
  <dcterms:modified xsi:type="dcterms:W3CDTF">2024-05-30T13:34:11Z</dcterms:modified>
</cp:coreProperties>
</file>