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11"/>
  </p:notesMasterIdLst>
  <p:sldIdLst>
    <p:sldId id="259" r:id="rId3"/>
    <p:sldId id="1067" r:id="rId4"/>
    <p:sldId id="1202" r:id="rId5"/>
    <p:sldId id="1203" r:id="rId6"/>
    <p:sldId id="1204" r:id="rId7"/>
    <p:sldId id="1215" r:id="rId8"/>
    <p:sldId id="1210" r:id="rId9"/>
    <p:sldId id="1201" r:id="rId10"/>
  </p:sldIdLst>
  <p:sldSz cx="12192000" cy="6858000"/>
  <p:notesSz cx="6858000" cy="9144000"/>
  <p:embeddedFontLst>
    <p:embeddedFont>
      <p:font typeface="Manrope" panose="020B0604020202020204" charset="0"/>
      <p:regular r:id="rId12"/>
      <p:bold r:id="rId13"/>
    </p:embeddedFont>
    <p:embeddedFont>
      <p:font typeface="Merriweather" panose="00000500000000000000" pitchFamily="2" charset="0"/>
      <p:regular r:id="rId14"/>
      <p:bold r:id="rId15"/>
      <p:italic r:id="rId16"/>
      <p:boldItalic r:id="rId17"/>
    </p:embeddedFont>
    <p:embeddedFont>
      <p:font typeface="Play"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u2pH5EZkHIhirc7rmfMUJcPMY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6D9"/>
    <a:srgbClr val="D6E7D8"/>
    <a:srgbClr val="F2F2F2"/>
    <a:srgbClr val="FF461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81"/>
  </p:normalViewPr>
  <p:slideViewPr>
    <p:cSldViewPr snapToGrid="0">
      <p:cViewPr>
        <p:scale>
          <a:sx n="74" d="100"/>
          <a:sy n="74" d="100"/>
        </p:scale>
        <p:origin x="352"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1.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40" Type="http://customschemas.google.com/relationships/presentationmetadata" Target="metadata"/><Relationship Id="rId5" Type="http://schemas.openxmlformats.org/officeDocument/2006/relationships/slide" Target="slides/slide3.xml"/><Relationship Id="rId15"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Z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5"/>
        <p:cNvGrpSpPr/>
        <p:nvPr/>
      </p:nvGrpSpPr>
      <p:grpSpPr>
        <a:xfrm>
          <a:off x="0" y="0"/>
          <a:ext cx="0" cy="0"/>
          <a:chOff x="0" y="0"/>
          <a:chExt cx="0" cy="0"/>
        </a:xfrm>
      </p:grpSpPr>
      <p:pic>
        <p:nvPicPr>
          <p:cNvPr id="16" name="Google Shape;16;p4"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300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5"/>
        <p:cNvGrpSpPr/>
        <p:nvPr/>
      </p:nvGrpSpPr>
      <p:grpSpPr>
        <a:xfrm>
          <a:off x="0" y="0"/>
          <a:ext cx="0" cy="0"/>
          <a:chOff x="0" y="0"/>
          <a:chExt cx="0" cy="0"/>
        </a:xfrm>
      </p:grpSpPr>
      <p:sp>
        <p:nvSpPr>
          <p:cNvPr id="56" name="Google Shape;56;p13" descr="A blue square with white spots&#10;&#10;Description automatically generated with medium confidence"/>
          <p:cNvSpPr/>
          <p:nvPr/>
        </p:nvSpPr>
        <p:spPr>
          <a:xfrm>
            <a:off x="0" y="0"/>
            <a:ext cx="12192000" cy="6858000"/>
          </a:xfrm>
          <a:prstGeom prst="rect">
            <a:avLst/>
          </a:prstGeom>
          <a:solidFill>
            <a:srgbClr val="FFFFFF"/>
          </a:solidFill>
          <a:ln>
            <a:noFill/>
          </a:ln>
        </p:spPr>
      </p:sp>
      <p:sp>
        <p:nvSpPr>
          <p:cNvPr id="57" name="Google Shape;57;p13"/>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dk1"/>
                </a:solidFill>
                <a:latin typeface="Merriweather"/>
                <a:ea typeface="Merriweather"/>
                <a:cs typeface="Merriweather"/>
                <a:sym typeface="Merriweather"/>
              </a:rPr>
              <a:t>HEADING IN ROONEY/ MERRIWEATHER -32pt</a:t>
            </a:r>
            <a:endParaRPr/>
          </a:p>
        </p:txBody>
      </p:sp>
      <p:sp>
        <p:nvSpPr>
          <p:cNvPr id="58" name="Google Shape;58;p13"/>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dk1"/>
                </a:solidFill>
                <a:latin typeface="Manrope"/>
                <a:ea typeface="Manrope"/>
                <a:cs typeface="Manrope"/>
                <a:sym typeface="Manrope"/>
              </a:rPr>
              <a:t>Sub-heading can also be in title case – 16pt</a:t>
            </a:r>
            <a:endParaRPr/>
          </a:p>
        </p:txBody>
      </p:sp>
      <p:sp>
        <p:nvSpPr>
          <p:cNvPr id="59" name="Google Shape;59;p13"/>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4" descr="A pink square with a white border&#10;&#10;Description automatically generated with medium confidence"/>
          <p:cNvSpPr/>
          <p:nvPr/>
        </p:nvSpPr>
        <p:spPr>
          <a:xfrm>
            <a:off x="0" y="0"/>
            <a:ext cx="12192000" cy="6858000"/>
          </a:xfrm>
          <a:prstGeom prst="rect">
            <a:avLst/>
          </a:prstGeom>
          <a:solidFill>
            <a:srgbClr val="FFFFFF"/>
          </a:solidFill>
          <a:ln>
            <a:noFill/>
          </a:ln>
        </p:spPr>
      </p:sp>
      <p:sp>
        <p:nvSpPr>
          <p:cNvPr id="62" name="Google Shape;62;p14"/>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lt1"/>
                </a:solidFill>
                <a:latin typeface="Merriweather"/>
                <a:ea typeface="Merriweather"/>
                <a:cs typeface="Merriweather"/>
                <a:sym typeface="Merriweather"/>
              </a:rPr>
              <a:t>HEADING IN ROONEY/ MERRIWEATHER -32pt</a:t>
            </a:r>
            <a:endParaRPr/>
          </a:p>
        </p:txBody>
      </p:sp>
      <p:sp>
        <p:nvSpPr>
          <p:cNvPr id="63" name="Google Shape;63;p14"/>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lt1"/>
                </a:solidFill>
                <a:latin typeface="Manrope"/>
                <a:ea typeface="Manrope"/>
                <a:cs typeface="Manrope"/>
                <a:sym typeface="Manrope"/>
              </a:rPr>
              <a:t>Sub-heading can also be in title case – 16pt</a:t>
            </a:r>
            <a:endParaRPr/>
          </a:p>
        </p:txBody>
      </p:sp>
      <p:sp>
        <p:nvSpPr>
          <p:cNvPr id="64" name="Google Shape;64;p14"/>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 Title and Text">
    <p:bg>
      <p:bgPr>
        <a:blipFill dpi="0" rotWithShape="1">
          <a:blip r:embed="rId2" cstate="email">
            <a:lum/>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l="-20000" t="-20000" r="-20000" b="-20000"/>
          </a:stretch>
        </a:blipFill>
        <a:effectLst/>
      </p:bgPr>
    </p:bg>
    <p:spTree>
      <p:nvGrpSpPr>
        <p:cNvPr id="1" name="Shape 21"/>
        <p:cNvGrpSpPr/>
        <p:nvPr/>
      </p:nvGrpSpPr>
      <p:grpSpPr>
        <a:xfrm>
          <a:off x="0" y="0"/>
          <a:ext cx="0" cy="0"/>
          <a:chOff x="0" y="0"/>
          <a:chExt cx="0" cy="0"/>
        </a:xfrm>
      </p:grpSpPr>
      <p:pic>
        <p:nvPicPr>
          <p:cNvPr id="2" name="Google Shape;20;p5" descr="A white background with green lines&#10;&#10;Description automatically generated with medium confidence">
            <a:extLst>
              <a:ext uri="{FF2B5EF4-FFF2-40B4-BE49-F238E27FC236}">
                <a16:creationId xmlns:a16="http://schemas.microsoft.com/office/drawing/2014/main" id="{18EB9FC6-4C98-AB43-6C7C-AAA3D9E60FD4}"/>
              </a:ext>
            </a:extLst>
          </p:cNvPr>
          <p:cNvPicPr preferRelativeResize="0"/>
          <p:nvPr userDrawn="1"/>
        </p:nvPicPr>
        <p:blipFill rotWithShape="1">
          <a:blip r:embed="rId4">
            <a:alphaModFix/>
          </a:blip>
          <a:srcRect/>
          <a:stretch/>
        </p:blipFill>
        <p:spPr>
          <a:xfrm>
            <a:off x="0" y="0"/>
            <a:ext cx="12192000" cy="6858000"/>
          </a:xfrm>
          <a:prstGeom prst="rect">
            <a:avLst/>
          </a:prstGeom>
          <a:noFill/>
          <a:ln>
            <a:noFill/>
          </a:ln>
        </p:spPr>
      </p:pic>
      <p:sp>
        <p:nvSpPr>
          <p:cNvPr id="5" name="Rounded Rectangle 4">
            <a:extLst>
              <a:ext uri="{FF2B5EF4-FFF2-40B4-BE49-F238E27FC236}">
                <a16:creationId xmlns:a16="http://schemas.microsoft.com/office/drawing/2014/main" id="{066600DC-24F7-B5B2-969B-BB0ACEDB49CB}"/>
              </a:ext>
            </a:extLst>
          </p:cNvPr>
          <p:cNvSpPr/>
          <p:nvPr userDrawn="1"/>
        </p:nvSpPr>
        <p:spPr>
          <a:xfrm>
            <a:off x="205893" y="169817"/>
            <a:ext cx="11780214" cy="6518366"/>
          </a:xfrm>
          <a:prstGeom prst="roundRect">
            <a:avLst>
              <a:gd name="adj" fmla="val 3494"/>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504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reserve="1">
  <p:cSld name="1_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785759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4"/>
        <p:cNvGrpSpPr/>
        <p:nvPr/>
      </p:nvGrpSpPr>
      <p:grpSpPr>
        <a:xfrm>
          <a:off x="0" y="0"/>
          <a:ext cx="0" cy="0"/>
          <a:chOff x="0" y="0"/>
          <a:chExt cx="0" cy="0"/>
        </a:xfrm>
      </p:grpSpPr>
      <p:sp>
        <p:nvSpPr>
          <p:cNvPr id="25" name="Google Shape;25;p6" descr="A red and white background with a white logo and a cart&#10;&#10;Description automatically generated"/>
          <p:cNvSpPr/>
          <p:nvPr/>
        </p:nvSpPr>
        <p:spPr>
          <a:xfrm>
            <a:off x="0" y="0"/>
            <a:ext cx="12192000" cy="6858000"/>
          </a:xfrm>
          <a:prstGeom prst="rect">
            <a:avLst/>
          </a:prstGeom>
          <a:solidFill>
            <a:srgbClr val="FFFFFF"/>
          </a:solidFill>
          <a:ln>
            <a:noFill/>
          </a:ln>
        </p:spPr>
      </p:sp>
      <p:sp>
        <p:nvSpPr>
          <p:cNvPr id="26" name="Google Shape;26;p6"/>
          <p:cNvSpPr txBox="1"/>
          <p:nvPr/>
        </p:nvSpPr>
        <p:spPr>
          <a:xfrm>
            <a:off x="2147806" y="1450121"/>
            <a:ext cx="789638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HEADING IN ROONEY/ </a:t>
            </a:r>
            <a:endParaRPr/>
          </a:p>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MERRIWEATHER -48PT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29" name="Google Shape;29;p7"/>
          <p:cNvSpPr txBox="1"/>
          <p:nvPr/>
        </p:nvSpPr>
        <p:spPr>
          <a:xfrm>
            <a:off x="5321085" y="2356772"/>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0" name="Google Shape;30;p7"/>
          <p:cNvSpPr txBox="1"/>
          <p:nvPr/>
        </p:nvSpPr>
        <p:spPr>
          <a:xfrm>
            <a:off x="5305587" y="4193321"/>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1"/>
        <p:cNvGrpSpPr/>
        <p:nvPr/>
      </p:nvGrpSpPr>
      <p:grpSpPr>
        <a:xfrm>
          <a:off x="0" y="0"/>
          <a:ext cx="0" cy="0"/>
          <a:chOff x="0" y="0"/>
          <a:chExt cx="0" cy="0"/>
        </a:xfrm>
      </p:grpSpPr>
      <p:sp>
        <p:nvSpPr>
          <p:cNvPr id="32" name="Google Shape;32;p8"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33" name="Google Shape;33;p8"/>
          <p:cNvSpPr txBox="1"/>
          <p:nvPr/>
        </p:nvSpPr>
        <p:spPr>
          <a:xfrm>
            <a:off x="888570" y="2225036"/>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4" name="Google Shape;34;p8"/>
          <p:cNvSpPr txBox="1"/>
          <p:nvPr/>
        </p:nvSpPr>
        <p:spPr>
          <a:xfrm>
            <a:off x="873072" y="4061585"/>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5"/>
        <p:cNvGrpSpPr/>
        <p:nvPr/>
      </p:nvGrpSpPr>
      <p:grpSpPr>
        <a:xfrm>
          <a:off x="0" y="0"/>
          <a:ext cx="0" cy="0"/>
          <a:chOff x="0" y="0"/>
          <a:chExt cx="0" cy="0"/>
        </a:xfrm>
      </p:grpSpPr>
      <p:sp>
        <p:nvSpPr>
          <p:cNvPr id="36" name="Google Shape;36;p9" descr="A black background with a black square&#10;&#10;Description automatically generated with medium confidence"/>
          <p:cNvSpPr/>
          <p:nvPr/>
        </p:nvSpPr>
        <p:spPr>
          <a:xfrm>
            <a:off x="0" y="0"/>
            <a:ext cx="12192000" cy="6858000"/>
          </a:xfrm>
          <a:prstGeom prst="rect">
            <a:avLst/>
          </a:prstGeom>
          <a:solidFill>
            <a:srgbClr val="FFFFFF"/>
          </a:solidFill>
          <a:ln>
            <a:noFill/>
          </a:ln>
        </p:spPr>
      </p:sp>
      <p:sp>
        <p:nvSpPr>
          <p:cNvPr id="37" name="Google Shape;37;p9"/>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38" name="Google Shape;38;p9"/>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39" name="Google Shape;39;p9"/>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sp>
        <p:nvSpPr>
          <p:cNvPr id="41" name="Google Shape;41;p10" descr="A black background with a black square&#10;&#10;Description automatically generated with medium confidence"/>
          <p:cNvSpPr/>
          <p:nvPr/>
        </p:nvSpPr>
        <p:spPr>
          <a:xfrm>
            <a:off x="0" y="0"/>
            <a:ext cx="12288434" cy="6912244"/>
          </a:xfrm>
          <a:prstGeom prst="rect">
            <a:avLst/>
          </a:prstGeom>
          <a:solidFill>
            <a:srgbClr val="FFFFFF"/>
          </a:solidFill>
          <a:ln>
            <a:noFill/>
          </a:ln>
        </p:spPr>
      </p:sp>
      <p:sp>
        <p:nvSpPr>
          <p:cNvPr id="42" name="Google Shape;42;p10"/>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3" name="Google Shape;43;p10"/>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4" name="Google Shape;44;p10"/>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descr="A black and pink background&#10;&#10;Description automatically generated"/>
          <p:cNvSpPr/>
          <p:nvPr/>
        </p:nvSpPr>
        <p:spPr>
          <a:xfrm>
            <a:off x="0" y="0"/>
            <a:ext cx="12192000" cy="6858000"/>
          </a:xfrm>
          <a:prstGeom prst="rect">
            <a:avLst/>
          </a:prstGeom>
          <a:solidFill>
            <a:srgbClr val="FFFFFF"/>
          </a:solidFill>
          <a:ln>
            <a:noFill/>
          </a:ln>
        </p:spPr>
      </p:sp>
      <p:sp>
        <p:nvSpPr>
          <p:cNvPr id="47" name="Google Shape;47;p11"/>
          <p:cNvSpPr txBox="1"/>
          <p:nvPr/>
        </p:nvSpPr>
        <p:spPr>
          <a:xfrm>
            <a:off x="656095" y="735734"/>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8" name="Google Shape;48;p11"/>
          <p:cNvSpPr txBox="1"/>
          <p:nvPr/>
        </p:nvSpPr>
        <p:spPr>
          <a:xfrm>
            <a:off x="656095" y="1812952"/>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9" name="Google Shape;49;p11"/>
          <p:cNvSpPr txBox="1"/>
          <p:nvPr/>
        </p:nvSpPr>
        <p:spPr>
          <a:xfrm>
            <a:off x="632848" y="2525873"/>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0"/>
        <p:cNvGrpSpPr/>
        <p:nvPr/>
      </p:nvGrpSpPr>
      <p:grpSpPr>
        <a:xfrm>
          <a:off x="0" y="0"/>
          <a:ext cx="0" cy="0"/>
          <a:chOff x="0" y="0"/>
          <a:chExt cx="0" cy="0"/>
        </a:xfrm>
      </p:grpSpPr>
      <p:sp>
        <p:nvSpPr>
          <p:cNvPr id="51" name="Google Shape;51;p12" descr="A black and pink background&#10;&#10;Description automatically generated"/>
          <p:cNvSpPr/>
          <p:nvPr/>
        </p:nvSpPr>
        <p:spPr>
          <a:xfrm>
            <a:off x="0" y="0"/>
            <a:ext cx="12192000" cy="6858000"/>
          </a:xfrm>
          <a:prstGeom prst="rect">
            <a:avLst/>
          </a:prstGeom>
          <a:solidFill>
            <a:srgbClr val="FFFFFF"/>
          </a:solidFill>
          <a:ln>
            <a:noFill/>
          </a:ln>
        </p:spPr>
      </p:sp>
      <p:sp>
        <p:nvSpPr>
          <p:cNvPr id="52" name="Google Shape;52;p12"/>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53" name="Google Shape;53;p12"/>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54" name="Google Shape;54;p12"/>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3774052"/>
      </p:ext>
    </p:extLst>
  </p:cSld>
  <p:clrMap bg1="lt1" tx1="dk1" bg2="dk2" tx2="lt2" accent1="accent1" accent2="accent2" accent3="accent3" accent4="accent4" accent5="accent5" accent6="accent6" hlink="hlink" folHlink="folHlink"/>
  <p:sldLayoutIdLst>
    <p:sldLayoutId id="2147483668"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p5">
            <a:extLst>
              <a:ext uri="{FF2B5EF4-FFF2-40B4-BE49-F238E27FC236}">
                <a16:creationId xmlns:a16="http://schemas.microsoft.com/office/drawing/2014/main" id="{69E98684-9109-E804-CD69-71D6CBDB5336}"/>
              </a:ext>
            </a:extLst>
          </p:cNvPr>
          <p:cNvSpPr txBox="1"/>
          <p:nvPr/>
        </p:nvSpPr>
        <p:spPr>
          <a:xfrm>
            <a:off x="3119087" y="2105601"/>
            <a:ext cx="5953826"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461E"/>
                </a:solidFill>
                <a:latin typeface="Rooney Regular" panose="020F0503040306060404" pitchFamily="34" charset="77"/>
              </a:rPr>
              <a:t>Customer Churn Intelligence</a:t>
            </a:r>
          </a:p>
          <a:p>
            <a:r>
              <a:rPr lang="en-US" sz="1600" dirty="0">
                <a:solidFill>
                  <a:srgbClr val="FF461E"/>
                </a:solidFill>
                <a:latin typeface="Avenir Next" panose="020B0503020202020204" pitchFamily="34" charset="0"/>
                <a:sym typeface="Manrope"/>
              </a:rPr>
              <a:t>Predicting Telecom Customer Churn Using Machine Learning</a:t>
            </a:r>
          </a:p>
          <a:p>
            <a:pPr marL="0" marR="0" lvl="0" indent="0" algn="l" rtl="0">
              <a:spcBef>
                <a:spcPts val="0"/>
              </a:spcBef>
              <a:spcAft>
                <a:spcPts val="0"/>
              </a:spcAft>
              <a:buNone/>
            </a:pPr>
            <a:endParaRPr sz="3200" b="1" dirty="0">
              <a:solidFill>
                <a:srgbClr val="FF461E"/>
              </a:solidFill>
              <a:latin typeface="Rooney Regular" panose="020F0503040306060404" pitchFamily="34" charset="77"/>
            </a:endParaRPr>
          </a:p>
        </p:txBody>
      </p:sp>
      <p:sp>
        <p:nvSpPr>
          <p:cNvPr id="3" name="Google Shape;22;p5">
            <a:extLst>
              <a:ext uri="{FF2B5EF4-FFF2-40B4-BE49-F238E27FC236}">
                <a16:creationId xmlns:a16="http://schemas.microsoft.com/office/drawing/2014/main" id="{9845DFE4-4F9A-05F0-7977-B2C172E6C7CF}"/>
              </a:ext>
            </a:extLst>
          </p:cNvPr>
          <p:cNvSpPr txBox="1"/>
          <p:nvPr/>
        </p:nvSpPr>
        <p:spPr>
          <a:xfrm>
            <a:off x="9422674" y="5380807"/>
            <a:ext cx="2769326" cy="861734"/>
          </a:xfrm>
          <a:prstGeom prst="rect">
            <a:avLst/>
          </a:prstGeom>
          <a:solidFill>
            <a:srgbClr val="D6E7D8"/>
          </a:solidFill>
          <a:ln>
            <a:noFill/>
          </a:ln>
        </p:spPr>
        <p:txBody>
          <a:bodyPr spcFirstLastPara="1" wrap="square" lIns="91425" tIns="45700" rIns="91425" bIns="45700" anchor="t" anchorCtr="0">
            <a:spAutoFit/>
          </a:bodyPr>
          <a:lstStyle/>
          <a:p>
            <a:pPr lvl="0"/>
            <a:r>
              <a:rPr lang="en-US" sz="1200" b="0" i="0" dirty="0">
                <a:solidFill>
                  <a:srgbClr val="FF461E"/>
                </a:solidFill>
                <a:latin typeface="Avenir Next" panose="020B0503020202020204" pitchFamily="34" charset="0"/>
                <a:ea typeface="Manrope"/>
                <a:cs typeface="Manrope"/>
                <a:sym typeface="Manrope"/>
              </a:rPr>
              <a:t>Name: Luciana Ndanu </a:t>
            </a:r>
          </a:p>
          <a:p>
            <a:pPr lvl="0"/>
            <a:r>
              <a:rPr lang="en-US" sz="1200" dirty="0"/>
              <a:t> </a:t>
            </a:r>
            <a:r>
              <a:rPr lang="en-US" sz="1200" dirty="0">
                <a:solidFill>
                  <a:srgbClr val="FF461E"/>
                </a:solidFill>
                <a:latin typeface="Avenir Next" panose="020B0503020202020204" pitchFamily="34" charset="0"/>
              </a:rPr>
              <a:t>Phase 3 Data Science Project</a:t>
            </a:r>
            <a:r>
              <a:rPr lang="en-US" sz="1200" dirty="0">
                <a:solidFill>
                  <a:srgbClr val="FF461E"/>
                </a:solidFill>
                <a:latin typeface="Avenir Next" panose="020B0503020202020204" pitchFamily="34" charset="0"/>
                <a:sym typeface="Manrope"/>
              </a:rPr>
              <a:t> </a:t>
            </a:r>
          </a:p>
          <a:p>
            <a:pPr marL="0" marR="0" lvl="0" indent="0" algn="l" rtl="0">
              <a:spcBef>
                <a:spcPts val="0"/>
              </a:spcBef>
              <a:spcAft>
                <a:spcPts val="0"/>
              </a:spcAft>
              <a:buNone/>
            </a:pPr>
            <a:r>
              <a:rPr lang="en-US" sz="1200" b="0" i="0" dirty="0">
                <a:solidFill>
                  <a:srgbClr val="FF461E"/>
                </a:solidFill>
                <a:latin typeface="Avenir Next" panose="020B0503020202020204" pitchFamily="34" charset="0"/>
                <a:ea typeface="Manrope"/>
                <a:cs typeface="Manrope"/>
                <a:sym typeface="Manrope"/>
              </a:rPr>
              <a:t>Date: 23/07/2025</a:t>
            </a:r>
          </a:p>
          <a:p>
            <a:pPr marL="0" marR="0" lvl="0" indent="0" algn="l" rtl="0">
              <a:spcBef>
                <a:spcPts val="0"/>
              </a:spcBef>
              <a:spcAft>
                <a:spcPts val="0"/>
              </a:spcAft>
              <a:buNone/>
            </a:pPr>
            <a:endParaRPr dirty="0">
              <a:latin typeface="Avenir Next" panose="020B0503020202020204" pitchFamily="34" charset="0"/>
            </a:endParaRPr>
          </a:p>
        </p:txBody>
      </p:sp>
    </p:spTree>
    <p:extLst>
      <p:ext uri="{BB962C8B-B14F-4D97-AF65-F5344CB8AC3E}">
        <p14:creationId xmlns:p14="http://schemas.microsoft.com/office/powerpoint/2010/main" val="2447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urn_distribution_pie.png">
            <a:extLst>
              <a:ext uri="{FF2B5EF4-FFF2-40B4-BE49-F238E27FC236}">
                <a16:creationId xmlns:a16="http://schemas.microsoft.com/office/drawing/2014/main" id="{0EAD87FA-07AF-98B1-D694-1310EC52C051}"/>
              </a:ext>
            </a:extLst>
          </p:cNvPr>
          <p:cNvPicPr>
            <a:picLocks noChangeAspect="1"/>
          </p:cNvPicPr>
          <p:nvPr/>
        </p:nvPicPr>
        <p:blipFill>
          <a:blip r:embed="rId2"/>
          <a:stretch>
            <a:fillRect/>
          </a:stretch>
        </p:blipFill>
        <p:spPr>
          <a:xfrm>
            <a:off x="6328151" y="2036566"/>
            <a:ext cx="4114800" cy="4114800"/>
          </a:xfrm>
          <a:prstGeom prst="rect">
            <a:avLst/>
          </a:prstGeom>
        </p:spPr>
      </p:pic>
      <p:sp>
        <p:nvSpPr>
          <p:cNvPr id="25" name="TextBox 24">
            <a:extLst>
              <a:ext uri="{FF2B5EF4-FFF2-40B4-BE49-F238E27FC236}">
                <a16:creationId xmlns:a16="http://schemas.microsoft.com/office/drawing/2014/main" id="{A08D0E3A-B057-C224-2237-4C6D11480EE5}"/>
              </a:ext>
            </a:extLst>
          </p:cNvPr>
          <p:cNvSpPr txBox="1"/>
          <p:nvPr/>
        </p:nvSpPr>
        <p:spPr>
          <a:xfrm>
            <a:off x="792363" y="1797804"/>
            <a:ext cx="4562818" cy="17389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9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rPr>
            </a:br>
            <a:r>
              <a:rPr kumimoji="0" lang="en-US" sz="2800" b="0" i="0" u="none" strike="noStrike" kern="0" cap="none" spc="0" normalizeH="0" baseline="0" noProof="0" dirty="0">
                <a:ln>
                  <a:noFill/>
                </a:ln>
                <a:solidFill>
                  <a:srgbClr val="272A2A"/>
                </a:solidFill>
                <a:effectLst/>
                <a:uLnTx/>
                <a:uFillTx/>
                <a:latin typeface="Avenir Next" panose="020B0503020202020204" pitchFamily="34" charset="0"/>
                <a:cs typeface="Arial"/>
                <a:sym typeface="Arial"/>
              </a:rPr>
              <a:t>Customer Churn Distribution</a:t>
            </a: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lumMod val="65000"/>
                  <a:lumOff val="35000"/>
                </a:srgbClr>
              </a:solidFill>
              <a:effectLst/>
              <a:uLnTx/>
              <a:uFillTx/>
              <a:latin typeface="Avenir Next" panose="020B0503020202020204" pitchFamily="34" charset="0"/>
              <a:cs typeface="Arial"/>
              <a:sym typeface="Arial"/>
            </a:endParaRPr>
          </a:p>
          <a:p>
            <a:pPr lvl="0">
              <a:defRPr/>
            </a:pPr>
            <a:r>
              <a:rPr lang="en-US" dirty="0"/>
              <a:t>26.5% of customers churned while 73.5% stayed, indicating a fairly strong retention rate but churn remains a concern that warrants further analysis to uncover actionable retention strategies.</a:t>
            </a: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sp>
        <p:nvSpPr>
          <p:cNvPr id="20" name="Rounded Rectangle 19">
            <a:extLst>
              <a:ext uri="{FF2B5EF4-FFF2-40B4-BE49-F238E27FC236}">
                <a16:creationId xmlns:a16="http://schemas.microsoft.com/office/drawing/2014/main" id="{A7656222-E22B-69B8-ED0F-53B59C7E4236}"/>
              </a:ext>
            </a:extLst>
          </p:cNvPr>
          <p:cNvSpPr/>
          <p:nvPr/>
        </p:nvSpPr>
        <p:spPr>
          <a:xfrm>
            <a:off x="5936266" y="2178004"/>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rPr>
              <a:t>Churn Customer Distribution</a:t>
            </a:r>
          </a:p>
        </p:txBody>
      </p:sp>
    </p:spTree>
    <p:extLst>
      <p:ext uri="{BB962C8B-B14F-4D97-AF65-F5344CB8AC3E}">
        <p14:creationId xmlns:p14="http://schemas.microsoft.com/office/powerpoint/2010/main" val="403418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F80DA-33C1-1402-B1E7-70D4C332B043}"/>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1DF8F546-24F4-1DAE-C6CD-A4C6E1E3EFD6}"/>
              </a:ext>
            </a:extLst>
          </p:cNvPr>
          <p:cNvSpPr txBox="1"/>
          <p:nvPr/>
        </p:nvSpPr>
        <p:spPr>
          <a:xfrm>
            <a:off x="792363" y="1797804"/>
            <a:ext cx="4562818" cy="238526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9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rPr>
            </a:br>
            <a:r>
              <a:rPr kumimoji="0" lang="en-US" sz="2800" b="0" i="0" u="none" strike="noStrike" kern="0" cap="none" spc="0" normalizeH="0" baseline="0" noProof="0" dirty="0">
                <a:ln>
                  <a:noFill/>
                </a:ln>
                <a:solidFill>
                  <a:srgbClr val="272A2A"/>
                </a:solidFill>
                <a:effectLst/>
                <a:uLnTx/>
                <a:uFillTx/>
                <a:latin typeface="Avenir Next" panose="020B0503020202020204" pitchFamily="34" charset="0"/>
                <a:cs typeface="Arial"/>
                <a:sym typeface="Arial"/>
              </a:rPr>
              <a:t>Model Performance Comparison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lumMod val="65000"/>
                  <a:lumOff val="35000"/>
                </a:srgbClr>
              </a:solidFill>
              <a:effectLst/>
              <a:uLnTx/>
              <a:uFillTx/>
              <a:latin typeface="Avenir Next" panose="020B0503020202020204" pitchFamily="34" charset="0"/>
              <a:cs typeface="Arial"/>
              <a:sym typeface="Arial"/>
            </a:endParaRPr>
          </a:p>
          <a:p>
            <a:pPr lvl="0">
              <a:defRPr/>
            </a:pPr>
            <a:r>
              <a:rPr lang="en-US" dirty="0" err="1"/>
              <a:t>XGBoost</a:t>
            </a:r>
            <a:r>
              <a:rPr lang="en-US" dirty="0"/>
              <a:t> outperformed the other models with the highest accuracy (~86%), followed by Random Forest (~84%) and Logistic Regression (~81%), making it the most suitable choice for predicting customer churn in this analysis.</a:t>
            </a: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sp>
        <p:nvSpPr>
          <p:cNvPr id="20" name="Rounded Rectangle 19">
            <a:extLst>
              <a:ext uri="{FF2B5EF4-FFF2-40B4-BE49-F238E27FC236}">
                <a16:creationId xmlns:a16="http://schemas.microsoft.com/office/drawing/2014/main" id="{85C47B01-4CD9-27D0-9026-515CC937463F}"/>
              </a:ext>
            </a:extLst>
          </p:cNvPr>
          <p:cNvSpPr/>
          <p:nvPr/>
        </p:nvSpPr>
        <p:spPr>
          <a:xfrm>
            <a:off x="6328151" y="1490027"/>
            <a:ext cx="4733581" cy="307777"/>
          </a:xfrm>
          <a:prstGeom prst="roundRect">
            <a:avLst>
              <a:gd name="adj" fmla="val 27536"/>
            </a:avLst>
          </a:prstGeom>
          <a:solidFill>
            <a:srgbClr val="D6E7D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rPr>
              <a:t>Model Performance Comparison</a:t>
            </a:r>
          </a:p>
        </p:txBody>
      </p:sp>
      <p:pic>
        <p:nvPicPr>
          <p:cNvPr id="3" name="Picture 2" descr="model_comparison_bar.png">
            <a:extLst>
              <a:ext uri="{FF2B5EF4-FFF2-40B4-BE49-F238E27FC236}">
                <a16:creationId xmlns:a16="http://schemas.microsoft.com/office/drawing/2014/main" id="{1695ECB1-EE3D-F070-4A95-F42E494FA2A8}"/>
              </a:ext>
            </a:extLst>
          </p:cNvPr>
          <p:cNvPicPr>
            <a:picLocks noChangeAspect="1"/>
          </p:cNvPicPr>
          <p:nvPr/>
        </p:nvPicPr>
        <p:blipFill>
          <a:blip r:embed="rId2"/>
          <a:stretch>
            <a:fillRect/>
          </a:stretch>
        </p:blipFill>
        <p:spPr>
          <a:xfrm>
            <a:off x="5913237" y="2341116"/>
            <a:ext cx="5486400" cy="4114800"/>
          </a:xfrm>
          <a:prstGeom prst="rect">
            <a:avLst/>
          </a:prstGeom>
        </p:spPr>
      </p:pic>
    </p:spTree>
    <p:extLst>
      <p:ext uri="{BB962C8B-B14F-4D97-AF65-F5344CB8AC3E}">
        <p14:creationId xmlns:p14="http://schemas.microsoft.com/office/powerpoint/2010/main" val="125744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31973F-185A-7DFD-71B6-E94C4D653F41}"/>
              </a:ext>
            </a:extLst>
          </p:cNvPr>
          <p:cNvSpPr txBox="1"/>
          <p:nvPr/>
        </p:nvSpPr>
        <p:spPr>
          <a:xfrm>
            <a:off x="839186" y="688456"/>
            <a:ext cx="10513628" cy="1169551"/>
          </a:xfrm>
          <a:prstGeom prst="rect">
            <a:avLst/>
          </a:prstGeom>
          <a:noFill/>
        </p:spPr>
        <p:txBody>
          <a:bodyPr wrap="square">
            <a:spAutoFit/>
          </a:bodyPr>
          <a:lstStyle/>
          <a:p>
            <a:pPr rtl="0">
              <a:spcBef>
                <a:spcPts val="0"/>
              </a:spcBef>
              <a:spcAft>
                <a:spcPts val="0"/>
              </a:spcAft>
            </a:pPr>
            <a:r>
              <a:rPr lang="en-US" sz="2800" dirty="0">
                <a:solidFill>
                  <a:srgbClr val="272A2A"/>
                </a:solidFill>
                <a:latin typeface="Avenir" panose="02000503020000020003" pitchFamily="2" charset="0"/>
              </a:rPr>
              <a:t>Top 5 Features Influencing Churn</a:t>
            </a:r>
          </a:p>
          <a:p>
            <a:pPr rtl="0">
              <a:spcBef>
                <a:spcPts val="0"/>
              </a:spcBef>
              <a:spcAft>
                <a:spcPts val="0"/>
              </a:spcAft>
            </a:pPr>
            <a:endParaRPr lang="en-US" sz="1400" b="0" i="0" u="none" strike="noStrike" dirty="0">
              <a:solidFill>
                <a:schemeClr val="tx1">
                  <a:lumMod val="65000"/>
                  <a:lumOff val="35000"/>
                </a:schemeClr>
              </a:solidFill>
              <a:effectLst/>
              <a:latin typeface="Avenir" panose="02000503020000020003" pitchFamily="2" charset="0"/>
            </a:endParaRPr>
          </a:p>
          <a:p>
            <a:pPr rtl="0">
              <a:spcBef>
                <a:spcPts val="0"/>
              </a:spcBef>
              <a:spcAft>
                <a:spcPts val="0"/>
              </a:spcAft>
            </a:pPr>
            <a:r>
              <a:rPr lang="en-US" sz="1400" b="0" i="0" u="none" strike="noStrike" dirty="0">
                <a:solidFill>
                  <a:schemeClr val="tx1">
                    <a:lumMod val="65000"/>
                    <a:lumOff val="35000"/>
                  </a:schemeClr>
                </a:solidFill>
                <a:effectLst/>
                <a:latin typeface="Avenir" panose="02000503020000020003" pitchFamily="2" charset="0"/>
              </a:rPr>
              <a:t>Contract type is the strongest predictor of churn, followed by tenure and monthly charges. Customers on month-to-month contracts, with shorter tenure and higher monthly fees, are more likely to churn—highlighting key areas for retention efforts.</a:t>
            </a:r>
            <a:endParaRPr lang="en-US" dirty="0">
              <a:solidFill>
                <a:schemeClr val="tx1">
                  <a:lumMod val="65000"/>
                  <a:lumOff val="35000"/>
                </a:schemeClr>
              </a:solidFill>
            </a:endParaRPr>
          </a:p>
        </p:txBody>
      </p:sp>
      <p:pic>
        <p:nvPicPr>
          <p:cNvPr id="7" name="Picture 6" descr="feature_importance_bar.png">
            <a:extLst>
              <a:ext uri="{FF2B5EF4-FFF2-40B4-BE49-F238E27FC236}">
                <a16:creationId xmlns:a16="http://schemas.microsoft.com/office/drawing/2014/main" id="{A7E7169E-BF98-00E5-FFBE-110FF18769E7}"/>
              </a:ext>
            </a:extLst>
          </p:cNvPr>
          <p:cNvPicPr>
            <a:picLocks noChangeAspect="1"/>
          </p:cNvPicPr>
          <p:nvPr/>
        </p:nvPicPr>
        <p:blipFill>
          <a:blip r:embed="rId2"/>
          <a:stretch>
            <a:fillRect/>
          </a:stretch>
        </p:blipFill>
        <p:spPr>
          <a:xfrm>
            <a:off x="3143795" y="2582091"/>
            <a:ext cx="5486400" cy="4114800"/>
          </a:xfrm>
          <a:prstGeom prst="rect">
            <a:avLst/>
          </a:prstGeom>
        </p:spPr>
      </p:pic>
    </p:spTree>
    <p:extLst>
      <p:ext uri="{BB962C8B-B14F-4D97-AF65-F5344CB8AC3E}">
        <p14:creationId xmlns:p14="http://schemas.microsoft.com/office/powerpoint/2010/main" val="1265313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6744-DC08-DB75-2DF7-6989689B2E2B}"/>
            </a:ext>
          </a:extLst>
        </p:cNvPr>
        <p:cNvGrpSpPr/>
        <p:nvPr/>
      </p:nvGrpSpPr>
      <p:grpSpPr>
        <a:xfrm>
          <a:off x="0" y="0"/>
          <a:ext cx="0" cy="0"/>
          <a:chOff x="0" y="0"/>
          <a:chExt cx="0" cy="0"/>
        </a:xfrm>
      </p:grpSpPr>
      <p:sp>
        <p:nvSpPr>
          <p:cNvPr id="122" name="Rounded Rectangle 121">
            <a:extLst>
              <a:ext uri="{FF2B5EF4-FFF2-40B4-BE49-F238E27FC236}">
                <a16:creationId xmlns:a16="http://schemas.microsoft.com/office/drawing/2014/main" id="{3BCE127E-DFD8-D21F-334B-BB06E02F376A}"/>
              </a:ext>
            </a:extLst>
          </p:cNvPr>
          <p:cNvSpPr/>
          <p:nvPr/>
        </p:nvSpPr>
        <p:spPr>
          <a:xfrm>
            <a:off x="5053713" y="1242641"/>
            <a:ext cx="6836819" cy="4004603"/>
          </a:xfrm>
          <a:prstGeom prst="roundRect">
            <a:avLst>
              <a:gd name="adj" fmla="val 5777"/>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7DDB619-6C7F-F500-1EB2-286F429F2B7D}"/>
              </a:ext>
            </a:extLst>
          </p:cNvPr>
          <p:cNvSpPr txBox="1"/>
          <p:nvPr/>
        </p:nvSpPr>
        <p:spPr>
          <a:xfrm>
            <a:off x="490895" y="1979423"/>
            <a:ext cx="4562818" cy="238526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9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rPr>
            </a:br>
            <a:r>
              <a:rPr kumimoji="0" lang="en-US" sz="2800" b="0" i="0" u="none" strike="noStrike" kern="0" cap="none" spc="0" normalizeH="0" baseline="0" noProof="0" dirty="0">
                <a:ln>
                  <a:noFill/>
                </a:ln>
                <a:solidFill>
                  <a:srgbClr val="272A2A"/>
                </a:solidFill>
                <a:effectLst/>
                <a:uLnTx/>
                <a:uFillTx/>
                <a:latin typeface="Avenir Next" panose="020B0503020202020204" pitchFamily="34" charset="0"/>
                <a:cs typeface="Arial"/>
                <a:sym typeface="Arial"/>
              </a:rPr>
              <a:t>Model Evaluation Metrics Comparison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lumMod val="65000"/>
                  <a:lumOff val="35000"/>
                </a:srgbClr>
              </a:solidFill>
              <a:effectLst/>
              <a:uLnTx/>
              <a:uFillTx/>
              <a:latin typeface="Avenir Next" panose="020B0503020202020204" pitchFamily="34" charset="0"/>
              <a:cs typeface="Arial"/>
              <a:sym typeface="Arial"/>
            </a:endParaRPr>
          </a:p>
          <a:p>
            <a:pPr lvl="0">
              <a:defRPr/>
            </a:pPr>
            <a:r>
              <a:rPr lang="en-US" dirty="0" err="1"/>
              <a:t>XGBoost</a:t>
            </a:r>
            <a:r>
              <a:rPr lang="en-US" dirty="0"/>
              <a:t> consistently outperforms Logistic Regression and Random Forest across all key metrics—accuracy, precision, recall, and F1 score—making it the most reliable and balanced model for identifying churned customers.</a:t>
            </a: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pic>
        <p:nvPicPr>
          <p:cNvPr id="3" name="Picture 2" descr="model_evaluation_metrics.png">
            <a:extLst>
              <a:ext uri="{FF2B5EF4-FFF2-40B4-BE49-F238E27FC236}">
                <a16:creationId xmlns:a16="http://schemas.microsoft.com/office/drawing/2014/main" id="{EBE1EE8C-BF7A-F7E3-8BC2-8A33A95B2530}"/>
              </a:ext>
            </a:extLst>
          </p:cNvPr>
          <p:cNvPicPr>
            <a:picLocks noChangeAspect="1"/>
          </p:cNvPicPr>
          <p:nvPr/>
        </p:nvPicPr>
        <p:blipFill>
          <a:blip r:embed="rId2"/>
          <a:stretch>
            <a:fillRect/>
          </a:stretch>
        </p:blipFill>
        <p:spPr>
          <a:xfrm>
            <a:off x="5430224" y="1374776"/>
            <a:ext cx="6233885" cy="3740331"/>
          </a:xfrm>
          <a:prstGeom prst="rect">
            <a:avLst/>
          </a:prstGeom>
        </p:spPr>
      </p:pic>
    </p:spTree>
    <p:extLst>
      <p:ext uri="{BB962C8B-B14F-4D97-AF65-F5344CB8AC3E}">
        <p14:creationId xmlns:p14="http://schemas.microsoft.com/office/powerpoint/2010/main" val="38912747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CEA95-009A-CEB8-AEAC-FD340CD26E98}"/>
            </a:ext>
          </a:extLst>
        </p:cNvPr>
        <p:cNvGrpSpPr/>
        <p:nvPr/>
      </p:nvGrpSpPr>
      <p:grpSpPr>
        <a:xfrm>
          <a:off x="0" y="0"/>
          <a:ext cx="0" cy="0"/>
          <a:chOff x="0" y="0"/>
          <a:chExt cx="0" cy="0"/>
        </a:xfrm>
      </p:grpSpPr>
      <p:sp>
        <p:nvSpPr>
          <p:cNvPr id="122" name="Rounded Rectangle 121">
            <a:extLst>
              <a:ext uri="{FF2B5EF4-FFF2-40B4-BE49-F238E27FC236}">
                <a16:creationId xmlns:a16="http://schemas.microsoft.com/office/drawing/2014/main" id="{216B521C-607D-2832-4F7A-973BE79AF5B8}"/>
              </a:ext>
            </a:extLst>
          </p:cNvPr>
          <p:cNvSpPr/>
          <p:nvPr/>
        </p:nvSpPr>
        <p:spPr>
          <a:xfrm>
            <a:off x="5053713" y="1242641"/>
            <a:ext cx="6836819" cy="4004603"/>
          </a:xfrm>
          <a:prstGeom prst="roundRect">
            <a:avLst>
              <a:gd name="adj" fmla="val 5777"/>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A6F60AA1-E721-B6E2-E36C-63954A82D186}"/>
              </a:ext>
            </a:extLst>
          </p:cNvPr>
          <p:cNvSpPr txBox="1"/>
          <p:nvPr/>
        </p:nvSpPr>
        <p:spPr>
          <a:xfrm>
            <a:off x="490895" y="1979423"/>
            <a:ext cx="4562818" cy="19543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9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rPr>
            </a:br>
            <a:r>
              <a:rPr kumimoji="0" lang="en-US" sz="2800" b="0" i="0" u="none" strike="noStrike" kern="0" cap="none" spc="0" normalizeH="0" baseline="0" noProof="0" dirty="0">
                <a:ln>
                  <a:noFill/>
                </a:ln>
                <a:solidFill>
                  <a:srgbClr val="272A2A"/>
                </a:solidFill>
                <a:effectLst/>
                <a:uLnTx/>
                <a:uFillTx/>
                <a:latin typeface="Avenir Next" panose="020B0503020202020204" pitchFamily="34" charset="0"/>
                <a:cs typeface="Arial"/>
                <a:sym typeface="Arial"/>
              </a:rPr>
              <a:t>Updated Feature Importance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lumMod val="65000"/>
                  <a:lumOff val="35000"/>
                </a:srgbClr>
              </a:solidFill>
              <a:effectLst/>
              <a:uLnTx/>
              <a:uFillTx/>
              <a:latin typeface="Avenir Next" panose="020B0503020202020204" pitchFamily="34" charset="0"/>
              <a:cs typeface="Arial"/>
              <a:sym typeface="Arial"/>
            </a:endParaRPr>
          </a:p>
          <a:p>
            <a:pPr lvl="0">
              <a:defRPr/>
            </a:pPr>
            <a:r>
              <a:rPr lang="en-US" dirty="0"/>
              <a:t>Customer service calls and having an international plan are the top predictors of churn—frequent service issues and higher-cost plans may drive dissatisfaction. Monitoring these signals can help proactively address churn risks.</a:t>
            </a: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pic>
        <p:nvPicPr>
          <p:cNvPr id="2" name="Picture 1" descr="updated_feature_importance.png">
            <a:extLst>
              <a:ext uri="{FF2B5EF4-FFF2-40B4-BE49-F238E27FC236}">
                <a16:creationId xmlns:a16="http://schemas.microsoft.com/office/drawing/2014/main" id="{9EC8D9D2-C59F-4265-E61D-B2FC2407872C}"/>
              </a:ext>
            </a:extLst>
          </p:cNvPr>
          <p:cNvPicPr>
            <a:picLocks noChangeAspect="1"/>
          </p:cNvPicPr>
          <p:nvPr/>
        </p:nvPicPr>
        <p:blipFill>
          <a:blip r:embed="rId2"/>
          <a:stretch>
            <a:fillRect/>
          </a:stretch>
        </p:blipFill>
        <p:spPr>
          <a:xfrm>
            <a:off x="5255623" y="1387839"/>
            <a:ext cx="6248400" cy="3749040"/>
          </a:xfrm>
          <a:prstGeom prst="rect">
            <a:avLst/>
          </a:prstGeom>
        </p:spPr>
      </p:pic>
    </p:spTree>
    <p:extLst>
      <p:ext uri="{BB962C8B-B14F-4D97-AF65-F5344CB8AC3E}">
        <p14:creationId xmlns:p14="http://schemas.microsoft.com/office/powerpoint/2010/main" val="5468823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9BC695-7137-B5D9-2F37-8018B36A8DAC}"/>
              </a:ext>
            </a:extLst>
          </p:cNvPr>
          <p:cNvSpPr/>
          <p:nvPr/>
        </p:nvSpPr>
        <p:spPr>
          <a:xfrm>
            <a:off x="659219" y="683804"/>
            <a:ext cx="10973337" cy="130805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900" b="0" i="0" u="none" strike="noStrike" kern="0" cap="none" spc="300" normalizeH="0" baseline="0" noProof="0" dirty="0">
              <a:ln>
                <a:noFill/>
              </a:ln>
              <a:solidFill>
                <a:srgbClr val="7F7F7F"/>
              </a:solidFill>
              <a:effectLst/>
              <a:uLnTx/>
              <a:uFillTx/>
              <a:latin typeface="Avenir Next" panose="020B0503020202020204" pitchFamily="34" charset="0"/>
              <a:cs typeface="Avenir Black"/>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300" normalizeH="0" baseline="0" noProof="0" dirty="0">
                <a:ln>
                  <a:noFill/>
                </a:ln>
                <a:solidFill>
                  <a:srgbClr val="272A2A"/>
                </a:solidFill>
                <a:effectLst/>
                <a:uLnTx/>
                <a:uFillTx/>
                <a:latin typeface="Avenir Next" panose="020B0503020202020204" pitchFamily="34" charset="0"/>
                <a:cs typeface="Avenir Black"/>
                <a:sym typeface="Arial"/>
              </a:rPr>
              <a:t>Business Recommendations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pc="300" dirty="0">
              <a:solidFill>
                <a:srgbClr val="272A2A"/>
              </a:solidFill>
              <a:latin typeface="Avenir Next" panose="020B0503020202020204" pitchFamily="34" charset="0"/>
              <a:cs typeface="Avenir Black"/>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solidFill>
                  <a:srgbClr val="262626"/>
                </a:solidFill>
                <a:latin typeface="Avenir Next" panose="020B0503020202020204" pitchFamily="34" charset="0"/>
                <a:cs typeface="Avenir Black"/>
              </a:rPr>
              <a:t>Customers with high international charges are more likely to churn, likely due to cost sensitivity or dissatisfaction with pricing or service quality. To reduce churn:</a:t>
            </a:r>
          </a:p>
        </p:txBody>
      </p:sp>
      <p:sp>
        <p:nvSpPr>
          <p:cNvPr id="6" name="Google Shape;98;p9">
            <a:extLst>
              <a:ext uri="{FF2B5EF4-FFF2-40B4-BE49-F238E27FC236}">
                <a16:creationId xmlns:a16="http://schemas.microsoft.com/office/drawing/2014/main" id="{2048C378-9F11-7E0B-3839-D8898AB589C8}"/>
              </a:ext>
            </a:extLst>
          </p:cNvPr>
          <p:cNvSpPr/>
          <p:nvPr/>
        </p:nvSpPr>
        <p:spPr>
          <a:xfrm>
            <a:off x="1849903" y="3780380"/>
            <a:ext cx="3849900" cy="340474"/>
          </a:xfrm>
          <a:prstGeom prst="roundRect">
            <a:avLst>
              <a:gd name="adj" fmla="val 16667"/>
            </a:avLst>
          </a:prstGeom>
          <a:solidFill>
            <a:srgbClr val="FF461D"/>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GB" sz="1400" b="1" i="0" u="none" strike="noStrike" cap="none" dirty="0">
                <a:solidFill>
                  <a:schemeClr val="lt1"/>
                </a:solidFill>
                <a:latin typeface="Rooney Regular" panose="020F0503040306060404" pitchFamily="34" charset="77"/>
                <a:ea typeface="Avenir"/>
                <a:cs typeface="Avenir"/>
                <a:sym typeface="Avenir"/>
              </a:rPr>
              <a:t>2025 Roadmap</a:t>
            </a:r>
            <a:endParaRPr sz="1400" b="1" i="0" u="none" strike="noStrike" cap="none" dirty="0">
              <a:solidFill>
                <a:srgbClr val="000000"/>
              </a:solidFill>
              <a:latin typeface="Rooney Regular" panose="020F0503040306060404" pitchFamily="34" charset="77"/>
              <a:ea typeface="Avenir"/>
              <a:cs typeface="Avenir"/>
              <a:sym typeface="Avenir"/>
            </a:endParaRPr>
          </a:p>
        </p:txBody>
      </p:sp>
      <p:grpSp>
        <p:nvGrpSpPr>
          <p:cNvPr id="5" name="Group 4">
            <a:extLst>
              <a:ext uri="{FF2B5EF4-FFF2-40B4-BE49-F238E27FC236}">
                <a16:creationId xmlns:a16="http://schemas.microsoft.com/office/drawing/2014/main" id="{FA089740-0632-C028-9B63-0033162EEB3A}"/>
              </a:ext>
            </a:extLst>
          </p:cNvPr>
          <p:cNvGrpSpPr/>
          <p:nvPr/>
        </p:nvGrpSpPr>
        <p:grpSpPr>
          <a:xfrm>
            <a:off x="5605905" y="2397302"/>
            <a:ext cx="677554" cy="661866"/>
            <a:chOff x="7092319" y="2419077"/>
            <a:chExt cx="677554" cy="661866"/>
          </a:xfrm>
        </p:grpSpPr>
        <p:sp>
          <p:nvSpPr>
            <p:cNvPr id="8" name="Oval 7">
              <a:extLst>
                <a:ext uri="{FF2B5EF4-FFF2-40B4-BE49-F238E27FC236}">
                  <a16:creationId xmlns:a16="http://schemas.microsoft.com/office/drawing/2014/main" id="{2A9175EF-650A-3CFE-1773-8F2ABF268B95}"/>
                </a:ext>
              </a:extLst>
            </p:cNvPr>
            <p:cNvSpPr/>
            <p:nvPr/>
          </p:nvSpPr>
          <p:spPr>
            <a:xfrm>
              <a:off x="7092319" y="2419077"/>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9" name="Group 8">
              <a:extLst>
                <a:ext uri="{FF2B5EF4-FFF2-40B4-BE49-F238E27FC236}">
                  <a16:creationId xmlns:a16="http://schemas.microsoft.com/office/drawing/2014/main" id="{F4B5B2DA-4D94-8596-D723-2D0A79D0F564}"/>
                </a:ext>
              </a:extLst>
            </p:cNvPr>
            <p:cNvGrpSpPr/>
            <p:nvPr/>
          </p:nvGrpSpPr>
          <p:grpSpPr>
            <a:xfrm>
              <a:off x="7287561" y="2605247"/>
              <a:ext cx="287069" cy="288684"/>
              <a:chOff x="6597494" y="2384181"/>
              <a:chExt cx="365760" cy="365514"/>
            </a:xfrm>
          </p:grpSpPr>
          <p:sp>
            <p:nvSpPr>
              <p:cNvPr id="10" name="Freeform 21">
                <a:extLst>
                  <a:ext uri="{FF2B5EF4-FFF2-40B4-BE49-F238E27FC236}">
                    <a16:creationId xmlns:a16="http://schemas.microsoft.com/office/drawing/2014/main" id="{F45F44B2-9C93-B2F0-BEBC-3E1B26D678BF}"/>
                  </a:ext>
                </a:extLst>
              </p:cNvPr>
              <p:cNvSpPr/>
              <p:nvPr/>
            </p:nvSpPr>
            <p:spPr>
              <a:xfrm>
                <a:off x="6597503" y="2384189"/>
                <a:ext cx="365574" cy="365505"/>
              </a:xfrm>
              <a:custGeom>
                <a:avLst/>
                <a:gdLst/>
                <a:ahLst/>
                <a:cxnLst>
                  <a:cxn ang="0">
                    <a:pos x="wd2" y="hd2"/>
                  </a:cxn>
                  <a:cxn ang="5400000">
                    <a:pos x="wd2" y="hd2"/>
                  </a:cxn>
                  <a:cxn ang="10800000">
                    <a:pos x="wd2" y="hd2"/>
                  </a:cxn>
                  <a:cxn ang="16200000">
                    <a:pos x="wd2" y="hd2"/>
                  </a:cxn>
                </a:cxnLst>
                <a:rect l="0" t="0" r="r" b="b"/>
                <a:pathLst>
                  <a:path w="21012" h="21302" extrusionOk="0">
                    <a:moveTo>
                      <a:pt x="4041" y="21302"/>
                    </a:moveTo>
                    <a:cubicBezTo>
                      <a:pt x="3526" y="21302"/>
                      <a:pt x="3012" y="21228"/>
                      <a:pt x="2498" y="21004"/>
                    </a:cubicBezTo>
                    <a:cubicBezTo>
                      <a:pt x="2351" y="20930"/>
                      <a:pt x="2277" y="20781"/>
                      <a:pt x="2204" y="20632"/>
                    </a:cubicBezTo>
                    <a:cubicBezTo>
                      <a:pt x="2204" y="20483"/>
                      <a:pt x="2204" y="20334"/>
                      <a:pt x="2351" y="20259"/>
                    </a:cubicBezTo>
                    <a:cubicBezTo>
                      <a:pt x="3967" y="18695"/>
                      <a:pt x="3967" y="18695"/>
                      <a:pt x="3967" y="18695"/>
                    </a:cubicBezTo>
                    <a:cubicBezTo>
                      <a:pt x="3967" y="17429"/>
                      <a:pt x="3967" y="17429"/>
                      <a:pt x="3967" y="17429"/>
                    </a:cubicBezTo>
                    <a:cubicBezTo>
                      <a:pt x="2571" y="17429"/>
                      <a:pt x="2571" y="17429"/>
                      <a:pt x="2571" y="17429"/>
                    </a:cubicBezTo>
                    <a:cubicBezTo>
                      <a:pt x="1028" y="18993"/>
                      <a:pt x="1028" y="18993"/>
                      <a:pt x="1028" y="18993"/>
                    </a:cubicBezTo>
                    <a:cubicBezTo>
                      <a:pt x="955" y="19142"/>
                      <a:pt x="808" y="19142"/>
                      <a:pt x="661" y="19142"/>
                    </a:cubicBezTo>
                    <a:cubicBezTo>
                      <a:pt x="514" y="19068"/>
                      <a:pt x="367" y="18993"/>
                      <a:pt x="294" y="18844"/>
                    </a:cubicBezTo>
                    <a:cubicBezTo>
                      <a:pt x="-294" y="17354"/>
                      <a:pt x="0" y="15641"/>
                      <a:pt x="1175" y="14450"/>
                    </a:cubicBezTo>
                    <a:cubicBezTo>
                      <a:pt x="2204" y="13332"/>
                      <a:pt x="3820" y="12960"/>
                      <a:pt x="5216" y="13481"/>
                    </a:cubicBezTo>
                    <a:cubicBezTo>
                      <a:pt x="13298" y="5288"/>
                      <a:pt x="13298" y="5288"/>
                      <a:pt x="13298" y="5288"/>
                    </a:cubicBezTo>
                    <a:cubicBezTo>
                      <a:pt x="12784" y="3873"/>
                      <a:pt x="13151" y="2234"/>
                      <a:pt x="14253" y="1192"/>
                    </a:cubicBezTo>
                    <a:cubicBezTo>
                      <a:pt x="15428" y="0"/>
                      <a:pt x="17118" y="-298"/>
                      <a:pt x="18588" y="298"/>
                    </a:cubicBezTo>
                    <a:cubicBezTo>
                      <a:pt x="18735" y="372"/>
                      <a:pt x="18808" y="521"/>
                      <a:pt x="18882" y="670"/>
                    </a:cubicBezTo>
                    <a:cubicBezTo>
                      <a:pt x="18882" y="819"/>
                      <a:pt x="18882" y="968"/>
                      <a:pt x="18735" y="1043"/>
                    </a:cubicBezTo>
                    <a:cubicBezTo>
                      <a:pt x="17192" y="2607"/>
                      <a:pt x="17192" y="2607"/>
                      <a:pt x="17192" y="2607"/>
                    </a:cubicBezTo>
                    <a:cubicBezTo>
                      <a:pt x="17192" y="4022"/>
                      <a:pt x="17192" y="4022"/>
                      <a:pt x="17192" y="4022"/>
                    </a:cubicBezTo>
                    <a:cubicBezTo>
                      <a:pt x="18441" y="4022"/>
                      <a:pt x="18441" y="4022"/>
                      <a:pt x="18441" y="4022"/>
                    </a:cubicBezTo>
                    <a:cubicBezTo>
                      <a:pt x="19984" y="2383"/>
                      <a:pt x="19984" y="2383"/>
                      <a:pt x="19984" y="2383"/>
                    </a:cubicBezTo>
                    <a:cubicBezTo>
                      <a:pt x="20057" y="2234"/>
                      <a:pt x="20204" y="2234"/>
                      <a:pt x="20351" y="2234"/>
                    </a:cubicBezTo>
                    <a:cubicBezTo>
                      <a:pt x="20498" y="2309"/>
                      <a:pt x="20645" y="2383"/>
                      <a:pt x="20718" y="2532"/>
                    </a:cubicBezTo>
                    <a:cubicBezTo>
                      <a:pt x="21306" y="4022"/>
                      <a:pt x="21012" y="5661"/>
                      <a:pt x="19837" y="6852"/>
                    </a:cubicBezTo>
                    <a:cubicBezTo>
                      <a:pt x="18808" y="7970"/>
                      <a:pt x="17192" y="8342"/>
                      <a:pt x="15796" y="7821"/>
                    </a:cubicBezTo>
                    <a:cubicBezTo>
                      <a:pt x="7714" y="16014"/>
                      <a:pt x="7714" y="16014"/>
                      <a:pt x="7714" y="16014"/>
                    </a:cubicBezTo>
                    <a:cubicBezTo>
                      <a:pt x="8228" y="17503"/>
                      <a:pt x="7861" y="19068"/>
                      <a:pt x="6833" y="20110"/>
                    </a:cubicBezTo>
                    <a:cubicBezTo>
                      <a:pt x="6024" y="20930"/>
                      <a:pt x="5069" y="21302"/>
                      <a:pt x="4041" y="21302"/>
                    </a:cubicBezTo>
                    <a:close/>
                    <a:moveTo>
                      <a:pt x="3526" y="20408"/>
                    </a:moveTo>
                    <a:cubicBezTo>
                      <a:pt x="4482" y="20557"/>
                      <a:pt x="5437" y="20259"/>
                      <a:pt x="6171" y="19514"/>
                    </a:cubicBezTo>
                    <a:cubicBezTo>
                      <a:pt x="7053" y="18621"/>
                      <a:pt x="7273" y="17280"/>
                      <a:pt x="6833" y="16088"/>
                    </a:cubicBezTo>
                    <a:cubicBezTo>
                      <a:pt x="6759" y="15939"/>
                      <a:pt x="6759" y="15716"/>
                      <a:pt x="6906" y="15567"/>
                    </a:cubicBezTo>
                    <a:cubicBezTo>
                      <a:pt x="15355" y="7001"/>
                      <a:pt x="15355" y="7001"/>
                      <a:pt x="15355" y="7001"/>
                    </a:cubicBezTo>
                    <a:cubicBezTo>
                      <a:pt x="15502" y="6852"/>
                      <a:pt x="15722" y="6852"/>
                      <a:pt x="15869" y="6927"/>
                    </a:cubicBezTo>
                    <a:cubicBezTo>
                      <a:pt x="17045" y="7374"/>
                      <a:pt x="18367" y="7150"/>
                      <a:pt x="19249" y="6256"/>
                    </a:cubicBezTo>
                    <a:cubicBezTo>
                      <a:pt x="19984" y="5512"/>
                      <a:pt x="20277" y="4543"/>
                      <a:pt x="20130" y="3575"/>
                    </a:cubicBezTo>
                    <a:cubicBezTo>
                      <a:pt x="18955" y="4767"/>
                      <a:pt x="18955" y="4767"/>
                      <a:pt x="18955" y="4767"/>
                    </a:cubicBezTo>
                    <a:cubicBezTo>
                      <a:pt x="18882" y="4841"/>
                      <a:pt x="18735" y="4916"/>
                      <a:pt x="18588" y="4916"/>
                    </a:cubicBezTo>
                    <a:cubicBezTo>
                      <a:pt x="16751" y="4916"/>
                      <a:pt x="16751" y="4916"/>
                      <a:pt x="16751" y="4916"/>
                    </a:cubicBezTo>
                    <a:cubicBezTo>
                      <a:pt x="16530" y="4916"/>
                      <a:pt x="16310" y="4692"/>
                      <a:pt x="16310" y="4469"/>
                    </a:cubicBezTo>
                    <a:cubicBezTo>
                      <a:pt x="16310" y="2458"/>
                      <a:pt x="16310" y="2458"/>
                      <a:pt x="16310" y="2458"/>
                    </a:cubicBezTo>
                    <a:cubicBezTo>
                      <a:pt x="16310" y="2309"/>
                      <a:pt x="16384" y="2234"/>
                      <a:pt x="16457" y="2085"/>
                    </a:cubicBezTo>
                    <a:cubicBezTo>
                      <a:pt x="17633" y="968"/>
                      <a:pt x="17633" y="968"/>
                      <a:pt x="17633" y="968"/>
                    </a:cubicBezTo>
                    <a:cubicBezTo>
                      <a:pt x="16604" y="745"/>
                      <a:pt x="15575" y="1043"/>
                      <a:pt x="14841" y="1788"/>
                    </a:cubicBezTo>
                    <a:cubicBezTo>
                      <a:pt x="13959" y="2681"/>
                      <a:pt x="13739" y="4022"/>
                      <a:pt x="14253" y="5214"/>
                    </a:cubicBezTo>
                    <a:cubicBezTo>
                      <a:pt x="14253" y="5437"/>
                      <a:pt x="14253" y="5586"/>
                      <a:pt x="14106" y="5735"/>
                    </a:cubicBezTo>
                    <a:cubicBezTo>
                      <a:pt x="5657" y="14301"/>
                      <a:pt x="5657" y="14301"/>
                      <a:pt x="5657" y="14301"/>
                    </a:cubicBezTo>
                    <a:cubicBezTo>
                      <a:pt x="5510" y="14450"/>
                      <a:pt x="5363" y="14450"/>
                      <a:pt x="5143" y="14450"/>
                    </a:cubicBezTo>
                    <a:cubicBezTo>
                      <a:pt x="3967" y="13928"/>
                      <a:pt x="2645" y="14152"/>
                      <a:pt x="1763" y="15045"/>
                    </a:cubicBezTo>
                    <a:cubicBezTo>
                      <a:pt x="1028" y="15790"/>
                      <a:pt x="735" y="16833"/>
                      <a:pt x="955" y="17876"/>
                    </a:cubicBezTo>
                    <a:cubicBezTo>
                      <a:pt x="2057" y="16684"/>
                      <a:pt x="2057" y="16684"/>
                      <a:pt x="2057" y="16684"/>
                    </a:cubicBezTo>
                    <a:cubicBezTo>
                      <a:pt x="2204" y="16610"/>
                      <a:pt x="2277" y="16535"/>
                      <a:pt x="2424" y="16535"/>
                    </a:cubicBezTo>
                    <a:cubicBezTo>
                      <a:pt x="4408" y="16535"/>
                      <a:pt x="4408" y="16535"/>
                      <a:pt x="4408" y="16535"/>
                    </a:cubicBezTo>
                    <a:cubicBezTo>
                      <a:pt x="4628" y="16535"/>
                      <a:pt x="4849" y="16759"/>
                      <a:pt x="4849" y="16982"/>
                    </a:cubicBezTo>
                    <a:cubicBezTo>
                      <a:pt x="4849" y="18844"/>
                      <a:pt x="4849" y="18844"/>
                      <a:pt x="4849" y="18844"/>
                    </a:cubicBezTo>
                    <a:cubicBezTo>
                      <a:pt x="4849" y="18993"/>
                      <a:pt x="4775" y="19142"/>
                      <a:pt x="4702" y="19216"/>
                    </a:cubicBezTo>
                    <a:lnTo>
                      <a:pt x="3526" y="2040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11" name="Freeform 22">
                <a:extLst>
                  <a:ext uri="{FF2B5EF4-FFF2-40B4-BE49-F238E27FC236}">
                    <a16:creationId xmlns:a16="http://schemas.microsoft.com/office/drawing/2014/main" id="{EB1DD9F6-9831-52FA-7C54-745668E07CD5}"/>
                  </a:ext>
                </a:extLst>
              </p:cNvPr>
              <p:cNvSpPr/>
              <p:nvPr/>
            </p:nvSpPr>
            <p:spPr>
              <a:xfrm>
                <a:off x="6597494" y="2384181"/>
                <a:ext cx="187548" cy="187548"/>
              </a:xfrm>
              <a:custGeom>
                <a:avLst/>
                <a:gdLst/>
                <a:ahLst/>
                <a:cxnLst>
                  <a:cxn ang="0">
                    <a:pos x="wd2" y="hd2"/>
                  </a:cxn>
                  <a:cxn ang="5400000">
                    <a:pos x="wd2" y="hd2"/>
                  </a:cxn>
                  <a:cxn ang="10800000">
                    <a:pos x="wd2" y="hd2"/>
                  </a:cxn>
                  <a:cxn ang="16200000">
                    <a:pos x="wd2" y="hd2"/>
                  </a:cxn>
                </a:cxnLst>
                <a:rect l="0" t="0" r="r" b="b"/>
                <a:pathLst>
                  <a:path w="21028" h="21028" extrusionOk="0">
                    <a:moveTo>
                      <a:pt x="16164" y="21028"/>
                    </a:moveTo>
                    <a:cubicBezTo>
                      <a:pt x="10156" y="15020"/>
                      <a:pt x="10156" y="15020"/>
                      <a:pt x="10156" y="15020"/>
                    </a:cubicBezTo>
                    <a:cubicBezTo>
                      <a:pt x="7439" y="16021"/>
                      <a:pt x="4292" y="15306"/>
                      <a:pt x="2289" y="13303"/>
                    </a:cubicBezTo>
                    <a:cubicBezTo>
                      <a:pt x="0" y="11015"/>
                      <a:pt x="-572" y="7725"/>
                      <a:pt x="572" y="4864"/>
                    </a:cubicBezTo>
                    <a:cubicBezTo>
                      <a:pt x="715" y="4578"/>
                      <a:pt x="1002" y="4435"/>
                      <a:pt x="1288" y="4292"/>
                    </a:cubicBezTo>
                    <a:cubicBezTo>
                      <a:pt x="1574" y="4292"/>
                      <a:pt x="1860" y="4292"/>
                      <a:pt x="2003" y="4578"/>
                    </a:cubicBezTo>
                    <a:cubicBezTo>
                      <a:pt x="5007" y="7725"/>
                      <a:pt x="5007" y="7725"/>
                      <a:pt x="5007" y="7725"/>
                    </a:cubicBezTo>
                    <a:cubicBezTo>
                      <a:pt x="7725" y="7725"/>
                      <a:pt x="7725" y="7725"/>
                      <a:pt x="7725" y="7725"/>
                    </a:cubicBezTo>
                    <a:cubicBezTo>
                      <a:pt x="7725" y="5007"/>
                      <a:pt x="7725" y="5007"/>
                      <a:pt x="7725" y="5007"/>
                    </a:cubicBezTo>
                    <a:cubicBezTo>
                      <a:pt x="4578" y="2003"/>
                      <a:pt x="4578" y="2003"/>
                      <a:pt x="4578" y="2003"/>
                    </a:cubicBezTo>
                    <a:cubicBezTo>
                      <a:pt x="4292" y="1860"/>
                      <a:pt x="4292" y="1574"/>
                      <a:pt x="4292" y="1288"/>
                    </a:cubicBezTo>
                    <a:cubicBezTo>
                      <a:pt x="4435" y="1002"/>
                      <a:pt x="4578" y="715"/>
                      <a:pt x="4864" y="572"/>
                    </a:cubicBezTo>
                    <a:cubicBezTo>
                      <a:pt x="7725" y="-572"/>
                      <a:pt x="10872" y="0"/>
                      <a:pt x="13160" y="2289"/>
                    </a:cubicBezTo>
                    <a:cubicBezTo>
                      <a:pt x="15306" y="4292"/>
                      <a:pt x="16021" y="7439"/>
                      <a:pt x="15020" y="10156"/>
                    </a:cubicBezTo>
                    <a:cubicBezTo>
                      <a:pt x="21028" y="16164"/>
                      <a:pt x="21028" y="16164"/>
                      <a:pt x="21028" y="16164"/>
                    </a:cubicBezTo>
                    <a:cubicBezTo>
                      <a:pt x="19884" y="17452"/>
                      <a:pt x="19884" y="17452"/>
                      <a:pt x="19884" y="17452"/>
                    </a:cubicBezTo>
                    <a:cubicBezTo>
                      <a:pt x="13447" y="11015"/>
                      <a:pt x="13447" y="11015"/>
                      <a:pt x="13447" y="11015"/>
                    </a:cubicBezTo>
                    <a:cubicBezTo>
                      <a:pt x="13160" y="10729"/>
                      <a:pt x="13160" y="10443"/>
                      <a:pt x="13303" y="10013"/>
                    </a:cubicBezTo>
                    <a:cubicBezTo>
                      <a:pt x="14162" y="7725"/>
                      <a:pt x="13733" y="5150"/>
                      <a:pt x="12016" y="3433"/>
                    </a:cubicBezTo>
                    <a:cubicBezTo>
                      <a:pt x="10586" y="2003"/>
                      <a:pt x="8726" y="1431"/>
                      <a:pt x="6866" y="1860"/>
                    </a:cubicBezTo>
                    <a:cubicBezTo>
                      <a:pt x="9155" y="4005"/>
                      <a:pt x="9155" y="4005"/>
                      <a:pt x="9155" y="4005"/>
                    </a:cubicBezTo>
                    <a:cubicBezTo>
                      <a:pt x="9298" y="4292"/>
                      <a:pt x="9441" y="4435"/>
                      <a:pt x="9441" y="4721"/>
                    </a:cubicBezTo>
                    <a:cubicBezTo>
                      <a:pt x="9441" y="8583"/>
                      <a:pt x="9441" y="8583"/>
                      <a:pt x="9441" y="8583"/>
                    </a:cubicBezTo>
                    <a:cubicBezTo>
                      <a:pt x="9441" y="9012"/>
                      <a:pt x="9012" y="9441"/>
                      <a:pt x="8583" y="9441"/>
                    </a:cubicBezTo>
                    <a:cubicBezTo>
                      <a:pt x="4721" y="9441"/>
                      <a:pt x="4721" y="9441"/>
                      <a:pt x="4721" y="9441"/>
                    </a:cubicBezTo>
                    <a:cubicBezTo>
                      <a:pt x="4435" y="9441"/>
                      <a:pt x="4149" y="9298"/>
                      <a:pt x="4005" y="9155"/>
                    </a:cubicBezTo>
                    <a:cubicBezTo>
                      <a:pt x="1860" y="6866"/>
                      <a:pt x="1860" y="6866"/>
                      <a:pt x="1860" y="6866"/>
                    </a:cubicBezTo>
                    <a:cubicBezTo>
                      <a:pt x="1431" y="8726"/>
                      <a:pt x="2003" y="10586"/>
                      <a:pt x="3433" y="12016"/>
                    </a:cubicBezTo>
                    <a:cubicBezTo>
                      <a:pt x="5150" y="13733"/>
                      <a:pt x="7725" y="14305"/>
                      <a:pt x="10013" y="13303"/>
                    </a:cubicBezTo>
                    <a:cubicBezTo>
                      <a:pt x="10443" y="13160"/>
                      <a:pt x="10729" y="13160"/>
                      <a:pt x="11015" y="13447"/>
                    </a:cubicBezTo>
                    <a:cubicBezTo>
                      <a:pt x="17452" y="19884"/>
                      <a:pt x="17452" y="19884"/>
                      <a:pt x="17452" y="19884"/>
                    </a:cubicBezTo>
                    <a:lnTo>
                      <a:pt x="16164" y="2102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12" name="Freeform 23">
                <a:extLst>
                  <a:ext uri="{FF2B5EF4-FFF2-40B4-BE49-F238E27FC236}">
                    <a16:creationId xmlns:a16="http://schemas.microsoft.com/office/drawing/2014/main" id="{53AEED31-B2CC-BFA3-58D0-7E168F67A908}"/>
                  </a:ext>
                </a:extLst>
              </p:cNvPr>
              <p:cNvSpPr/>
              <p:nvPr/>
            </p:nvSpPr>
            <p:spPr>
              <a:xfrm>
                <a:off x="6775538" y="2562226"/>
                <a:ext cx="187716" cy="187469"/>
              </a:xfrm>
              <a:custGeom>
                <a:avLst/>
                <a:gdLst/>
                <a:ahLst/>
                <a:cxnLst>
                  <a:cxn ang="0">
                    <a:pos x="wd2" y="hd2"/>
                  </a:cxn>
                  <a:cxn ang="5400000">
                    <a:pos x="wd2" y="hd2"/>
                  </a:cxn>
                  <a:cxn ang="10800000">
                    <a:pos x="wd2" y="hd2"/>
                  </a:cxn>
                  <a:cxn ang="16200000">
                    <a:pos x="wd2" y="hd2"/>
                  </a:cxn>
                </a:cxnLst>
                <a:rect l="0" t="0" r="r" b="b"/>
                <a:pathLst>
                  <a:path w="20953" h="21600" extrusionOk="0">
                    <a:moveTo>
                      <a:pt x="13216" y="21600"/>
                    </a:moveTo>
                    <a:cubicBezTo>
                      <a:pt x="11226" y="21600"/>
                      <a:pt x="9237" y="20865"/>
                      <a:pt x="7816" y="19249"/>
                    </a:cubicBezTo>
                    <a:cubicBezTo>
                      <a:pt x="5684" y="17192"/>
                      <a:pt x="4974" y="13959"/>
                      <a:pt x="5968" y="11167"/>
                    </a:cubicBezTo>
                    <a:cubicBezTo>
                      <a:pt x="0" y="4996"/>
                      <a:pt x="0" y="4996"/>
                      <a:pt x="0" y="4996"/>
                    </a:cubicBezTo>
                    <a:cubicBezTo>
                      <a:pt x="1137" y="3673"/>
                      <a:pt x="1137" y="3673"/>
                      <a:pt x="1137" y="3673"/>
                    </a:cubicBezTo>
                    <a:cubicBezTo>
                      <a:pt x="7532" y="10286"/>
                      <a:pt x="7532" y="10286"/>
                      <a:pt x="7532" y="10286"/>
                    </a:cubicBezTo>
                    <a:cubicBezTo>
                      <a:pt x="7816" y="10580"/>
                      <a:pt x="7816" y="11020"/>
                      <a:pt x="7816" y="11314"/>
                    </a:cubicBezTo>
                    <a:cubicBezTo>
                      <a:pt x="6821" y="13665"/>
                      <a:pt x="7247" y="16310"/>
                      <a:pt x="8953" y="18073"/>
                    </a:cubicBezTo>
                    <a:cubicBezTo>
                      <a:pt x="10374" y="19543"/>
                      <a:pt x="12363" y="20131"/>
                      <a:pt x="14353" y="19837"/>
                    </a:cubicBezTo>
                    <a:cubicBezTo>
                      <a:pt x="12079" y="17486"/>
                      <a:pt x="12079" y="17486"/>
                      <a:pt x="12079" y="17486"/>
                    </a:cubicBezTo>
                    <a:cubicBezTo>
                      <a:pt x="11937" y="17339"/>
                      <a:pt x="11795" y="17045"/>
                      <a:pt x="11795" y="16751"/>
                    </a:cubicBezTo>
                    <a:cubicBezTo>
                      <a:pt x="11795" y="13078"/>
                      <a:pt x="11795" y="13078"/>
                      <a:pt x="11795" y="13078"/>
                    </a:cubicBezTo>
                    <a:cubicBezTo>
                      <a:pt x="11795" y="12637"/>
                      <a:pt x="12221" y="12196"/>
                      <a:pt x="12647" y="12196"/>
                    </a:cubicBezTo>
                    <a:cubicBezTo>
                      <a:pt x="16200" y="12196"/>
                      <a:pt x="16200" y="12196"/>
                      <a:pt x="16200" y="12196"/>
                    </a:cubicBezTo>
                    <a:cubicBezTo>
                      <a:pt x="16484" y="12196"/>
                      <a:pt x="16626" y="12343"/>
                      <a:pt x="16911" y="12490"/>
                    </a:cubicBezTo>
                    <a:cubicBezTo>
                      <a:pt x="19184" y="14841"/>
                      <a:pt x="19184" y="14841"/>
                      <a:pt x="19184" y="14841"/>
                    </a:cubicBezTo>
                    <a:cubicBezTo>
                      <a:pt x="19468" y="12784"/>
                      <a:pt x="18900" y="10727"/>
                      <a:pt x="17479" y="9257"/>
                    </a:cubicBezTo>
                    <a:cubicBezTo>
                      <a:pt x="15774" y="7494"/>
                      <a:pt x="13216" y="7053"/>
                      <a:pt x="10942" y="8082"/>
                    </a:cubicBezTo>
                    <a:cubicBezTo>
                      <a:pt x="10658" y="8082"/>
                      <a:pt x="10232" y="8082"/>
                      <a:pt x="9947" y="7788"/>
                    </a:cubicBezTo>
                    <a:cubicBezTo>
                      <a:pt x="3553" y="1176"/>
                      <a:pt x="3553" y="1176"/>
                      <a:pt x="3553" y="1176"/>
                    </a:cubicBezTo>
                    <a:cubicBezTo>
                      <a:pt x="4832" y="0"/>
                      <a:pt x="4832" y="0"/>
                      <a:pt x="4832" y="0"/>
                    </a:cubicBezTo>
                    <a:cubicBezTo>
                      <a:pt x="10800" y="6171"/>
                      <a:pt x="10800" y="6171"/>
                      <a:pt x="10800" y="6171"/>
                    </a:cubicBezTo>
                    <a:cubicBezTo>
                      <a:pt x="13500" y="5143"/>
                      <a:pt x="16626" y="5878"/>
                      <a:pt x="18616" y="8082"/>
                    </a:cubicBezTo>
                    <a:cubicBezTo>
                      <a:pt x="20889" y="10433"/>
                      <a:pt x="21600" y="13812"/>
                      <a:pt x="20321" y="16751"/>
                    </a:cubicBezTo>
                    <a:cubicBezTo>
                      <a:pt x="20179" y="17045"/>
                      <a:pt x="19895" y="17192"/>
                      <a:pt x="19611" y="17339"/>
                    </a:cubicBezTo>
                    <a:cubicBezTo>
                      <a:pt x="19468" y="17339"/>
                      <a:pt x="19184" y="17339"/>
                      <a:pt x="18900" y="17045"/>
                    </a:cubicBezTo>
                    <a:cubicBezTo>
                      <a:pt x="15916" y="13959"/>
                      <a:pt x="15916" y="13959"/>
                      <a:pt x="15916" y="13959"/>
                    </a:cubicBezTo>
                    <a:cubicBezTo>
                      <a:pt x="13500" y="13959"/>
                      <a:pt x="13500" y="13959"/>
                      <a:pt x="13500" y="13959"/>
                    </a:cubicBezTo>
                    <a:cubicBezTo>
                      <a:pt x="13500" y="16457"/>
                      <a:pt x="13500" y="16457"/>
                      <a:pt x="13500" y="16457"/>
                    </a:cubicBezTo>
                    <a:cubicBezTo>
                      <a:pt x="16484" y="19543"/>
                      <a:pt x="16484" y="19543"/>
                      <a:pt x="16484" y="19543"/>
                    </a:cubicBezTo>
                    <a:cubicBezTo>
                      <a:pt x="16768" y="19837"/>
                      <a:pt x="16768" y="20131"/>
                      <a:pt x="16768" y="20424"/>
                    </a:cubicBezTo>
                    <a:cubicBezTo>
                      <a:pt x="16626" y="20571"/>
                      <a:pt x="16484" y="20865"/>
                      <a:pt x="16200" y="21012"/>
                    </a:cubicBezTo>
                    <a:cubicBezTo>
                      <a:pt x="15205" y="21453"/>
                      <a:pt x="14211" y="21600"/>
                      <a:pt x="13216" y="21600"/>
                    </a:cubicBezTo>
                    <a:close/>
                  </a:path>
                </a:pathLst>
              </a:custGeom>
              <a:solidFill>
                <a:srgbClr val="FF481D"/>
              </a:solidFill>
              <a:ln w="12700" cap="flat">
                <a:noFill/>
                <a:miter lim="400000"/>
              </a:ln>
              <a:effectLst/>
            </p:spPr>
            <p:txBody>
              <a:bodyPr wrap="square" lIns="45719" tIns="45719" rIns="45719" bIns="45719" numCol="1" anchor="t">
                <a:noAutofit/>
              </a:bodyPr>
              <a:lstStyle/>
              <a:p>
                <a:endParaRPr dirty="0"/>
              </a:p>
            </p:txBody>
          </p:sp>
        </p:grpSp>
      </p:grpSp>
      <p:grpSp>
        <p:nvGrpSpPr>
          <p:cNvPr id="13" name="Group 12">
            <a:extLst>
              <a:ext uri="{FF2B5EF4-FFF2-40B4-BE49-F238E27FC236}">
                <a16:creationId xmlns:a16="http://schemas.microsoft.com/office/drawing/2014/main" id="{52C16CC9-622C-4F5C-1708-4E93EC9C3A02}"/>
              </a:ext>
            </a:extLst>
          </p:cNvPr>
          <p:cNvGrpSpPr/>
          <p:nvPr/>
        </p:nvGrpSpPr>
        <p:grpSpPr>
          <a:xfrm>
            <a:off x="6165904" y="4315722"/>
            <a:ext cx="677554" cy="661866"/>
            <a:chOff x="5107083" y="1389506"/>
            <a:chExt cx="677554" cy="661866"/>
          </a:xfrm>
        </p:grpSpPr>
        <p:sp>
          <p:nvSpPr>
            <p:cNvPr id="14" name="Oval 13">
              <a:extLst>
                <a:ext uri="{FF2B5EF4-FFF2-40B4-BE49-F238E27FC236}">
                  <a16:creationId xmlns:a16="http://schemas.microsoft.com/office/drawing/2014/main" id="{2C45DA46-7377-18E7-2E14-735FD2DD1EBA}"/>
                </a:ext>
              </a:extLst>
            </p:cNvPr>
            <p:cNvSpPr/>
            <p:nvPr/>
          </p:nvSpPr>
          <p:spPr>
            <a:xfrm>
              <a:off x="5107083" y="138950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5" name="Google Shape;214;p26">
              <a:extLst>
                <a:ext uri="{FF2B5EF4-FFF2-40B4-BE49-F238E27FC236}">
                  <a16:creationId xmlns:a16="http://schemas.microsoft.com/office/drawing/2014/main" id="{A0FB24E7-DDFF-AE09-ADE6-D3E0D4816511}"/>
                </a:ext>
              </a:extLst>
            </p:cNvPr>
            <p:cNvGrpSpPr/>
            <p:nvPr/>
          </p:nvGrpSpPr>
          <p:grpSpPr>
            <a:xfrm>
              <a:off x="5252241" y="1514328"/>
              <a:ext cx="370592" cy="372151"/>
              <a:chOff x="2594" y="672"/>
              <a:chExt cx="423" cy="412"/>
            </a:xfrm>
            <a:solidFill>
              <a:srgbClr val="FF0000"/>
            </a:solidFill>
          </p:grpSpPr>
          <p:sp>
            <p:nvSpPr>
              <p:cNvPr id="16" name="Google Shape;215;p26">
                <a:extLst>
                  <a:ext uri="{FF2B5EF4-FFF2-40B4-BE49-F238E27FC236}">
                    <a16:creationId xmlns:a16="http://schemas.microsoft.com/office/drawing/2014/main" id="{83C4CE1F-5556-4034-4B28-FB5659B83292}"/>
                  </a:ext>
                </a:extLst>
              </p:cNvPr>
              <p:cNvSpPr/>
              <p:nvPr/>
            </p:nvSpPr>
            <p:spPr>
              <a:xfrm>
                <a:off x="2648" y="724"/>
                <a:ext cx="317" cy="309"/>
              </a:xfrm>
              <a:custGeom>
                <a:avLst/>
                <a:gdLst/>
                <a:ahLst/>
                <a:cxnLst/>
                <a:rect l="l" t="t" r="r" b="b"/>
                <a:pathLst>
                  <a:path w="207" h="207" extrusionOk="0">
                    <a:moveTo>
                      <a:pt x="103" y="207"/>
                    </a:moveTo>
                    <a:cubicBezTo>
                      <a:pt x="46" y="207"/>
                      <a:pt x="0" y="160"/>
                      <a:pt x="0" y="103"/>
                    </a:cubicBezTo>
                    <a:cubicBezTo>
                      <a:pt x="0" y="46"/>
                      <a:pt x="46" y="0"/>
                      <a:pt x="103" y="0"/>
                    </a:cubicBezTo>
                    <a:cubicBezTo>
                      <a:pt x="160" y="0"/>
                      <a:pt x="207" y="46"/>
                      <a:pt x="207" y="103"/>
                    </a:cubicBezTo>
                    <a:cubicBezTo>
                      <a:pt x="207" y="160"/>
                      <a:pt x="160" y="207"/>
                      <a:pt x="103" y="207"/>
                    </a:cubicBezTo>
                    <a:close/>
                    <a:moveTo>
                      <a:pt x="103" y="12"/>
                    </a:moveTo>
                    <a:cubicBezTo>
                      <a:pt x="53" y="12"/>
                      <a:pt x="12" y="53"/>
                      <a:pt x="12" y="103"/>
                    </a:cubicBezTo>
                    <a:cubicBezTo>
                      <a:pt x="12" y="154"/>
                      <a:pt x="53" y="195"/>
                      <a:pt x="103" y="195"/>
                    </a:cubicBezTo>
                    <a:cubicBezTo>
                      <a:pt x="154" y="195"/>
                      <a:pt x="195" y="154"/>
                      <a:pt x="195" y="103"/>
                    </a:cubicBezTo>
                    <a:cubicBezTo>
                      <a:pt x="195" y="53"/>
                      <a:pt x="154" y="12"/>
                      <a:pt x="10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7" name="Google Shape;216;p26">
                <a:extLst>
                  <a:ext uri="{FF2B5EF4-FFF2-40B4-BE49-F238E27FC236}">
                    <a16:creationId xmlns:a16="http://schemas.microsoft.com/office/drawing/2014/main" id="{A36912A6-4BEE-B5CD-317E-23BEECB065F2}"/>
                  </a:ext>
                </a:extLst>
              </p:cNvPr>
              <p:cNvSpPr/>
              <p:nvPr/>
            </p:nvSpPr>
            <p:spPr>
              <a:xfrm>
                <a:off x="2796" y="672"/>
                <a:ext cx="19" cy="103"/>
              </a:xfrm>
              <a:custGeom>
                <a:avLst/>
                <a:gdLst/>
                <a:ahLst/>
                <a:cxnLst/>
                <a:rect l="l" t="t" r="r" b="b"/>
                <a:pathLst>
                  <a:path w="12" h="69" extrusionOk="0">
                    <a:moveTo>
                      <a:pt x="6" y="69"/>
                    </a:moveTo>
                    <a:cubicBezTo>
                      <a:pt x="3" y="69"/>
                      <a:pt x="0" y="66"/>
                      <a:pt x="0" y="63"/>
                    </a:cubicBezTo>
                    <a:cubicBezTo>
                      <a:pt x="0" y="6"/>
                      <a:pt x="0" y="6"/>
                      <a:pt x="0" y="6"/>
                    </a:cubicBezTo>
                    <a:cubicBezTo>
                      <a:pt x="0" y="3"/>
                      <a:pt x="3" y="0"/>
                      <a:pt x="6" y="0"/>
                    </a:cubicBezTo>
                    <a:cubicBezTo>
                      <a:pt x="10" y="0"/>
                      <a:pt x="12" y="3"/>
                      <a:pt x="12" y="6"/>
                    </a:cubicBezTo>
                    <a:cubicBezTo>
                      <a:pt x="12" y="63"/>
                      <a:pt x="12" y="63"/>
                      <a:pt x="12" y="63"/>
                    </a:cubicBezTo>
                    <a:cubicBezTo>
                      <a:pt x="12" y="66"/>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8" name="Google Shape;217;p26">
                <a:extLst>
                  <a:ext uri="{FF2B5EF4-FFF2-40B4-BE49-F238E27FC236}">
                    <a16:creationId xmlns:a16="http://schemas.microsoft.com/office/drawing/2014/main" id="{6F048A17-D7A3-118E-7F05-701EFC6C8011}"/>
                  </a:ext>
                </a:extLst>
              </p:cNvPr>
              <p:cNvSpPr/>
              <p:nvPr/>
            </p:nvSpPr>
            <p:spPr>
              <a:xfrm>
                <a:off x="2594"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6" y="0"/>
                      <a:pt x="69" y="3"/>
                      <a:pt x="69" y="6"/>
                    </a:cubicBezTo>
                    <a:cubicBezTo>
                      <a:pt x="69" y="10"/>
                      <a:pt x="66"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9" name="Google Shape;218;p26">
                <a:extLst>
                  <a:ext uri="{FF2B5EF4-FFF2-40B4-BE49-F238E27FC236}">
                    <a16:creationId xmlns:a16="http://schemas.microsoft.com/office/drawing/2014/main" id="{E70774DD-9D94-10F8-BB97-7ABA1ADC574B}"/>
                  </a:ext>
                </a:extLst>
              </p:cNvPr>
              <p:cNvSpPr/>
              <p:nvPr/>
            </p:nvSpPr>
            <p:spPr>
              <a:xfrm>
                <a:off x="2796" y="981"/>
                <a:ext cx="19" cy="103"/>
              </a:xfrm>
              <a:custGeom>
                <a:avLst/>
                <a:gdLst/>
                <a:ahLst/>
                <a:cxnLst/>
                <a:rect l="l" t="t" r="r" b="b"/>
                <a:pathLst>
                  <a:path w="12" h="69" extrusionOk="0">
                    <a:moveTo>
                      <a:pt x="6" y="69"/>
                    </a:moveTo>
                    <a:cubicBezTo>
                      <a:pt x="3" y="69"/>
                      <a:pt x="0" y="67"/>
                      <a:pt x="0" y="63"/>
                    </a:cubicBezTo>
                    <a:cubicBezTo>
                      <a:pt x="0" y="6"/>
                      <a:pt x="0" y="6"/>
                      <a:pt x="0" y="6"/>
                    </a:cubicBezTo>
                    <a:cubicBezTo>
                      <a:pt x="0" y="3"/>
                      <a:pt x="3" y="0"/>
                      <a:pt x="6" y="0"/>
                    </a:cubicBezTo>
                    <a:cubicBezTo>
                      <a:pt x="10" y="0"/>
                      <a:pt x="12" y="3"/>
                      <a:pt x="12" y="6"/>
                    </a:cubicBezTo>
                    <a:cubicBezTo>
                      <a:pt x="12" y="63"/>
                      <a:pt x="12" y="63"/>
                      <a:pt x="12" y="63"/>
                    </a:cubicBezTo>
                    <a:cubicBezTo>
                      <a:pt x="12" y="67"/>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20" name="Google Shape;219;p26">
                <a:extLst>
                  <a:ext uri="{FF2B5EF4-FFF2-40B4-BE49-F238E27FC236}">
                    <a16:creationId xmlns:a16="http://schemas.microsoft.com/office/drawing/2014/main" id="{BE9D29CC-9479-5B67-B04F-562B908D020A}"/>
                  </a:ext>
                </a:extLst>
              </p:cNvPr>
              <p:cNvSpPr/>
              <p:nvPr/>
            </p:nvSpPr>
            <p:spPr>
              <a:xfrm>
                <a:off x="2911"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7" y="0"/>
                      <a:pt x="69" y="3"/>
                      <a:pt x="69" y="6"/>
                    </a:cubicBezTo>
                    <a:cubicBezTo>
                      <a:pt x="69" y="10"/>
                      <a:pt x="67"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21" name="Google Shape;220;p26">
                <a:extLst>
                  <a:ext uri="{FF2B5EF4-FFF2-40B4-BE49-F238E27FC236}">
                    <a16:creationId xmlns:a16="http://schemas.microsoft.com/office/drawing/2014/main" id="{7CAF5B21-ED21-75AF-22F2-2AAD1180869D}"/>
                  </a:ext>
                </a:extLst>
              </p:cNvPr>
              <p:cNvSpPr/>
              <p:nvPr/>
            </p:nvSpPr>
            <p:spPr>
              <a:xfrm>
                <a:off x="2769" y="814"/>
                <a:ext cx="75" cy="127"/>
              </a:xfrm>
              <a:custGeom>
                <a:avLst/>
                <a:gdLst/>
                <a:ahLst/>
                <a:cxnLst/>
                <a:rect l="l" t="t" r="r" b="b"/>
                <a:pathLst>
                  <a:path w="49" h="85" extrusionOk="0">
                    <a:moveTo>
                      <a:pt x="24" y="85"/>
                    </a:moveTo>
                    <a:cubicBezTo>
                      <a:pt x="11" y="85"/>
                      <a:pt x="0" y="75"/>
                      <a:pt x="0" y="61"/>
                    </a:cubicBezTo>
                    <a:cubicBezTo>
                      <a:pt x="0" y="58"/>
                      <a:pt x="3" y="55"/>
                      <a:pt x="6" y="55"/>
                    </a:cubicBezTo>
                    <a:cubicBezTo>
                      <a:pt x="9" y="55"/>
                      <a:pt x="12" y="58"/>
                      <a:pt x="12" y="61"/>
                    </a:cubicBezTo>
                    <a:cubicBezTo>
                      <a:pt x="12" y="68"/>
                      <a:pt x="17" y="73"/>
                      <a:pt x="24" y="73"/>
                    </a:cubicBezTo>
                    <a:cubicBezTo>
                      <a:pt x="31" y="73"/>
                      <a:pt x="37" y="68"/>
                      <a:pt x="37" y="61"/>
                    </a:cubicBezTo>
                    <a:cubicBezTo>
                      <a:pt x="37" y="54"/>
                      <a:pt x="31" y="49"/>
                      <a:pt x="24" y="49"/>
                    </a:cubicBezTo>
                    <a:cubicBezTo>
                      <a:pt x="11" y="49"/>
                      <a:pt x="0" y="38"/>
                      <a:pt x="0" y="24"/>
                    </a:cubicBezTo>
                    <a:cubicBezTo>
                      <a:pt x="0" y="11"/>
                      <a:pt x="11" y="0"/>
                      <a:pt x="24" y="0"/>
                    </a:cubicBezTo>
                    <a:cubicBezTo>
                      <a:pt x="38" y="0"/>
                      <a:pt x="49" y="11"/>
                      <a:pt x="49" y="24"/>
                    </a:cubicBezTo>
                    <a:cubicBezTo>
                      <a:pt x="49" y="28"/>
                      <a:pt x="46" y="30"/>
                      <a:pt x="43" y="30"/>
                    </a:cubicBezTo>
                    <a:cubicBezTo>
                      <a:pt x="39" y="30"/>
                      <a:pt x="37" y="28"/>
                      <a:pt x="37" y="24"/>
                    </a:cubicBezTo>
                    <a:cubicBezTo>
                      <a:pt x="37" y="17"/>
                      <a:pt x="31" y="12"/>
                      <a:pt x="24" y="12"/>
                    </a:cubicBezTo>
                    <a:cubicBezTo>
                      <a:pt x="17" y="12"/>
                      <a:pt x="12" y="17"/>
                      <a:pt x="12" y="24"/>
                    </a:cubicBezTo>
                    <a:cubicBezTo>
                      <a:pt x="12" y="31"/>
                      <a:pt x="17" y="37"/>
                      <a:pt x="24" y="37"/>
                    </a:cubicBezTo>
                    <a:cubicBezTo>
                      <a:pt x="38" y="37"/>
                      <a:pt x="49" y="48"/>
                      <a:pt x="49" y="61"/>
                    </a:cubicBezTo>
                    <a:cubicBezTo>
                      <a:pt x="49" y="75"/>
                      <a:pt x="38" y="85"/>
                      <a:pt x="24" y="8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22" name="Google Shape;221;p26">
                <a:extLst>
                  <a:ext uri="{FF2B5EF4-FFF2-40B4-BE49-F238E27FC236}">
                    <a16:creationId xmlns:a16="http://schemas.microsoft.com/office/drawing/2014/main" id="{C21ABFE2-8996-CE9E-C1EB-3ABFE26A00DA}"/>
                  </a:ext>
                </a:extLst>
              </p:cNvPr>
              <p:cNvSpPr/>
              <p:nvPr/>
            </p:nvSpPr>
            <p:spPr>
              <a:xfrm>
                <a:off x="2796" y="797"/>
                <a:ext cx="19" cy="162"/>
              </a:xfrm>
              <a:custGeom>
                <a:avLst/>
                <a:gdLst/>
                <a:ahLst/>
                <a:cxnLst/>
                <a:rect l="l" t="t" r="r" b="b"/>
                <a:pathLst>
                  <a:path w="12" h="108" extrusionOk="0">
                    <a:moveTo>
                      <a:pt x="6" y="108"/>
                    </a:moveTo>
                    <a:cubicBezTo>
                      <a:pt x="3" y="108"/>
                      <a:pt x="0" y="105"/>
                      <a:pt x="0" y="102"/>
                    </a:cubicBezTo>
                    <a:cubicBezTo>
                      <a:pt x="0" y="6"/>
                      <a:pt x="0" y="6"/>
                      <a:pt x="0" y="6"/>
                    </a:cubicBezTo>
                    <a:cubicBezTo>
                      <a:pt x="0" y="3"/>
                      <a:pt x="3" y="0"/>
                      <a:pt x="6" y="0"/>
                    </a:cubicBezTo>
                    <a:cubicBezTo>
                      <a:pt x="10" y="0"/>
                      <a:pt x="12" y="3"/>
                      <a:pt x="12" y="6"/>
                    </a:cubicBezTo>
                    <a:cubicBezTo>
                      <a:pt x="12" y="102"/>
                      <a:pt x="12" y="102"/>
                      <a:pt x="12" y="102"/>
                    </a:cubicBezTo>
                    <a:cubicBezTo>
                      <a:pt x="12" y="105"/>
                      <a:pt x="10" y="108"/>
                      <a:pt x="6" y="108"/>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grpSp>
        <p:nvGrpSpPr>
          <p:cNvPr id="23" name="Group 22">
            <a:extLst>
              <a:ext uri="{FF2B5EF4-FFF2-40B4-BE49-F238E27FC236}">
                <a16:creationId xmlns:a16="http://schemas.microsoft.com/office/drawing/2014/main" id="{CE4F1FB8-9DA8-4643-FD40-CF723BDA45FC}"/>
              </a:ext>
            </a:extLst>
          </p:cNvPr>
          <p:cNvGrpSpPr/>
          <p:nvPr/>
        </p:nvGrpSpPr>
        <p:grpSpPr>
          <a:xfrm>
            <a:off x="6179683" y="3303787"/>
            <a:ext cx="677554" cy="698770"/>
            <a:chOff x="5991227" y="3500471"/>
            <a:chExt cx="677554" cy="683631"/>
          </a:xfrm>
        </p:grpSpPr>
        <p:sp>
          <p:nvSpPr>
            <p:cNvPr id="24" name="Oval 23">
              <a:extLst>
                <a:ext uri="{FF2B5EF4-FFF2-40B4-BE49-F238E27FC236}">
                  <a16:creationId xmlns:a16="http://schemas.microsoft.com/office/drawing/2014/main" id="{06298597-06DF-1000-1814-F4BC8692B8C2}"/>
                </a:ext>
              </a:extLst>
            </p:cNvPr>
            <p:cNvSpPr/>
            <p:nvPr/>
          </p:nvSpPr>
          <p:spPr>
            <a:xfrm>
              <a:off x="5991227" y="3500471"/>
              <a:ext cx="677554" cy="683631"/>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269;p26">
              <a:extLst>
                <a:ext uri="{FF2B5EF4-FFF2-40B4-BE49-F238E27FC236}">
                  <a16:creationId xmlns:a16="http://schemas.microsoft.com/office/drawing/2014/main" id="{690570A6-60A7-F5A4-0937-07013FB37E97}"/>
                </a:ext>
              </a:extLst>
            </p:cNvPr>
            <p:cNvSpPr/>
            <p:nvPr/>
          </p:nvSpPr>
          <p:spPr>
            <a:xfrm>
              <a:off x="6176022" y="3723415"/>
              <a:ext cx="307965" cy="237744"/>
            </a:xfrm>
            <a:custGeom>
              <a:avLst/>
              <a:gdLst/>
              <a:ahLst/>
              <a:cxnLst/>
              <a:rect l="l" t="t" r="r" b="b"/>
              <a:pathLst>
                <a:path w="21517" h="21525" extrusionOk="0">
                  <a:moveTo>
                    <a:pt x="12261" y="21082"/>
                  </a:moveTo>
                  <a:cubicBezTo>
                    <a:pt x="12610" y="21082"/>
                    <a:pt x="12820" y="20994"/>
                    <a:pt x="13100" y="20994"/>
                  </a:cubicBezTo>
                  <a:cubicBezTo>
                    <a:pt x="13379" y="20817"/>
                    <a:pt x="13659" y="20728"/>
                    <a:pt x="13869" y="20463"/>
                  </a:cubicBezTo>
                  <a:cubicBezTo>
                    <a:pt x="13869" y="20463"/>
                    <a:pt x="13869" y="20463"/>
                    <a:pt x="13869" y="20463"/>
                  </a:cubicBezTo>
                  <a:cubicBezTo>
                    <a:pt x="13869" y="20463"/>
                    <a:pt x="13869" y="20463"/>
                    <a:pt x="13869" y="20463"/>
                  </a:cubicBezTo>
                  <a:cubicBezTo>
                    <a:pt x="13939" y="20463"/>
                    <a:pt x="14008" y="20463"/>
                    <a:pt x="14008" y="20463"/>
                  </a:cubicBezTo>
                  <a:cubicBezTo>
                    <a:pt x="14078" y="20463"/>
                    <a:pt x="14148" y="20551"/>
                    <a:pt x="14218" y="20551"/>
                  </a:cubicBezTo>
                  <a:cubicBezTo>
                    <a:pt x="14638" y="20551"/>
                    <a:pt x="15127" y="20286"/>
                    <a:pt x="15476" y="19843"/>
                  </a:cubicBezTo>
                  <a:cubicBezTo>
                    <a:pt x="15826" y="19489"/>
                    <a:pt x="16036" y="19046"/>
                    <a:pt x="16175" y="18515"/>
                  </a:cubicBezTo>
                  <a:cubicBezTo>
                    <a:pt x="16175" y="18515"/>
                    <a:pt x="16175" y="18515"/>
                    <a:pt x="16175" y="18515"/>
                  </a:cubicBezTo>
                  <a:cubicBezTo>
                    <a:pt x="16175" y="18515"/>
                    <a:pt x="16175" y="18515"/>
                    <a:pt x="16175" y="18515"/>
                  </a:cubicBezTo>
                  <a:cubicBezTo>
                    <a:pt x="16595" y="18427"/>
                    <a:pt x="16944" y="18161"/>
                    <a:pt x="17294" y="17807"/>
                  </a:cubicBezTo>
                  <a:cubicBezTo>
                    <a:pt x="17713" y="17364"/>
                    <a:pt x="17923" y="16833"/>
                    <a:pt x="18063" y="16302"/>
                  </a:cubicBezTo>
                  <a:cubicBezTo>
                    <a:pt x="18063" y="16302"/>
                    <a:pt x="18063" y="16302"/>
                    <a:pt x="18063" y="16302"/>
                  </a:cubicBezTo>
                  <a:cubicBezTo>
                    <a:pt x="18063" y="16302"/>
                    <a:pt x="18063" y="16302"/>
                    <a:pt x="18063" y="16302"/>
                  </a:cubicBezTo>
                  <a:cubicBezTo>
                    <a:pt x="18412" y="16214"/>
                    <a:pt x="18762" y="15948"/>
                    <a:pt x="19041" y="15594"/>
                  </a:cubicBezTo>
                  <a:cubicBezTo>
                    <a:pt x="19531" y="15063"/>
                    <a:pt x="19810" y="14443"/>
                    <a:pt x="19880" y="13646"/>
                  </a:cubicBezTo>
                  <a:cubicBezTo>
                    <a:pt x="19880" y="13646"/>
                    <a:pt x="19880" y="13646"/>
                    <a:pt x="19880" y="13646"/>
                  </a:cubicBezTo>
                  <a:cubicBezTo>
                    <a:pt x="21418" y="11876"/>
                    <a:pt x="21418" y="11876"/>
                    <a:pt x="21418" y="11876"/>
                  </a:cubicBezTo>
                  <a:cubicBezTo>
                    <a:pt x="21488" y="11787"/>
                    <a:pt x="21558" y="11522"/>
                    <a:pt x="21488" y="11256"/>
                  </a:cubicBezTo>
                  <a:cubicBezTo>
                    <a:pt x="19111" y="1961"/>
                    <a:pt x="19111" y="1961"/>
                    <a:pt x="19111" y="1961"/>
                  </a:cubicBezTo>
                  <a:cubicBezTo>
                    <a:pt x="19041" y="1784"/>
                    <a:pt x="18902" y="1607"/>
                    <a:pt x="18762" y="1607"/>
                  </a:cubicBezTo>
                  <a:cubicBezTo>
                    <a:pt x="18762" y="1607"/>
                    <a:pt x="18762" y="1607"/>
                    <a:pt x="18762" y="1607"/>
                  </a:cubicBezTo>
                  <a:cubicBezTo>
                    <a:pt x="18412" y="1518"/>
                    <a:pt x="15756" y="987"/>
                    <a:pt x="15057" y="987"/>
                  </a:cubicBezTo>
                  <a:cubicBezTo>
                    <a:pt x="14847" y="987"/>
                    <a:pt x="14288" y="810"/>
                    <a:pt x="13799" y="545"/>
                  </a:cubicBezTo>
                  <a:cubicBezTo>
                    <a:pt x="12890" y="279"/>
                    <a:pt x="11911" y="-75"/>
                    <a:pt x="11282" y="14"/>
                  </a:cubicBezTo>
                  <a:cubicBezTo>
                    <a:pt x="10304" y="102"/>
                    <a:pt x="8556" y="1253"/>
                    <a:pt x="7997" y="1607"/>
                  </a:cubicBezTo>
                  <a:cubicBezTo>
                    <a:pt x="7997" y="1607"/>
                    <a:pt x="7997" y="1607"/>
                    <a:pt x="7997" y="1607"/>
                  </a:cubicBezTo>
                  <a:cubicBezTo>
                    <a:pt x="3104" y="1607"/>
                    <a:pt x="3104" y="1607"/>
                    <a:pt x="3104" y="1607"/>
                  </a:cubicBezTo>
                  <a:cubicBezTo>
                    <a:pt x="2894" y="1607"/>
                    <a:pt x="2754" y="1784"/>
                    <a:pt x="2684" y="1961"/>
                  </a:cubicBezTo>
                  <a:cubicBezTo>
                    <a:pt x="28" y="11256"/>
                    <a:pt x="28" y="11256"/>
                    <a:pt x="28" y="11256"/>
                  </a:cubicBezTo>
                  <a:cubicBezTo>
                    <a:pt x="-42" y="11522"/>
                    <a:pt x="28" y="11787"/>
                    <a:pt x="168" y="11964"/>
                  </a:cubicBezTo>
                  <a:cubicBezTo>
                    <a:pt x="1426" y="13027"/>
                    <a:pt x="1426" y="13027"/>
                    <a:pt x="1426" y="13027"/>
                  </a:cubicBezTo>
                  <a:cubicBezTo>
                    <a:pt x="1426" y="13027"/>
                    <a:pt x="1426" y="13027"/>
                    <a:pt x="1426" y="13027"/>
                  </a:cubicBezTo>
                  <a:cubicBezTo>
                    <a:pt x="1076" y="13735"/>
                    <a:pt x="727" y="14797"/>
                    <a:pt x="937" y="15417"/>
                  </a:cubicBezTo>
                  <a:cubicBezTo>
                    <a:pt x="1146" y="16214"/>
                    <a:pt x="2265" y="17276"/>
                    <a:pt x="3034" y="17541"/>
                  </a:cubicBezTo>
                  <a:cubicBezTo>
                    <a:pt x="3034" y="17541"/>
                    <a:pt x="3034" y="17541"/>
                    <a:pt x="3034" y="17541"/>
                  </a:cubicBezTo>
                  <a:cubicBezTo>
                    <a:pt x="3034" y="17541"/>
                    <a:pt x="3034" y="17541"/>
                    <a:pt x="3034" y="17541"/>
                  </a:cubicBezTo>
                  <a:cubicBezTo>
                    <a:pt x="3034" y="17630"/>
                    <a:pt x="3034" y="17718"/>
                    <a:pt x="3034" y="17718"/>
                  </a:cubicBezTo>
                  <a:cubicBezTo>
                    <a:pt x="3174" y="18338"/>
                    <a:pt x="3523" y="18781"/>
                    <a:pt x="4152" y="19135"/>
                  </a:cubicBezTo>
                  <a:cubicBezTo>
                    <a:pt x="4502" y="19312"/>
                    <a:pt x="4851" y="19400"/>
                    <a:pt x="5131" y="19400"/>
                  </a:cubicBezTo>
                  <a:cubicBezTo>
                    <a:pt x="5131" y="19400"/>
                    <a:pt x="5131" y="19400"/>
                    <a:pt x="5131" y="19400"/>
                  </a:cubicBezTo>
                  <a:cubicBezTo>
                    <a:pt x="5131" y="19400"/>
                    <a:pt x="5131" y="19400"/>
                    <a:pt x="5131" y="19400"/>
                  </a:cubicBezTo>
                  <a:cubicBezTo>
                    <a:pt x="5271" y="19666"/>
                    <a:pt x="5480" y="19843"/>
                    <a:pt x="5690" y="20109"/>
                  </a:cubicBezTo>
                  <a:cubicBezTo>
                    <a:pt x="6179" y="20551"/>
                    <a:pt x="6878" y="20728"/>
                    <a:pt x="7368" y="20640"/>
                  </a:cubicBezTo>
                  <a:cubicBezTo>
                    <a:pt x="7368" y="20640"/>
                    <a:pt x="7368" y="20640"/>
                    <a:pt x="7368" y="20640"/>
                  </a:cubicBezTo>
                  <a:cubicBezTo>
                    <a:pt x="7368" y="20640"/>
                    <a:pt x="7368" y="20640"/>
                    <a:pt x="7368" y="20640"/>
                  </a:cubicBezTo>
                  <a:cubicBezTo>
                    <a:pt x="7717" y="21082"/>
                    <a:pt x="8276" y="21525"/>
                    <a:pt x="8906" y="21525"/>
                  </a:cubicBezTo>
                  <a:cubicBezTo>
                    <a:pt x="8906" y="21525"/>
                    <a:pt x="8906" y="21525"/>
                    <a:pt x="8906" y="21525"/>
                  </a:cubicBezTo>
                  <a:cubicBezTo>
                    <a:pt x="9185" y="21525"/>
                    <a:pt x="9465" y="21436"/>
                    <a:pt x="9675" y="21259"/>
                  </a:cubicBezTo>
                  <a:cubicBezTo>
                    <a:pt x="9884" y="21082"/>
                    <a:pt x="10094" y="20905"/>
                    <a:pt x="10234" y="20551"/>
                  </a:cubicBezTo>
                  <a:cubicBezTo>
                    <a:pt x="10234" y="20551"/>
                    <a:pt x="10234" y="20551"/>
                    <a:pt x="10234" y="20551"/>
                  </a:cubicBezTo>
                  <a:cubicBezTo>
                    <a:pt x="10234" y="20551"/>
                    <a:pt x="10234" y="20551"/>
                    <a:pt x="10234" y="20551"/>
                  </a:cubicBezTo>
                  <a:cubicBezTo>
                    <a:pt x="10863" y="20905"/>
                    <a:pt x="11632" y="21082"/>
                    <a:pt x="12261" y="21082"/>
                  </a:cubicBezTo>
                  <a:close/>
                  <a:moveTo>
                    <a:pt x="8486" y="2581"/>
                  </a:moveTo>
                  <a:cubicBezTo>
                    <a:pt x="8486" y="2581"/>
                    <a:pt x="8486" y="2581"/>
                    <a:pt x="8486" y="2581"/>
                  </a:cubicBezTo>
                  <a:cubicBezTo>
                    <a:pt x="9185" y="2138"/>
                    <a:pt x="10653" y="1164"/>
                    <a:pt x="11352" y="1164"/>
                  </a:cubicBezTo>
                  <a:cubicBezTo>
                    <a:pt x="11352" y="1164"/>
                    <a:pt x="11422" y="1164"/>
                    <a:pt x="11422" y="1164"/>
                  </a:cubicBezTo>
                  <a:cubicBezTo>
                    <a:pt x="11911" y="1164"/>
                    <a:pt x="12820" y="1430"/>
                    <a:pt x="13519" y="1695"/>
                  </a:cubicBezTo>
                  <a:cubicBezTo>
                    <a:pt x="13519" y="1695"/>
                    <a:pt x="13519" y="1695"/>
                    <a:pt x="13519" y="1695"/>
                  </a:cubicBezTo>
                  <a:cubicBezTo>
                    <a:pt x="14148" y="1961"/>
                    <a:pt x="14708" y="2138"/>
                    <a:pt x="15057" y="2138"/>
                  </a:cubicBezTo>
                  <a:cubicBezTo>
                    <a:pt x="15476" y="2138"/>
                    <a:pt x="17084" y="2492"/>
                    <a:pt x="18273" y="2669"/>
                  </a:cubicBezTo>
                  <a:cubicBezTo>
                    <a:pt x="18342" y="2669"/>
                    <a:pt x="18342" y="2669"/>
                    <a:pt x="18342" y="2669"/>
                  </a:cubicBezTo>
                  <a:cubicBezTo>
                    <a:pt x="18342" y="2669"/>
                    <a:pt x="18342" y="2669"/>
                    <a:pt x="18342" y="2669"/>
                  </a:cubicBezTo>
                  <a:cubicBezTo>
                    <a:pt x="20579" y="11345"/>
                    <a:pt x="20579" y="11345"/>
                    <a:pt x="20579" y="11345"/>
                  </a:cubicBezTo>
                  <a:cubicBezTo>
                    <a:pt x="20509" y="11345"/>
                    <a:pt x="20509" y="11345"/>
                    <a:pt x="20509" y="11345"/>
                  </a:cubicBezTo>
                  <a:cubicBezTo>
                    <a:pt x="19461" y="12584"/>
                    <a:pt x="19461" y="12584"/>
                    <a:pt x="19461" y="12584"/>
                  </a:cubicBezTo>
                  <a:cubicBezTo>
                    <a:pt x="19391" y="12584"/>
                    <a:pt x="19391" y="12584"/>
                    <a:pt x="19391" y="12584"/>
                  </a:cubicBezTo>
                  <a:cubicBezTo>
                    <a:pt x="16805" y="9309"/>
                    <a:pt x="16805" y="9309"/>
                    <a:pt x="16805" y="9309"/>
                  </a:cubicBezTo>
                  <a:cubicBezTo>
                    <a:pt x="16175" y="8423"/>
                    <a:pt x="14078" y="5591"/>
                    <a:pt x="13309" y="5325"/>
                  </a:cubicBezTo>
                  <a:cubicBezTo>
                    <a:pt x="12121" y="4882"/>
                    <a:pt x="11073" y="5148"/>
                    <a:pt x="10234" y="6033"/>
                  </a:cubicBezTo>
                  <a:cubicBezTo>
                    <a:pt x="9884" y="6476"/>
                    <a:pt x="9675" y="6918"/>
                    <a:pt x="9465" y="7450"/>
                  </a:cubicBezTo>
                  <a:cubicBezTo>
                    <a:pt x="9115" y="8246"/>
                    <a:pt x="8836" y="8955"/>
                    <a:pt x="7717" y="9043"/>
                  </a:cubicBezTo>
                  <a:cubicBezTo>
                    <a:pt x="7228" y="9132"/>
                    <a:pt x="6808" y="9043"/>
                    <a:pt x="6669" y="8777"/>
                  </a:cubicBezTo>
                  <a:cubicBezTo>
                    <a:pt x="6529" y="8600"/>
                    <a:pt x="6529" y="8423"/>
                    <a:pt x="6599" y="8335"/>
                  </a:cubicBezTo>
                  <a:lnTo>
                    <a:pt x="8486" y="2581"/>
                  </a:lnTo>
                  <a:close/>
                  <a:moveTo>
                    <a:pt x="3593" y="14974"/>
                  </a:moveTo>
                  <a:cubicBezTo>
                    <a:pt x="3453" y="15417"/>
                    <a:pt x="3243" y="15859"/>
                    <a:pt x="3174" y="16391"/>
                  </a:cubicBezTo>
                  <a:cubicBezTo>
                    <a:pt x="3174" y="16391"/>
                    <a:pt x="3174" y="16391"/>
                    <a:pt x="3174" y="16391"/>
                  </a:cubicBezTo>
                  <a:cubicBezTo>
                    <a:pt x="3104" y="16391"/>
                    <a:pt x="3104" y="16391"/>
                    <a:pt x="3104" y="16391"/>
                  </a:cubicBezTo>
                  <a:cubicBezTo>
                    <a:pt x="2684" y="16125"/>
                    <a:pt x="1915" y="15505"/>
                    <a:pt x="1775" y="15063"/>
                  </a:cubicBezTo>
                  <a:cubicBezTo>
                    <a:pt x="1775" y="15063"/>
                    <a:pt x="1775" y="15063"/>
                    <a:pt x="1775" y="15063"/>
                  </a:cubicBezTo>
                  <a:cubicBezTo>
                    <a:pt x="1706" y="14886"/>
                    <a:pt x="1915" y="14177"/>
                    <a:pt x="2125" y="13735"/>
                  </a:cubicBezTo>
                  <a:cubicBezTo>
                    <a:pt x="2195" y="13646"/>
                    <a:pt x="2195" y="13646"/>
                    <a:pt x="2195" y="13646"/>
                  </a:cubicBezTo>
                  <a:cubicBezTo>
                    <a:pt x="2195" y="13646"/>
                    <a:pt x="2195" y="13646"/>
                    <a:pt x="2195" y="13646"/>
                  </a:cubicBezTo>
                  <a:cubicBezTo>
                    <a:pt x="3593" y="14974"/>
                    <a:pt x="3593" y="14974"/>
                    <a:pt x="3593" y="14974"/>
                  </a:cubicBezTo>
                  <a:close/>
                  <a:moveTo>
                    <a:pt x="5061" y="18161"/>
                  </a:moveTo>
                  <a:cubicBezTo>
                    <a:pt x="5061" y="18161"/>
                    <a:pt x="5061" y="18161"/>
                    <a:pt x="5061" y="18161"/>
                  </a:cubicBezTo>
                  <a:cubicBezTo>
                    <a:pt x="5061" y="18161"/>
                    <a:pt x="4991" y="18161"/>
                    <a:pt x="4991" y="18161"/>
                  </a:cubicBezTo>
                  <a:cubicBezTo>
                    <a:pt x="4921" y="18161"/>
                    <a:pt x="4711" y="18161"/>
                    <a:pt x="4502" y="18073"/>
                  </a:cubicBezTo>
                  <a:cubicBezTo>
                    <a:pt x="4152" y="17895"/>
                    <a:pt x="3942" y="17630"/>
                    <a:pt x="3942" y="17453"/>
                  </a:cubicBezTo>
                  <a:cubicBezTo>
                    <a:pt x="3942" y="17364"/>
                    <a:pt x="3942" y="17276"/>
                    <a:pt x="3942" y="17187"/>
                  </a:cubicBezTo>
                  <a:cubicBezTo>
                    <a:pt x="3942" y="17187"/>
                    <a:pt x="3942" y="17099"/>
                    <a:pt x="3942" y="17099"/>
                  </a:cubicBezTo>
                  <a:cubicBezTo>
                    <a:pt x="4012" y="16568"/>
                    <a:pt x="4292" y="15771"/>
                    <a:pt x="4502" y="15240"/>
                  </a:cubicBezTo>
                  <a:cubicBezTo>
                    <a:pt x="4502" y="15240"/>
                    <a:pt x="4502" y="15240"/>
                    <a:pt x="4502" y="15240"/>
                  </a:cubicBezTo>
                  <a:cubicBezTo>
                    <a:pt x="4572" y="15240"/>
                    <a:pt x="4641" y="15151"/>
                    <a:pt x="4641" y="15151"/>
                  </a:cubicBezTo>
                  <a:cubicBezTo>
                    <a:pt x="4641" y="15063"/>
                    <a:pt x="4711" y="14974"/>
                    <a:pt x="4711" y="14886"/>
                  </a:cubicBezTo>
                  <a:cubicBezTo>
                    <a:pt x="4711" y="14886"/>
                    <a:pt x="4711" y="14886"/>
                    <a:pt x="4711" y="14886"/>
                  </a:cubicBezTo>
                  <a:cubicBezTo>
                    <a:pt x="4851" y="14620"/>
                    <a:pt x="4921" y="14532"/>
                    <a:pt x="4991" y="14443"/>
                  </a:cubicBezTo>
                  <a:cubicBezTo>
                    <a:pt x="5271" y="14355"/>
                    <a:pt x="5830" y="14886"/>
                    <a:pt x="5900" y="15063"/>
                  </a:cubicBezTo>
                  <a:cubicBezTo>
                    <a:pt x="5900" y="15151"/>
                    <a:pt x="5900" y="15151"/>
                    <a:pt x="5900" y="15151"/>
                  </a:cubicBezTo>
                  <a:cubicBezTo>
                    <a:pt x="5970" y="15151"/>
                    <a:pt x="5970" y="15240"/>
                    <a:pt x="5900" y="15417"/>
                  </a:cubicBezTo>
                  <a:cubicBezTo>
                    <a:pt x="5900" y="15417"/>
                    <a:pt x="5900" y="15417"/>
                    <a:pt x="5900" y="15417"/>
                  </a:cubicBezTo>
                  <a:lnTo>
                    <a:pt x="5061" y="18161"/>
                  </a:lnTo>
                  <a:close/>
                  <a:moveTo>
                    <a:pt x="7647" y="17364"/>
                  </a:moveTo>
                  <a:cubicBezTo>
                    <a:pt x="7647" y="17364"/>
                    <a:pt x="7647" y="17364"/>
                    <a:pt x="7647" y="17364"/>
                  </a:cubicBezTo>
                  <a:cubicBezTo>
                    <a:pt x="7088" y="19489"/>
                    <a:pt x="7088" y="19489"/>
                    <a:pt x="7088" y="19489"/>
                  </a:cubicBezTo>
                  <a:cubicBezTo>
                    <a:pt x="7088" y="19489"/>
                    <a:pt x="7088" y="19489"/>
                    <a:pt x="7088" y="19489"/>
                  </a:cubicBezTo>
                  <a:cubicBezTo>
                    <a:pt x="6878" y="19489"/>
                    <a:pt x="6529" y="19400"/>
                    <a:pt x="6249" y="19135"/>
                  </a:cubicBezTo>
                  <a:cubicBezTo>
                    <a:pt x="6040" y="18958"/>
                    <a:pt x="5970" y="18869"/>
                    <a:pt x="5900" y="18692"/>
                  </a:cubicBezTo>
                  <a:cubicBezTo>
                    <a:pt x="5900" y="18692"/>
                    <a:pt x="5900" y="18692"/>
                    <a:pt x="5900" y="18692"/>
                  </a:cubicBezTo>
                  <a:cubicBezTo>
                    <a:pt x="6739" y="15948"/>
                    <a:pt x="6739" y="15948"/>
                    <a:pt x="6739" y="15948"/>
                  </a:cubicBezTo>
                  <a:cubicBezTo>
                    <a:pt x="6739" y="15948"/>
                    <a:pt x="6739" y="15948"/>
                    <a:pt x="6739" y="15948"/>
                  </a:cubicBezTo>
                  <a:cubicBezTo>
                    <a:pt x="7158" y="16036"/>
                    <a:pt x="7577" y="16302"/>
                    <a:pt x="7647" y="16479"/>
                  </a:cubicBezTo>
                  <a:cubicBezTo>
                    <a:pt x="7647" y="16479"/>
                    <a:pt x="7647" y="16479"/>
                    <a:pt x="7647" y="16479"/>
                  </a:cubicBezTo>
                  <a:cubicBezTo>
                    <a:pt x="7647" y="16568"/>
                    <a:pt x="7717" y="16833"/>
                    <a:pt x="7647" y="17364"/>
                  </a:cubicBezTo>
                  <a:close/>
                  <a:moveTo>
                    <a:pt x="9605" y="19223"/>
                  </a:moveTo>
                  <a:cubicBezTo>
                    <a:pt x="9605" y="19223"/>
                    <a:pt x="9605" y="19223"/>
                    <a:pt x="9605" y="19223"/>
                  </a:cubicBezTo>
                  <a:cubicBezTo>
                    <a:pt x="9605" y="19223"/>
                    <a:pt x="9605" y="19223"/>
                    <a:pt x="9605" y="19223"/>
                  </a:cubicBezTo>
                  <a:cubicBezTo>
                    <a:pt x="9605" y="19312"/>
                    <a:pt x="9535" y="19312"/>
                    <a:pt x="9535" y="19312"/>
                  </a:cubicBezTo>
                  <a:cubicBezTo>
                    <a:pt x="9465" y="19489"/>
                    <a:pt x="9465" y="19666"/>
                    <a:pt x="9465" y="19843"/>
                  </a:cubicBezTo>
                  <a:cubicBezTo>
                    <a:pt x="9465" y="19843"/>
                    <a:pt x="9465" y="19843"/>
                    <a:pt x="9465" y="19843"/>
                  </a:cubicBezTo>
                  <a:cubicBezTo>
                    <a:pt x="9465" y="19843"/>
                    <a:pt x="9465" y="19843"/>
                    <a:pt x="9465" y="19843"/>
                  </a:cubicBezTo>
                  <a:cubicBezTo>
                    <a:pt x="9395" y="20020"/>
                    <a:pt x="9325" y="20197"/>
                    <a:pt x="9185" y="20286"/>
                  </a:cubicBezTo>
                  <a:cubicBezTo>
                    <a:pt x="9115" y="20374"/>
                    <a:pt x="9045" y="20374"/>
                    <a:pt x="8906" y="20374"/>
                  </a:cubicBezTo>
                  <a:cubicBezTo>
                    <a:pt x="8626" y="20374"/>
                    <a:pt x="8207" y="20109"/>
                    <a:pt x="7997" y="19843"/>
                  </a:cubicBezTo>
                  <a:cubicBezTo>
                    <a:pt x="7997" y="19843"/>
                    <a:pt x="7997" y="19843"/>
                    <a:pt x="7997" y="19843"/>
                  </a:cubicBezTo>
                  <a:cubicBezTo>
                    <a:pt x="7997" y="19843"/>
                    <a:pt x="7997" y="19843"/>
                    <a:pt x="7997" y="19843"/>
                  </a:cubicBezTo>
                  <a:cubicBezTo>
                    <a:pt x="8486" y="17718"/>
                    <a:pt x="8486" y="17718"/>
                    <a:pt x="8486" y="17718"/>
                  </a:cubicBezTo>
                  <a:cubicBezTo>
                    <a:pt x="8486" y="17718"/>
                    <a:pt x="8486" y="17718"/>
                    <a:pt x="8486" y="17718"/>
                  </a:cubicBezTo>
                  <a:cubicBezTo>
                    <a:pt x="8626" y="17630"/>
                    <a:pt x="8836" y="17541"/>
                    <a:pt x="8975" y="17630"/>
                  </a:cubicBezTo>
                  <a:cubicBezTo>
                    <a:pt x="9185" y="17630"/>
                    <a:pt x="9535" y="17718"/>
                    <a:pt x="9605" y="18073"/>
                  </a:cubicBezTo>
                  <a:cubicBezTo>
                    <a:pt x="9675" y="18338"/>
                    <a:pt x="9675" y="18781"/>
                    <a:pt x="9605" y="19223"/>
                  </a:cubicBezTo>
                  <a:close/>
                  <a:moveTo>
                    <a:pt x="9115" y="16479"/>
                  </a:moveTo>
                  <a:cubicBezTo>
                    <a:pt x="8975" y="16479"/>
                    <a:pt x="8766" y="16479"/>
                    <a:pt x="8626" y="16479"/>
                  </a:cubicBezTo>
                  <a:cubicBezTo>
                    <a:pt x="8556" y="16479"/>
                    <a:pt x="8556" y="16479"/>
                    <a:pt x="8556" y="16479"/>
                  </a:cubicBezTo>
                  <a:cubicBezTo>
                    <a:pt x="8556" y="16479"/>
                    <a:pt x="8556" y="16479"/>
                    <a:pt x="8556" y="16479"/>
                  </a:cubicBezTo>
                  <a:cubicBezTo>
                    <a:pt x="8556" y="16302"/>
                    <a:pt x="8556" y="16214"/>
                    <a:pt x="8556" y="16214"/>
                  </a:cubicBezTo>
                  <a:cubicBezTo>
                    <a:pt x="8416" y="15417"/>
                    <a:pt x="7577" y="14886"/>
                    <a:pt x="6808" y="14797"/>
                  </a:cubicBezTo>
                  <a:cubicBezTo>
                    <a:pt x="6808" y="14797"/>
                    <a:pt x="6808" y="14797"/>
                    <a:pt x="6808" y="14797"/>
                  </a:cubicBezTo>
                  <a:cubicBezTo>
                    <a:pt x="6808" y="14797"/>
                    <a:pt x="6808" y="14797"/>
                    <a:pt x="6808" y="14797"/>
                  </a:cubicBezTo>
                  <a:cubicBezTo>
                    <a:pt x="6808" y="14797"/>
                    <a:pt x="6808" y="14797"/>
                    <a:pt x="6808" y="14709"/>
                  </a:cubicBezTo>
                  <a:cubicBezTo>
                    <a:pt x="6669" y="14266"/>
                    <a:pt x="6249" y="13735"/>
                    <a:pt x="5830" y="13558"/>
                  </a:cubicBezTo>
                  <a:cubicBezTo>
                    <a:pt x="5410" y="13292"/>
                    <a:pt x="5061" y="13204"/>
                    <a:pt x="4711" y="13381"/>
                  </a:cubicBezTo>
                  <a:cubicBezTo>
                    <a:pt x="4502" y="13469"/>
                    <a:pt x="4362" y="13646"/>
                    <a:pt x="4152" y="13912"/>
                  </a:cubicBezTo>
                  <a:cubicBezTo>
                    <a:pt x="4152" y="14000"/>
                    <a:pt x="4152" y="14000"/>
                    <a:pt x="4152" y="14000"/>
                  </a:cubicBezTo>
                  <a:cubicBezTo>
                    <a:pt x="4082" y="13912"/>
                    <a:pt x="4082" y="13912"/>
                    <a:pt x="4082" y="13912"/>
                  </a:cubicBezTo>
                  <a:cubicBezTo>
                    <a:pt x="1007" y="11256"/>
                    <a:pt x="1007" y="11256"/>
                    <a:pt x="1007" y="11256"/>
                  </a:cubicBezTo>
                  <a:cubicBezTo>
                    <a:pt x="1007" y="11256"/>
                    <a:pt x="1007" y="11256"/>
                    <a:pt x="1007" y="11256"/>
                  </a:cubicBezTo>
                  <a:cubicBezTo>
                    <a:pt x="3453" y="2758"/>
                    <a:pt x="3453" y="2758"/>
                    <a:pt x="3453" y="2758"/>
                  </a:cubicBezTo>
                  <a:cubicBezTo>
                    <a:pt x="7438" y="2758"/>
                    <a:pt x="7438" y="2758"/>
                    <a:pt x="7438" y="2758"/>
                  </a:cubicBezTo>
                  <a:cubicBezTo>
                    <a:pt x="7438" y="2758"/>
                    <a:pt x="7438" y="2758"/>
                    <a:pt x="7438" y="2758"/>
                  </a:cubicBezTo>
                  <a:cubicBezTo>
                    <a:pt x="5690" y="7892"/>
                    <a:pt x="5690" y="7892"/>
                    <a:pt x="5690" y="7892"/>
                  </a:cubicBezTo>
                  <a:cubicBezTo>
                    <a:pt x="5690" y="7892"/>
                    <a:pt x="5690" y="7981"/>
                    <a:pt x="5690" y="7981"/>
                  </a:cubicBezTo>
                  <a:cubicBezTo>
                    <a:pt x="5690" y="8069"/>
                    <a:pt x="5480" y="8866"/>
                    <a:pt x="5970" y="9486"/>
                  </a:cubicBezTo>
                  <a:cubicBezTo>
                    <a:pt x="6319" y="10105"/>
                    <a:pt x="6948" y="10282"/>
                    <a:pt x="7857" y="10194"/>
                  </a:cubicBezTo>
                  <a:cubicBezTo>
                    <a:pt x="9395" y="10017"/>
                    <a:pt x="9884" y="8866"/>
                    <a:pt x="10304" y="7981"/>
                  </a:cubicBezTo>
                  <a:cubicBezTo>
                    <a:pt x="10443" y="7538"/>
                    <a:pt x="10583" y="7184"/>
                    <a:pt x="10793" y="6918"/>
                  </a:cubicBezTo>
                  <a:cubicBezTo>
                    <a:pt x="11422" y="6299"/>
                    <a:pt x="12121" y="6122"/>
                    <a:pt x="13030" y="6476"/>
                  </a:cubicBezTo>
                  <a:cubicBezTo>
                    <a:pt x="13449" y="6564"/>
                    <a:pt x="14917" y="8423"/>
                    <a:pt x="16106" y="10105"/>
                  </a:cubicBezTo>
                  <a:cubicBezTo>
                    <a:pt x="16106" y="10105"/>
                    <a:pt x="16106" y="10105"/>
                    <a:pt x="16106" y="10105"/>
                  </a:cubicBezTo>
                  <a:cubicBezTo>
                    <a:pt x="18972" y="13646"/>
                    <a:pt x="18972" y="13646"/>
                    <a:pt x="18972" y="13646"/>
                  </a:cubicBezTo>
                  <a:cubicBezTo>
                    <a:pt x="18972" y="13646"/>
                    <a:pt x="18972" y="13646"/>
                    <a:pt x="18972" y="13646"/>
                  </a:cubicBezTo>
                  <a:cubicBezTo>
                    <a:pt x="18902" y="14000"/>
                    <a:pt x="18692" y="14443"/>
                    <a:pt x="18412" y="14709"/>
                  </a:cubicBezTo>
                  <a:cubicBezTo>
                    <a:pt x="18203" y="14974"/>
                    <a:pt x="17923" y="15151"/>
                    <a:pt x="17713" y="15151"/>
                  </a:cubicBezTo>
                  <a:cubicBezTo>
                    <a:pt x="17713" y="15151"/>
                    <a:pt x="17713" y="15151"/>
                    <a:pt x="17713" y="15151"/>
                  </a:cubicBezTo>
                  <a:cubicBezTo>
                    <a:pt x="17643" y="15151"/>
                    <a:pt x="17643" y="15151"/>
                    <a:pt x="17643" y="15151"/>
                  </a:cubicBezTo>
                  <a:cubicBezTo>
                    <a:pt x="15337" y="12761"/>
                    <a:pt x="15337" y="12761"/>
                    <a:pt x="15337" y="12761"/>
                  </a:cubicBezTo>
                  <a:cubicBezTo>
                    <a:pt x="15127" y="12495"/>
                    <a:pt x="14777" y="11876"/>
                    <a:pt x="14777" y="11610"/>
                  </a:cubicBezTo>
                  <a:cubicBezTo>
                    <a:pt x="14777" y="11256"/>
                    <a:pt x="14568" y="11079"/>
                    <a:pt x="14288" y="11079"/>
                  </a:cubicBezTo>
                  <a:cubicBezTo>
                    <a:pt x="14288" y="11079"/>
                    <a:pt x="14288" y="11079"/>
                    <a:pt x="14288" y="11079"/>
                  </a:cubicBezTo>
                  <a:cubicBezTo>
                    <a:pt x="14008" y="11079"/>
                    <a:pt x="13869" y="11345"/>
                    <a:pt x="13869" y="11699"/>
                  </a:cubicBezTo>
                  <a:cubicBezTo>
                    <a:pt x="13939" y="12495"/>
                    <a:pt x="14568" y="13381"/>
                    <a:pt x="14708" y="13558"/>
                  </a:cubicBezTo>
                  <a:cubicBezTo>
                    <a:pt x="14708" y="13646"/>
                    <a:pt x="14708" y="13646"/>
                    <a:pt x="14777" y="13646"/>
                  </a:cubicBezTo>
                  <a:cubicBezTo>
                    <a:pt x="17084" y="16036"/>
                    <a:pt x="17084" y="16036"/>
                    <a:pt x="17084" y="16036"/>
                  </a:cubicBezTo>
                  <a:cubicBezTo>
                    <a:pt x="17084" y="16036"/>
                    <a:pt x="17084" y="16125"/>
                    <a:pt x="17154" y="16125"/>
                  </a:cubicBezTo>
                  <a:cubicBezTo>
                    <a:pt x="17154" y="16125"/>
                    <a:pt x="17154" y="16125"/>
                    <a:pt x="17154" y="16125"/>
                  </a:cubicBezTo>
                  <a:cubicBezTo>
                    <a:pt x="17154" y="16125"/>
                    <a:pt x="17154" y="16125"/>
                    <a:pt x="17154" y="16125"/>
                  </a:cubicBezTo>
                  <a:cubicBezTo>
                    <a:pt x="17084" y="16391"/>
                    <a:pt x="16944" y="16656"/>
                    <a:pt x="16735" y="16922"/>
                  </a:cubicBezTo>
                  <a:cubicBezTo>
                    <a:pt x="16455" y="17187"/>
                    <a:pt x="16175" y="17364"/>
                    <a:pt x="15896" y="17364"/>
                  </a:cubicBezTo>
                  <a:cubicBezTo>
                    <a:pt x="15896" y="17364"/>
                    <a:pt x="15896" y="17364"/>
                    <a:pt x="15896" y="17364"/>
                  </a:cubicBezTo>
                  <a:cubicBezTo>
                    <a:pt x="15896" y="17364"/>
                    <a:pt x="15896" y="17364"/>
                    <a:pt x="15896" y="17364"/>
                  </a:cubicBezTo>
                  <a:cubicBezTo>
                    <a:pt x="13449" y="14797"/>
                    <a:pt x="13449" y="14797"/>
                    <a:pt x="13449" y="14797"/>
                  </a:cubicBezTo>
                  <a:cubicBezTo>
                    <a:pt x="13379" y="14709"/>
                    <a:pt x="13240" y="14709"/>
                    <a:pt x="13100" y="14709"/>
                  </a:cubicBezTo>
                  <a:cubicBezTo>
                    <a:pt x="12960" y="14709"/>
                    <a:pt x="12890" y="14797"/>
                    <a:pt x="12820" y="14886"/>
                  </a:cubicBezTo>
                  <a:cubicBezTo>
                    <a:pt x="12750" y="15063"/>
                    <a:pt x="12680" y="15151"/>
                    <a:pt x="12680" y="15328"/>
                  </a:cubicBezTo>
                  <a:cubicBezTo>
                    <a:pt x="12680" y="15505"/>
                    <a:pt x="12750" y="15594"/>
                    <a:pt x="12890" y="15682"/>
                  </a:cubicBezTo>
                  <a:cubicBezTo>
                    <a:pt x="15267" y="18161"/>
                    <a:pt x="15267" y="18161"/>
                    <a:pt x="15267" y="18161"/>
                  </a:cubicBezTo>
                  <a:cubicBezTo>
                    <a:pt x="15267" y="18161"/>
                    <a:pt x="15267" y="18161"/>
                    <a:pt x="15267" y="18161"/>
                  </a:cubicBezTo>
                  <a:cubicBezTo>
                    <a:pt x="15197" y="18515"/>
                    <a:pt x="15057" y="18781"/>
                    <a:pt x="14847" y="18958"/>
                  </a:cubicBezTo>
                  <a:cubicBezTo>
                    <a:pt x="14708" y="19223"/>
                    <a:pt x="14428" y="19312"/>
                    <a:pt x="14218" y="19312"/>
                  </a:cubicBezTo>
                  <a:cubicBezTo>
                    <a:pt x="14218" y="19312"/>
                    <a:pt x="14218" y="19312"/>
                    <a:pt x="14218" y="19312"/>
                  </a:cubicBezTo>
                  <a:cubicBezTo>
                    <a:pt x="14218" y="19312"/>
                    <a:pt x="14218" y="19312"/>
                    <a:pt x="14218" y="19312"/>
                  </a:cubicBezTo>
                  <a:cubicBezTo>
                    <a:pt x="11911" y="17099"/>
                    <a:pt x="11911" y="17099"/>
                    <a:pt x="11911" y="17099"/>
                  </a:cubicBezTo>
                  <a:cubicBezTo>
                    <a:pt x="11841" y="17010"/>
                    <a:pt x="11702" y="17010"/>
                    <a:pt x="11562" y="17010"/>
                  </a:cubicBezTo>
                  <a:cubicBezTo>
                    <a:pt x="11492" y="17010"/>
                    <a:pt x="11352" y="17099"/>
                    <a:pt x="11282" y="17276"/>
                  </a:cubicBezTo>
                  <a:cubicBezTo>
                    <a:pt x="11212" y="17364"/>
                    <a:pt x="11212" y="17541"/>
                    <a:pt x="11212" y="17718"/>
                  </a:cubicBezTo>
                  <a:cubicBezTo>
                    <a:pt x="11212" y="17807"/>
                    <a:pt x="11282" y="17984"/>
                    <a:pt x="11352" y="18073"/>
                  </a:cubicBezTo>
                  <a:cubicBezTo>
                    <a:pt x="13100" y="19755"/>
                    <a:pt x="13100" y="19755"/>
                    <a:pt x="13100" y="19755"/>
                  </a:cubicBezTo>
                  <a:cubicBezTo>
                    <a:pt x="13100" y="19755"/>
                    <a:pt x="13100" y="19755"/>
                    <a:pt x="13100" y="19755"/>
                  </a:cubicBezTo>
                  <a:cubicBezTo>
                    <a:pt x="13030" y="19755"/>
                    <a:pt x="12960" y="19843"/>
                    <a:pt x="12890" y="19843"/>
                  </a:cubicBezTo>
                  <a:cubicBezTo>
                    <a:pt x="12680" y="19843"/>
                    <a:pt x="12471" y="19932"/>
                    <a:pt x="12261" y="19932"/>
                  </a:cubicBezTo>
                  <a:cubicBezTo>
                    <a:pt x="11702" y="19932"/>
                    <a:pt x="11003" y="19666"/>
                    <a:pt x="10513" y="19400"/>
                  </a:cubicBezTo>
                  <a:cubicBezTo>
                    <a:pt x="10513" y="19400"/>
                    <a:pt x="10513" y="19400"/>
                    <a:pt x="10513" y="19400"/>
                  </a:cubicBezTo>
                  <a:cubicBezTo>
                    <a:pt x="10513" y="19400"/>
                    <a:pt x="10513" y="19400"/>
                    <a:pt x="10513" y="19400"/>
                  </a:cubicBezTo>
                  <a:cubicBezTo>
                    <a:pt x="10653" y="18692"/>
                    <a:pt x="10583" y="18073"/>
                    <a:pt x="10513" y="17718"/>
                  </a:cubicBezTo>
                  <a:cubicBezTo>
                    <a:pt x="10374" y="17010"/>
                    <a:pt x="9814" y="16568"/>
                    <a:pt x="9115" y="16479"/>
                  </a:cubicBezTo>
                  <a:close/>
                </a:path>
              </a:pathLst>
            </a:custGeom>
            <a:solidFill>
              <a:srgbClr val="FF481D"/>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100" b="0" i="0" u="none" strike="noStrike" cap="none">
                <a:solidFill>
                  <a:srgbClr val="FF481D"/>
                </a:solidFill>
                <a:latin typeface="Arial"/>
                <a:ea typeface="Arial"/>
                <a:cs typeface="Arial"/>
                <a:sym typeface="Arial"/>
              </a:endParaRPr>
            </a:p>
          </p:txBody>
        </p:sp>
      </p:grpSp>
      <p:grpSp>
        <p:nvGrpSpPr>
          <p:cNvPr id="26" name="Group 25">
            <a:extLst>
              <a:ext uri="{FF2B5EF4-FFF2-40B4-BE49-F238E27FC236}">
                <a16:creationId xmlns:a16="http://schemas.microsoft.com/office/drawing/2014/main" id="{48A19AC5-C49D-AF96-BD78-82E73867C2AF}"/>
              </a:ext>
            </a:extLst>
          </p:cNvPr>
          <p:cNvGrpSpPr/>
          <p:nvPr/>
        </p:nvGrpSpPr>
        <p:grpSpPr>
          <a:xfrm>
            <a:off x="5558671" y="5188168"/>
            <a:ext cx="677554" cy="683631"/>
            <a:chOff x="6552360" y="5622256"/>
            <a:chExt cx="677554" cy="661866"/>
          </a:xfrm>
        </p:grpSpPr>
        <p:sp>
          <p:nvSpPr>
            <p:cNvPr id="27" name="Oval 26">
              <a:extLst>
                <a:ext uri="{FF2B5EF4-FFF2-40B4-BE49-F238E27FC236}">
                  <a16:creationId xmlns:a16="http://schemas.microsoft.com/office/drawing/2014/main" id="{DB8D42E0-188B-B7E0-F74C-2724B917E669}"/>
                </a:ext>
              </a:extLst>
            </p:cNvPr>
            <p:cNvSpPr/>
            <p:nvPr/>
          </p:nvSpPr>
          <p:spPr>
            <a:xfrm>
              <a:off x="6552360" y="562225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8" name="Google Shape;179;p26">
              <a:extLst>
                <a:ext uri="{FF2B5EF4-FFF2-40B4-BE49-F238E27FC236}">
                  <a16:creationId xmlns:a16="http://schemas.microsoft.com/office/drawing/2014/main" id="{9D236AB7-D1C1-0E5F-2468-F8AC53EF85D7}"/>
                </a:ext>
              </a:extLst>
            </p:cNvPr>
            <p:cNvGrpSpPr/>
            <p:nvPr/>
          </p:nvGrpSpPr>
          <p:grpSpPr>
            <a:xfrm>
              <a:off x="6755453" y="5770309"/>
              <a:ext cx="317929" cy="365760"/>
              <a:chOff x="528" y="1895"/>
              <a:chExt cx="438" cy="425"/>
            </a:xfrm>
            <a:solidFill>
              <a:srgbClr val="FF0000"/>
            </a:solidFill>
          </p:grpSpPr>
          <p:sp>
            <p:nvSpPr>
              <p:cNvPr id="29" name="Google Shape;180;p26">
                <a:extLst>
                  <a:ext uri="{FF2B5EF4-FFF2-40B4-BE49-F238E27FC236}">
                    <a16:creationId xmlns:a16="http://schemas.microsoft.com/office/drawing/2014/main" id="{D818E86B-D9E7-F551-31C1-3773ECA1C4B5}"/>
                  </a:ext>
                </a:extLst>
              </p:cNvPr>
              <p:cNvSpPr/>
              <p:nvPr/>
            </p:nvSpPr>
            <p:spPr>
              <a:xfrm>
                <a:off x="726" y="1895"/>
                <a:ext cx="58" cy="114"/>
              </a:xfrm>
              <a:custGeom>
                <a:avLst/>
                <a:gdLst/>
                <a:ahLst/>
                <a:cxnLst/>
                <a:rect l="l" t="t" r="r" b="b"/>
                <a:pathLst>
                  <a:path w="38" h="75" extrusionOk="0">
                    <a:moveTo>
                      <a:pt x="7" y="75"/>
                    </a:moveTo>
                    <a:cubicBezTo>
                      <a:pt x="5" y="75"/>
                      <a:pt x="4" y="75"/>
                      <a:pt x="3" y="74"/>
                    </a:cubicBezTo>
                    <a:cubicBezTo>
                      <a:pt x="0" y="72"/>
                      <a:pt x="0" y="68"/>
                      <a:pt x="2" y="65"/>
                    </a:cubicBezTo>
                    <a:cubicBezTo>
                      <a:pt x="24" y="38"/>
                      <a:pt x="24" y="38"/>
                      <a:pt x="24" y="38"/>
                    </a:cubicBezTo>
                    <a:cubicBezTo>
                      <a:pt x="2" y="11"/>
                      <a:pt x="2" y="11"/>
                      <a:pt x="2" y="11"/>
                    </a:cubicBezTo>
                    <a:cubicBezTo>
                      <a:pt x="0" y="8"/>
                      <a:pt x="0" y="4"/>
                      <a:pt x="3" y="2"/>
                    </a:cubicBezTo>
                    <a:cubicBezTo>
                      <a:pt x="5" y="0"/>
                      <a:pt x="9" y="1"/>
                      <a:pt x="11" y="3"/>
                    </a:cubicBezTo>
                    <a:cubicBezTo>
                      <a:pt x="36" y="34"/>
                      <a:pt x="36" y="34"/>
                      <a:pt x="36" y="34"/>
                    </a:cubicBezTo>
                    <a:cubicBezTo>
                      <a:pt x="38" y="36"/>
                      <a:pt x="38" y="40"/>
                      <a:pt x="36" y="42"/>
                    </a:cubicBezTo>
                    <a:cubicBezTo>
                      <a:pt x="11" y="73"/>
                      <a:pt x="11" y="73"/>
                      <a:pt x="11" y="73"/>
                    </a:cubicBezTo>
                    <a:cubicBezTo>
                      <a:pt x="10" y="74"/>
                      <a:pt x="8" y="75"/>
                      <a:pt x="7"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0" name="Google Shape;181;p26">
                <a:extLst>
                  <a:ext uri="{FF2B5EF4-FFF2-40B4-BE49-F238E27FC236}">
                    <a16:creationId xmlns:a16="http://schemas.microsoft.com/office/drawing/2014/main" id="{42854373-6996-F558-915F-81D0C092C72B}"/>
                  </a:ext>
                </a:extLst>
              </p:cNvPr>
              <p:cNvSpPr/>
              <p:nvPr/>
            </p:nvSpPr>
            <p:spPr>
              <a:xfrm>
                <a:off x="691" y="1943"/>
                <a:ext cx="91" cy="19"/>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1" name="Google Shape;182;p26">
                <a:extLst>
                  <a:ext uri="{FF2B5EF4-FFF2-40B4-BE49-F238E27FC236}">
                    <a16:creationId xmlns:a16="http://schemas.microsoft.com/office/drawing/2014/main" id="{68762BD9-0293-3256-18BF-05F028E4F6A6}"/>
                  </a:ext>
                </a:extLst>
              </p:cNvPr>
              <p:cNvSpPr/>
              <p:nvPr/>
            </p:nvSpPr>
            <p:spPr>
              <a:xfrm>
                <a:off x="691" y="2205"/>
                <a:ext cx="58" cy="115"/>
              </a:xfrm>
              <a:custGeom>
                <a:avLst/>
                <a:gdLst/>
                <a:ahLst/>
                <a:cxnLst/>
                <a:rect l="l" t="t" r="r" b="b"/>
                <a:pathLst>
                  <a:path w="38" h="75" extrusionOk="0">
                    <a:moveTo>
                      <a:pt x="31" y="75"/>
                    </a:moveTo>
                    <a:cubicBezTo>
                      <a:pt x="29" y="75"/>
                      <a:pt x="28" y="74"/>
                      <a:pt x="26" y="73"/>
                    </a:cubicBezTo>
                    <a:cubicBezTo>
                      <a:pt x="2" y="42"/>
                      <a:pt x="2" y="42"/>
                      <a:pt x="2" y="42"/>
                    </a:cubicBezTo>
                    <a:cubicBezTo>
                      <a:pt x="0" y="40"/>
                      <a:pt x="0" y="36"/>
                      <a:pt x="2" y="34"/>
                    </a:cubicBezTo>
                    <a:cubicBezTo>
                      <a:pt x="26" y="3"/>
                      <a:pt x="26" y="3"/>
                      <a:pt x="26" y="3"/>
                    </a:cubicBezTo>
                    <a:cubicBezTo>
                      <a:pt x="28" y="1"/>
                      <a:pt x="32" y="0"/>
                      <a:pt x="35" y="2"/>
                    </a:cubicBezTo>
                    <a:cubicBezTo>
                      <a:pt x="37" y="4"/>
                      <a:pt x="38" y="8"/>
                      <a:pt x="36" y="11"/>
                    </a:cubicBezTo>
                    <a:cubicBezTo>
                      <a:pt x="14" y="38"/>
                      <a:pt x="14" y="38"/>
                      <a:pt x="14" y="38"/>
                    </a:cubicBezTo>
                    <a:cubicBezTo>
                      <a:pt x="36" y="65"/>
                      <a:pt x="36" y="65"/>
                      <a:pt x="36" y="65"/>
                    </a:cubicBezTo>
                    <a:cubicBezTo>
                      <a:pt x="38" y="68"/>
                      <a:pt x="37" y="72"/>
                      <a:pt x="35" y="74"/>
                    </a:cubicBezTo>
                    <a:cubicBezTo>
                      <a:pt x="34" y="75"/>
                      <a:pt x="32" y="75"/>
                      <a:pt x="31"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2" name="Google Shape;183;p26">
                <a:extLst>
                  <a:ext uri="{FF2B5EF4-FFF2-40B4-BE49-F238E27FC236}">
                    <a16:creationId xmlns:a16="http://schemas.microsoft.com/office/drawing/2014/main" id="{F53CA1BE-D0C8-4754-3ABD-A0302B05B233}"/>
                  </a:ext>
                </a:extLst>
              </p:cNvPr>
              <p:cNvSpPr/>
              <p:nvPr/>
            </p:nvSpPr>
            <p:spPr>
              <a:xfrm>
                <a:off x="691" y="2254"/>
                <a:ext cx="91"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3" name="Google Shape;184;p26">
                <a:extLst>
                  <a:ext uri="{FF2B5EF4-FFF2-40B4-BE49-F238E27FC236}">
                    <a16:creationId xmlns:a16="http://schemas.microsoft.com/office/drawing/2014/main" id="{B661C96D-9E22-76CD-4A1A-95BA402D8AC9}"/>
                  </a:ext>
                </a:extLst>
              </p:cNvPr>
              <p:cNvSpPr/>
              <p:nvPr/>
            </p:nvSpPr>
            <p:spPr>
              <a:xfrm>
                <a:off x="715" y="2055"/>
                <a:ext cx="65" cy="112"/>
              </a:xfrm>
              <a:custGeom>
                <a:avLst/>
                <a:gdLst/>
                <a:ahLst/>
                <a:cxnLst/>
                <a:rect l="l" t="t" r="r" b="b"/>
                <a:pathLst>
                  <a:path w="43" h="74" extrusionOk="0">
                    <a:moveTo>
                      <a:pt x="21" y="74"/>
                    </a:moveTo>
                    <a:cubicBezTo>
                      <a:pt x="10" y="74"/>
                      <a:pt x="0" y="64"/>
                      <a:pt x="0" y="52"/>
                    </a:cubicBezTo>
                    <a:cubicBezTo>
                      <a:pt x="0" y="49"/>
                      <a:pt x="3" y="46"/>
                      <a:pt x="6" y="46"/>
                    </a:cubicBezTo>
                    <a:cubicBezTo>
                      <a:pt x="9" y="46"/>
                      <a:pt x="12" y="49"/>
                      <a:pt x="12" y="52"/>
                    </a:cubicBezTo>
                    <a:cubicBezTo>
                      <a:pt x="12" y="57"/>
                      <a:pt x="16" y="62"/>
                      <a:pt x="21" y="62"/>
                    </a:cubicBezTo>
                    <a:cubicBezTo>
                      <a:pt x="27" y="62"/>
                      <a:pt x="31" y="57"/>
                      <a:pt x="31" y="52"/>
                    </a:cubicBezTo>
                    <a:cubicBezTo>
                      <a:pt x="31" y="47"/>
                      <a:pt x="27" y="43"/>
                      <a:pt x="21" y="43"/>
                    </a:cubicBezTo>
                    <a:cubicBezTo>
                      <a:pt x="10" y="43"/>
                      <a:pt x="0" y="33"/>
                      <a:pt x="0" y="21"/>
                    </a:cubicBezTo>
                    <a:cubicBezTo>
                      <a:pt x="0" y="9"/>
                      <a:pt x="10" y="0"/>
                      <a:pt x="21" y="0"/>
                    </a:cubicBezTo>
                    <a:cubicBezTo>
                      <a:pt x="33" y="0"/>
                      <a:pt x="43" y="9"/>
                      <a:pt x="43" y="21"/>
                    </a:cubicBezTo>
                    <a:cubicBezTo>
                      <a:pt x="43" y="24"/>
                      <a:pt x="40" y="27"/>
                      <a:pt x="37" y="27"/>
                    </a:cubicBezTo>
                    <a:cubicBezTo>
                      <a:pt x="34" y="27"/>
                      <a:pt x="31" y="24"/>
                      <a:pt x="31" y="21"/>
                    </a:cubicBezTo>
                    <a:cubicBezTo>
                      <a:pt x="31" y="16"/>
                      <a:pt x="27" y="12"/>
                      <a:pt x="21" y="12"/>
                    </a:cubicBezTo>
                    <a:cubicBezTo>
                      <a:pt x="16" y="12"/>
                      <a:pt x="12" y="16"/>
                      <a:pt x="12" y="21"/>
                    </a:cubicBezTo>
                    <a:cubicBezTo>
                      <a:pt x="12" y="26"/>
                      <a:pt x="16" y="31"/>
                      <a:pt x="21" y="31"/>
                    </a:cubicBezTo>
                    <a:cubicBezTo>
                      <a:pt x="33" y="31"/>
                      <a:pt x="43" y="40"/>
                      <a:pt x="43" y="52"/>
                    </a:cubicBezTo>
                    <a:cubicBezTo>
                      <a:pt x="43" y="64"/>
                      <a:pt x="33" y="74"/>
                      <a:pt x="21" y="7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4" name="Google Shape;185;p26">
                <a:extLst>
                  <a:ext uri="{FF2B5EF4-FFF2-40B4-BE49-F238E27FC236}">
                    <a16:creationId xmlns:a16="http://schemas.microsoft.com/office/drawing/2014/main" id="{B7AADC8E-2984-E723-76D1-896DCDC62CD8}"/>
                  </a:ext>
                </a:extLst>
              </p:cNvPr>
              <p:cNvSpPr/>
              <p:nvPr/>
            </p:nvSpPr>
            <p:spPr>
              <a:xfrm>
                <a:off x="738" y="2035"/>
                <a:ext cx="18" cy="38"/>
              </a:xfrm>
              <a:custGeom>
                <a:avLst/>
                <a:gdLst/>
                <a:ahLst/>
                <a:cxnLst/>
                <a:rect l="l" t="t" r="r" b="b"/>
                <a:pathLst>
                  <a:path w="12" h="25" extrusionOk="0">
                    <a:moveTo>
                      <a:pt x="6" y="25"/>
                    </a:moveTo>
                    <a:cubicBezTo>
                      <a:pt x="2" y="25"/>
                      <a:pt x="0" y="22"/>
                      <a:pt x="0" y="19"/>
                    </a:cubicBezTo>
                    <a:cubicBezTo>
                      <a:pt x="0" y="6"/>
                      <a:pt x="0" y="6"/>
                      <a:pt x="0" y="6"/>
                    </a:cubicBezTo>
                    <a:cubicBezTo>
                      <a:pt x="0" y="3"/>
                      <a:pt x="2" y="0"/>
                      <a:pt x="6" y="0"/>
                    </a:cubicBezTo>
                    <a:cubicBezTo>
                      <a:pt x="9" y="0"/>
                      <a:pt x="12" y="3"/>
                      <a:pt x="12" y="6"/>
                    </a:cubicBezTo>
                    <a:cubicBezTo>
                      <a:pt x="12" y="19"/>
                      <a:pt x="12" y="19"/>
                      <a:pt x="12" y="19"/>
                    </a:cubicBezTo>
                    <a:cubicBezTo>
                      <a:pt x="12" y="22"/>
                      <a:pt x="9" y="25"/>
                      <a:pt x="6" y="2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5" name="Google Shape;186;p26">
                <a:extLst>
                  <a:ext uri="{FF2B5EF4-FFF2-40B4-BE49-F238E27FC236}">
                    <a16:creationId xmlns:a16="http://schemas.microsoft.com/office/drawing/2014/main" id="{011C0DB4-7B05-0A71-4674-8009D8701262}"/>
                  </a:ext>
                </a:extLst>
              </p:cNvPr>
              <p:cNvSpPr/>
              <p:nvPr/>
            </p:nvSpPr>
            <p:spPr>
              <a:xfrm>
                <a:off x="738" y="2149"/>
                <a:ext cx="18" cy="37"/>
              </a:xfrm>
              <a:custGeom>
                <a:avLst/>
                <a:gdLst/>
                <a:ahLst/>
                <a:cxnLst/>
                <a:rect l="l" t="t" r="r" b="b"/>
                <a:pathLst>
                  <a:path w="12" h="24" extrusionOk="0">
                    <a:moveTo>
                      <a:pt x="6" y="24"/>
                    </a:moveTo>
                    <a:cubicBezTo>
                      <a:pt x="2" y="24"/>
                      <a:pt x="0" y="21"/>
                      <a:pt x="0" y="18"/>
                    </a:cubicBezTo>
                    <a:cubicBezTo>
                      <a:pt x="0" y="6"/>
                      <a:pt x="0" y="6"/>
                      <a:pt x="0" y="6"/>
                    </a:cubicBezTo>
                    <a:cubicBezTo>
                      <a:pt x="0" y="2"/>
                      <a:pt x="2" y="0"/>
                      <a:pt x="6" y="0"/>
                    </a:cubicBezTo>
                    <a:cubicBezTo>
                      <a:pt x="9" y="0"/>
                      <a:pt x="12" y="2"/>
                      <a:pt x="12" y="6"/>
                    </a:cubicBezTo>
                    <a:cubicBezTo>
                      <a:pt x="12" y="18"/>
                      <a:pt x="12" y="18"/>
                      <a:pt x="12" y="18"/>
                    </a:cubicBezTo>
                    <a:cubicBezTo>
                      <a:pt x="12" y="21"/>
                      <a:pt x="9" y="24"/>
                      <a:pt x="6" y="2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6" name="Google Shape;187;p26">
                <a:extLst>
                  <a:ext uri="{FF2B5EF4-FFF2-40B4-BE49-F238E27FC236}">
                    <a16:creationId xmlns:a16="http://schemas.microsoft.com/office/drawing/2014/main" id="{4FE74AA6-00E6-D78C-40AC-E6A3E4F99C72}"/>
                  </a:ext>
                </a:extLst>
              </p:cNvPr>
              <p:cNvSpPr/>
              <p:nvPr/>
            </p:nvSpPr>
            <p:spPr>
              <a:xfrm>
                <a:off x="528"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7" name="Google Shape;188;p26">
                <a:extLst>
                  <a:ext uri="{FF2B5EF4-FFF2-40B4-BE49-F238E27FC236}">
                    <a16:creationId xmlns:a16="http://schemas.microsoft.com/office/drawing/2014/main" id="{B34140BF-E6E1-464F-544D-EE527B951F00}"/>
                  </a:ext>
                </a:extLst>
              </p:cNvPr>
              <p:cNvSpPr/>
              <p:nvPr/>
            </p:nvSpPr>
            <p:spPr>
              <a:xfrm>
                <a:off x="528"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8" name="Google Shape;189;p26">
                <a:extLst>
                  <a:ext uri="{FF2B5EF4-FFF2-40B4-BE49-F238E27FC236}">
                    <a16:creationId xmlns:a16="http://schemas.microsoft.com/office/drawing/2014/main" id="{EA569DBA-8E44-6D1F-A451-9421BC857D41}"/>
                  </a:ext>
                </a:extLst>
              </p:cNvPr>
              <p:cNvSpPr/>
              <p:nvPr/>
            </p:nvSpPr>
            <p:spPr>
              <a:xfrm>
                <a:off x="856"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595959"/>
                  </a:solidFill>
                  <a:latin typeface="Avenir"/>
                  <a:ea typeface="Avenir"/>
                  <a:cs typeface="Avenir"/>
                  <a:sym typeface="Avenir"/>
                </a:endParaRPr>
              </a:p>
            </p:txBody>
          </p:sp>
          <p:sp>
            <p:nvSpPr>
              <p:cNvPr id="39" name="Google Shape;190;p26">
                <a:extLst>
                  <a:ext uri="{FF2B5EF4-FFF2-40B4-BE49-F238E27FC236}">
                    <a16:creationId xmlns:a16="http://schemas.microsoft.com/office/drawing/2014/main" id="{75955459-2B23-B78E-2E6B-F7300879A168}"/>
                  </a:ext>
                </a:extLst>
              </p:cNvPr>
              <p:cNvSpPr/>
              <p:nvPr/>
            </p:nvSpPr>
            <p:spPr>
              <a:xfrm>
                <a:off x="856"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grpSp>
      </p:grpSp>
      <p:sp>
        <p:nvSpPr>
          <p:cNvPr id="41" name="TextBox 40">
            <a:extLst>
              <a:ext uri="{FF2B5EF4-FFF2-40B4-BE49-F238E27FC236}">
                <a16:creationId xmlns:a16="http://schemas.microsoft.com/office/drawing/2014/main" id="{4BDF28A3-2192-B0D7-9B11-82611BB1299A}"/>
              </a:ext>
            </a:extLst>
          </p:cNvPr>
          <p:cNvSpPr txBox="1"/>
          <p:nvPr/>
        </p:nvSpPr>
        <p:spPr>
          <a:xfrm>
            <a:off x="6843458" y="3174132"/>
            <a:ext cx="4879840" cy="705258"/>
          </a:xfrm>
          <a:prstGeom prst="rect">
            <a:avLst/>
          </a:prstGeom>
          <a:noFill/>
        </p:spPr>
        <p:txBody>
          <a:bodyPr wrap="square">
            <a:spAutoFit/>
          </a:bodyPr>
          <a:lstStyle/>
          <a:p>
            <a:pPr marL="25400" marR="0" lvl="0" indent="0" algn="l" rtl="0">
              <a:lnSpc>
                <a:spcPct val="150000"/>
              </a:lnSpc>
              <a:spcBef>
                <a:spcPts val="0"/>
              </a:spcBef>
              <a:spcAft>
                <a:spcPts val="0"/>
              </a:spcAft>
              <a:buClr>
                <a:srgbClr val="000000"/>
              </a:buClr>
              <a:buSzPts val="1000"/>
              <a:buFont typeface="Avenir"/>
              <a:buNone/>
            </a:pPr>
            <a:r>
              <a:rPr lang="en-US" sz="1400" u="none" strike="noStrike" cap="none" dirty="0">
                <a:solidFill>
                  <a:schemeClr val="tx1">
                    <a:lumMod val="65000"/>
                    <a:lumOff val="35000"/>
                  </a:schemeClr>
                </a:solidFill>
                <a:latin typeface="Avenir Next" panose="020B0503020202020204" pitchFamily="34" charset="0"/>
                <a:ea typeface="Avenir"/>
                <a:cs typeface="Avenir"/>
                <a:sym typeface="Avenir"/>
              </a:rPr>
              <a:t>Monitor accounts with high customer service calls—they show higher churn risk.</a:t>
            </a:r>
          </a:p>
        </p:txBody>
      </p:sp>
      <p:sp>
        <p:nvSpPr>
          <p:cNvPr id="43" name="TextBox 42">
            <a:extLst>
              <a:ext uri="{FF2B5EF4-FFF2-40B4-BE49-F238E27FC236}">
                <a16:creationId xmlns:a16="http://schemas.microsoft.com/office/drawing/2014/main" id="{8E250A36-74FC-FE96-FC4B-83E65F9ED2EB}"/>
              </a:ext>
            </a:extLst>
          </p:cNvPr>
          <p:cNvSpPr txBox="1"/>
          <p:nvPr/>
        </p:nvSpPr>
        <p:spPr>
          <a:xfrm>
            <a:off x="6867113" y="4354644"/>
            <a:ext cx="4240261" cy="382092"/>
          </a:xfrm>
          <a:prstGeom prst="rect">
            <a:avLst/>
          </a:prstGeom>
          <a:noFill/>
        </p:spPr>
        <p:txBody>
          <a:bodyPr wrap="square">
            <a:spAutoFit/>
          </a:bodyPr>
          <a:lstStyle/>
          <a:p>
            <a:pPr marL="25400" marR="0" lvl="0" indent="0" algn="l" rtl="0">
              <a:lnSpc>
                <a:spcPct val="150000"/>
              </a:lnSpc>
              <a:spcBef>
                <a:spcPts val="0"/>
              </a:spcBef>
              <a:spcAft>
                <a:spcPts val="0"/>
              </a:spcAft>
              <a:buClr>
                <a:srgbClr val="000000"/>
              </a:buClr>
              <a:buSzPts val="1000"/>
              <a:buFont typeface="Avenir"/>
              <a:buNone/>
            </a:pPr>
            <a:r>
              <a:rPr lang="en-US" sz="1400" u="none" strike="noStrike" cap="none" dirty="0">
                <a:solidFill>
                  <a:schemeClr val="tx1">
                    <a:lumMod val="65000"/>
                    <a:lumOff val="35000"/>
                  </a:schemeClr>
                </a:solidFill>
                <a:latin typeface="Avenir Next" panose="020B0503020202020204" pitchFamily="34" charset="0"/>
                <a:ea typeface="Avenir"/>
                <a:cs typeface="Avenir"/>
                <a:sym typeface="Avenir"/>
              </a:rPr>
              <a:t>Provide loyalty incentives to long-tenure customers.</a:t>
            </a:r>
          </a:p>
        </p:txBody>
      </p:sp>
      <p:sp>
        <p:nvSpPr>
          <p:cNvPr id="45" name="TextBox 44">
            <a:extLst>
              <a:ext uri="{FF2B5EF4-FFF2-40B4-BE49-F238E27FC236}">
                <a16:creationId xmlns:a16="http://schemas.microsoft.com/office/drawing/2014/main" id="{99E6CF85-0DFE-B36F-48A0-09DF6EC79F5E}"/>
              </a:ext>
            </a:extLst>
          </p:cNvPr>
          <p:cNvSpPr txBox="1"/>
          <p:nvPr/>
        </p:nvSpPr>
        <p:spPr>
          <a:xfrm>
            <a:off x="6243589" y="5230245"/>
            <a:ext cx="5530774" cy="705258"/>
          </a:xfrm>
          <a:prstGeom prst="rect">
            <a:avLst/>
          </a:prstGeom>
          <a:noFill/>
        </p:spPr>
        <p:txBody>
          <a:bodyPr wrap="square">
            <a:spAutoFit/>
          </a:bodyPr>
          <a:lstStyle/>
          <a:p>
            <a:pPr marL="25400" marR="0" lvl="0" indent="0" algn="l" rtl="0">
              <a:lnSpc>
                <a:spcPct val="150000"/>
              </a:lnSpc>
              <a:spcBef>
                <a:spcPts val="0"/>
              </a:spcBef>
              <a:spcAft>
                <a:spcPts val="0"/>
              </a:spcAft>
              <a:buClr>
                <a:srgbClr val="000000"/>
              </a:buClr>
              <a:buSzPts val="1000"/>
              <a:buFont typeface="Avenir"/>
              <a:buNone/>
            </a:pPr>
            <a:r>
              <a:rPr lang="en-US" sz="1400" u="none" strike="noStrike" cap="none" dirty="0">
                <a:solidFill>
                  <a:schemeClr val="tx1">
                    <a:lumMod val="65000"/>
                    <a:lumOff val="35000"/>
                  </a:schemeClr>
                </a:solidFill>
                <a:latin typeface="Avenir Next" panose="020B0503020202020204" pitchFamily="34" charset="0"/>
                <a:ea typeface="Avenir"/>
                <a:cs typeface="Avenir"/>
                <a:sym typeface="Avenir"/>
              </a:rPr>
              <a:t>Refine customer support processes to resolve issues earlier and reduce churn likelihood.</a:t>
            </a:r>
          </a:p>
        </p:txBody>
      </p:sp>
      <p:sp>
        <p:nvSpPr>
          <p:cNvPr id="47" name="TextBox 46">
            <a:extLst>
              <a:ext uri="{FF2B5EF4-FFF2-40B4-BE49-F238E27FC236}">
                <a16:creationId xmlns:a16="http://schemas.microsoft.com/office/drawing/2014/main" id="{694283C3-BCB2-A52C-4F25-FFB4D831A4B0}"/>
              </a:ext>
            </a:extLst>
          </p:cNvPr>
          <p:cNvSpPr txBox="1"/>
          <p:nvPr/>
        </p:nvSpPr>
        <p:spPr>
          <a:xfrm>
            <a:off x="6357495" y="2344235"/>
            <a:ext cx="5370321" cy="523220"/>
          </a:xfrm>
          <a:prstGeom prst="rect">
            <a:avLst/>
          </a:prstGeom>
          <a:noFill/>
        </p:spPr>
        <p:txBody>
          <a:bodyPr wrap="square">
            <a:spAutoFit/>
          </a:bodyPr>
          <a:lstStyle/>
          <a:p>
            <a:r>
              <a:rPr lang="en-US" sz="1400" u="none" strike="noStrike" cap="none" dirty="0">
                <a:solidFill>
                  <a:schemeClr val="tx1">
                    <a:lumMod val="65000"/>
                    <a:lumOff val="35000"/>
                  </a:schemeClr>
                </a:solidFill>
                <a:latin typeface="Avenir Next" panose="020B0503020202020204" pitchFamily="34" charset="0"/>
                <a:ea typeface="Avenir"/>
                <a:cs typeface="Avenir"/>
                <a:sym typeface="Avenir"/>
              </a:rPr>
              <a:t>Prioritize retention strategies for customers with high international charges.</a:t>
            </a:r>
            <a:endParaRPr lang="en-KE" dirty="0"/>
          </a:p>
        </p:txBody>
      </p:sp>
    </p:spTree>
    <p:extLst>
      <p:ext uri="{BB962C8B-B14F-4D97-AF65-F5344CB8AC3E}">
        <p14:creationId xmlns:p14="http://schemas.microsoft.com/office/powerpoint/2010/main" val="1693662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543D8-D7B1-F8D7-BE42-6CC94B200114}"/>
            </a:ext>
          </a:extLst>
        </p:cNvPr>
        <p:cNvGrpSpPr/>
        <p:nvPr/>
      </p:nvGrpSpPr>
      <p:grpSpPr>
        <a:xfrm>
          <a:off x="0" y="0"/>
          <a:ext cx="0" cy="0"/>
          <a:chOff x="0" y="0"/>
          <a:chExt cx="0" cy="0"/>
        </a:xfrm>
      </p:grpSpPr>
      <p:sp>
        <p:nvSpPr>
          <p:cNvPr id="2" name="Google Shape;21;p5">
            <a:extLst>
              <a:ext uri="{FF2B5EF4-FFF2-40B4-BE49-F238E27FC236}">
                <a16:creationId xmlns:a16="http://schemas.microsoft.com/office/drawing/2014/main" id="{E9461182-B3AA-A645-A174-10AE833096E1}"/>
              </a:ext>
            </a:extLst>
          </p:cNvPr>
          <p:cNvSpPr txBox="1"/>
          <p:nvPr/>
        </p:nvSpPr>
        <p:spPr>
          <a:xfrm>
            <a:off x="1508714" y="2109690"/>
            <a:ext cx="9174572"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ZA" sz="11500" b="1" i="0" dirty="0">
                <a:solidFill>
                  <a:srgbClr val="FF461E"/>
                </a:solidFill>
                <a:latin typeface="Rooney Regular" panose="020F0503040306060404" pitchFamily="34" charset="77"/>
                <a:ea typeface="Merriweather"/>
                <a:cs typeface="Merriweather"/>
                <a:sym typeface="Merriweather"/>
              </a:rPr>
              <a:t>Thank You!</a:t>
            </a:r>
            <a:endParaRPr sz="6000" dirty="0">
              <a:latin typeface="Rooney Regular" panose="020F0503040306060404" pitchFamily="34" charset="77"/>
            </a:endParaRPr>
          </a:p>
        </p:txBody>
      </p:sp>
      <p:sp>
        <p:nvSpPr>
          <p:cNvPr id="3" name="TextBox 2">
            <a:extLst>
              <a:ext uri="{FF2B5EF4-FFF2-40B4-BE49-F238E27FC236}">
                <a16:creationId xmlns:a16="http://schemas.microsoft.com/office/drawing/2014/main" id="{1009D79A-652B-8683-ABB0-94FF760D2A12}"/>
              </a:ext>
            </a:extLst>
          </p:cNvPr>
          <p:cNvSpPr txBox="1"/>
          <p:nvPr/>
        </p:nvSpPr>
        <p:spPr>
          <a:xfrm>
            <a:off x="9463177" y="5184475"/>
            <a:ext cx="2501661" cy="1380227"/>
          </a:xfrm>
          <a:prstGeom prst="rect">
            <a:avLst/>
          </a:prstGeom>
          <a:solidFill>
            <a:srgbClr val="D8E6D9"/>
          </a:solidFill>
        </p:spPr>
        <p:txBody>
          <a:bodyPr wrap="square" rtlCol="0">
            <a:spAutoFit/>
          </a:bodyPr>
          <a:lstStyle/>
          <a:p>
            <a:endParaRPr lang="en-KE" dirty="0"/>
          </a:p>
        </p:txBody>
      </p:sp>
    </p:spTree>
    <p:extLst>
      <p:ext uri="{BB962C8B-B14F-4D97-AF65-F5344CB8AC3E}">
        <p14:creationId xmlns:p14="http://schemas.microsoft.com/office/powerpoint/2010/main" val="20459259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313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Merriweather</vt:lpstr>
      <vt:lpstr>Arial</vt:lpstr>
      <vt:lpstr>Manrope</vt:lpstr>
      <vt:lpstr>Avenir Next</vt:lpstr>
      <vt:lpstr>Play</vt:lpstr>
      <vt:lpstr>Calibri</vt:lpstr>
      <vt:lpstr>Rooney Regular</vt:lpstr>
      <vt:lpstr>Avenir</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Kayla Lotter</dc:creator>
  <cp:lastModifiedBy>Luciana Ndanu</cp:lastModifiedBy>
  <cp:revision>7</cp:revision>
  <dcterms:created xsi:type="dcterms:W3CDTF">2024-05-02T11:12:01Z</dcterms:created>
  <dcterms:modified xsi:type="dcterms:W3CDTF">2025-07-23T21:50:18Z</dcterms:modified>
</cp:coreProperties>
</file>