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9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22FB1-02AC-D56C-9CCA-2221522D9A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1C2D68-A696-BB7B-3632-69AD1E8C79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3D04C9-2E3C-85C5-C3AF-A83EFC4EEB39}"/>
              </a:ext>
            </a:extLst>
          </p:cNvPr>
          <p:cNvSpPr>
            <a:spLocks noGrp="1"/>
          </p:cNvSpPr>
          <p:nvPr>
            <p:ph type="dt" sz="half" idx="10"/>
          </p:nvPr>
        </p:nvSpPr>
        <p:spPr/>
        <p:txBody>
          <a:bodyPr/>
          <a:lstStyle/>
          <a:p>
            <a:fld id="{078338BE-DFD8-4977-94BB-5DCAF5D7BA9E}" type="datetimeFigureOut">
              <a:rPr lang="en-US" smtClean="0"/>
              <a:t>7/27/2023</a:t>
            </a:fld>
            <a:endParaRPr lang="en-US"/>
          </a:p>
        </p:txBody>
      </p:sp>
      <p:sp>
        <p:nvSpPr>
          <p:cNvPr id="5" name="Footer Placeholder 4">
            <a:extLst>
              <a:ext uri="{FF2B5EF4-FFF2-40B4-BE49-F238E27FC236}">
                <a16:creationId xmlns:a16="http://schemas.microsoft.com/office/drawing/2014/main" id="{CE83582B-DFCE-13E9-5D72-115732F0FA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84CD9C-8A45-AA27-3910-D999A4FD9917}"/>
              </a:ext>
            </a:extLst>
          </p:cNvPr>
          <p:cNvSpPr>
            <a:spLocks noGrp="1"/>
          </p:cNvSpPr>
          <p:nvPr>
            <p:ph type="sldNum" sz="quarter" idx="12"/>
          </p:nvPr>
        </p:nvSpPr>
        <p:spPr/>
        <p:txBody>
          <a:bodyPr/>
          <a:lstStyle/>
          <a:p>
            <a:fld id="{8505AF99-7E37-438E-BA03-2CDC7A3E8D77}" type="slidenum">
              <a:rPr lang="en-US" smtClean="0"/>
              <a:t>‹#›</a:t>
            </a:fld>
            <a:endParaRPr lang="en-US"/>
          </a:p>
        </p:txBody>
      </p:sp>
    </p:spTree>
    <p:extLst>
      <p:ext uri="{BB962C8B-B14F-4D97-AF65-F5344CB8AC3E}">
        <p14:creationId xmlns:p14="http://schemas.microsoft.com/office/powerpoint/2010/main" val="984871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C758-0F8A-E2D3-566E-767E838C15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731FF2-243E-46C4-7CDE-4A4AFA69A0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D5D5CE-B0B6-1AF2-BC04-B4685943F87E}"/>
              </a:ext>
            </a:extLst>
          </p:cNvPr>
          <p:cNvSpPr>
            <a:spLocks noGrp="1"/>
          </p:cNvSpPr>
          <p:nvPr>
            <p:ph type="dt" sz="half" idx="10"/>
          </p:nvPr>
        </p:nvSpPr>
        <p:spPr/>
        <p:txBody>
          <a:bodyPr/>
          <a:lstStyle/>
          <a:p>
            <a:fld id="{078338BE-DFD8-4977-94BB-5DCAF5D7BA9E}" type="datetimeFigureOut">
              <a:rPr lang="en-US" smtClean="0"/>
              <a:t>7/27/2023</a:t>
            </a:fld>
            <a:endParaRPr lang="en-US"/>
          </a:p>
        </p:txBody>
      </p:sp>
      <p:sp>
        <p:nvSpPr>
          <p:cNvPr id="5" name="Footer Placeholder 4">
            <a:extLst>
              <a:ext uri="{FF2B5EF4-FFF2-40B4-BE49-F238E27FC236}">
                <a16:creationId xmlns:a16="http://schemas.microsoft.com/office/drawing/2014/main" id="{E7933449-A870-4CA0-B76E-485450C684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3AAB36-FA03-0FD0-1661-4092D986AA19}"/>
              </a:ext>
            </a:extLst>
          </p:cNvPr>
          <p:cNvSpPr>
            <a:spLocks noGrp="1"/>
          </p:cNvSpPr>
          <p:nvPr>
            <p:ph type="sldNum" sz="quarter" idx="12"/>
          </p:nvPr>
        </p:nvSpPr>
        <p:spPr/>
        <p:txBody>
          <a:bodyPr/>
          <a:lstStyle/>
          <a:p>
            <a:fld id="{8505AF99-7E37-438E-BA03-2CDC7A3E8D77}" type="slidenum">
              <a:rPr lang="en-US" smtClean="0"/>
              <a:t>‹#›</a:t>
            </a:fld>
            <a:endParaRPr lang="en-US"/>
          </a:p>
        </p:txBody>
      </p:sp>
    </p:spTree>
    <p:extLst>
      <p:ext uri="{BB962C8B-B14F-4D97-AF65-F5344CB8AC3E}">
        <p14:creationId xmlns:p14="http://schemas.microsoft.com/office/powerpoint/2010/main" val="2281751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A540C1-6835-05B3-C0D9-48F4A14645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748D59-F7D6-1249-4380-7CF89BD24F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C02DCF-46AC-B061-BF87-61825BD88533}"/>
              </a:ext>
            </a:extLst>
          </p:cNvPr>
          <p:cNvSpPr>
            <a:spLocks noGrp="1"/>
          </p:cNvSpPr>
          <p:nvPr>
            <p:ph type="dt" sz="half" idx="10"/>
          </p:nvPr>
        </p:nvSpPr>
        <p:spPr/>
        <p:txBody>
          <a:bodyPr/>
          <a:lstStyle/>
          <a:p>
            <a:fld id="{078338BE-DFD8-4977-94BB-5DCAF5D7BA9E}" type="datetimeFigureOut">
              <a:rPr lang="en-US" smtClean="0"/>
              <a:t>7/27/2023</a:t>
            </a:fld>
            <a:endParaRPr lang="en-US"/>
          </a:p>
        </p:txBody>
      </p:sp>
      <p:sp>
        <p:nvSpPr>
          <p:cNvPr id="5" name="Footer Placeholder 4">
            <a:extLst>
              <a:ext uri="{FF2B5EF4-FFF2-40B4-BE49-F238E27FC236}">
                <a16:creationId xmlns:a16="http://schemas.microsoft.com/office/drawing/2014/main" id="{DA5A3128-8436-8088-7614-2CB008727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E99BEA-D8DB-19A7-F932-32961E722225}"/>
              </a:ext>
            </a:extLst>
          </p:cNvPr>
          <p:cNvSpPr>
            <a:spLocks noGrp="1"/>
          </p:cNvSpPr>
          <p:nvPr>
            <p:ph type="sldNum" sz="quarter" idx="12"/>
          </p:nvPr>
        </p:nvSpPr>
        <p:spPr/>
        <p:txBody>
          <a:bodyPr/>
          <a:lstStyle/>
          <a:p>
            <a:fld id="{8505AF99-7E37-438E-BA03-2CDC7A3E8D77}" type="slidenum">
              <a:rPr lang="en-US" smtClean="0"/>
              <a:t>‹#›</a:t>
            </a:fld>
            <a:endParaRPr lang="en-US"/>
          </a:p>
        </p:txBody>
      </p:sp>
    </p:spTree>
    <p:extLst>
      <p:ext uri="{BB962C8B-B14F-4D97-AF65-F5344CB8AC3E}">
        <p14:creationId xmlns:p14="http://schemas.microsoft.com/office/powerpoint/2010/main" val="1653736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8410-A7C9-47F1-B06F-7E99711485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AEDE62-29F6-CAB2-8677-C176100D48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A42323-8171-1266-CA31-7256A95EF625}"/>
              </a:ext>
            </a:extLst>
          </p:cNvPr>
          <p:cNvSpPr>
            <a:spLocks noGrp="1"/>
          </p:cNvSpPr>
          <p:nvPr>
            <p:ph type="dt" sz="half" idx="10"/>
          </p:nvPr>
        </p:nvSpPr>
        <p:spPr/>
        <p:txBody>
          <a:bodyPr/>
          <a:lstStyle/>
          <a:p>
            <a:fld id="{078338BE-DFD8-4977-94BB-5DCAF5D7BA9E}" type="datetimeFigureOut">
              <a:rPr lang="en-US" smtClean="0"/>
              <a:t>7/27/2023</a:t>
            </a:fld>
            <a:endParaRPr lang="en-US"/>
          </a:p>
        </p:txBody>
      </p:sp>
      <p:sp>
        <p:nvSpPr>
          <p:cNvPr id="5" name="Footer Placeholder 4">
            <a:extLst>
              <a:ext uri="{FF2B5EF4-FFF2-40B4-BE49-F238E27FC236}">
                <a16:creationId xmlns:a16="http://schemas.microsoft.com/office/drawing/2014/main" id="{0B596FB7-8B0F-B6AF-EC36-B8AC98978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D2B975-AB4B-8F38-B230-3EB6386873CB}"/>
              </a:ext>
            </a:extLst>
          </p:cNvPr>
          <p:cNvSpPr>
            <a:spLocks noGrp="1"/>
          </p:cNvSpPr>
          <p:nvPr>
            <p:ph type="sldNum" sz="quarter" idx="12"/>
          </p:nvPr>
        </p:nvSpPr>
        <p:spPr/>
        <p:txBody>
          <a:bodyPr/>
          <a:lstStyle/>
          <a:p>
            <a:fld id="{8505AF99-7E37-438E-BA03-2CDC7A3E8D77}" type="slidenum">
              <a:rPr lang="en-US" smtClean="0"/>
              <a:t>‹#›</a:t>
            </a:fld>
            <a:endParaRPr lang="en-US"/>
          </a:p>
        </p:txBody>
      </p:sp>
    </p:spTree>
    <p:extLst>
      <p:ext uri="{BB962C8B-B14F-4D97-AF65-F5344CB8AC3E}">
        <p14:creationId xmlns:p14="http://schemas.microsoft.com/office/powerpoint/2010/main" val="1596527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4654-AF48-F180-CC9A-277CF356AE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2D5934-F3A9-DED5-4478-C7BF2CBE5F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638DA3-64F3-53B4-A9D8-0B385294838A}"/>
              </a:ext>
            </a:extLst>
          </p:cNvPr>
          <p:cNvSpPr>
            <a:spLocks noGrp="1"/>
          </p:cNvSpPr>
          <p:nvPr>
            <p:ph type="dt" sz="half" idx="10"/>
          </p:nvPr>
        </p:nvSpPr>
        <p:spPr/>
        <p:txBody>
          <a:bodyPr/>
          <a:lstStyle/>
          <a:p>
            <a:fld id="{078338BE-DFD8-4977-94BB-5DCAF5D7BA9E}" type="datetimeFigureOut">
              <a:rPr lang="en-US" smtClean="0"/>
              <a:t>7/27/2023</a:t>
            </a:fld>
            <a:endParaRPr lang="en-US"/>
          </a:p>
        </p:txBody>
      </p:sp>
      <p:sp>
        <p:nvSpPr>
          <p:cNvPr id="5" name="Footer Placeholder 4">
            <a:extLst>
              <a:ext uri="{FF2B5EF4-FFF2-40B4-BE49-F238E27FC236}">
                <a16:creationId xmlns:a16="http://schemas.microsoft.com/office/drawing/2014/main" id="{A174392F-D9D5-9181-1A35-2DB2D6731F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0C39C9-F4FE-3596-6F26-009717E733CB}"/>
              </a:ext>
            </a:extLst>
          </p:cNvPr>
          <p:cNvSpPr>
            <a:spLocks noGrp="1"/>
          </p:cNvSpPr>
          <p:nvPr>
            <p:ph type="sldNum" sz="quarter" idx="12"/>
          </p:nvPr>
        </p:nvSpPr>
        <p:spPr/>
        <p:txBody>
          <a:bodyPr/>
          <a:lstStyle/>
          <a:p>
            <a:fld id="{8505AF99-7E37-438E-BA03-2CDC7A3E8D77}" type="slidenum">
              <a:rPr lang="en-US" smtClean="0"/>
              <a:t>‹#›</a:t>
            </a:fld>
            <a:endParaRPr lang="en-US"/>
          </a:p>
        </p:txBody>
      </p:sp>
    </p:spTree>
    <p:extLst>
      <p:ext uri="{BB962C8B-B14F-4D97-AF65-F5344CB8AC3E}">
        <p14:creationId xmlns:p14="http://schemas.microsoft.com/office/powerpoint/2010/main" val="3647073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3A452-49EF-4E74-7762-98727AE31F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312E28-E743-EC5A-647B-817160D673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633E5C-AA75-D8DC-B7FA-4514351642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FCB12F-8468-97CF-D590-730D935BCFC8}"/>
              </a:ext>
            </a:extLst>
          </p:cNvPr>
          <p:cNvSpPr>
            <a:spLocks noGrp="1"/>
          </p:cNvSpPr>
          <p:nvPr>
            <p:ph type="dt" sz="half" idx="10"/>
          </p:nvPr>
        </p:nvSpPr>
        <p:spPr/>
        <p:txBody>
          <a:bodyPr/>
          <a:lstStyle/>
          <a:p>
            <a:fld id="{078338BE-DFD8-4977-94BB-5DCAF5D7BA9E}" type="datetimeFigureOut">
              <a:rPr lang="en-US" smtClean="0"/>
              <a:t>7/27/2023</a:t>
            </a:fld>
            <a:endParaRPr lang="en-US"/>
          </a:p>
        </p:txBody>
      </p:sp>
      <p:sp>
        <p:nvSpPr>
          <p:cNvPr id="6" name="Footer Placeholder 5">
            <a:extLst>
              <a:ext uri="{FF2B5EF4-FFF2-40B4-BE49-F238E27FC236}">
                <a16:creationId xmlns:a16="http://schemas.microsoft.com/office/drawing/2014/main" id="{6B950934-3D30-CE01-4E70-DDDEA67001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225D6-AEB7-58D4-CC5E-E09EEF06EBC0}"/>
              </a:ext>
            </a:extLst>
          </p:cNvPr>
          <p:cNvSpPr>
            <a:spLocks noGrp="1"/>
          </p:cNvSpPr>
          <p:nvPr>
            <p:ph type="sldNum" sz="quarter" idx="12"/>
          </p:nvPr>
        </p:nvSpPr>
        <p:spPr/>
        <p:txBody>
          <a:bodyPr/>
          <a:lstStyle/>
          <a:p>
            <a:fld id="{8505AF99-7E37-438E-BA03-2CDC7A3E8D77}" type="slidenum">
              <a:rPr lang="en-US" smtClean="0"/>
              <a:t>‹#›</a:t>
            </a:fld>
            <a:endParaRPr lang="en-US"/>
          </a:p>
        </p:txBody>
      </p:sp>
    </p:spTree>
    <p:extLst>
      <p:ext uri="{BB962C8B-B14F-4D97-AF65-F5344CB8AC3E}">
        <p14:creationId xmlns:p14="http://schemas.microsoft.com/office/powerpoint/2010/main" val="602123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A207F-6A22-C32B-E6DA-FCF5BF2053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A1676E-C529-8A97-69CA-DD4279CA0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A61520-BF09-69FD-3C17-299B775182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A1AAB3-A56B-9A7C-C4FE-BBB8CAACD5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4D44AF-30F2-46C8-F6FC-F40BF825CB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BE8535-9B5E-4348-A4E1-3C389C78EB82}"/>
              </a:ext>
            </a:extLst>
          </p:cNvPr>
          <p:cNvSpPr>
            <a:spLocks noGrp="1"/>
          </p:cNvSpPr>
          <p:nvPr>
            <p:ph type="dt" sz="half" idx="10"/>
          </p:nvPr>
        </p:nvSpPr>
        <p:spPr/>
        <p:txBody>
          <a:bodyPr/>
          <a:lstStyle/>
          <a:p>
            <a:fld id="{078338BE-DFD8-4977-94BB-5DCAF5D7BA9E}" type="datetimeFigureOut">
              <a:rPr lang="en-US" smtClean="0"/>
              <a:t>7/27/2023</a:t>
            </a:fld>
            <a:endParaRPr lang="en-US"/>
          </a:p>
        </p:txBody>
      </p:sp>
      <p:sp>
        <p:nvSpPr>
          <p:cNvPr id="8" name="Footer Placeholder 7">
            <a:extLst>
              <a:ext uri="{FF2B5EF4-FFF2-40B4-BE49-F238E27FC236}">
                <a16:creationId xmlns:a16="http://schemas.microsoft.com/office/drawing/2014/main" id="{94B4F048-DDF4-F67C-5DD4-16E35A3B69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41AF7B-C203-AC51-3841-15C2731670B2}"/>
              </a:ext>
            </a:extLst>
          </p:cNvPr>
          <p:cNvSpPr>
            <a:spLocks noGrp="1"/>
          </p:cNvSpPr>
          <p:nvPr>
            <p:ph type="sldNum" sz="quarter" idx="12"/>
          </p:nvPr>
        </p:nvSpPr>
        <p:spPr/>
        <p:txBody>
          <a:bodyPr/>
          <a:lstStyle/>
          <a:p>
            <a:fld id="{8505AF99-7E37-438E-BA03-2CDC7A3E8D77}" type="slidenum">
              <a:rPr lang="en-US" smtClean="0"/>
              <a:t>‹#›</a:t>
            </a:fld>
            <a:endParaRPr lang="en-US"/>
          </a:p>
        </p:txBody>
      </p:sp>
    </p:spTree>
    <p:extLst>
      <p:ext uri="{BB962C8B-B14F-4D97-AF65-F5344CB8AC3E}">
        <p14:creationId xmlns:p14="http://schemas.microsoft.com/office/powerpoint/2010/main" val="2969232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001F-AA5A-F328-35C3-5ED46F8165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AE009A-27D0-0ECE-A8F5-D96E0693E519}"/>
              </a:ext>
            </a:extLst>
          </p:cNvPr>
          <p:cNvSpPr>
            <a:spLocks noGrp="1"/>
          </p:cNvSpPr>
          <p:nvPr>
            <p:ph type="dt" sz="half" idx="10"/>
          </p:nvPr>
        </p:nvSpPr>
        <p:spPr/>
        <p:txBody>
          <a:bodyPr/>
          <a:lstStyle/>
          <a:p>
            <a:fld id="{078338BE-DFD8-4977-94BB-5DCAF5D7BA9E}" type="datetimeFigureOut">
              <a:rPr lang="en-US" smtClean="0"/>
              <a:t>7/27/2023</a:t>
            </a:fld>
            <a:endParaRPr lang="en-US"/>
          </a:p>
        </p:txBody>
      </p:sp>
      <p:sp>
        <p:nvSpPr>
          <p:cNvPr id="4" name="Footer Placeholder 3">
            <a:extLst>
              <a:ext uri="{FF2B5EF4-FFF2-40B4-BE49-F238E27FC236}">
                <a16:creationId xmlns:a16="http://schemas.microsoft.com/office/drawing/2014/main" id="{8F2B0379-7CC5-188C-25FE-49E1FA435B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E96EA5-B3A0-81CC-071B-EDCEB10C8C7C}"/>
              </a:ext>
            </a:extLst>
          </p:cNvPr>
          <p:cNvSpPr>
            <a:spLocks noGrp="1"/>
          </p:cNvSpPr>
          <p:nvPr>
            <p:ph type="sldNum" sz="quarter" idx="12"/>
          </p:nvPr>
        </p:nvSpPr>
        <p:spPr/>
        <p:txBody>
          <a:bodyPr/>
          <a:lstStyle/>
          <a:p>
            <a:fld id="{8505AF99-7E37-438E-BA03-2CDC7A3E8D77}" type="slidenum">
              <a:rPr lang="en-US" smtClean="0"/>
              <a:t>‹#›</a:t>
            </a:fld>
            <a:endParaRPr lang="en-US"/>
          </a:p>
        </p:txBody>
      </p:sp>
    </p:spTree>
    <p:extLst>
      <p:ext uri="{BB962C8B-B14F-4D97-AF65-F5344CB8AC3E}">
        <p14:creationId xmlns:p14="http://schemas.microsoft.com/office/powerpoint/2010/main" val="270102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3948C4-C0AD-32E3-DE4B-75CAF442496A}"/>
              </a:ext>
            </a:extLst>
          </p:cNvPr>
          <p:cNvSpPr>
            <a:spLocks noGrp="1"/>
          </p:cNvSpPr>
          <p:nvPr>
            <p:ph type="dt" sz="half" idx="10"/>
          </p:nvPr>
        </p:nvSpPr>
        <p:spPr/>
        <p:txBody>
          <a:bodyPr/>
          <a:lstStyle/>
          <a:p>
            <a:fld id="{078338BE-DFD8-4977-94BB-5DCAF5D7BA9E}" type="datetimeFigureOut">
              <a:rPr lang="en-US" smtClean="0"/>
              <a:t>7/27/2023</a:t>
            </a:fld>
            <a:endParaRPr lang="en-US"/>
          </a:p>
        </p:txBody>
      </p:sp>
      <p:sp>
        <p:nvSpPr>
          <p:cNvPr id="3" name="Footer Placeholder 2">
            <a:extLst>
              <a:ext uri="{FF2B5EF4-FFF2-40B4-BE49-F238E27FC236}">
                <a16:creationId xmlns:a16="http://schemas.microsoft.com/office/drawing/2014/main" id="{3F0BE71A-954D-17EC-9E3F-25DA8A87FA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91CDAE-CECA-EBF3-3633-4061AF8A5745}"/>
              </a:ext>
            </a:extLst>
          </p:cNvPr>
          <p:cNvSpPr>
            <a:spLocks noGrp="1"/>
          </p:cNvSpPr>
          <p:nvPr>
            <p:ph type="sldNum" sz="quarter" idx="12"/>
          </p:nvPr>
        </p:nvSpPr>
        <p:spPr/>
        <p:txBody>
          <a:bodyPr/>
          <a:lstStyle/>
          <a:p>
            <a:fld id="{8505AF99-7E37-438E-BA03-2CDC7A3E8D77}" type="slidenum">
              <a:rPr lang="en-US" smtClean="0"/>
              <a:t>‹#›</a:t>
            </a:fld>
            <a:endParaRPr lang="en-US"/>
          </a:p>
        </p:txBody>
      </p:sp>
    </p:spTree>
    <p:extLst>
      <p:ext uri="{BB962C8B-B14F-4D97-AF65-F5344CB8AC3E}">
        <p14:creationId xmlns:p14="http://schemas.microsoft.com/office/powerpoint/2010/main" val="870242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07ED7-417F-CA47-BE43-DD8C687E56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5F001D-2DF9-2D00-DA9C-E52FFDEC1D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7EE3BD-DDEE-AFB3-15E5-247E44E7C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5F6136-FE0C-EE55-389A-641CBAC0E572}"/>
              </a:ext>
            </a:extLst>
          </p:cNvPr>
          <p:cNvSpPr>
            <a:spLocks noGrp="1"/>
          </p:cNvSpPr>
          <p:nvPr>
            <p:ph type="dt" sz="half" idx="10"/>
          </p:nvPr>
        </p:nvSpPr>
        <p:spPr/>
        <p:txBody>
          <a:bodyPr/>
          <a:lstStyle/>
          <a:p>
            <a:fld id="{078338BE-DFD8-4977-94BB-5DCAF5D7BA9E}" type="datetimeFigureOut">
              <a:rPr lang="en-US" smtClean="0"/>
              <a:t>7/27/2023</a:t>
            </a:fld>
            <a:endParaRPr lang="en-US"/>
          </a:p>
        </p:txBody>
      </p:sp>
      <p:sp>
        <p:nvSpPr>
          <p:cNvPr id="6" name="Footer Placeholder 5">
            <a:extLst>
              <a:ext uri="{FF2B5EF4-FFF2-40B4-BE49-F238E27FC236}">
                <a16:creationId xmlns:a16="http://schemas.microsoft.com/office/drawing/2014/main" id="{B4E21465-24EE-06FF-46F9-10F941BDFB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517373-4E88-8D50-FF3B-A6E789547EE3}"/>
              </a:ext>
            </a:extLst>
          </p:cNvPr>
          <p:cNvSpPr>
            <a:spLocks noGrp="1"/>
          </p:cNvSpPr>
          <p:nvPr>
            <p:ph type="sldNum" sz="quarter" idx="12"/>
          </p:nvPr>
        </p:nvSpPr>
        <p:spPr/>
        <p:txBody>
          <a:bodyPr/>
          <a:lstStyle/>
          <a:p>
            <a:fld id="{8505AF99-7E37-438E-BA03-2CDC7A3E8D77}" type="slidenum">
              <a:rPr lang="en-US" smtClean="0"/>
              <a:t>‹#›</a:t>
            </a:fld>
            <a:endParaRPr lang="en-US"/>
          </a:p>
        </p:txBody>
      </p:sp>
    </p:spTree>
    <p:extLst>
      <p:ext uri="{BB962C8B-B14F-4D97-AF65-F5344CB8AC3E}">
        <p14:creationId xmlns:p14="http://schemas.microsoft.com/office/powerpoint/2010/main" val="2082155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5047F-0B3C-3FE9-E412-3021120F43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801EA5-C003-7E19-11B4-7C8D881F05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F1DC4D-7755-4942-CC0E-979FDFDA39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2247F1-F7AE-A105-758A-2483FA4EF5F2}"/>
              </a:ext>
            </a:extLst>
          </p:cNvPr>
          <p:cNvSpPr>
            <a:spLocks noGrp="1"/>
          </p:cNvSpPr>
          <p:nvPr>
            <p:ph type="dt" sz="half" idx="10"/>
          </p:nvPr>
        </p:nvSpPr>
        <p:spPr/>
        <p:txBody>
          <a:bodyPr/>
          <a:lstStyle/>
          <a:p>
            <a:fld id="{078338BE-DFD8-4977-94BB-5DCAF5D7BA9E}" type="datetimeFigureOut">
              <a:rPr lang="en-US" smtClean="0"/>
              <a:t>7/27/2023</a:t>
            </a:fld>
            <a:endParaRPr lang="en-US"/>
          </a:p>
        </p:txBody>
      </p:sp>
      <p:sp>
        <p:nvSpPr>
          <p:cNvPr id="6" name="Footer Placeholder 5">
            <a:extLst>
              <a:ext uri="{FF2B5EF4-FFF2-40B4-BE49-F238E27FC236}">
                <a16:creationId xmlns:a16="http://schemas.microsoft.com/office/drawing/2014/main" id="{7CEFFF7E-0BC2-67D8-E49F-AD11032B9B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73FF84-DE67-75AA-004B-B95929B9B398}"/>
              </a:ext>
            </a:extLst>
          </p:cNvPr>
          <p:cNvSpPr>
            <a:spLocks noGrp="1"/>
          </p:cNvSpPr>
          <p:nvPr>
            <p:ph type="sldNum" sz="quarter" idx="12"/>
          </p:nvPr>
        </p:nvSpPr>
        <p:spPr/>
        <p:txBody>
          <a:bodyPr/>
          <a:lstStyle/>
          <a:p>
            <a:fld id="{8505AF99-7E37-438E-BA03-2CDC7A3E8D77}" type="slidenum">
              <a:rPr lang="en-US" smtClean="0"/>
              <a:t>‹#›</a:t>
            </a:fld>
            <a:endParaRPr lang="en-US"/>
          </a:p>
        </p:txBody>
      </p:sp>
    </p:spTree>
    <p:extLst>
      <p:ext uri="{BB962C8B-B14F-4D97-AF65-F5344CB8AC3E}">
        <p14:creationId xmlns:p14="http://schemas.microsoft.com/office/powerpoint/2010/main" val="2696017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72B6BD-324B-B325-95A7-719B49B5E9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7E91B6-2EEC-D718-F87D-60CFB6287D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B05B66-D227-B001-DE96-61E3F65127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8338BE-DFD8-4977-94BB-5DCAF5D7BA9E}" type="datetimeFigureOut">
              <a:rPr lang="en-US" smtClean="0"/>
              <a:t>7/27/2023</a:t>
            </a:fld>
            <a:endParaRPr lang="en-US"/>
          </a:p>
        </p:txBody>
      </p:sp>
      <p:sp>
        <p:nvSpPr>
          <p:cNvPr id="5" name="Footer Placeholder 4">
            <a:extLst>
              <a:ext uri="{FF2B5EF4-FFF2-40B4-BE49-F238E27FC236}">
                <a16:creationId xmlns:a16="http://schemas.microsoft.com/office/drawing/2014/main" id="{096E8F0C-D1D8-1D67-D954-F40B62E4E6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9AB385-A048-7589-7E9E-66425D7E16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05AF99-7E37-438E-BA03-2CDC7A3E8D77}" type="slidenum">
              <a:rPr lang="en-US" smtClean="0"/>
              <a:t>‹#›</a:t>
            </a:fld>
            <a:endParaRPr lang="en-US"/>
          </a:p>
        </p:txBody>
      </p:sp>
    </p:spTree>
    <p:extLst>
      <p:ext uri="{BB962C8B-B14F-4D97-AF65-F5344CB8AC3E}">
        <p14:creationId xmlns:p14="http://schemas.microsoft.com/office/powerpoint/2010/main" val="3898310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0A844-F0F6-2D51-978F-52A027C6384B}"/>
              </a:ext>
            </a:extLst>
          </p:cNvPr>
          <p:cNvSpPr>
            <a:spLocks noGrp="1"/>
          </p:cNvSpPr>
          <p:nvPr>
            <p:ph type="ctrTitle"/>
          </p:nvPr>
        </p:nvSpPr>
        <p:spPr/>
        <p:txBody>
          <a:bodyPr/>
          <a:lstStyle/>
          <a:p>
            <a:r>
              <a:rPr lang="en-US" sz="1800" b="1" dirty="0">
                <a:effectLst/>
                <a:latin typeface="Arial" panose="020B0604020202020204" pitchFamily="34" charset="0"/>
                <a:ea typeface="Arial" panose="020B0604020202020204" pitchFamily="34" charset="0"/>
              </a:rPr>
              <a:t>Exploring Box Office Success</a:t>
            </a:r>
            <a:endParaRPr lang="en-US" dirty="0"/>
          </a:p>
        </p:txBody>
      </p:sp>
      <p:sp>
        <p:nvSpPr>
          <p:cNvPr id="3" name="Subtitle 2">
            <a:extLst>
              <a:ext uri="{FF2B5EF4-FFF2-40B4-BE49-F238E27FC236}">
                <a16:creationId xmlns:a16="http://schemas.microsoft.com/office/drawing/2014/main" id="{E027F4A8-4802-C5E1-3174-871C553B0F1F}"/>
              </a:ext>
            </a:extLst>
          </p:cNvPr>
          <p:cNvSpPr>
            <a:spLocks noGrp="1"/>
          </p:cNvSpPr>
          <p:nvPr>
            <p:ph type="subTitle" idx="1"/>
          </p:nvPr>
        </p:nvSpPr>
        <p:spPr/>
        <p:txBody>
          <a:bodyPr/>
          <a:lstStyle/>
          <a:p>
            <a:endParaRPr lang="en-US" sz="1800" b="1" dirty="0">
              <a:effectLst/>
              <a:latin typeface="Arial" panose="020B0604020202020204" pitchFamily="34" charset="0"/>
              <a:ea typeface="Arial" panose="020B0604020202020204" pitchFamily="34" charset="0"/>
            </a:endParaRPr>
          </a:p>
          <a:p>
            <a:endParaRPr lang="en-US" sz="1800" b="1" dirty="0">
              <a:latin typeface="Arial" panose="020B0604020202020204" pitchFamily="34" charset="0"/>
              <a:ea typeface="Arial" panose="020B0604020202020204" pitchFamily="34" charset="0"/>
            </a:endParaRPr>
          </a:p>
          <a:p>
            <a:r>
              <a:rPr lang="en-US" sz="1800" b="1" dirty="0">
                <a:effectLst/>
                <a:latin typeface="Arial" panose="020B0604020202020204" pitchFamily="34" charset="0"/>
                <a:ea typeface="Arial" panose="020B0604020202020204" pitchFamily="34" charset="0"/>
              </a:rPr>
              <a:t>Insights for Microsoft's Movie Studio</a:t>
            </a: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574810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B4EE5-8733-5DEB-FBBD-B68FF8EBC4B6}"/>
              </a:ext>
            </a:extLst>
          </p:cNvPr>
          <p:cNvSpPr>
            <a:spLocks noGrp="1"/>
          </p:cNvSpPr>
          <p:nvPr>
            <p:ph type="title"/>
          </p:nvPr>
        </p:nvSpPr>
        <p:spPr/>
        <p:txBody>
          <a:bodyPr/>
          <a:lstStyle/>
          <a:p>
            <a:r>
              <a:rPr lang="en-US" dirty="0"/>
              <a:t>Bar graph as per Domestic Gross for Studios</a:t>
            </a:r>
          </a:p>
        </p:txBody>
      </p:sp>
      <p:pic>
        <p:nvPicPr>
          <p:cNvPr id="4" name="image1.png">
            <a:extLst>
              <a:ext uri="{FF2B5EF4-FFF2-40B4-BE49-F238E27FC236}">
                <a16:creationId xmlns:a16="http://schemas.microsoft.com/office/drawing/2014/main" id="{140E4C0F-86CA-F126-A909-959EF3099BC8}"/>
              </a:ext>
            </a:extLst>
          </p:cNvPr>
          <p:cNvPicPr>
            <a:picLocks noGrp="1"/>
          </p:cNvPicPr>
          <p:nvPr>
            <p:ph idx="1"/>
          </p:nvPr>
        </p:nvPicPr>
        <p:blipFill>
          <a:blip r:embed="rId2"/>
          <a:srcRect/>
          <a:stretch>
            <a:fillRect/>
          </a:stretch>
        </p:blipFill>
        <p:spPr>
          <a:xfrm>
            <a:off x="2243137" y="2262981"/>
            <a:ext cx="7705725" cy="3476625"/>
          </a:xfrm>
          <a:prstGeom prst="rect">
            <a:avLst/>
          </a:prstGeom>
          <a:ln/>
        </p:spPr>
      </p:pic>
    </p:spTree>
    <p:extLst>
      <p:ext uri="{BB962C8B-B14F-4D97-AF65-F5344CB8AC3E}">
        <p14:creationId xmlns:p14="http://schemas.microsoft.com/office/powerpoint/2010/main" val="1963180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F5735-49D3-93CB-B859-C157BD93AB49}"/>
              </a:ext>
            </a:extLst>
          </p:cNvPr>
          <p:cNvSpPr>
            <a:spLocks noGrp="1"/>
          </p:cNvSpPr>
          <p:nvPr>
            <p:ph type="title"/>
          </p:nvPr>
        </p:nvSpPr>
        <p:spPr/>
        <p:txBody>
          <a:bodyPr/>
          <a:lstStyle/>
          <a:p>
            <a:r>
              <a:rPr lang="en-US" sz="1800" b="1" dirty="0">
                <a:effectLst/>
                <a:latin typeface="Arial" panose="020B0604020202020204" pitchFamily="34" charset="0"/>
                <a:ea typeface="Arial" panose="020B0604020202020204" pitchFamily="34" charset="0"/>
              </a:rPr>
              <a:t>                                                         Movie Ratings</a:t>
            </a:r>
            <a:endParaRPr lang="en-US" dirty="0"/>
          </a:p>
        </p:txBody>
      </p:sp>
      <p:sp>
        <p:nvSpPr>
          <p:cNvPr id="3" name="Content Placeholder 2">
            <a:extLst>
              <a:ext uri="{FF2B5EF4-FFF2-40B4-BE49-F238E27FC236}">
                <a16:creationId xmlns:a16="http://schemas.microsoft.com/office/drawing/2014/main" id="{7B69DC60-DB21-CE35-2437-8523221E5EE7}"/>
              </a:ext>
            </a:extLst>
          </p:cNvPr>
          <p:cNvSpPr>
            <a:spLocks noGrp="1"/>
          </p:cNvSpPr>
          <p:nvPr>
            <p:ph idx="1"/>
          </p:nvPr>
        </p:nvSpPr>
        <p:spPr/>
        <p:txBody>
          <a:bodyPr/>
          <a:lstStyle/>
          <a:p>
            <a:endParaRPr lang="en-US" sz="1800" dirty="0">
              <a:effectLst/>
              <a:latin typeface="Arial" panose="020B0604020202020204" pitchFamily="34" charset="0"/>
              <a:ea typeface="Arial" panose="020B0604020202020204" pitchFamily="34" charset="0"/>
            </a:endParaRPr>
          </a:p>
          <a:p>
            <a:r>
              <a:rPr lang="en-US" sz="1800" dirty="0">
                <a:effectLst/>
                <a:latin typeface="Arial" panose="020B0604020202020204" pitchFamily="34" charset="0"/>
                <a:ea typeface="Arial" panose="020B0604020202020204" pitchFamily="34" charset="0"/>
              </a:rPr>
              <a:t>Higher-rated movies tend to have better box office performance.</a:t>
            </a:r>
          </a:p>
          <a:p>
            <a:r>
              <a:rPr lang="en-US" sz="1800" dirty="0">
                <a:latin typeface="Arial" panose="020B0604020202020204" pitchFamily="34" charset="0"/>
              </a:rPr>
              <a:t>This is clearly show in the analysis above that the documentary movies are still leading in all aspects.</a:t>
            </a:r>
            <a:endParaRPr lang="en-US" dirty="0"/>
          </a:p>
        </p:txBody>
      </p:sp>
    </p:spTree>
    <p:extLst>
      <p:ext uri="{BB962C8B-B14F-4D97-AF65-F5344CB8AC3E}">
        <p14:creationId xmlns:p14="http://schemas.microsoft.com/office/powerpoint/2010/main" val="4232196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2402-D5ED-70EB-EF87-65ECF01B80B1}"/>
              </a:ext>
            </a:extLst>
          </p:cNvPr>
          <p:cNvSpPr>
            <a:spLocks noGrp="1"/>
          </p:cNvSpPr>
          <p:nvPr>
            <p:ph type="title"/>
          </p:nvPr>
        </p:nvSpPr>
        <p:spPr/>
        <p:txBody>
          <a:bodyPr/>
          <a:lstStyle/>
          <a:p>
            <a:r>
              <a:rPr lang="en-US" sz="1800" b="1" dirty="0">
                <a:effectLst/>
                <a:latin typeface="Arial" panose="020B0604020202020204" pitchFamily="34" charset="0"/>
                <a:ea typeface="Arial" panose="020B0604020202020204" pitchFamily="34" charset="0"/>
              </a:rPr>
              <a:t>                                                  Recommendations    </a:t>
            </a:r>
            <a:endParaRPr lang="en-US" dirty="0"/>
          </a:p>
        </p:txBody>
      </p:sp>
      <p:sp>
        <p:nvSpPr>
          <p:cNvPr id="3" name="Content Placeholder 2">
            <a:extLst>
              <a:ext uri="{FF2B5EF4-FFF2-40B4-BE49-F238E27FC236}">
                <a16:creationId xmlns:a16="http://schemas.microsoft.com/office/drawing/2014/main" id="{23DF8708-473C-618E-09C9-86EF69F5C6B3}"/>
              </a:ext>
            </a:extLst>
          </p:cNvPr>
          <p:cNvSpPr>
            <a:spLocks noGrp="1"/>
          </p:cNvSpPr>
          <p:nvPr>
            <p:ph idx="1"/>
          </p:nvPr>
        </p:nvSpPr>
        <p:spPr/>
        <p:txBody>
          <a:bodyPr/>
          <a:lstStyle/>
          <a:p>
            <a:endParaRPr lang="en-US" sz="1800" dirty="0">
              <a:effectLst/>
              <a:latin typeface="Arial" panose="020B0604020202020204" pitchFamily="34" charset="0"/>
              <a:ea typeface="Arial" panose="020B0604020202020204" pitchFamily="34" charset="0"/>
            </a:endParaRPr>
          </a:p>
          <a:p>
            <a:r>
              <a:rPr lang="en-US" sz="1800" dirty="0">
                <a:effectLst/>
                <a:latin typeface="Arial" panose="020B0604020202020204" pitchFamily="34" charset="0"/>
                <a:ea typeface="Arial" panose="020B0604020202020204" pitchFamily="34" charset="0"/>
              </a:rPr>
              <a:t>Based on my analysis, I recommend the following strategies for Microsoft's movie studio:</a:t>
            </a:r>
          </a:p>
          <a:p>
            <a:endParaRPr lang="en-US" sz="1800" dirty="0">
              <a:latin typeface="Arial" panose="020B0604020202020204" pitchFamily="34" charset="0"/>
              <a:ea typeface="Arial" panose="020B0604020202020204" pitchFamily="34" charset="0"/>
            </a:endParaRPr>
          </a:p>
          <a:p>
            <a:pPr marR="0" lvl="0">
              <a:lnSpc>
                <a:spcPct val="115000"/>
              </a:lnSpc>
              <a:spcBef>
                <a:spcPts val="1500"/>
              </a:spcBef>
              <a:spcAft>
                <a:spcPts val="0"/>
              </a:spcAft>
            </a:pPr>
            <a:r>
              <a:rPr lang="en-US" sz="1800" u="none" strike="noStrike" dirty="0">
                <a:effectLst/>
                <a:latin typeface="Arial" panose="020B0604020202020204" pitchFamily="34" charset="0"/>
                <a:ea typeface="Arial" panose="020B0604020202020204" pitchFamily="34" charset="0"/>
              </a:rPr>
              <a:t>Focus on High-Performing Genres as shown above.</a:t>
            </a:r>
          </a:p>
          <a:p>
            <a:pPr marR="0" lvl="0">
              <a:lnSpc>
                <a:spcPct val="115000"/>
              </a:lnSpc>
              <a:spcBef>
                <a:spcPts val="0"/>
              </a:spcBef>
              <a:spcAft>
                <a:spcPts val="0"/>
              </a:spcAft>
            </a:pPr>
            <a:r>
              <a:rPr lang="en-US" sz="1800" u="none" strike="noStrike" dirty="0">
                <a:effectLst/>
                <a:latin typeface="Arial" panose="020B0604020202020204" pitchFamily="34" charset="0"/>
                <a:ea typeface="Arial" panose="020B0604020202020204" pitchFamily="34" charset="0"/>
              </a:rPr>
              <a:t>Invest in </a:t>
            </a:r>
            <a:r>
              <a:rPr lang="en-US" sz="1800" u="none" strike="noStrike" dirty="0" err="1">
                <a:effectLst/>
                <a:latin typeface="Arial" panose="020B0604020202020204" pitchFamily="34" charset="0"/>
                <a:ea typeface="Arial" panose="020B0604020202020204" pitchFamily="34" charset="0"/>
              </a:rPr>
              <a:t>Documentary,Drama</a:t>
            </a:r>
            <a:r>
              <a:rPr lang="en-US" sz="1800" u="none" strike="noStrike" dirty="0">
                <a:effectLst/>
                <a:latin typeface="Arial" panose="020B0604020202020204" pitchFamily="34" charset="0"/>
                <a:ea typeface="Arial" panose="020B0604020202020204" pitchFamily="34" charset="0"/>
              </a:rPr>
              <a:t> and comedy, as they have a higher chance of success at the box office.</a:t>
            </a:r>
          </a:p>
          <a:p>
            <a:pPr marR="0" lvl="0">
              <a:lnSpc>
                <a:spcPct val="115000"/>
              </a:lnSpc>
              <a:spcBef>
                <a:spcPts val="0"/>
              </a:spcBef>
              <a:spcAft>
                <a:spcPts val="0"/>
              </a:spcAft>
            </a:pPr>
            <a:r>
              <a:rPr lang="en-US" sz="1800" u="none" strike="noStrike" dirty="0">
                <a:effectLst/>
                <a:latin typeface="Arial" panose="020B0604020202020204" pitchFamily="34" charset="0"/>
                <a:ea typeface="Arial" panose="020B0604020202020204" pitchFamily="34" charset="0"/>
              </a:rPr>
              <a:t>Prioritize Quality: Emphasize producing high-quality movies that receive positive ratings from audiences.</a:t>
            </a:r>
          </a:p>
          <a:p>
            <a:r>
              <a:rPr lang="en-US" sz="1800" dirty="0">
                <a:effectLst/>
                <a:latin typeface="Arial" panose="020B0604020202020204" pitchFamily="34" charset="0"/>
                <a:ea typeface="Arial" panose="020B0604020202020204" pitchFamily="34" charset="0"/>
              </a:rPr>
              <a:t>International Market Consideration: Tailor movie content to have global appeal to maximize revenue from worldwide markets</a:t>
            </a:r>
          </a:p>
          <a:p>
            <a:endParaRPr lang="en-US" dirty="0"/>
          </a:p>
        </p:txBody>
      </p:sp>
    </p:spTree>
    <p:extLst>
      <p:ext uri="{BB962C8B-B14F-4D97-AF65-F5344CB8AC3E}">
        <p14:creationId xmlns:p14="http://schemas.microsoft.com/office/powerpoint/2010/main" val="3377078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518A0-D515-0339-61B8-950077A76CC5}"/>
              </a:ext>
            </a:extLst>
          </p:cNvPr>
          <p:cNvSpPr>
            <a:spLocks noGrp="1"/>
          </p:cNvSpPr>
          <p:nvPr>
            <p:ph type="title"/>
          </p:nvPr>
        </p:nvSpPr>
        <p:spPr/>
        <p:txBody>
          <a:bodyPr/>
          <a:lstStyle/>
          <a:p>
            <a:r>
              <a:rPr lang="en-US" sz="1800" b="1" dirty="0">
                <a:effectLst/>
                <a:latin typeface="Arial" panose="020B0604020202020204" pitchFamily="34" charset="0"/>
                <a:ea typeface="Arial" panose="020B0604020202020204" pitchFamily="34" charset="0"/>
              </a:rPr>
              <a:t>                                                Conclusion</a:t>
            </a:r>
            <a:endParaRPr lang="en-US" dirty="0"/>
          </a:p>
        </p:txBody>
      </p:sp>
      <p:sp>
        <p:nvSpPr>
          <p:cNvPr id="3" name="Content Placeholder 2">
            <a:extLst>
              <a:ext uri="{FF2B5EF4-FFF2-40B4-BE49-F238E27FC236}">
                <a16:creationId xmlns:a16="http://schemas.microsoft.com/office/drawing/2014/main" id="{5FEA0CCD-1636-F421-BFAC-1F04D3D4FE52}"/>
              </a:ext>
            </a:extLst>
          </p:cNvPr>
          <p:cNvSpPr>
            <a:spLocks noGrp="1"/>
          </p:cNvSpPr>
          <p:nvPr>
            <p:ph idx="1"/>
          </p:nvPr>
        </p:nvSpPr>
        <p:spPr/>
        <p:txBody>
          <a:bodyPr>
            <a:normAutofit fontScale="92500"/>
          </a:bodyPr>
          <a:lstStyle/>
          <a:p>
            <a:pPr marL="0" marR="0" indent="0">
              <a:lnSpc>
                <a:spcPct val="175000"/>
              </a:lnSpc>
              <a:spcBef>
                <a:spcPts val="1500"/>
              </a:spcBef>
              <a:spcAft>
                <a:spcPts val="0"/>
              </a:spcAft>
              <a:buNone/>
            </a:pPr>
            <a:r>
              <a:rPr lang="en-US" sz="1800" dirty="0">
                <a:effectLst/>
                <a:latin typeface="Arial" panose="020B0604020202020204" pitchFamily="34" charset="0"/>
                <a:ea typeface="Arial" panose="020B0604020202020204" pitchFamily="34" charset="0"/>
              </a:rPr>
              <a:t>In conclusion, our exploratory data analysis provides valuable insights for Microsoft's movie studio.</a:t>
            </a:r>
          </a:p>
          <a:p>
            <a:pPr>
              <a:lnSpc>
                <a:spcPct val="175000"/>
              </a:lnSpc>
              <a:spcBef>
                <a:spcPts val="1500"/>
              </a:spcBef>
            </a:pPr>
            <a:r>
              <a:rPr lang="en-US" sz="1800" dirty="0">
                <a:effectLst/>
                <a:latin typeface="Arial" panose="020B0604020202020204" pitchFamily="34" charset="0"/>
                <a:ea typeface="Arial" panose="020B0604020202020204" pitchFamily="34" charset="0"/>
              </a:rPr>
              <a:t>By leveraging the success factors identified, Microsoft can confidently produce films with a higher likelihood of box office success as shown in the graphs. </a:t>
            </a:r>
          </a:p>
          <a:p>
            <a:pPr marL="0" marR="0">
              <a:lnSpc>
                <a:spcPct val="175000"/>
              </a:lnSpc>
              <a:spcBef>
                <a:spcPts val="1500"/>
              </a:spcBef>
              <a:spcAft>
                <a:spcPts val="0"/>
              </a:spcAft>
            </a:pPr>
            <a:r>
              <a:rPr lang="en-US" sz="1800" dirty="0">
                <a:effectLst/>
                <a:latin typeface="Arial" panose="020B0604020202020204" pitchFamily="34" charset="0"/>
                <a:ea typeface="Arial" panose="020B0604020202020204" pitchFamily="34" charset="0"/>
              </a:rPr>
              <a:t>Adopting a data-driven approach will enhance decision-making, making Microsoft's entry into the film industry a successful and profitable venture.</a:t>
            </a:r>
          </a:p>
          <a:p>
            <a:pPr marL="0" marR="0" indent="0">
              <a:lnSpc>
                <a:spcPct val="175000"/>
              </a:lnSpc>
              <a:spcBef>
                <a:spcPts val="1500"/>
              </a:spcBef>
              <a:spcAft>
                <a:spcPts val="0"/>
              </a:spcAft>
              <a:buNone/>
            </a:pP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Roboto" panose="02000000000000000000" pitchFamily="2" charset="0"/>
                <a:ea typeface="Roboto" panose="02000000000000000000" pitchFamily="2" charset="0"/>
                <a:cs typeface="Roboto" panose="02000000000000000000" pitchFamily="2" charset="0"/>
              </a:rPr>
              <a:t>Microsoft should also research more on how it can differentiate itself from the competitor in the market.</a:t>
            </a:r>
          </a:p>
          <a:p>
            <a:pPr marL="0" marR="0">
              <a:lnSpc>
                <a:spcPct val="115000"/>
              </a:lnSpc>
              <a:spcBef>
                <a:spcPts val="0"/>
              </a:spcBef>
              <a:spcAft>
                <a:spcPts val="0"/>
              </a:spcAft>
            </a:pP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Roboto" panose="02000000000000000000" pitchFamily="2" charset="0"/>
                <a:ea typeface="Roboto" panose="02000000000000000000" pitchFamily="2" charset="0"/>
                <a:cs typeface="Roboto" panose="02000000000000000000" pitchFamily="2" charset="0"/>
              </a:rPr>
              <a:t>On the other hand Microsoft can partner with the highest performing studios to create movies like the BV.</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525016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15352-A93F-12A5-78FD-16F9836E1CA6}"/>
              </a:ext>
            </a:extLst>
          </p:cNvPr>
          <p:cNvSpPr>
            <a:spLocks noGrp="1"/>
          </p:cNvSpPr>
          <p:nvPr>
            <p:ph type="title"/>
          </p:nvPr>
        </p:nvSpPr>
        <p:spPr/>
        <p:txBody>
          <a:bodyPr/>
          <a:lstStyle/>
          <a:p>
            <a:r>
              <a:rPr lang="en-US" sz="1800" b="1" dirty="0">
                <a:effectLst/>
                <a:latin typeface="Arial" panose="020B0604020202020204" pitchFamily="34" charset="0"/>
                <a:ea typeface="Arial" panose="020B0604020202020204" pitchFamily="34" charset="0"/>
              </a:rPr>
              <a:t>                                                               Introduction</a:t>
            </a:r>
            <a:endParaRPr lang="en-US" dirty="0"/>
          </a:p>
        </p:txBody>
      </p:sp>
      <p:sp>
        <p:nvSpPr>
          <p:cNvPr id="3" name="Content Placeholder 2">
            <a:extLst>
              <a:ext uri="{FF2B5EF4-FFF2-40B4-BE49-F238E27FC236}">
                <a16:creationId xmlns:a16="http://schemas.microsoft.com/office/drawing/2014/main" id="{7F701F36-1CA4-6415-E966-1770B18C52FC}"/>
              </a:ext>
            </a:extLst>
          </p:cNvPr>
          <p:cNvSpPr>
            <a:spLocks noGrp="1"/>
          </p:cNvSpPr>
          <p:nvPr>
            <p:ph idx="1"/>
          </p:nvPr>
        </p:nvSpPr>
        <p:spPr/>
        <p:txBody>
          <a:bodyPr/>
          <a:lstStyle/>
          <a:p>
            <a:pPr marL="0" indent="0">
              <a:buNone/>
            </a:pPr>
            <a:endParaRPr lang="en-US" sz="1800" dirty="0">
              <a:effectLst/>
              <a:latin typeface="Arial" panose="020B0604020202020204" pitchFamily="34" charset="0"/>
              <a:ea typeface="Arial" panose="020B0604020202020204" pitchFamily="34" charset="0"/>
            </a:endParaRPr>
          </a:p>
          <a:p>
            <a:pPr marL="0" indent="0">
              <a:buNone/>
            </a:pPr>
            <a:r>
              <a:rPr lang="en-US" sz="1800" dirty="0">
                <a:effectLst/>
                <a:latin typeface="Arial" panose="020B0604020202020204" pitchFamily="34" charset="0"/>
                <a:ea typeface="Arial" panose="020B0604020202020204" pitchFamily="34" charset="0"/>
              </a:rPr>
              <a:t>Microsoft has decided to venture into the movie industry but lacks expertise in the filmmaking process. My objective is to analyze the current movie market and identify the characteristics of successful films, so Microsoft can make data-driven decisions about the types of movies they should produce.</a:t>
            </a:r>
          </a:p>
          <a:p>
            <a:pPr marL="0" indent="0">
              <a:buNone/>
            </a:pPr>
            <a:endParaRPr lang="en-US" sz="1800" dirty="0">
              <a:effectLst/>
              <a:latin typeface="Arial" panose="020B0604020202020204" pitchFamily="34" charset="0"/>
              <a:ea typeface="Arial" panose="020B0604020202020204" pitchFamily="34" charset="0"/>
            </a:endParaRPr>
          </a:p>
          <a:p>
            <a:pPr marL="0" indent="0">
              <a:buNone/>
            </a:pPr>
            <a:r>
              <a:rPr lang="en-US" sz="1800" dirty="0">
                <a:effectLst/>
                <a:latin typeface="Arial" panose="020B0604020202020204" pitchFamily="34" charset="0"/>
                <a:ea typeface="Arial" panose="020B0604020202020204" pitchFamily="34" charset="0"/>
              </a:rPr>
              <a:t>I will be presenting the results of an exploratory data analysis (EDA) aimed at providing actionable insights for Microsoft's new movie studio.</a:t>
            </a:r>
          </a:p>
          <a:p>
            <a:pPr marL="0" indent="0">
              <a:buNone/>
            </a:pPr>
            <a:endParaRPr lang="en-US" dirty="0"/>
          </a:p>
        </p:txBody>
      </p:sp>
    </p:spTree>
    <p:extLst>
      <p:ext uri="{BB962C8B-B14F-4D97-AF65-F5344CB8AC3E}">
        <p14:creationId xmlns:p14="http://schemas.microsoft.com/office/powerpoint/2010/main" val="2897188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7462-B122-2161-C515-6804FEFE9FAD}"/>
              </a:ext>
            </a:extLst>
          </p:cNvPr>
          <p:cNvSpPr>
            <a:spLocks noGrp="1"/>
          </p:cNvSpPr>
          <p:nvPr>
            <p:ph type="title"/>
          </p:nvPr>
        </p:nvSpPr>
        <p:spPr/>
        <p:txBody>
          <a:bodyPr/>
          <a:lstStyle/>
          <a:p>
            <a:r>
              <a:rPr lang="en-US" sz="1800"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Data Sources</a:t>
            </a:r>
            <a:endParaRPr lang="en-US" b="1" dirty="0"/>
          </a:p>
        </p:txBody>
      </p:sp>
      <p:sp>
        <p:nvSpPr>
          <p:cNvPr id="3" name="Content Placeholder 2">
            <a:extLst>
              <a:ext uri="{FF2B5EF4-FFF2-40B4-BE49-F238E27FC236}">
                <a16:creationId xmlns:a16="http://schemas.microsoft.com/office/drawing/2014/main" id="{91B9991B-2078-71C3-33AE-9C29D7C31120}"/>
              </a:ext>
            </a:extLst>
          </p:cNvPr>
          <p:cNvSpPr>
            <a:spLocks noGrp="1"/>
          </p:cNvSpPr>
          <p:nvPr>
            <p:ph idx="1"/>
          </p:nvPr>
        </p:nvSpPr>
        <p:spPr/>
        <p:txBody>
          <a:bodyPr/>
          <a:lstStyle/>
          <a:p>
            <a:endParaRPr lang="en-US" sz="1800" dirty="0">
              <a:effectLst/>
              <a:latin typeface="Arial" panose="020B0604020202020204" pitchFamily="34" charset="0"/>
              <a:ea typeface="Arial" panose="020B0604020202020204" pitchFamily="34" charset="0"/>
            </a:endParaRPr>
          </a:p>
          <a:p>
            <a:pPr marL="0" indent="0">
              <a:buNone/>
            </a:pPr>
            <a:r>
              <a:rPr lang="en-US" sz="1800" dirty="0">
                <a:effectLst/>
                <a:latin typeface="Arial" panose="020B0604020202020204" pitchFamily="34" charset="0"/>
                <a:ea typeface="Arial" panose="020B0604020202020204" pitchFamily="34" charset="0"/>
              </a:rPr>
              <a:t>For this analysis, I collected movie datasets from various sources, including Box Office Mojo and IMDB. </a:t>
            </a:r>
          </a:p>
          <a:p>
            <a:pPr marL="0" indent="0">
              <a:buNone/>
            </a:pPr>
            <a:r>
              <a:rPr lang="en-US" sz="1800" dirty="0">
                <a:effectLst/>
                <a:latin typeface="Arial" panose="020B0604020202020204" pitchFamily="34" charset="0"/>
                <a:ea typeface="Arial" panose="020B0604020202020204" pitchFamily="34" charset="0"/>
              </a:rPr>
              <a:t>The key datasets used are:</a:t>
            </a:r>
          </a:p>
          <a:p>
            <a:r>
              <a:rPr lang="en-US" sz="1800" dirty="0">
                <a:effectLst/>
                <a:latin typeface="Arial" panose="020B0604020202020204" pitchFamily="34" charset="0"/>
                <a:ea typeface="Arial" panose="020B0604020202020204" pitchFamily="34" charset="0"/>
              </a:rPr>
              <a:t> imdb.title.basics</a:t>
            </a:r>
          </a:p>
          <a:p>
            <a:r>
              <a:rPr lang="en-US" sz="1800" dirty="0">
                <a:effectLst/>
                <a:latin typeface="Arial" panose="020B0604020202020204" pitchFamily="34" charset="0"/>
                <a:ea typeface="Arial" panose="020B0604020202020204" pitchFamily="34" charset="0"/>
              </a:rPr>
              <a:t> imdb.title.ratings</a:t>
            </a:r>
          </a:p>
          <a:p>
            <a:r>
              <a:rPr lang="en-US" sz="1800" dirty="0">
                <a:effectLst/>
                <a:latin typeface="Arial" panose="020B0604020202020204" pitchFamily="34" charset="0"/>
                <a:ea typeface="Arial" panose="020B0604020202020204" pitchFamily="34" charset="0"/>
              </a:rPr>
              <a:t> and bom.movie_gross.</a:t>
            </a:r>
          </a:p>
          <a:p>
            <a:endParaRPr lang="en-US" dirty="0"/>
          </a:p>
        </p:txBody>
      </p:sp>
    </p:spTree>
    <p:extLst>
      <p:ext uri="{BB962C8B-B14F-4D97-AF65-F5344CB8AC3E}">
        <p14:creationId xmlns:p14="http://schemas.microsoft.com/office/powerpoint/2010/main" val="388981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8BFD-8BC3-DFE8-EF15-AC0E90C3B6D3}"/>
              </a:ext>
            </a:extLst>
          </p:cNvPr>
          <p:cNvSpPr>
            <a:spLocks noGrp="1"/>
          </p:cNvSpPr>
          <p:nvPr>
            <p:ph type="title"/>
          </p:nvPr>
        </p:nvSpPr>
        <p:spPr/>
        <p:txBody>
          <a:bodyPr/>
          <a:lstStyle/>
          <a:p>
            <a:r>
              <a:rPr lang="en-US" sz="1800" dirty="0">
                <a:effectLst/>
                <a:latin typeface="Arial" panose="020B0604020202020204" pitchFamily="34" charset="0"/>
                <a:ea typeface="Arial" panose="020B0604020202020204" pitchFamily="34" charset="0"/>
              </a:rPr>
              <a:t>                                    </a:t>
            </a:r>
            <a:br>
              <a:rPr lang="en-US" sz="1800" dirty="0">
                <a:effectLst/>
                <a:latin typeface="Arial" panose="020B0604020202020204" pitchFamily="34" charset="0"/>
                <a:ea typeface="Arial" panose="020B0604020202020204" pitchFamily="34" charset="0"/>
              </a:rPr>
            </a:br>
            <a:r>
              <a:rPr lang="en-US" sz="1800"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Question to consider and Answer</a:t>
            </a:r>
            <a:br>
              <a:rPr lang="en-US" sz="1800" dirty="0">
                <a:effectLst/>
                <a:latin typeface="Arial" panose="020B0604020202020204" pitchFamily="34" charset="0"/>
                <a:ea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D2009174-E029-4534-B23F-1B6B72C0DD8F}"/>
              </a:ext>
            </a:extLst>
          </p:cNvPr>
          <p:cNvSpPr>
            <a:spLocks noGrp="1"/>
          </p:cNvSpPr>
          <p:nvPr>
            <p:ph idx="1"/>
          </p:nvPr>
        </p:nvSpPr>
        <p:spPr/>
        <p:txBody>
          <a:bodyPr/>
          <a:lstStyle/>
          <a:p>
            <a:pPr marL="0" marR="0">
              <a:lnSpc>
                <a:spcPct val="175000"/>
              </a:lnSpc>
              <a:spcBef>
                <a:spcPts val="1500"/>
              </a:spcBef>
              <a:spcAft>
                <a:spcPts val="1500"/>
              </a:spcAft>
            </a:pPr>
            <a:r>
              <a:rPr lang="en-US" sz="1800" dirty="0">
                <a:effectLst/>
                <a:latin typeface="Arial" panose="020B0604020202020204" pitchFamily="34" charset="0"/>
                <a:ea typeface="Arial" panose="020B0604020202020204" pitchFamily="34" charset="0"/>
              </a:rPr>
              <a:t>Which is the most recurring movie in terms of genre to determine the successful genre</a:t>
            </a:r>
          </a:p>
          <a:p>
            <a:pPr marL="0" marR="0">
              <a:lnSpc>
                <a:spcPct val="175000"/>
              </a:lnSpc>
              <a:spcBef>
                <a:spcPts val="1500"/>
              </a:spcBef>
              <a:spcAft>
                <a:spcPts val="1500"/>
              </a:spcAft>
            </a:pPr>
            <a:r>
              <a:rPr lang="en-US" sz="1800" dirty="0">
                <a:effectLst/>
                <a:latin typeface="Arial" panose="020B0604020202020204" pitchFamily="34" charset="0"/>
                <a:ea typeface="Arial" panose="020B0604020202020204" pitchFamily="34" charset="0"/>
              </a:rPr>
              <a:t>Which is the best performing studio in domestic ,foreign and the combined gross</a:t>
            </a:r>
          </a:p>
          <a:p>
            <a:pPr marL="0" marR="0">
              <a:lnSpc>
                <a:spcPct val="175000"/>
              </a:lnSpc>
              <a:spcBef>
                <a:spcPts val="1500"/>
              </a:spcBef>
              <a:spcAft>
                <a:spcPts val="1500"/>
              </a:spcAft>
            </a:pPr>
            <a:r>
              <a:rPr lang="en-US" sz="1800" dirty="0">
                <a:effectLst/>
                <a:latin typeface="Arial" panose="020B0604020202020204" pitchFamily="34" charset="0"/>
                <a:ea typeface="Arial" panose="020B0604020202020204" pitchFamily="34" charset="0"/>
              </a:rPr>
              <a:t>Does the runtime affect the rating of the movies</a:t>
            </a:r>
          </a:p>
          <a:p>
            <a:endParaRPr lang="en-US" dirty="0"/>
          </a:p>
        </p:txBody>
      </p:sp>
    </p:spTree>
    <p:extLst>
      <p:ext uri="{BB962C8B-B14F-4D97-AF65-F5344CB8AC3E}">
        <p14:creationId xmlns:p14="http://schemas.microsoft.com/office/powerpoint/2010/main" val="1279822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374D4-BBED-00D9-AC87-937572F47379}"/>
              </a:ext>
            </a:extLst>
          </p:cNvPr>
          <p:cNvSpPr>
            <a:spLocks noGrp="1"/>
          </p:cNvSpPr>
          <p:nvPr>
            <p:ph type="title"/>
          </p:nvPr>
        </p:nvSpPr>
        <p:spPr/>
        <p:txBody>
          <a:bodyPr/>
          <a:lstStyle/>
          <a:p>
            <a:r>
              <a:rPr lang="en-US" sz="1800" b="1" dirty="0">
                <a:effectLst/>
                <a:latin typeface="Arial" panose="020B0604020202020204" pitchFamily="34" charset="0"/>
                <a:ea typeface="Arial" panose="020B0604020202020204" pitchFamily="34" charset="0"/>
              </a:rPr>
              <a:t>                                                         Approach</a:t>
            </a:r>
            <a:endParaRPr lang="en-US" dirty="0"/>
          </a:p>
        </p:txBody>
      </p:sp>
      <p:sp>
        <p:nvSpPr>
          <p:cNvPr id="3" name="Content Placeholder 2">
            <a:extLst>
              <a:ext uri="{FF2B5EF4-FFF2-40B4-BE49-F238E27FC236}">
                <a16:creationId xmlns:a16="http://schemas.microsoft.com/office/drawing/2014/main" id="{4FC9A952-6376-18CF-95CA-5B0772CE40A7}"/>
              </a:ext>
            </a:extLst>
          </p:cNvPr>
          <p:cNvSpPr>
            <a:spLocks noGrp="1"/>
          </p:cNvSpPr>
          <p:nvPr>
            <p:ph idx="1"/>
          </p:nvPr>
        </p:nvSpPr>
        <p:spPr/>
        <p:txBody>
          <a:bodyPr/>
          <a:lstStyle/>
          <a:p>
            <a:pPr marL="342900" marR="0" lvl="0" indent="-342900">
              <a:lnSpc>
                <a:spcPct val="115000"/>
              </a:lnSpc>
              <a:spcBef>
                <a:spcPts val="1500"/>
              </a:spcBef>
              <a:spcAft>
                <a:spcPts val="0"/>
              </a:spcAft>
              <a:buFont typeface="Arial" panose="020B0604020202020204" pitchFamily="34" charset="0"/>
              <a:buChar char=""/>
            </a:pPr>
            <a:endParaRPr lang="en-US" sz="1800" b="1" u="none" strike="noStrike" dirty="0">
              <a:effectLst/>
              <a:latin typeface="Arial" panose="020B0604020202020204" pitchFamily="34" charset="0"/>
              <a:ea typeface="Arial" panose="020B0604020202020204" pitchFamily="34" charset="0"/>
            </a:endParaRPr>
          </a:p>
          <a:p>
            <a:pPr marL="342900" marR="0" lvl="0" indent="-342900">
              <a:lnSpc>
                <a:spcPct val="115000"/>
              </a:lnSpc>
              <a:spcBef>
                <a:spcPts val="1500"/>
              </a:spcBef>
              <a:spcAft>
                <a:spcPts val="0"/>
              </a:spcAft>
              <a:buFont typeface="Arial" panose="020B0604020202020204" pitchFamily="34" charset="0"/>
              <a:buChar char=""/>
            </a:pPr>
            <a:r>
              <a:rPr lang="en-US" sz="1800" b="1" u="none" strike="noStrike" dirty="0">
                <a:effectLst/>
                <a:latin typeface="Arial" panose="020B0604020202020204" pitchFamily="34" charset="0"/>
                <a:ea typeface="Arial" panose="020B0604020202020204" pitchFamily="34" charset="0"/>
              </a:rPr>
              <a:t>Data Collection</a:t>
            </a:r>
            <a:r>
              <a:rPr lang="en-US" sz="1800" u="none" strike="noStrike" dirty="0">
                <a:effectLst/>
                <a:latin typeface="Arial" panose="020B0604020202020204" pitchFamily="34" charset="0"/>
                <a:ea typeface="Arial" panose="020B0604020202020204" pitchFamily="34" charset="0"/>
              </a:rPr>
              <a:t>: obtain relevant movie datasets from different sources and prepared them for analysis.</a:t>
            </a:r>
          </a:p>
          <a:p>
            <a:pPr marL="342900" marR="0" lvl="0" indent="-342900">
              <a:lnSpc>
                <a:spcPct val="115000"/>
              </a:lnSpc>
              <a:spcBef>
                <a:spcPts val="1500"/>
              </a:spcBef>
              <a:spcAft>
                <a:spcPts val="0"/>
              </a:spcAft>
              <a:buFont typeface="Arial" panose="020B0604020202020204" pitchFamily="34" charset="0"/>
              <a:buChar char=""/>
            </a:pPr>
            <a:endParaRPr lang="en-US" sz="1800" u="none" strike="noStrike"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US" sz="1800" b="1" u="none" strike="noStrike" dirty="0">
                <a:effectLst/>
                <a:latin typeface="Arial" panose="020B0604020202020204" pitchFamily="34" charset="0"/>
                <a:ea typeface="Arial" panose="020B0604020202020204" pitchFamily="34" charset="0"/>
              </a:rPr>
              <a:t>Data Cleaning</a:t>
            </a:r>
            <a:r>
              <a:rPr lang="en-US" sz="1800" u="none" strike="noStrike" dirty="0">
                <a:effectLst/>
                <a:latin typeface="Arial" panose="020B0604020202020204" pitchFamily="34" charset="0"/>
                <a:ea typeface="Arial" panose="020B0604020202020204" pitchFamily="34" charset="0"/>
              </a:rPr>
              <a:t>: address missing values, and formatted the data for consistency.</a:t>
            </a:r>
          </a:p>
          <a:p>
            <a:pPr marL="342900" marR="0" lvl="0" indent="-342900">
              <a:lnSpc>
                <a:spcPct val="115000"/>
              </a:lnSpc>
              <a:spcBef>
                <a:spcPts val="0"/>
              </a:spcBef>
              <a:spcAft>
                <a:spcPts val="0"/>
              </a:spcAft>
              <a:buFont typeface="Arial" panose="020B0604020202020204" pitchFamily="34" charset="0"/>
              <a:buChar char=""/>
            </a:pPr>
            <a:endParaRPr lang="en-US" sz="1800" u="none" strike="noStrike"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US" sz="1800" b="1" u="none" strike="noStrike" dirty="0">
                <a:effectLst/>
                <a:latin typeface="Arial" panose="020B0604020202020204" pitchFamily="34" charset="0"/>
                <a:ea typeface="Arial" panose="020B0604020202020204" pitchFamily="34" charset="0"/>
              </a:rPr>
              <a:t>Data Integration</a:t>
            </a:r>
            <a:r>
              <a:rPr lang="en-US" sz="1800" u="none" strike="noStrike" dirty="0">
                <a:effectLst/>
                <a:latin typeface="Arial" panose="020B0604020202020204" pitchFamily="34" charset="0"/>
                <a:ea typeface="Arial" panose="020B0604020202020204" pitchFamily="34" charset="0"/>
              </a:rPr>
              <a:t>: Join or merge  relevant columns from different datasets to create a comprehensive dataset for analysis.</a:t>
            </a:r>
          </a:p>
          <a:p>
            <a:pPr marL="342900" marR="0" lvl="0" indent="-342900">
              <a:lnSpc>
                <a:spcPct val="115000"/>
              </a:lnSpc>
              <a:spcBef>
                <a:spcPts val="0"/>
              </a:spcBef>
              <a:spcAft>
                <a:spcPts val="0"/>
              </a:spcAft>
              <a:buFont typeface="Arial" panose="020B0604020202020204" pitchFamily="34" charset="0"/>
              <a:buChar char=""/>
            </a:pPr>
            <a:endParaRPr lang="en-US" sz="1800" u="none" strike="noStrike"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1500"/>
              </a:spcAft>
              <a:buFont typeface="Arial" panose="020B0604020202020204" pitchFamily="34" charset="0"/>
              <a:buChar char=""/>
            </a:pPr>
            <a:r>
              <a:rPr lang="en-US" sz="1800" b="1" u="none" strike="noStrike" dirty="0">
                <a:effectLst/>
                <a:latin typeface="Arial" panose="020B0604020202020204" pitchFamily="34" charset="0"/>
                <a:ea typeface="Arial" panose="020B0604020202020204" pitchFamily="34" charset="0"/>
              </a:rPr>
              <a:t>Exploratory Data Analysis</a:t>
            </a:r>
            <a:r>
              <a:rPr lang="en-US" sz="1800" u="none" strike="noStrike" dirty="0">
                <a:effectLst/>
                <a:latin typeface="Arial" panose="020B0604020202020204" pitchFamily="34" charset="0"/>
                <a:ea typeface="Arial" panose="020B0604020202020204" pitchFamily="34" charset="0"/>
              </a:rPr>
              <a:t>: perform various visualizations and statistical analyses to explore movie genres, ratings, revenue, and other attributes.</a:t>
            </a:r>
          </a:p>
          <a:p>
            <a:endParaRPr lang="en-US" dirty="0"/>
          </a:p>
        </p:txBody>
      </p:sp>
    </p:spTree>
    <p:extLst>
      <p:ext uri="{BB962C8B-B14F-4D97-AF65-F5344CB8AC3E}">
        <p14:creationId xmlns:p14="http://schemas.microsoft.com/office/powerpoint/2010/main" val="3531262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8738-0FED-9EAF-0519-B242FA1BCE78}"/>
              </a:ext>
            </a:extLst>
          </p:cNvPr>
          <p:cNvSpPr>
            <a:spLocks noGrp="1"/>
          </p:cNvSpPr>
          <p:nvPr>
            <p:ph type="title"/>
          </p:nvPr>
        </p:nvSpPr>
        <p:spPr/>
        <p:txBody>
          <a:bodyPr/>
          <a:lstStyle/>
          <a:p>
            <a:r>
              <a:rPr lang="en-US" sz="1800" b="1" dirty="0">
                <a:effectLst/>
                <a:latin typeface="Arial" panose="020B0604020202020204" pitchFamily="34" charset="0"/>
                <a:ea typeface="Arial" panose="020B0604020202020204" pitchFamily="34" charset="0"/>
              </a:rPr>
              <a:t>                                                    Key Findings</a:t>
            </a:r>
            <a:br>
              <a:rPr lang="en-US" sz="1800" dirty="0">
                <a:effectLst/>
                <a:latin typeface="Arial" panose="020B0604020202020204" pitchFamily="34" charset="0"/>
                <a:ea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6BA98210-362D-4E17-C036-A1ABE7C83DA7}"/>
              </a:ext>
            </a:extLst>
          </p:cNvPr>
          <p:cNvSpPr>
            <a:spLocks noGrp="1"/>
          </p:cNvSpPr>
          <p:nvPr>
            <p:ph idx="1"/>
          </p:nvPr>
        </p:nvSpPr>
        <p:spPr/>
        <p:txBody>
          <a:bodyPr>
            <a:normAutofit fontScale="55000" lnSpcReduction="20000"/>
          </a:bodyPr>
          <a:lstStyle/>
          <a:p>
            <a:pPr marL="0" marR="0" lvl="0" indent="0">
              <a:lnSpc>
                <a:spcPct val="115000"/>
              </a:lnSpc>
              <a:spcBef>
                <a:spcPts val="1500"/>
              </a:spcBef>
              <a:spcAft>
                <a:spcPts val="0"/>
              </a:spcAft>
              <a:buNone/>
            </a:pPr>
            <a:endParaRPr lang="en-US" sz="1800" b="1" u="none" strike="noStrike" dirty="0">
              <a:effectLst/>
              <a:latin typeface="Arial" panose="020B0604020202020204" pitchFamily="34" charset="0"/>
              <a:ea typeface="Arial" panose="020B0604020202020204" pitchFamily="34" charset="0"/>
            </a:endParaRPr>
          </a:p>
          <a:p>
            <a:pPr marL="0" marR="0" lvl="0" indent="0">
              <a:lnSpc>
                <a:spcPct val="115000"/>
              </a:lnSpc>
              <a:spcBef>
                <a:spcPts val="1500"/>
              </a:spcBef>
              <a:spcAft>
                <a:spcPts val="0"/>
              </a:spcAft>
              <a:buNone/>
            </a:pPr>
            <a:r>
              <a:rPr lang="en-US" sz="2600" b="1" u="none" strike="noStrike" dirty="0">
                <a:effectLst/>
                <a:latin typeface="Arial" panose="020B0604020202020204" pitchFamily="34" charset="0"/>
                <a:ea typeface="Arial" panose="020B0604020202020204" pitchFamily="34" charset="0"/>
              </a:rPr>
              <a:t>Most Successful Genres</a:t>
            </a:r>
            <a:r>
              <a:rPr lang="en-US" sz="2600" u="none" strike="noStrike" dirty="0">
                <a:effectLst/>
                <a:latin typeface="Arial" panose="020B0604020202020204" pitchFamily="34" charset="0"/>
                <a:ea typeface="Arial" panose="020B0604020202020204" pitchFamily="34" charset="0"/>
              </a:rPr>
              <a:t> </a:t>
            </a:r>
          </a:p>
          <a:p>
            <a:pPr marL="342900" marR="0" lvl="0" indent="-342900">
              <a:lnSpc>
                <a:spcPct val="115000"/>
              </a:lnSpc>
              <a:spcBef>
                <a:spcPts val="1500"/>
              </a:spcBef>
              <a:spcAft>
                <a:spcPts val="0"/>
              </a:spcAft>
              <a:buFont typeface="Arial" panose="020B0604020202020204" pitchFamily="34" charset="0"/>
              <a:buChar char=""/>
            </a:pPr>
            <a:r>
              <a:rPr lang="en-US" sz="2600" u="none" strike="noStrike" dirty="0">
                <a:effectLst/>
                <a:latin typeface="Arial" panose="020B0604020202020204" pitchFamily="34" charset="0"/>
                <a:ea typeface="Arial" panose="020B0604020202020204" pitchFamily="34" charset="0"/>
              </a:rPr>
              <a:t> Documentary</a:t>
            </a:r>
          </a:p>
          <a:p>
            <a:pPr marL="342900" marR="0" lvl="0" indent="-342900">
              <a:lnSpc>
                <a:spcPct val="115000"/>
              </a:lnSpc>
              <a:spcBef>
                <a:spcPts val="1500"/>
              </a:spcBef>
              <a:spcAft>
                <a:spcPts val="0"/>
              </a:spcAft>
              <a:buFont typeface="Arial" panose="020B0604020202020204" pitchFamily="34" charset="0"/>
              <a:buChar char=""/>
            </a:pPr>
            <a:r>
              <a:rPr lang="en-US" sz="2600" u="none" strike="noStrike" dirty="0">
                <a:effectLst/>
                <a:latin typeface="Arial" panose="020B0604020202020204" pitchFamily="34" charset="0"/>
                <a:ea typeface="Arial" panose="020B0604020202020204" pitchFamily="34" charset="0"/>
              </a:rPr>
              <a:t>Drama</a:t>
            </a:r>
          </a:p>
          <a:p>
            <a:pPr marL="342900" marR="0" lvl="0" indent="-342900">
              <a:lnSpc>
                <a:spcPct val="115000"/>
              </a:lnSpc>
              <a:spcBef>
                <a:spcPts val="1500"/>
              </a:spcBef>
              <a:spcAft>
                <a:spcPts val="0"/>
              </a:spcAft>
              <a:buFont typeface="Arial" panose="020B0604020202020204" pitchFamily="34" charset="0"/>
              <a:buChar char=""/>
            </a:pPr>
            <a:r>
              <a:rPr lang="en-US" sz="2600" u="none" strike="noStrike" dirty="0">
                <a:effectLst/>
                <a:latin typeface="Arial" panose="020B0604020202020204" pitchFamily="34" charset="0"/>
                <a:ea typeface="Arial" panose="020B0604020202020204" pitchFamily="34" charset="0"/>
              </a:rPr>
              <a:t>comedy</a:t>
            </a:r>
          </a:p>
          <a:p>
            <a:pPr marL="342900" marR="0" lvl="0" indent="-342900">
              <a:lnSpc>
                <a:spcPct val="115000"/>
              </a:lnSpc>
              <a:spcBef>
                <a:spcPts val="1500"/>
              </a:spcBef>
              <a:spcAft>
                <a:spcPts val="0"/>
              </a:spcAft>
              <a:buFont typeface="Arial" panose="020B0604020202020204" pitchFamily="34" charset="0"/>
              <a:buChar char=""/>
            </a:pPr>
            <a:r>
              <a:rPr lang="en-US" sz="2600" u="none" strike="noStrike" dirty="0">
                <a:effectLst/>
                <a:latin typeface="Arial" panose="020B0604020202020204" pitchFamily="34" charset="0"/>
                <a:ea typeface="Arial" panose="020B0604020202020204" pitchFamily="34" charset="0"/>
              </a:rPr>
              <a:t>Thriller </a:t>
            </a:r>
            <a:endParaRPr lang="en-US" sz="2600" dirty="0">
              <a:latin typeface="Arial" panose="020B0604020202020204" pitchFamily="34" charset="0"/>
              <a:ea typeface="Arial" panose="020B0604020202020204" pitchFamily="34" charset="0"/>
            </a:endParaRPr>
          </a:p>
          <a:p>
            <a:pPr marL="342900" marR="0" lvl="0" indent="-342900">
              <a:lnSpc>
                <a:spcPct val="115000"/>
              </a:lnSpc>
              <a:spcBef>
                <a:spcPts val="1500"/>
              </a:spcBef>
              <a:spcAft>
                <a:spcPts val="0"/>
              </a:spcAft>
              <a:buFont typeface="Arial" panose="020B0604020202020204" pitchFamily="34" charset="0"/>
              <a:buChar char=""/>
            </a:pPr>
            <a:r>
              <a:rPr lang="en-US" sz="2600" u="none" strike="noStrike" dirty="0">
                <a:effectLst/>
                <a:latin typeface="Arial" panose="020B0604020202020204" pitchFamily="34" charset="0"/>
                <a:ea typeface="Arial" panose="020B0604020202020204" pitchFamily="34" charset="0"/>
              </a:rPr>
              <a:t>Horror genres </a:t>
            </a:r>
          </a:p>
          <a:p>
            <a:pPr marL="0" marR="0" lvl="0" indent="0">
              <a:lnSpc>
                <a:spcPct val="115000"/>
              </a:lnSpc>
              <a:spcBef>
                <a:spcPts val="0"/>
              </a:spcBef>
              <a:spcAft>
                <a:spcPts val="0"/>
              </a:spcAft>
              <a:buNone/>
            </a:pPr>
            <a:endParaRPr lang="en-US" sz="2600" dirty="0">
              <a:latin typeface="Arial" panose="020B0604020202020204" pitchFamily="34" charset="0"/>
              <a:ea typeface="Arial" panose="020B0604020202020204" pitchFamily="34" charset="0"/>
            </a:endParaRPr>
          </a:p>
          <a:p>
            <a:pPr marL="0" marR="0" lvl="0" indent="0">
              <a:lnSpc>
                <a:spcPct val="115000"/>
              </a:lnSpc>
              <a:spcBef>
                <a:spcPts val="0"/>
              </a:spcBef>
              <a:spcAft>
                <a:spcPts val="0"/>
              </a:spcAft>
              <a:buNone/>
            </a:pPr>
            <a:r>
              <a:rPr lang="en-US" sz="2600" dirty="0">
                <a:latin typeface="Arial" panose="020B0604020202020204" pitchFamily="34" charset="0"/>
                <a:ea typeface="Arial" panose="020B0604020202020204" pitchFamily="34" charset="0"/>
              </a:rPr>
              <a:t>T</a:t>
            </a:r>
            <a:r>
              <a:rPr lang="en-US" sz="2600" u="none" strike="noStrike" dirty="0">
                <a:effectLst/>
                <a:latin typeface="Arial" panose="020B0604020202020204" pitchFamily="34" charset="0"/>
                <a:ea typeface="Arial" panose="020B0604020202020204" pitchFamily="34" charset="0"/>
              </a:rPr>
              <a:t>hese are the  top-performing genres at the box office.</a:t>
            </a:r>
          </a:p>
          <a:p>
            <a:pPr marL="0" marR="0" lvl="0" indent="0">
              <a:lnSpc>
                <a:spcPct val="115000"/>
              </a:lnSpc>
              <a:spcBef>
                <a:spcPts val="0"/>
              </a:spcBef>
              <a:spcAft>
                <a:spcPts val="0"/>
              </a:spcAft>
              <a:buNone/>
            </a:pPr>
            <a:endParaRPr lang="en-US" sz="2600" dirty="0">
              <a:latin typeface="Arial" panose="020B0604020202020204" pitchFamily="34" charset="0"/>
              <a:ea typeface="Arial" panose="020B0604020202020204" pitchFamily="34" charset="0"/>
            </a:endParaRPr>
          </a:p>
          <a:p>
            <a:pPr marL="0" marR="0" lvl="0" indent="0">
              <a:lnSpc>
                <a:spcPct val="115000"/>
              </a:lnSpc>
              <a:spcBef>
                <a:spcPts val="0"/>
              </a:spcBef>
              <a:spcAft>
                <a:spcPts val="0"/>
              </a:spcAft>
              <a:buNone/>
            </a:pPr>
            <a:endParaRPr lang="en-US" sz="2600" u="none" strike="noStrike" dirty="0">
              <a:effectLst/>
              <a:latin typeface="Arial" panose="020B0604020202020204" pitchFamily="34" charset="0"/>
              <a:ea typeface="Arial" panose="020B0604020202020204" pitchFamily="34" charset="0"/>
            </a:endParaRPr>
          </a:p>
          <a:p>
            <a:pPr marL="0" marR="0" lvl="0" indent="0">
              <a:lnSpc>
                <a:spcPct val="115000"/>
              </a:lnSpc>
              <a:spcBef>
                <a:spcPts val="0"/>
              </a:spcBef>
              <a:spcAft>
                <a:spcPts val="0"/>
              </a:spcAft>
              <a:buNone/>
            </a:pPr>
            <a:endParaRPr lang="en-US" sz="2600" u="none" strike="noStrike" dirty="0">
              <a:effectLst/>
              <a:latin typeface="Arial" panose="020B0604020202020204" pitchFamily="34" charset="0"/>
              <a:ea typeface="Arial" panose="020B0604020202020204" pitchFamily="34" charset="0"/>
            </a:endParaRPr>
          </a:p>
          <a:p>
            <a:pPr marL="0" marR="0" lvl="0" indent="0">
              <a:lnSpc>
                <a:spcPct val="115000"/>
              </a:lnSpc>
              <a:spcBef>
                <a:spcPts val="0"/>
              </a:spcBef>
              <a:spcAft>
                <a:spcPts val="1500"/>
              </a:spcAft>
              <a:buNone/>
            </a:pPr>
            <a:r>
              <a:rPr lang="en-US" sz="2600" u="none" strike="noStrike" dirty="0">
                <a:effectLst/>
                <a:latin typeface="Arial" panose="020B0604020202020204" pitchFamily="34" charset="0"/>
                <a:ea typeface="Arial" panose="020B0604020202020204" pitchFamily="34" charset="0"/>
              </a:rPr>
              <a:t>Below is a bar graph showing the most successful genre.You will not that game show is the least popular movie.</a:t>
            </a:r>
          </a:p>
          <a:p>
            <a:endParaRPr lang="en-US" dirty="0"/>
          </a:p>
        </p:txBody>
      </p:sp>
    </p:spTree>
    <p:extLst>
      <p:ext uri="{BB962C8B-B14F-4D97-AF65-F5344CB8AC3E}">
        <p14:creationId xmlns:p14="http://schemas.microsoft.com/office/powerpoint/2010/main" val="4195131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1F7B6-F039-3B6E-CEC5-3FA8B5DCF3CE}"/>
              </a:ext>
            </a:extLst>
          </p:cNvPr>
          <p:cNvSpPr>
            <a:spLocks noGrp="1"/>
          </p:cNvSpPr>
          <p:nvPr>
            <p:ph type="title"/>
          </p:nvPr>
        </p:nvSpPr>
        <p:spPr/>
        <p:txBody>
          <a:bodyPr/>
          <a:lstStyle/>
          <a:p>
            <a:r>
              <a:rPr lang="en-US" dirty="0"/>
              <a:t>Bar graph showing most successful genre</a:t>
            </a:r>
          </a:p>
        </p:txBody>
      </p:sp>
      <p:pic>
        <p:nvPicPr>
          <p:cNvPr id="4" name="image2.png">
            <a:extLst>
              <a:ext uri="{FF2B5EF4-FFF2-40B4-BE49-F238E27FC236}">
                <a16:creationId xmlns:a16="http://schemas.microsoft.com/office/drawing/2014/main" id="{52EB0FA9-8915-89EC-0E0C-F3AFFB96AD82}"/>
              </a:ext>
            </a:extLst>
          </p:cNvPr>
          <p:cNvPicPr>
            <a:picLocks noGrp="1"/>
          </p:cNvPicPr>
          <p:nvPr>
            <p:ph idx="1"/>
          </p:nvPr>
        </p:nvPicPr>
        <p:blipFill>
          <a:blip r:embed="rId2"/>
          <a:srcRect/>
          <a:stretch>
            <a:fillRect/>
          </a:stretch>
        </p:blipFill>
        <p:spPr>
          <a:xfrm>
            <a:off x="2590800" y="2143919"/>
            <a:ext cx="7010400" cy="3714750"/>
          </a:xfrm>
          <a:prstGeom prst="rect">
            <a:avLst/>
          </a:prstGeom>
          <a:ln/>
        </p:spPr>
      </p:pic>
    </p:spTree>
    <p:extLst>
      <p:ext uri="{BB962C8B-B14F-4D97-AF65-F5344CB8AC3E}">
        <p14:creationId xmlns:p14="http://schemas.microsoft.com/office/powerpoint/2010/main" val="2624867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FE78-BC94-087A-58EA-C1125B9254E9}"/>
              </a:ext>
            </a:extLst>
          </p:cNvPr>
          <p:cNvSpPr>
            <a:spLocks noGrp="1"/>
          </p:cNvSpPr>
          <p:nvPr>
            <p:ph type="title"/>
          </p:nvPr>
        </p:nvSpPr>
        <p:spPr/>
        <p:txBody>
          <a:bodyPr/>
          <a:lstStyle/>
          <a:p>
            <a:r>
              <a:rPr lang="en-US" sz="1800" b="1" u="none" strike="noStrike" dirty="0">
                <a:effectLst/>
                <a:latin typeface="Arial" panose="020B0604020202020204" pitchFamily="34" charset="0"/>
                <a:ea typeface="Arial" panose="020B0604020202020204" pitchFamily="34" charset="0"/>
              </a:rPr>
              <a:t>         Domestic vs. Worldwide(Foreign) Revenue:</a:t>
            </a:r>
            <a:r>
              <a:rPr lang="en-US" sz="1800" u="none" strike="noStrike" dirty="0">
                <a:effectLst/>
                <a:latin typeface="Arial" panose="020B0604020202020204" pitchFamily="34" charset="0"/>
                <a:ea typeface="Arial" panose="020B0604020202020204" pitchFamily="34" charset="0"/>
              </a:rPr>
              <a:t> </a:t>
            </a:r>
            <a:br>
              <a:rPr lang="en-US" sz="1800" u="none" strike="noStrike" dirty="0">
                <a:effectLst/>
                <a:latin typeface="Arial" panose="020B0604020202020204" pitchFamily="34" charset="0"/>
                <a:ea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15087B8A-64F6-0EFA-9F84-D336D7ECE486}"/>
              </a:ext>
            </a:extLst>
          </p:cNvPr>
          <p:cNvSpPr>
            <a:spLocks noGrp="1"/>
          </p:cNvSpPr>
          <p:nvPr>
            <p:ph idx="1"/>
          </p:nvPr>
        </p:nvSpPr>
        <p:spPr/>
        <p:txBody>
          <a:bodyPr/>
          <a:lstStyle/>
          <a:p>
            <a:pPr marL="0" indent="0">
              <a:buNone/>
            </a:pPr>
            <a:endParaRPr lang="en-US" sz="1800" u="none" strike="noStrike" dirty="0">
              <a:effectLst/>
              <a:latin typeface="Arial" panose="020B0604020202020204" pitchFamily="34" charset="0"/>
              <a:ea typeface="Arial" panose="020B0604020202020204" pitchFamily="34" charset="0"/>
            </a:endParaRPr>
          </a:p>
          <a:p>
            <a:pPr marL="0" indent="0">
              <a:buNone/>
            </a:pPr>
            <a:r>
              <a:rPr lang="en-US" sz="1800" u="none" strike="noStrike" dirty="0">
                <a:effectLst/>
                <a:latin typeface="Arial" panose="020B0604020202020204" pitchFamily="34" charset="0"/>
                <a:ea typeface="Arial" panose="020B0604020202020204" pitchFamily="34" charset="0"/>
              </a:rPr>
              <a:t>The majority of movie revenue comes from worldwide markets, that is indicated as foreign gross. This  indicates the importance of global appeal in creating the movie.</a:t>
            </a:r>
          </a:p>
          <a:p>
            <a:pPr marL="0" indent="0">
              <a:buNone/>
            </a:pPr>
            <a:endParaRPr lang="en-US" sz="1800" dirty="0">
              <a:latin typeface="Arial" panose="020B0604020202020204" pitchFamily="34" charset="0"/>
              <a:ea typeface="Arial" panose="020B0604020202020204" pitchFamily="34" charset="0"/>
            </a:endParaRPr>
          </a:p>
          <a:p>
            <a:pPr marL="0" indent="0">
              <a:buNone/>
            </a:pPr>
            <a:r>
              <a:rPr lang="en-US" sz="1800" dirty="0">
                <a:latin typeface="Arial" panose="020B0604020202020204" pitchFamily="34" charset="0"/>
                <a:ea typeface="Arial" panose="020B0604020202020204" pitchFamily="34" charset="0"/>
              </a:rPr>
              <a:t>The below graphs will clearly show that the foreign gross that its leading with 2.5 billion gross  compared to the domestic gross of 1.8billion with</a:t>
            </a:r>
            <a:endParaRPr lang="en-US" sz="1800" u="none" strike="noStrike" dirty="0">
              <a:effectLst/>
              <a:latin typeface="Arial" panose="020B0604020202020204" pitchFamily="34" charset="0"/>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018196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D7E8E-901C-934E-7C4E-ADD7555451D8}"/>
              </a:ext>
            </a:extLst>
          </p:cNvPr>
          <p:cNvSpPr>
            <a:spLocks noGrp="1"/>
          </p:cNvSpPr>
          <p:nvPr>
            <p:ph type="title"/>
          </p:nvPr>
        </p:nvSpPr>
        <p:spPr/>
        <p:txBody>
          <a:bodyPr/>
          <a:lstStyle/>
          <a:p>
            <a:r>
              <a:rPr lang="en-US" dirty="0"/>
              <a:t> Bar graph as per foreign gross in studios</a:t>
            </a:r>
          </a:p>
        </p:txBody>
      </p:sp>
      <p:pic>
        <p:nvPicPr>
          <p:cNvPr id="4" name="image3.png">
            <a:extLst>
              <a:ext uri="{FF2B5EF4-FFF2-40B4-BE49-F238E27FC236}">
                <a16:creationId xmlns:a16="http://schemas.microsoft.com/office/drawing/2014/main" id="{B0DB80AF-CA56-A762-FA4A-1B5E56B2FD94}"/>
              </a:ext>
            </a:extLst>
          </p:cNvPr>
          <p:cNvPicPr>
            <a:picLocks noGrp="1"/>
          </p:cNvPicPr>
          <p:nvPr>
            <p:ph idx="1"/>
          </p:nvPr>
        </p:nvPicPr>
        <p:blipFill>
          <a:blip r:embed="rId2"/>
          <a:srcRect/>
          <a:stretch>
            <a:fillRect/>
          </a:stretch>
        </p:blipFill>
        <p:spPr>
          <a:xfrm>
            <a:off x="2662237" y="2272506"/>
            <a:ext cx="6867525" cy="3457575"/>
          </a:xfrm>
          <a:prstGeom prst="rect">
            <a:avLst/>
          </a:prstGeom>
          <a:ln/>
        </p:spPr>
      </p:pic>
    </p:spTree>
    <p:extLst>
      <p:ext uri="{BB962C8B-B14F-4D97-AF65-F5344CB8AC3E}">
        <p14:creationId xmlns:p14="http://schemas.microsoft.com/office/powerpoint/2010/main" val="1601274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599</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Roboto</vt:lpstr>
      <vt:lpstr>Office Theme</vt:lpstr>
      <vt:lpstr>Exploring Box Office Success</vt:lpstr>
      <vt:lpstr>                                                               Introduction</vt:lpstr>
      <vt:lpstr>                                                     Data Sources</vt:lpstr>
      <vt:lpstr>                                                                               Question to consider and Answer </vt:lpstr>
      <vt:lpstr>                                                         Approach</vt:lpstr>
      <vt:lpstr>                                                    Key Findings </vt:lpstr>
      <vt:lpstr>Bar graph showing most successful genre</vt:lpstr>
      <vt:lpstr>         Domestic vs. Worldwide(Foreign) Revenue:  </vt:lpstr>
      <vt:lpstr> Bar graph as per foreign gross in studios</vt:lpstr>
      <vt:lpstr>Bar graph as per Domestic Gross for Studios</vt:lpstr>
      <vt:lpstr>                                                         Movie Ratings</vt:lpstr>
      <vt:lpstr>                                                  Recommendations    </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Box Office Success</dc:title>
  <dc:creator>Dell</dc:creator>
  <cp:lastModifiedBy>Dell</cp:lastModifiedBy>
  <cp:revision>3</cp:revision>
  <dcterms:created xsi:type="dcterms:W3CDTF">2023-07-26T14:19:33Z</dcterms:created>
  <dcterms:modified xsi:type="dcterms:W3CDTF">2023-07-27T16:40:55Z</dcterms:modified>
</cp:coreProperties>
</file>