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8" r:id="rId2"/>
    <p:sldMasterId id="2147483670" r:id="rId3"/>
    <p:sldMasterId id="2147483666" r:id="rId4"/>
  </p:sldMasterIdLst>
  <p:notesMasterIdLst>
    <p:notesMasterId r:id="rId14"/>
  </p:notesMasterIdLst>
  <p:handoutMasterIdLst>
    <p:handoutMasterId r:id="rId15"/>
  </p:handoutMasterIdLst>
  <p:sldIdLst>
    <p:sldId id="278" r:id="rId5"/>
    <p:sldId id="423" r:id="rId6"/>
    <p:sldId id="425" r:id="rId7"/>
    <p:sldId id="424" r:id="rId8"/>
    <p:sldId id="426" r:id="rId9"/>
    <p:sldId id="427" r:id="rId10"/>
    <p:sldId id="428" r:id="rId11"/>
    <p:sldId id="429" r:id="rId12"/>
    <p:sldId id="259" r:id="rId13"/>
  </p:sldIdLst>
  <p:sldSz cx="12195175" cy="6859588"/>
  <p:notesSz cx="6858000" cy="9144000"/>
  <p:defaultTextStyle>
    <a:defPPr>
      <a:defRPr lang="zh-CN"/>
    </a:defPPr>
    <a:lvl1pPr marL="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7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908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45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80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816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52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87" algn="l" defTabSz="121927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6" userDrawn="1">
          <p15:clr>
            <a:srgbClr val="A4A3A4"/>
          </p15:clr>
        </p15:guide>
        <p15:guide id="2" orient="horz" pos="104" userDrawn="1">
          <p15:clr>
            <a:srgbClr val="A4A3A4"/>
          </p15:clr>
        </p15:guide>
        <p15:guide id="3" orient="horz" pos="3976" userDrawn="1">
          <p15:clr>
            <a:srgbClr val="A4A3A4"/>
          </p15:clr>
        </p15:guide>
        <p15:guide id="4" orient="horz" pos="952" userDrawn="1">
          <p15:clr>
            <a:srgbClr val="A4A3A4"/>
          </p15:clr>
        </p15:guide>
        <p15:guide id="5" pos="367" userDrawn="1">
          <p15:clr>
            <a:srgbClr val="A4A3A4"/>
          </p15:clr>
        </p15:guide>
        <p15:guide id="6" pos="7335" userDrawn="1">
          <p15:clr>
            <a:srgbClr val="A4A3A4"/>
          </p15:clr>
        </p15:guide>
        <p15:guide id="7" orient="horz" pos="1299" userDrawn="1">
          <p15:clr>
            <a:srgbClr val="A4A3A4"/>
          </p15:clr>
        </p15:guide>
        <p15:guide id="8" orient="horz" pos="1525" userDrawn="1">
          <p15:clr>
            <a:srgbClr val="A4A3A4"/>
          </p15:clr>
        </p15:guide>
        <p15:guide id="9" orient="horz" pos="2614" userDrawn="1">
          <p15:clr>
            <a:srgbClr val="A4A3A4"/>
          </p15:clr>
        </p15:guide>
        <p15:guide id="10" orient="horz" pos="3612" userDrawn="1">
          <p15:clr>
            <a:srgbClr val="A4A3A4"/>
          </p15:clr>
        </p15:guide>
        <p15:guide id="11" pos="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06FA"/>
    <a:srgbClr val="F66F6A"/>
    <a:srgbClr val="D3DDF6"/>
    <a:srgbClr val="415463"/>
    <a:srgbClr val="D9E3FC"/>
    <a:srgbClr val="202A4C"/>
    <a:srgbClr val="84D0A2"/>
    <a:srgbClr val="F7A655"/>
    <a:srgbClr val="FFDF4F"/>
    <a:srgbClr val="15B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718" autoAdjust="0"/>
  </p:normalViewPr>
  <p:slideViewPr>
    <p:cSldViewPr snapToObjects="1">
      <p:cViewPr>
        <p:scale>
          <a:sx n="100" d="100"/>
          <a:sy n="100" d="100"/>
        </p:scale>
        <p:origin x="258" y="522"/>
      </p:cViewPr>
      <p:guideLst>
        <p:guide orient="horz" pos="776"/>
        <p:guide orient="horz" pos="104"/>
        <p:guide orient="horz" pos="3976"/>
        <p:guide orient="horz" pos="952"/>
        <p:guide pos="367"/>
        <p:guide pos="7335"/>
        <p:guide orient="horz" pos="1299"/>
        <p:guide orient="horz" pos="1525"/>
        <p:guide orient="horz" pos="2614"/>
        <p:guide orient="horz" pos="3612"/>
        <p:guide pos="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9" d="100"/>
          <a:sy n="89" d="100"/>
        </p:scale>
        <p:origin x="38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37AC6-CD63-43A6-A8AF-DA6897023C72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B85BE-7573-414C-BEC9-C51CBD1DD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0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1D858-BC27-4B03-A8F8-E5EA7A5BEA63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EFC-2291-4B94-A734-3FF0397C02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68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52972" y="1793935"/>
            <a:ext cx="6912768" cy="1571842"/>
          </a:xfrm>
        </p:spPr>
        <p:txBody>
          <a:bodyPr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Headline in Arial Regular 54 point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1" hasCustomPrompt="1"/>
          </p:nvPr>
        </p:nvSpPr>
        <p:spPr>
          <a:xfrm>
            <a:off x="552971" y="3641734"/>
            <a:ext cx="4153688" cy="461665"/>
          </a:xfrm>
          <a:prstGeom prst="rect">
            <a:avLst/>
          </a:prstGeom>
        </p:spPr>
        <p:txBody>
          <a:bodyPr/>
          <a:lstStyle>
            <a:lvl1pPr marL="342969" marR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34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408955" y="333450"/>
            <a:ext cx="11305256" cy="546847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r>
              <a:rPr lang="en-US" altLang="zh-CN" dirty="0"/>
              <a:t>Slide Title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955" y="1197546"/>
            <a:ext cx="11305256" cy="4608512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Headline in Arial Regular 24 - 32 point</a:t>
            </a:r>
          </a:p>
        </p:txBody>
      </p:sp>
    </p:spTree>
    <p:extLst>
      <p:ext uri="{BB962C8B-B14F-4D97-AF65-F5344CB8AC3E}">
        <p14:creationId xmlns:p14="http://schemas.microsoft.com/office/powerpoint/2010/main" val="152912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08159" y="326720"/>
            <a:ext cx="11378060" cy="583790"/>
          </a:xfrm>
        </p:spPr>
        <p:txBody>
          <a:bodyPr>
            <a:no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32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8159" y="1269555"/>
            <a:ext cx="11378060" cy="5032758"/>
          </a:xfrm>
        </p:spPr>
        <p:txBody>
          <a:bodyPr>
            <a:normAutofit/>
          </a:bodyPr>
          <a:lstStyle>
            <a:lvl1pPr marL="0" marR="0" indent="0" algn="l" defTabSz="121944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24 point </a:t>
            </a:r>
          </a:p>
        </p:txBody>
      </p:sp>
      <p:sp>
        <p:nvSpPr>
          <p:cNvPr id="26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9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114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1EAFEE8-4C75-E241-9A31-F4F48C0BD2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" y="0"/>
            <a:ext cx="12193467" cy="6859588"/>
          </a:xfrm>
          <a:prstGeom prst="rect">
            <a:avLst/>
          </a:prstGeom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1370" y="1701602"/>
            <a:ext cx="7250029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6800" rIns="91440" bIns="4680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/>
              <a:t>Headline in Arial Regular 48 point</a:t>
            </a:r>
            <a:endParaRPr lang="zh-CN" altLang="en-US" dirty="0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2971" y="3573810"/>
            <a:ext cx="45857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69" marR="0" lvl="0" indent="-342969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Tx/>
              <a:buNone/>
              <a:tabLst/>
              <a:defRPr/>
            </a:pPr>
            <a:r>
              <a:rPr lang="en-US" altLang="zh-CN" dirty="0"/>
              <a:t>Department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0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advClick="0" advTm="8000">
    <p:fade thruBlk="1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altLang="en-US" sz="4800" b="0" dirty="0">
          <a:solidFill>
            <a:schemeClr val="tx1">
              <a:lumMod val="95000"/>
              <a:lumOff val="5000"/>
            </a:schemeClr>
          </a:solidFill>
          <a:latin typeface="+mj-lt"/>
          <a:ea typeface="Arial Unicode MS" panose="020B0604020202020204" pitchFamily="34" charset="-122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1" b="1">
          <a:solidFill>
            <a:schemeClr val="bg1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91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583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874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9166" algn="l" rtl="0" eaLnBrk="1" fontAlgn="base" hangingPunct="1">
        <a:spcBef>
          <a:spcPct val="0"/>
        </a:spcBef>
        <a:spcAft>
          <a:spcPct val="0"/>
        </a:spcAft>
        <a:defRPr sz="3201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69" marR="0" indent="-342969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990000"/>
        </a:buClr>
        <a:buSzTx/>
        <a:buFontTx/>
        <a:buNone/>
        <a:tabLst/>
        <a:defRPr sz="2400" b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Arial" panose="020B0604020202020204" pitchFamily="34" charset="0"/>
        </a:defRPr>
      </a:lvl1pPr>
      <a:lvl2pPr marL="743099" indent="-285807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229" indent="-228646" algn="l" rtl="0" eaLnBrk="1" fontAlgn="base" hangingPunct="1">
        <a:spcBef>
          <a:spcPct val="20000"/>
        </a:spcBef>
        <a:spcAft>
          <a:spcPct val="0"/>
        </a:spcAft>
        <a:buFont typeface="FrutigerNext LT Medium" pitchFamily="34" charset="0"/>
        <a:buChar char="»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600520" indent="-22864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811" indent="-228646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5103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2394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686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977" indent="-2286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FF28E747-455B-3B49-9DE0-4C2680CBCA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8955" y="320342"/>
            <a:ext cx="11176462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52240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80385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74903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8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5A371F5-A752-BB41-BED2-B2462DDE56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077" y="388716"/>
            <a:ext cx="11176340" cy="592806"/>
          </a:xfrm>
          <a:prstGeom prst="rect">
            <a:avLst/>
          </a:prstGeom>
        </p:spPr>
        <p:txBody>
          <a:bodyPr vert="horz" lIns="121944" tIns="60972" rIns="121944" bIns="60972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55" y="1341562"/>
            <a:ext cx="11176462" cy="4715291"/>
          </a:xfrm>
          <a:prstGeom prst="rect">
            <a:avLst/>
          </a:prstGeom>
        </p:spPr>
        <p:txBody>
          <a:bodyPr vert="horz" lIns="121944" tIns="60972" rIns="121944" bIns="60972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8955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/>
              <a:pPr/>
              <a:t>2019/2/14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66283" y="6357824"/>
            <a:ext cx="3861805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6" y="6357824"/>
            <a:ext cx="2845541" cy="366267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2563A90-55EF-4D2C-B954-EDF55F24A66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11842256" y="6350438"/>
            <a:ext cx="328279" cy="42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endParaRPr lang="de-DE" sz="1300" b="0" dirty="0">
              <a:solidFill>
                <a:schemeClr val="tx1"/>
              </a:solidFill>
              <a:latin typeface="FrutigerNext LT Light" pitchFamily="34" charset="0"/>
              <a:ea typeface="MS PGothic" pitchFamily="34" charset="-128"/>
            </a:endParaRPr>
          </a:p>
          <a:p>
            <a:pPr defTabSz="988112" eaLnBrk="0" hangingPunct="0">
              <a:lnSpc>
                <a:spcPct val="85000"/>
              </a:lnSpc>
              <a:buClrTx/>
              <a:buFontTx/>
              <a:buNone/>
            </a:pPr>
            <a:fld id="{E68EC476-442B-4BB7-9603-F1440C241F3D}" type="slidenum">
              <a:rPr lang="de-DE" sz="900" b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pPr defTabSz="988112" eaLnBrk="0" hangingPunct="0">
                <a:lnSpc>
                  <a:spcPct val="85000"/>
                </a:lnSpc>
                <a:buClrTx/>
                <a:buFontTx/>
                <a:buNone/>
              </a:pPr>
              <a:t>‹#›</a:t>
            </a:fld>
            <a:endParaRPr lang="en-GB" sz="900" b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1219444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88579839-2BC2-7C42-8216-DD034F7E7D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" y="0"/>
            <a:ext cx="12193467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624979" y="1891784"/>
            <a:ext cx="7490717" cy="83317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202A4C"/>
                </a:solidFill>
              </a:rPr>
              <a:t>21</a:t>
            </a:r>
            <a:r>
              <a:rPr lang="zh-CN" altLang="en-US" dirty="0" smtClean="0">
                <a:solidFill>
                  <a:srgbClr val="202A4C"/>
                </a:solidFill>
              </a:rPr>
              <a:t>天微服务实战</a:t>
            </a:r>
            <a:r>
              <a:rPr lang="zh-CN" altLang="en-US" dirty="0">
                <a:solidFill>
                  <a:srgbClr val="202A4C"/>
                </a:solidFill>
              </a:rPr>
              <a:t>营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1"/>
          </p:nvPr>
        </p:nvSpPr>
        <p:spPr>
          <a:xfrm>
            <a:off x="624979" y="3053006"/>
            <a:ext cx="6840760" cy="448795"/>
          </a:xfrm>
        </p:spPr>
        <p:txBody>
          <a:bodyPr/>
          <a:lstStyle/>
          <a:p>
            <a:r>
              <a:rPr lang="zh-CN" altLang="en-US" dirty="0">
                <a:solidFill>
                  <a:srgbClr val="202A4C"/>
                </a:solidFill>
              </a:rPr>
              <a:t>华为云</a:t>
            </a:r>
            <a:r>
              <a:rPr lang="en" altLang="zh-CN" dirty="0">
                <a:solidFill>
                  <a:srgbClr val="202A4C"/>
                </a:solidFill>
              </a:rPr>
              <a:t>DevCloud &amp; </a:t>
            </a:r>
            <a:r>
              <a:rPr lang="en-US" altLang="zh-CN" dirty="0" smtClean="0">
                <a:solidFill>
                  <a:srgbClr val="202A4C"/>
                </a:solidFill>
              </a:rPr>
              <a:t>ServiceStage</a:t>
            </a:r>
            <a:r>
              <a:rPr lang="zh-CN" altLang="en-US" dirty="0" smtClean="0">
                <a:solidFill>
                  <a:srgbClr val="202A4C"/>
                </a:solidFill>
              </a:rPr>
              <a:t>服务</a:t>
            </a:r>
            <a:r>
              <a:rPr lang="zh-CN" altLang="en-US" dirty="0">
                <a:solidFill>
                  <a:srgbClr val="202A4C"/>
                </a:solidFill>
              </a:rPr>
              <a:t>联合出品</a:t>
            </a:r>
          </a:p>
        </p:txBody>
      </p:sp>
    </p:spTree>
    <p:extLst>
      <p:ext uri="{BB962C8B-B14F-4D97-AF65-F5344CB8AC3E}">
        <p14:creationId xmlns:p14="http://schemas.microsoft.com/office/powerpoint/2010/main" val="5877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466412C-EAE0-464D-B3B7-20CF72C6F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202A4C"/>
                </a:solidFill>
              </a:rPr>
              <a:t>DAY16 </a:t>
            </a:r>
            <a:r>
              <a:rPr kumimoji="1" lang="zh-CN" altLang="en-US" b="1" dirty="0">
                <a:solidFill>
                  <a:srgbClr val="202A4C"/>
                </a:solidFill>
              </a:rPr>
              <a:t>微服务应用开发之持续</a:t>
            </a:r>
            <a:r>
              <a:rPr kumimoji="1" lang="zh-CN" altLang="en-US" b="1" dirty="0" smtClean="0">
                <a:solidFill>
                  <a:srgbClr val="202A4C"/>
                </a:solidFill>
              </a:rPr>
              <a:t>交付</a:t>
            </a:r>
            <a:endParaRPr kumimoji="1" lang="zh-CN" alt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F8326742-EE40-D945-9541-949B14201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171" y="1989634"/>
            <a:ext cx="7992888" cy="33323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 err="1" smtClean="0">
                <a:solidFill>
                  <a:srgbClr val="202A4C"/>
                </a:solidFill>
                <a:latin typeface="+mn-ea"/>
              </a:rPr>
              <a:t>DevOps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之持续交付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 err="1" smtClean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持续交付解决方案</a:t>
            </a:r>
            <a:endParaRPr kumimoji="1" lang="en-US" altLang="zh-CN" sz="1800" b="1" dirty="0" smtClean="0">
              <a:solidFill>
                <a:srgbClr val="202A4C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800" b="1" dirty="0" err="1" smtClean="0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sz="1800" b="1" dirty="0" smtClean="0">
                <a:solidFill>
                  <a:srgbClr val="202A4C"/>
                </a:solidFill>
                <a:latin typeface="+mn-ea"/>
              </a:rPr>
              <a:t>持续交付应用案例</a:t>
            </a:r>
            <a:endParaRPr kumimoji="1" lang="zh-CN" altLang="en-US" sz="1800" b="1" dirty="0">
              <a:solidFill>
                <a:srgbClr val="202A4C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0416" y="1197546"/>
            <a:ext cx="10333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本节介绍的内容主要包括：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787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rgbClr val="202A4C"/>
                </a:solidFill>
              </a:rPr>
              <a:t>DevOps</a:t>
            </a:r>
            <a:endParaRPr kumimoji="1" lang="en-US" b="1" dirty="0">
              <a:solidFill>
                <a:srgbClr val="202A4C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378060" cy="208823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800" b="1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DevOps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Development &amp; Operations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概念：一组文化、流程与工具整合后的统称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目的：更好服务客户，高效参与市场竞争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过程：打破孤岛，促进开发和运维之间高度协同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实践：频繁小规模更新，微服务架构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问题：部署量大幅度增加，成本增加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方案：通过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CI/CD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以安全可靠的方式快速迭代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31" y="3752277"/>
            <a:ext cx="7040922" cy="147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97387" y="5391936"/>
            <a:ext cx="10005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</a:t>
            </a:r>
            <a:r>
              <a:rPr lang="en-US" altLang="zh-CN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</a:rPr>
              <a:t>持续</a:t>
            </a:r>
            <a:r>
              <a:rPr kumimoji="1" lang="zh-CN" altLang="en-US" b="1" dirty="0">
                <a:solidFill>
                  <a:srgbClr val="202A4C"/>
                </a:solidFill>
              </a:rPr>
              <a:t>交付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234044" cy="216023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CD</a:t>
            </a:r>
            <a:r>
              <a:rPr lang="zh-CN" altLang="en-US" dirty="0"/>
              <a:t>（</a:t>
            </a:r>
            <a:r>
              <a:rPr lang="en-US" altLang="zh-CN" dirty="0"/>
              <a:t>Continuous Delivery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2"/>
                </a:solidFill>
              </a:rPr>
              <a:t>持续交付</a:t>
            </a:r>
            <a:r>
              <a:rPr lang="zh-CN" altLang="en-US" dirty="0" smtClean="0"/>
              <a:t>）是一种 </a:t>
            </a:r>
            <a:r>
              <a:rPr lang="en-US" altLang="zh-CN" dirty="0" err="1" smtClean="0"/>
              <a:t>DevOps</a:t>
            </a:r>
            <a:r>
              <a:rPr lang="en-US" altLang="zh-CN" dirty="0" smtClean="0"/>
              <a:t> </a:t>
            </a:r>
            <a:r>
              <a:rPr lang="zh-CN" altLang="en-US" dirty="0" smtClean="0"/>
              <a:t>软件开发实践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频繁</a:t>
            </a:r>
            <a:r>
              <a:rPr lang="zh-CN" altLang="en-US" dirty="0"/>
              <a:t>地将软件的新版本，交付给质量团队或者用户，以供评审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采用持续交付时，系统会自动构建、测试并准备代码变更，以便将其发布到生产环境中。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持续交付并不是指软件每一个改动都要尽快部署到产品环境中，它指的是</a:t>
            </a:r>
            <a:r>
              <a:rPr lang="zh-CN" altLang="en-US" dirty="0">
                <a:solidFill>
                  <a:srgbClr val="00B050"/>
                </a:solidFill>
              </a:rPr>
              <a:t>任何的代码修改都可以在任何时候实施部署</a:t>
            </a:r>
            <a:r>
              <a:rPr lang="zh-CN" altLang="en-US" dirty="0"/>
              <a:t>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持续交付可实现</a:t>
            </a:r>
            <a:r>
              <a:rPr lang="zh-CN" altLang="en-US" dirty="0">
                <a:solidFill>
                  <a:srgbClr val="00B050"/>
                </a:solidFill>
              </a:rPr>
              <a:t>整个软件发布流程的自动化</a:t>
            </a:r>
            <a:r>
              <a:rPr lang="zh-CN" altLang="en-US" dirty="0"/>
              <a:t>。提交的每一个修订都会触发一个自动化流程，即构建、测试并提供更新。部署到实际生产环境的最终决定由开发人员触发。</a:t>
            </a:r>
          </a:p>
          <a:p>
            <a:endParaRPr lang="en-US" dirty="0"/>
          </a:p>
        </p:txBody>
      </p:sp>
      <p:pic>
        <p:nvPicPr>
          <p:cNvPr id="4" name="图片 3" descr="https://pic2.zhimg.com/db7198e3c39e4656e18efcb4bd1b20b1_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23" y="3645818"/>
            <a:ext cx="4248472" cy="26714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945459" y="6317253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持续交付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7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rgbClr val="202A4C"/>
                </a:solidFill>
                <a:latin typeface="+mn-ea"/>
              </a:rPr>
              <a:t>ServiceStage</a:t>
            </a:r>
            <a:r>
              <a:rPr kumimoji="1" lang="zh-CN" altLang="en-US" b="1" dirty="0">
                <a:solidFill>
                  <a:srgbClr val="202A4C"/>
                </a:solidFill>
                <a:latin typeface="+mn-ea"/>
              </a:rPr>
              <a:t>持续交付解决方案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162036" cy="190569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b="1" dirty="0">
                <a:solidFill>
                  <a:schemeClr val="accent2"/>
                </a:solidFill>
              </a:rPr>
              <a:t>基于</a:t>
            </a:r>
            <a:r>
              <a:rPr lang="en-US" altLang="zh-CN" b="1" dirty="0" err="1">
                <a:solidFill>
                  <a:schemeClr val="accent2"/>
                </a:solidFill>
              </a:rPr>
              <a:t>ServiceStage</a:t>
            </a:r>
            <a:r>
              <a:rPr lang="zh-CN" altLang="en-US" b="1" dirty="0">
                <a:solidFill>
                  <a:schemeClr val="accent2"/>
                </a:solidFill>
              </a:rPr>
              <a:t>流水线实现应用全流程“自助式”开发、集成、验证与上线。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一键生成持续交付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自动</a:t>
            </a:r>
            <a:r>
              <a:rPr lang="zh-CN" altLang="en-US" dirty="0"/>
              <a:t>生成应用框架代码、构建、部署及测试环境。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多语言</a:t>
            </a:r>
            <a:r>
              <a:rPr lang="zh-CN" altLang="en-US" dirty="0" smtClean="0"/>
              <a:t>应用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Java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 err="1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多种源码</a:t>
            </a:r>
            <a:r>
              <a:rPr lang="zh-CN" altLang="en-US" dirty="0" smtClean="0"/>
              <a:t>仓库</a:t>
            </a:r>
            <a:endParaRPr lang="en-US" altLang="zh-CN" dirty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CodeHub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Gitee</a:t>
            </a:r>
            <a:r>
              <a:rPr lang="zh-CN" altLang="en-US" dirty="0"/>
              <a:t>、</a:t>
            </a:r>
            <a:r>
              <a:rPr lang="en-US" altLang="zh-CN" dirty="0" err="1"/>
              <a:t>GitLib</a:t>
            </a:r>
            <a:r>
              <a:rPr lang="zh-CN" altLang="en-US" dirty="0"/>
              <a:t>、</a:t>
            </a:r>
            <a:r>
              <a:rPr lang="en-US" altLang="zh-CN" dirty="0" err="1"/>
              <a:t>Bitbucket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pic>
        <p:nvPicPr>
          <p:cNvPr id="805" name="图片 8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16" y="3357786"/>
            <a:ext cx="9153591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202A4C"/>
                </a:solidFill>
                <a:latin typeface="+mn-ea"/>
              </a:rPr>
              <a:t>应用案例之云上工程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378060" cy="187220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ServiceStage</a:t>
            </a:r>
            <a:r>
              <a:rPr lang="zh-CN" altLang="en-US" b="1" dirty="0">
                <a:solidFill>
                  <a:schemeClr val="accent2"/>
                </a:solidFill>
              </a:rPr>
              <a:t>云</a:t>
            </a:r>
            <a:r>
              <a:rPr lang="zh-CN" altLang="en-US" b="1" dirty="0" smtClean="0">
                <a:solidFill>
                  <a:schemeClr val="accent2"/>
                </a:solidFill>
              </a:rPr>
              <a:t>上工程</a:t>
            </a:r>
            <a:r>
              <a:rPr lang="zh-CN" altLang="en-US" dirty="0" smtClean="0"/>
              <a:t>，快速生成持续</a:t>
            </a:r>
            <a:r>
              <a:rPr lang="zh-CN" altLang="en-US" dirty="0"/>
              <a:t>交付</a:t>
            </a:r>
            <a:r>
              <a:rPr lang="zh-CN" altLang="en-US" dirty="0" smtClean="0"/>
              <a:t>环境，一键式创建</a:t>
            </a:r>
            <a:r>
              <a:rPr lang="zh-CN" altLang="en-US" dirty="0"/>
              <a:t>应用框架代码、构建、部署</a:t>
            </a:r>
            <a:r>
              <a:rPr lang="zh-CN" altLang="en-US" dirty="0" smtClean="0"/>
              <a:t>及</a:t>
            </a:r>
            <a:r>
              <a:rPr lang="zh-CN" altLang="en-US" dirty="0"/>
              <a:t>流水线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对接多种</a:t>
            </a:r>
            <a:r>
              <a:rPr lang="zh-CN" altLang="en-US" dirty="0"/>
              <a:t>源码仓库</a:t>
            </a:r>
            <a:r>
              <a:rPr lang="en-US" altLang="zh-CN" dirty="0"/>
              <a:t>(</a:t>
            </a:r>
            <a:r>
              <a:rPr lang="en-US" altLang="zh-CN" dirty="0" err="1"/>
              <a:t>Gitee</a:t>
            </a:r>
            <a:r>
              <a:rPr lang="zh-CN" altLang="en-US" dirty="0"/>
              <a:t>、</a:t>
            </a:r>
            <a:r>
              <a:rPr lang="en-US" altLang="zh-CN" dirty="0" err="1"/>
              <a:t>Github</a:t>
            </a:r>
            <a:r>
              <a:rPr lang="zh-CN" altLang="en-US" dirty="0"/>
              <a:t>、</a:t>
            </a:r>
            <a:r>
              <a:rPr lang="en-US" altLang="zh-CN" dirty="0" err="1"/>
              <a:t>Bitbucket</a:t>
            </a:r>
            <a:r>
              <a:rPr lang="zh-CN" altLang="en-US" dirty="0"/>
              <a:t>、</a:t>
            </a:r>
            <a:r>
              <a:rPr lang="en-US" altLang="zh-CN" dirty="0" err="1"/>
              <a:t>GitLab</a:t>
            </a:r>
            <a:r>
              <a:rPr lang="zh-CN" altLang="en-US" dirty="0"/>
              <a:t>和</a:t>
            </a:r>
            <a:r>
              <a:rPr lang="en-US" altLang="zh-CN" dirty="0" err="1"/>
              <a:t>DevCloud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对接多种</a:t>
            </a:r>
            <a:r>
              <a:rPr lang="zh-CN" altLang="en-US" dirty="0"/>
              <a:t>编程语言</a:t>
            </a:r>
            <a:r>
              <a:rPr lang="en-US" altLang="zh-CN" dirty="0"/>
              <a:t>(Java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和</a:t>
            </a:r>
            <a:r>
              <a:rPr lang="en-US" altLang="zh-CN" dirty="0"/>
              <a:t>Ruby</a:t>
            </a:r>
            <a:r>
              <a:rPr lang="en-US" altLang="zh-CN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对接多种热门框架（</a:t>
            </a:r>
            <a:r>
              <a:rPr lang="en-US" altLang="zh-CN" dirty="0" err="1" smtClean="0"/>
              <a:t>ServiceComb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SpringBoot</a:t>
            </a:r>
            <a:r>
              <a:rPr lang="zh-CN" altLang="en-US" dirty="0" smtClean="0"/>
              <a:t>、</a:t>
            </a:r>
            <a:r>
              <a:rPr lang="en-US" dirty="0" err="1" smtClean="0"/>
              <a:t>Gosimple-Webapp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Node-</a:t>
            </a:r>
            <a:r>
              <a:rPr lang="en-US" dirty="0" smtClean="0"/>
              <a:t>Express</a:t>
            </a:r>
            <a:r>
              <a:rPr lang="zh-CN" altLang="en-US" dirty="0" smtClean="0"/>
              <a:t>、</a:t>
            </a:r>
            <a:r>
              <a:rPr lang="en-US" dirty="0" smtClean="0"/>
              <a:t>Python-</a:t>
            </a:r>
            <a:r>
              <a:rPr lang="en-US" dirty="0" err="1" smtClean="0"/>
              <a:t>Django</a:t>
            </a:r>
            <a:r>
              <a:rPr lang="zh-CN" altLang="en-US" dirty="0" smtClean="0"/>
              <a:t>等）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67" y="3164260"/>
            <a:ext cx="5262173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  <a:latin typeface="+mn-ea"/>
              </a:rPr>
              <a:t>应用案例</a:t>
            </a:r>
            <a:r>
              <a:rPr kumimoji="1" lang="zh-CN" altLang="en-US" b="1" dirty="0" smtClean="0">
                <a:solidFill>
                  <a:srgbClr val="202A4C"/>
                </a:solidFill>
                <a:latin typeface="+mn-ea"/>
              </a:rPr>
              <a:t>之构建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11378060" cy="144015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ServiceStage</a:t>
            </a:r>
            <a:r>
              <a:rPr lang="zh-CN" altLang="en-US" b="1" dirty="0" smtClean="0">
                <a:solidFill>
                  <a:schemeClr val="accent2"/>
                </a:solidFill>
              </a:rPr>
              <a:t>构建</a:t>
            </a:r>
            <a:r>
              <a:rPr lang="zh-CN" altLang="en-US" dirty="0" smtClean="0"/>
              <a:t>，是</a:t>
            </a:r>
            <a:r>
              <a:rPr lang="zh-CN" altLang="en-US" dirty="0"/>
              <a:t>一个容器化的镜像</a:t>
            </a:r>
            <a:r>
              <a:rPr lang="en-US" altLang="zh-CN" dirty="0"/>
              <a:t>/</a:t>
            </a:r>
            <a:r>
              <a:rPr lang="zh-CN" altLang="en-US" dirty="0" smtClean="0"/>
              <a:t>软件包构建</a:t>
            </a:r>
            <a:r>
              <a:rPr lang="zh-CN" altLang="en-US" dirty="0"/>
              <a:t>解决方案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可用于编写源代码、运行测试并生成</a:t>
            </a:r>
            <a:r>
              <a:rPr lang="zh-CN" altLang="en-US" dirty="0" smtClean="0"/>
              <a:t>可立即</a:t>
            </a:r>
            <a:r>
              <a:rPr lang="zh-CN" altLang="en-US" dirty="0"/>
              <a:t>部署的软件包或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go</a:t>
            </a:r>
            <a:r>
              <a:rPr lang="zh-CN" altLang="en-US" dirty="0"/>
              <a:t>、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 err="1"/>
              <a:t>php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ruby</a:t>
            </a:r>
            <a:r>
              <a:rPr lang="zh-CN" altLang="en-US" dirty="0"/>
              <a:t>、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net</a:t>
            </a:r>
            <a:r>
              <a:rPr lang="zh-CN" altLang="en-US" dirty="0" smtClean="0"/>
              <a:t>等</a:t>
            </a: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无需安装、配置及管理私人构建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426936" y="2925738"/>
            <a:ext cx="5094664" cy="2763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444">
              <a:lnSpc>
                <a:spcPct val="80000"/>
              </a:lnSpc>
              <a:spcBef>
                <a:spcPct val="20000"/>
              </a:spcBef>
            </a:pPr>
            <a:r>
              <a:rPr lang="zh-CN" altLang="en-US" sz="2200" b="1" dirty="0">
                <a:solidFill>
                  <a:schemeClr val="accent2"/>
                </a:solidFill>
              </a:rPr>
              <a:t>优点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完全托管</a:t>
            </a: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预置编译环境（</a:t>
            </a:r>
            <a:r>
              <a:rPr lang="en-US" altLang="zh-C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Java/Go/</a:t>
            </a:r>
            <a:r>
              <a:rPr lang="en-US" altLang="zh-CN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zh-CN" alt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等）</a:t>
            </a:r>
            <a:endParaRPr lang="zh-CN" alt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可扩展编译环境</a:t>
            </a: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支持标准</a:t>
            </a:r>
            <a:r>
              <a:rPr lang="en-US" altLang="zh-C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Docker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Registry</a:t>
            </a: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默认推送</a:t>
            </a: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PaaS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仓库</a:t>
            </a:r>
          </a:p>
          <a:p>
            <a:pPr marL="342900" indent="-342900" defTabSz="1219444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支持自定义编译命令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39" y="2709714"/>
            <a:ext cx="59340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202A4C"/>
                </a:solidFill>
                <a:latin typeface="+mn-ea"/>
              </a:rPr>
              <a:t>应用案例</a:t>
            </a:r>
            <a:r>
              <a:rPr kumimoji="1" lang="zh-CN" altLang="en-US" b="1" dirty="0" smtClean="0">
                <a:solidFill>
                  <a:srgbClr val="202A4C"/>
                </a:solidFill>
                <a:latin typeface="+mn-ea"/>
              </a:rPr>
              <a:t>之流水线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8159" y="1269555"/>
            <a:ext cx="5833444" cy="424847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 err="1" smtClean="0">
                <a:solidFill>
                  <a:schemeClr val="accent2"/>
                </a:solidFill>
              </a:rPr>
              <a:t>ServiceStage</a:t>
            </a:r>
            <a:r>
              <a:rPr lang="zh-CN" altLang="en-US" b="1" dirty="0" smtClean="0">
                <a:solidFill>
                  <a:schemeClr val="accent2"/>
                </a:solidFill>
              </a:rPr>
              <a:t>流水线</a:t>
            </a:r>
            <a:r>
              <a:rPr lang="zh-CN" altLang="en-US" dirty="0" smtClean="0"/>
              <a:t>，</a:t>
            </a:r>
            <a:r>
              <a:rPr lang="zh-CN" altLang="en-US" dirty="0"/>
              <a:t>实现快速、可靠的应用程序和基础设施</a:t>
            </a:r>
            <a:r>
              <a:rPr lang="zh-CN" altLang="en-US" dirty="0" smtClean="0"/>
              <a:t>更新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</a:t>
            </a:r>
            <a:r>
              <a:rPr lang="zh-CN" altLang="en-US" dirty="0"/>
              <a:t>流程和任务灵活定制能力，提供可视化图形用户界面，支持开发者自定义应用发布流程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提供</a:t>
            </a:r>
            <a:r>
              <a:rPr lang="zh-CN" altLang="en-US" dirty="0"/>
              <a:t>对主流工具的默认支持，包括从</a:t>
            </a:r>
            <a:r>
              <a:rPr lang="zh-CN" altLang="en-US" dirty="0" smtClean="0"/>
              <a:t>源码、构建、部署、测试阶段</a:t>
            </a:r>
            <a:r>
              <a:rPr lang="zh-CN" altLang="en-US" dirty="0"/>
              <a:t>核心组件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提供工具快速接入能力，可定制对接客户已有工具，服务领域开发工具对接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支持多租户，通过</a:t>
            </a:r>
            <a:r>
              <a:rPr lang="en-US" altLang="zh-CN" dirty="0"/>
              <a:t>IAM</a:t>
            </a:r>
            <a:r>
              <a:rPr lang="zh-CN" altLang="en-US" dirty="0"/>
              <a:t>用户、</a:t>
            </a:r>
            <a:r>
              <a:rPr lang="en-US" altLang="zh-CN" dirty="0"/>
              <a:t>IAM</a:t>
            </a:r>
            <a:r>
              <a:rPr lang="zh-CN" altLang="en-US" dirty="0"/>
              <a:t>角色授予用户对流水线的访问权限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高性能高并发，无状态多实例轻量级调度流水线，每个实例都可以扩展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07" y="883498"/>
            <a:ext cx="3980198" cy="5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4A0B396E-1FCE-6548-A0DA-229DA804A56A}"/>
              </a:ext>
            </a:extLst>
          </p:cNvPr>
          <p:cNvSpPr txBox="1"/>
          <p:nvPr/>
        </p:nvSpPr>
        <p:spPr>
          <a:xfrm>
            <a:off x="4441403" y="2277666"/>
            <a:ext cx="3098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rgbClr val="202A4C"/>
                </a:solidFill>
              </a:rPr>
              <a:t>Thank You</a:t>
            </a:r>
            <a:endParaRPr lang="zh-CN" altLang="zh-CN" sz="4800" dirty="0">
              <a:solidFill>
                <a:srgbClr val="202A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自定义 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内容Copytext 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ank you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CW PP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35531</TotalTime>
  <Words>487</Words>
  <Application>Microsoft Office PowerPoint</Application>
  <PresentationFormat>自定义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 Unicode MS</vt:lpstr>
      <vt:lpstr>FrutigerNext LT Light</vt:lpstr>
      <vt:lpstr>FrutigerNext LT Medium</vt:lpstr>
      <vt:lpstr>MS PGothic</vt:lpstr>
      <vt:lpstr>Open Sans</vt:lpstr>
      <vt:lpstr>黑体</vt:lpstr>
      <vt:lpstr>华文细黑</vt:lpstr>
      <vt:lpstr>宋体</vt:lpstr>
      <vt:lpstr>微软雅黑</vt:lpstr>
      <vt:lpstr>Arial</vt:lpstr>
      <vt:lpstr>Calibri</vt:lpstr>
      <vt:lpstr>Wingdings</vt:lpstr>
      <vt:lpstr>Blank</vt:lpstr>
      <vt:lpstr>内容Copytext </vt:lpstr>
      <vt:lpstr>1_内容Copytext </vt:lpstr>
      <vt:lpstr>Thank you</vt:lpstr>
      <vt:lpstr>21天微服务实战营</vt:lpstr>
      <vt:lpstr>DAY16 微服务应用开发之持续交付</vt:lpstr>
      <vt:lpstr>DevOps</vt:lpstr>
      <vt:lpstr>持续交付</vt:lpstr>
      <vt:lpstr>ServiceStage持续交付解决方案</vt:lpstr>
      <vt:lpstr>应用案例之云上工程</vt:lpstr>
      <vt:lpstr>应用案例之构建</vt:lpstr>
      <vt:lpstr>应用案例之流水线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Zhouchuan (Luc)</dc:creator>
  <cp:lastModifiedBy>qinling (H)</cp:lastModifiedBy>
  <cp:revision>848</cp:revision>
  <dcterms:created xsi:type="dcterms:W3CDTF">2014-09-24T01:01:53Z</dcterms:created>
  <dcterms:modified xsi:type="dcterms:W3CDTF">2019-02-15T08:05:20Z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(3)LnZC7oz8To7Y22xH3O/e8/X6gkcAfRUeHpPKe9auJUq9yzXFzrGV+j1DVZzgI0EDzC0+5uAn
JRM3s2IrrRCN1xLLc5QCYMfFYASWKQEv6iy1EnUE8rYaLKTG6HQjCqbkdbEQ9AilA4wlcUGp
M+k9aV/YBB7bikGlSXRZgKrcuKUoPTRW/pwdIjDDNwoeATG48Nbp4PibsYPQdwtvyHcMCRzq
oFE7OBQURzIUP5l6z3</vt:lpwstr>
  </property>
  <property fmtid="{D5CDD505-2E9C-101B-9397-08002B2CF9AE}" pid="3" name="_new_ms_pID_725431">
    <vt:lpwstr>HT427Rj6lAztVHZEJkxSciTysHWHm3pp5pN5bdc8jI+R61LnM43/Id
OJR/5SFPGpxMNY+Ik687ggiaLVMQscvYPOkYpYvR1VHcjWO8LpQ8Jk53dz+OU+dlYUxEyVKl
nYzFJYTuHXU49As1XFzB/2i2wAX+Yjn1QhbYw+qyfxCE4z7K7zPku/WWV3NPVhG2wti/wSUD
AM0CoU+WY5x1lW5yWyWZ3mYynTqhsmvMoz2Q</vt:lpwstr>
  </property>
  <property fmtid="{D5CDD505-2E9C-101B-9397-08002B2CF9AE}" pid="4" name="_new_ms_pID_725432">
    <vt:lpwstr>of/ts7Wz4tkV5CWwOAx2QBtKm6tC/Xu4PptY
e8yjtgJI/F4gvLnqMJLIFc4L3zL3adNOX5ClTsL7BprpsyLPcNPaVLnaJJkx23gviqr0Df3e
</vt:lpwstr>
  </property>
  <property fmtid="{D5CDD505-2E9C-101B-9397-08002B2CF9AE}" pid="5" name="_2015_ms_pID_725343">
    <vt:lpwstr>(3)DsfdX4C5GoumeJwUYfYhxqLhtag6M3Pbi29UmCTT45AwttXuaT5KadlTdbzZYu5xoVwVMhgG
4JXHwlTGrCZkz1HRpJcvy9LkCSESl94CkB6swzWb+xquNl+1fGfJppncsInCnKH/Ha2bzcXo
+wSvqcBgt+6RfltCgd4Z4AEOgOe4wpy13yzdTHung1rSnWtub/woAeXoOCjky+4y6GhsyYzF
n7/cb1bSMngyH6Bmkn</vt:lpwstr>
  </property>
  <property fmtid="{D5CDD505-2E9C-101B-9397-08002B2CF9AE}" pid="6" name="_2015_ms_pID_7253431">
    <vt:lpwstr>iCYtbqwTTkmK3+UzJl5kwgnjzc6tUGRdzGvHbjqShWYXb/FhnIssSc
eCj5A/8zsoRHN89gozFCtlk8Ns9881gMSq3ingMddaf8h6SQnE5QNm/MCzpBb8K9LyXyudnu
EF1WhAgco1iBoBnv/6p53jqcSLsHtn3IIsqw/o2KfkizK6hT6889hHR+XeC+865fYfjwHQRA
BilMmeL5xPNg0PWxFWKFJADzfmLD050h3DCh</vt:lpwstr>
  </property>
  <property fmtid="{D5CDD505-2E9C-101B-9397-08002B2CF9AE}" pid="7" name="_2015_ms_pID_7253432">
    <vt:lpwstr>Pzlzx257SA9HMfHJK5IM0yNPUY4y+F1Q0Pfs
79SjQjxGqZ3a2T0TsRewPE3EYDW+9GNUk27xrd/dnot4b7Y1G38=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1550019958</vt:lpwstr>
  </property>
</Properties>
</file>