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8" r:id="rId2"/>
    <p:sldMasterId id="2147483670" r:id="rId3"/>
    <p:sldMasterId id="2147483666" r:id="rId4"/>
  </p:sldMasterIdLst>
  <p:notesMasterIdLst>
    <p:notesMasterId r:id="rId18"/>
  </p:notesMasterIdLst>
  <p:handoutMasterIdLst>
    <p:handoutMasterId r:id="rId19"/>
  </p:handoutMasterIdLst>
  <p:sldIdLst>
    <p:sldId id="278" r:id="rId5"/>
    <p:sldId id="423" r:id="rId6"/>
    <p:sldId id="422" r:id="rId7"/>
    <p:sldId id="424" r:id="rId8"/>
    <p:sldId id="425" r:id="rId9"/>
    <p:sldId id="429" r:id="rId10"/>
    <p:sldId id="428" r:id="rId11"/>
    <p:sldId id="427" r:id="rId12"/>
    <p:sldId id="426" r:id="rId13"/>
    <p:sldId id="430" r:id="rId14"/>
    <p:sldId id="431" r:id="rId15"/>
    <p:sldId id="432" r:id="rId16"/>
    <p:sldId id="259" r:id="rId17"/>
  </p:sldIdLst>
  <p:sldSz cx="12195175" cy="6859588"/>
  <p:notesSz cx="6858000" cy="9144000"/>
  <p:defaultTextStyle>
    <a:defPPr>
      <a:defRPr lang="zh-CN"/>
    </a:defPPr>
    <a:lvl1pPr marL="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7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908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45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8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81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5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87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6" userDrawn="1">
          <p15:clr>
            <a:srgbClr val="A4A3A4"/>
          </p15:clr>
        </p15:guide>
        <p15:guide id="2" orient="horz" pos="104" userDrawn="1">
          <p15:clr>
            <a:srgbClr val="A4A3A4"/>
          </p15:clr>
        </p15:guide>
        <p15:guide id="3" orient="horz" pos="3976" userDrawn="1">
          <p15:clr>
            <a:srgbClr val="A4A3A4"/>
          </p15:clr>
        </p15:guide>
        <p15:guide id="4" orient="horz" pos="952" userDrawn="1">
          <p15:clr>
            <a:srgbClr val="A4A3A4"/>
          </p15:clr>
        </p15:guide>
        <p15:guide id="5" pos="367" userDrawn="1">
          <p15:clr>
            <a:srgbClr val="A4A3A4"/>
          </p15:clr>
        </p15:guide>
        <p15:guide id="6" pos="7335" userDrawn="1">
          <p15:clr>
            <a:srgbClr val="A4A3A4"/>
          </p15:clr>
        </p15:guide>
        <p15:guide id="7" orient="horz" pos="1299" userDrawn="1">
          <p15:clr>
            <a:srgbClr val="A4A3A4"/>
          </p15:clr>
        </p15:guide>
        <p15:guide id="8" orient="horz" pos="1525" userDrawn="1">
          <p15:clr>
            <a:srgbClr val="A4A3A4"/>
          </p15:clr>
        </p15:guide>
        <p15:guide id="9" orient="horz" pos="2614" userDrawn="1">
          <p15:clr>
            <a:srgbClr val="A4A3A4"/>
          </p15:clr>
        </p15:guide>
        <p15:guide id="10" orient="horz" pos="3612" userDrawn="1">
          <p15:clr>
            <a:srgbClr val="A4A3A4"/>
          </p15:clr>
        </p15:guide>
        <p15:guide id="11" pos="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6FA"/>
    <a:srgbClr val="F66F6A"/>
    <a:srgbClr val="D3DDF6"/>
    <a:srgbClr val="415463"/>
    <a:srgbClr val="D9E3FC"/>
    <a:srgbClr val="202A4C"/>
    <a:srgbClr val="84D0A2"/>
    <a:srgbClr val="F7A655"/>
    <a:srgbClr val="FFDF4F"/>
    <a:srgbClr val="15B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0" autoAdjust="0"/>
    <p:restoredTop sz="94718" autoAdjust="0"/>
  </p:normalViewPr>
  <p:slideViewPr>
    <p:cSldViewPr snapToObjects="1">
      <p:cViewPr varScale="1">
        <p:scale>
          <a:sx n="92" d="100"/>
          <a:sy n="92" d="100"/>
        </p:scale>
        <p:origin x="78" y="84"/>
      </p:cViewPr>
      <p:guideLst>
        <p:guide orient="horz" pos="776"/>
        <p:guide orient="horz" pos="104"/>
        <p:guide orient="horz" pos="3976"/>
        <p:guide orient="horz" pos="952"/>
        <p:guide pos="367"/>
        <p:guide pos="7335"/>
        <p:guide orient="horz" pos="1299"/>
        <p:guide orient="horz" pos="1525"/>
        <p:guide orient="horz" pos="2614"/>
        <p:guide orient="horz" pos="3612"/>
        <p:guide pos="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9" d="100"/>
          <a:sy n="89" d="100"/>
        </p:scale>
        <p:origin x="38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37AC6-CD63-43A6-A8AF-DA6897023C72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B85BE-7573-414C-BEC9-C51CBD1DD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03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1D858-BC27-4B03-A8F8-E5EA7A5BEA63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43EFC-2291-4B94-A734-3FF0397C02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8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2972" y="1793935"/>
            <a:ext cx="6912768" cy="1571842"/>
          </a:xfrm>
        </p:spPr>
        <p:txBody>
          <a:bodyPr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Headline in Arial Regular 54 point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 hasCustomPrompt="1"/>
          </p:nvPr>
        </p:nvSpPr>
        <p:spPr>
          <a:xfrm>
            <a:off x="552971" y="3641734"/>
            <a:ext cx="4153688" cy="461665"/>
          </a:xfrm>
          <a:prstGeom prst="rect">
            <a:avLst/>
          </a:prstGeom>
        </p:spPr>
        <p:txBody>
          <a:bodyPr/>
          <a:lstStyle>
            <a:lvl1pPr marL="342969" marR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 marL="457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34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408955" y="333450"/>
            <a:ext cx="11305256" cy="546847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altLang="zh-CN" dirty="0"/>
              <a:t>Slide Title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955" y="1197546"/>
            <a:ext cx="11305256" cy="4608512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Headline in Arial Regular 24 - 32 point</a:t>
            </a:r>
          </a:p>
        </p:txBody>
      </p:sp>
    </p:spTree>
    <p:extLst>
      <p:ext uri="{BB962C8B-B14F-4D97-AF65-F5344CB8AC3E}">
        <p14:creationId xmlns:p14="http://schemas.microsoft.com/office/powerpoint/2010/main" val="152912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08159" y="326720"/>
            <a:ext cx="11378060" cy="583790"/>
          </a:xfrm>
        </p:spPr>
        <p:txBody>
          <a:bodyPr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Headline in Arial Regular 32 point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159" y="1269555"/>
            <a:ext cx="11378060" cy="5032758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Copy text in Arial Regular 24 point </a:t>
            </a:r>
          </a:p>
        </p:txBody>
      </p:sp>
      <p:sp>
        <p:nvSpPr>
          <p:cNvPr id="26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9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114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91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1EAFEE8-4C75-E241-9A31-F4F48C0BD2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" y="0"/>
            <a:ext cx="12193467" cy="6859588"/>
          </a:xfrm>
          <a:prstGeom prst="rect">
            <a:avLst/>
          </a:prstGeom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1370" y="1701602"/>
            <a:ext cx="7250029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/>
              <a:t>Headline in Arial Regular 48 point</a:t>
            </a:r>
            <a:endParaRPr lang="zh-CN" altLang="en-US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971" y="3573810"/>
            <a:ext cx="4585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0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advClick="0" advTm="8000"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800" b="0" dirty="0">
          <a:solidFill>
            <a:schemeClr val="tx1">
              <a:lumMod val="95000"/>
              <a:lumOff val="5000"/>
            </a:schemeClr>
          </a:solidFill>
          <a:latin typeface="+mj-lt"/>
          <a:ea typeface="Arial Unicode MS" panose="020B0604020202020204" pitchFamily="34" charset="-122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91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583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874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9166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69" marR="0" indent="-342969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990000"/>
        </a:buClr>
        <a:buSzTx/>
        <a:buFontTx/>
        <a:buNone/>
        <a:tabLst/>
        <a:defRPr sz="2400" b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Arial" panose="020B0604020202020204" pitchFamily="34" charset="0"/>
        </a:defRPr>
      </a:lvl1pPr>
      <a:lvl2pPr marL="743099" indent="-285807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FF28E747-455B-3B49-9DE0-4C2680CBCA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8955" y="320342"/>
            <a:ext cx="11176462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52240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80385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74903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85A371F5-A752-BB41-BED2-B2462DDE56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9077" y="388716"/>
            <a:ext cx="11176340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15291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57824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6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8579839-2BC2-7C42-8216-DD034F7E7D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121944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4979" y="1891784"/>
            <a:ext cx="7490717" cy="83317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21</a:t>
            </a:r>
            <a:r>
              <a:rPr lang="zh-CN" altLang="en-US" dirty="0" smtClean="0">
                <a:solidFill>
                  <a:srgbClr val="202A4C"/>
                </a:solidFill>
              </a:rPr>
              <a:t>天微服务实战</a:t>
            </a:r>
            <a:r>
              <a:rPr lang="zh-CN" altLang="en-US" dirty="0">
                <a:solidFill>
                  <a:srgbClr val="202A4C"/>
                </a:solidFill>
              </a:rPr>
              <a:t>营</a:t>
            </a:r>
          </a:p>
        </p:txBody>
      </p:sp>
      <p:sp>
        <p:nvSpPr>
          <p:cNvPr id="11" name="副标题 10"/>
          <p:cNvSpPr>
            <a:spLocks noGrp="1"/>
          </p:cNvSpPr>
          <p:nvPr>
            <p:ph type="subTitle" idx="11"/>
          </p:nvPr>
        </p:nvSpPr>
        <p:spPr>
          <a:xfrm>
            <a:off x="624979" y="3053006"/>
            <a:ext cx="6840760" cy="448795"/>
          </a:xfrm>
        </p:spPr>
        <p:txBody>
          <a:bodyPr/>
          <a:lstStyle/>
          <a:p>
            <a:r>
              <a:rPr lang="zh-CN" altLang="en-US" dirty="0">
                <a:solidFill>
                  <a:srgbClr val="202A4C"/>
                </a:solidFill>
              </a:rPr>
              <a:t>华为云</a:t>
            </a:r>
            <a:r>
              <a:rPr lang="en" altLang="zh-CN" dirty="0">
                <a:solidFill>
                  <a:srgbClr val="202A4C"/>
                </a:solidFill>
              </a:rPr>
              <a:t>DevCloud &amp; </a:t>
            </a:r>
            <a:r>
              <a:rPr lang="en-US" altLang="zh-CN" dirty="0" smtClean="0">
                <a:solidFill>
                  <a:srgbClr val="202A4C"/>
                </a:solidFill>
              </a:rPr>
              <a:t>ServiceStage</a:t>
            </a:r>
            <a:r>
              <a:rPr lang="zh-CN" altLang="en-US" dirty="0" smtClean="0">
                <a:solidFill>
                  <a:srgbClr val="202A4C"/>
                </a:solidFill>
              </a:rPr>
              <a:t>服务</a:t>
            </a:r>
            <a:r>
              <a:rPr lang="zh-CN" altLang="en-US" dirty="0">
                <a:solidFill>
                  <a:srgbClr val="202A4C"/>
                </a:solidFill>
              </a:rPr>
              <a:t>联合出品</a:t>
            </a:r>
          </a:p>
        </p:txBody>
      </p:sp>
    </p:spTree>
    <p:extLst>
      <p:ext uri="{BB962C8B-B14F-4D97-AF65-F5344CB8AC3E}">
        <p14:creationId xmlns:p14="http://schemas.microsoft.com/office/powerpoint/2010/main" val="5877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 smtClean="0">
                <a:solidFill>
                  <a:srgbClr val="202A4C"/>
                </a:solidFill>
              </a:rPr>
              <a:t>密钥生成工具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3011" y="1125538"/>
            <a:ext cx="9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密钥生成工具是</a:t>
            </a:r>
            <a:r>
              <a:rPr lang="zh-CN" altLang="en-US" dirty="0"/>
              <a:t>一</a:t>
            </a:r>
            <a:r>
              <a:rPr lang="zh-CN" altLang="en-US" dirty="0" smtClean="0"/>
              <a:t>个加密工具包</a:t>
            </a:r>
            <a:r>
              <a:rPr lang="en-US" altLang="zh-CN" dirty="0" smtClean="0"/>
              <a:t>,</a:t>
            </a:r>
            <a:r>
              <a:rPr lang="zh-CN" altLang="en-US" dirty="0"/>
              <a:t> 基于共享秘钥的</a:t>
            </a:r>
            <a:r>
              <a:rPr lang="en-US" altLang="zh-CN" dirty="0"/>
              <a:t>AES256</a:t>
            </a:r>
            <a:r>
              <a:rPr lang="zh-CN" altLang="en-US" dirty="0"/>
              <a:t>加解密存储方案，通过工具生成秘钥物料，然后使用工具利用秘钥文件对指定的明文进行加密。例如可以使用这种方法对数据库密码进行加密，使用的时候再使用</a:t>
            </a:r>
            <a:r>
              <a:rPr lang="en-US" altLang="zh-CN" dirty="0"/>
              <a:t>CSE SDK</a:t>
            </a:r>
            <a:r>
              <a:rPr lang="zh-CN" altLang="en-US" dirty="0"/>
              <a:t>接口进行</a:t>
            </a:r>
            <a:r>
              <a:rPr lang="zh-CN" altLang="en-US" dirty="0" smtClean="0"/>
              <a:t>解密</a:t>
            </a:r>
            <a:r>
              <a:rPr lang="zh-CN" altLang="en-US" dirty="0"/>
              <a:t>。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27740" y="2971462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ServiceStage</a:t>
            </a:r>
            <a:r>
              <a:rPr lang="zh-CN" altLang="en-US" dirty="0" smtClean="0"/>
              <a:t>场景中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我们经常会用这个密钥生成工具对我们</a:t>
            </a:r>
            <a:r>
              <a:rPr lang="en-US" altLang="zh-CN" dirty="0" smtClean="0"/>
              <a:t>AK/SK</a:t>
            </a:r>
            <a:r>
              <a:rPr lang="zh-CN" altLang="en-US" dirty="0" smtClean="0"/>
              <a:t>进行加密。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13011" y="4725938"/>
            <a:ext cx="223224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下载密钥生成工具并解压</a:t>
            </a:r>
            <a:endParaRPr 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4009355" y="4725938"/>
            <a:ext cx="223224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执行命令</a:t>
            </a:r>
            <a:endParaRPr lang="en-US" altLang="zh-CN" sz="1400" dirty="0" smtClean="0"/>
          </a:p>
          <a:p>
            <a:pPr algn="ctr"/>
            <a:r>
              <a:rPr lang="en-US" sz="1400" dirty="0" err="1"/>
              <a:t>keytool</a:t>
            </a:r>
            <a:r>
              <a:rPr lang="en-US" sz="1400" dirty="0"/>
              <a:t> gen -a </a:t>
            </a:r>
            <a:r>
              <a:rPr lang="en-US" sz="1400" dirty="0" err="1"/>
              <a:t>yourak</a:t>
            </a:r>
            <a:r>
              <a:rPr lang="en-US" sz="1400" dirty="0"/>
              <a:t> -s </a:t>
            </a:r>
            <a:r>
              <a:rPr lang="en-US" sz="1400" dirty="0" err="1"/>
              <a:t>yoursk</a:t>
            </a:r>
            <a:endParaRPr 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7105699" y="4725938"/>
            <a:ext cx="223224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加密完成，并生成相对应物料</a:t>
            </a:r>
            <a:endParaRPr lang="en-US" sz="1400" dirty="0"/>
          </a:p>
        </p:txBody>
      </p:sp>
      <p:sp>
        <p:nvSpPr>
          <p:cNvPr id="5" name="右箭头 4"/>
          <p:cNvSpPr/>
          <p:nvPr/>
        </p:nvSpPr>
        <p:spPr>
          <a:xfrm>
            <a:off x="3145259" y="5013970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右箭头 8"/>
          <p:cNvSpPr/>
          <p:nvPr/>
        </p:nvSpPr>
        <p:spPr>
          <a:xfrm>
            <a:off x="6241603" y="5013970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 smtClean="0">
                <a:solidFill>
                  <a:srgbClr val="202A4C"/>
                </a:solidFill>
              </a:rPr>
              <a:t>本地</a:t>
            </a:r>
            <a:r>
              <a:rPr kumimoji="1" lang="zh-CN" altLang="en-US" b="1" dirty="0">
                <a:solidFill>
                  <a:srgbClr val="202A4C"/>
                </a:solidFill>
              </a:rPr>
              <a:t>轻量化微服务引擎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5019" y="1269554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本地轻量化微服务引擎是集成了本地轻量化服务中心和配置中心及</a:t>
            </a:r>
            <a:r>
              <a:rPr lang="en-US" altLang="zh-CN" dirty="0" smtClean="0"/>
              <a:t>console</a:t>
            </a:r>
            <a:r>
              <a:rPr lang="zh-CN" altLang="en-US" dirty="0" smtClean="0"/>
              <a:t>界面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下载该</a:t>
            </a:r>
            <a:r>
              <a:rPr lang="en-US" altLang="zh-CN" dirty="0" smtClean="0"/>
              <a:t>zip</a:t>
            </a:r>
            <a:r>
              <a:rPr lang="zh-CN" altLang="en-US" dirty="0" smtClean="0"/>
              <a:t>包</a:t>
            </a:r>
            <a:r>
              <a:rPr lang="en-US" altLang="zh-CN" dirty="0" smtClean="0"/>
              <a:t>,</a:t>
            </a:r>
            <a:r>
              <a:rPr lang="zh-CN" altLang="en-US" dirty="0" smtClean="0"/>
              <a:t>解压并运行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我们可以直接在本地跑微服务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将微服务注册在本地的注册中心及配置中心</a:t>
            </a:r>
            <a:r>
              <a:rPr lang="en-US" altLang="zh-CN" dirty="0" smtClean="0"/>
              <a:t>,</a:t>
            </a:r>
            <a:r>
              <a:rPr lang="zh-CN" altLang="en-US" dirty="0" smtClean="0"/>
              <a:t>看到服务的注册情况及运行情况。</a:t>
            </a:r>
            <a:endParaRPr lang="en-US" altLang="zh-CN" dirty="0" smtClean="0"/>
          </a:p>
          <a:p>
            <a:r>
              <a:rPr lang="zh-CN" altLang="en-US" dirty="0"/>
              <a:t>下</a:t>
            </a:r>
            <a:r>
              <a:rPr lang="zh-CN" altLang="en-US" dirty="0" smtClean="0"/>
              <a:t>图就是本地的</a:t>
            </a:r>
            <a:r>
              <a:rPr lang="en-US" altLang="zh-CN" dirty="0" smtClean="0"/>
              <a:t>console</a:t>
            </a:r>
            <a:r>
              <a:rPr lang="zh-CN" altLang="en-US" dirty="0" smtClean="0"/>
              <a:t>界面：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27" y="3285778"/>
            <a:ext cx="793011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en-US" b="1" dirty="0" smtClean="0">
                <a:solidFill>
                  <a:srgbClr val="202A4C"/>
                </a:solidFill>
              </a:rPr>
              <a:t>Eclipse </a:t>
            </a:r>
            <a:r>
              <a:rPr kumimoji="1" lang="en-US" b="1" dirty="0" err="1">
                <a:solidFill>
                  <a:srgbClr val="202A4C"/>
                </a:solidFill>
              </a:rPr>
              <a:t>ServiceStage</a:t>
            </a:r>
            <a:r>
              <a:rPr kumimoji="1" lang="zh-CN" altLang="en-US" b="1" dirty="0">
                <a:solidFill>
                  <a:srgbClr val="202A4C"/>
                </a:solidFill>
              </a:rPr>
              <a:t>插件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3011" y="1125538"/>
            <a:ext cx="41764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Eclipse </a:t>
            </a:r>
            <a:r>
              <a:rPr lang="en-US" altLang="zh-CN" dirty="0" err="1"/>
              <a:t>ServiceStage</a:t>
            </a:r>
            <a:r>
              <a:rPr lang="zh-CN" altLang="en-US" dirty="0"/>
              <a:t>插件使应用开发者能轻易</a:t>
            </a:r>
            <a:r>
              <a:rPr lang="zh-CN" altLang="en-US" dirty="0" smtClean="0"/>
              <a:t>实现在本地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上与</a:t>
            </a:r>
            <a:r>
              <a:rPr lang="zh-CN" altLang="en-US" dirty="0"/>
              <a:t>华为云微服务云应用平台的</a:t>
            </a:r>
            <a:r>
              <a:rPr lang="zh-CN" altLang="en-US" dirty="0" smtClean="0"/>
              <a:t>集成</a:t>
            </a:r>
            <a:r>
              <a:rPr lang="en-US" altLang="zh-CN" dirty="0" smtClean="0"/>
              <a:t>,</a:t>
            </a:r>
            <a:r>
              <a:rPr lang="zh-CN" altLang="en-US" dirty="0" smtClean="0"/>
              <a:t>能够在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上对</a:t>
            </a:r>
            <a:r>
              <a:rPr lang="en-US" altLang="zh-CN" dirty="0" err="1" smtClean="0"/>
              <a:t>servicestage</a:t>
            </a:r>
            <a:r>
              <a:rPr lang="zh-CN" altLang="en-US" dirty="0" smtClean="0"/>
              <a:t>的应用进行配置、创建、更新及应用状态的查询。该插件暂只支持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.</a:t>
            </a:r>
            <a:endParaRPr lang="en-US" dirty="0"/>
          </a:p>
        </p:txBody>
      </p:sp>
      <p:sp>
        <p:nvSpPr>
          <p:cNvPr id="3" name="圆角矩形 2"/>
          <p:cNvSpPr/>
          <p:nvPr/>
        </p:nvSpPr>
        <p:spPr>
          <a:xfrm>
            <a:off x="6961683" y="1341562"/>
            <a:ext cx="259228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下载插件</a:t>
            </a:r>
            <a:endParaRPr lang="en-US" sz="1600" dirty="0"/>
          </a:p>
        </p:txBody>
      </p:sp>
      <p:sp>
        <p:nvSpPr>
          <p:cNvPr id="5" name="圆角矩形 4"/>
          <p:cNvSpPr/>
          <p:nvPr/>
        </p:nvSpPr>
        <p:spPr>
          <a:xfrm>
            <a:off x="6961683" y="2420686"/>
            <a:ext cx="259228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将该插件放在指定目录</a:t>
            </a:r>
            <a:endParaRPr lang="en-US" altLang="zh-CN" sz="1400" dirty="0" smtClean="0"/>
          </a:p>
          <a:p>
            <a:pPr algn="ctr"/>
            <a:r>
              <a:rPr lang="en-US" sz="1400" dirty="0"/>
              <a:t>${</a:t>
            </a:r>
            <a:r>
              <a:rPr lang="en-US" sz="1400" dirty="0"/>
              <a:t>ECLIPSE_INSTALLATION</a:t>
            </a:r>
            <a:r>
              <a:rPr lang="en-US" sz="1400" dirty="0"/>
              <a:t>}/</a:t>
            </a:r>
            <a:r>
              <a:rPr lang="en-US" sz="1400" dirty="0" err="1"/>
              <a:t>dropins</a:t>
            </a:r>
            <a:endParaRPr 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6961683" y="3524454"/>
            <a:ext cx="259228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重启</a:t>
            </a:r>
            <a:r>
              <a:rPr lang="en-US" altLang="zh-CN" sz="1600" dirty="0" smtClean="0"/>
              <a:t>eclipse</a:t>
            </a:r>
            <a:endParaRPr lang="en-US" sz="1600" dirty="0"/>
          </a:p>
        </p:txBody>
      </p:sp>
      <p:sp>
        <p:nvSpPr>
          <p:cNvPr id="7" name="圆角矩形 6"/>
          <p:cNvSpPr/>
          <p:nvPr/>
        </p:nvSpPr>
        <p:spPr>
          <a:xfrm>
            <a:off x="6958737" y="4558274"/>
            <a:ext cx="259228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写一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java</a:t>
            </a:r>
            <a:r>
              <a:rPr lang="zh-CN" altLang="en-US" sz="1400" dirty="0" smtClean="0"/>
              <a:t>项目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编译成</a:t>
            </a:r>
            <a:r>
              <a:rPr lang="en-US" altLang="zh-CN" sz="1400" dirty="0" smtClean="0"/>
              <a:t>jar/war</a:t>
            </a:r>
            <a:endParaRPr 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6958737" y="5592094"/>
            <a:ext cx="259228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配置相关参数并创建</a:t>
            </a:r>
            <a:endParaRPr lang="en-US" sz="1400" dirty="0"/>
          </a:p>
        </p:txBody>
      </p:sp>
      <p:sp>
        <p:nvSpPr>
          <p:cNvPr id="4" name="下箭头 3"/>
          <p:cNvSpPr/>
          <p:nvPr/>
        </p:nvSpPr>
        <p:spPr>
          <a:xfrm>
            <a:off x="8041803" y="1989634"/>
            <a:ext cx="360040" cy="431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下箭头 9"/>
          <p:cNvSpPr/>
          <p:nvPr/>
        </p:nvSpPr>
        <p:spPr>
          <a:xfrm>
            <a:off x="8074861" y="3091658"/>
            <a:ext cx="360040" cy="431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下箭头 8"/>
          <p:cNvSpPr/>
          <p:nvPr/>
        </p:nvSpPr>
        <p:spPr>
          <a:xfrm>
            <a:off x="8074861" y="4172526"/>
            <a:ext cx="360040" cy="385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下箭头 13"/>
          <p:cNvSpPr/>
          <p:nvPr/>
        </p:nvSpPr>
        <p:spPr>
          <a:xfrm>
            <a:off x="8087866" y="5187280"/>
            <a:ext cx="360040" cy="385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A0B396E-1FCE-6548-A0DA-229DA804A56A}"/>
              </a:ext>
            </a:extLst>
          </p:cNvPr>
          <p:cNvSpPr txBox="1"/>
          <p:nvPr/>
        </p:nvSpPr>
        <p:spPr>
          <a:xfrm>
            <a:off x="4441403" y="2277666"/>
            <a:ext cx="3098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202A4C"/>
                </a:solidFill>
              </a:rPr>
              <a:t>Thank You</a:t>
            </a:r>
            <a:endParaRPr lang="zh-CN" altLang="zh-CN" sz="4800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202A4C"/>
                </a:solidFill>
              </a:rPr>
              <a:t>DAY17 </a:t>
            </a:r>
            <a:r>
              <a:rPr kumimoji="1" lang="zh-CN" altLang="en-US" b="1" dirty="0">
                <a:solidFill>
                  <a:srgbClr val="202A4C"/>
                </a:solidFill>
              </a:rPr>
              <a:t>微服务应用开发</a:t>
            </a:r>
            <a:r>
              <a:rPr kumimoji="1" lang="zh-CN" altLang="en-US" b="1" dirty="0" smtClean="0">
                <a:solidFill>
                  <a:srgbClr val="202A4C"/>
                </a:solidFill>
              </a:rPr>
              <a:t>之本地工具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3171" y="1989634"/>
            <a:ext cx="7992888" cy="333231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b="1" dirty="0">
                <a:solidFill>
                  <a:srgbClr val="202A4C"/>
                </a:solidFill>
                <a:latin typeface="+mn-ea"/>
              </a:rPr>
              <a:t>微</a:t>
            </a:r>
            <a:r>
              <a:rPr kumimoji="1" lang="zh-CN" altLang="en-US" sz="1800" b="1" dirty="0" smtClean="0">
                <a:solidFill>
                  <a:srgbClr val="202A4C"/>
                </a:solidFill>
                <a:latin typeface="+mn-ea"/>
              </a:rPr>
              <a:t>服务框架简介</a:t>
            </a:r>
            <a:endParaRPr kumimoji="1" lang="en-US" altLang="zh-CN" sz="1800" b="1" dirty="0" smtClean="0">
              <a:solidFill>
                <a:srgbClr val="202A4C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b="1" dirty="0" smtClean="0">
                <a:solidFill>
                  <a:srgbClr val="202A4C"/>
                </a:solidFill>
              </a:rPr>
              <a:t>本地</a:t>
            </a:r>
            <a:r>
              <a:rPr kumimoji="1" lang="zh-CN" altLang="en-US" sz="1800" b="1" dirty="0">
                <a:solidFill>
                  <a:srgbClr val="202A4C"/>
                </a:solidFill>
              </a:rPr>
              <a:t>轻量化</a:t>
            </a:r>
            <a:r>
              <a:rPr kumimoji="1" lang="zh-CN" altLang="en-US" sz="1800" b="1" dirty="0" smtClean="0">
                <a:solidFill>
                  <a:srgbClr val="202A4C"/>
                </a:solidFill>
              </a:rPr>
              <a:t>服务中心简介</a:t>
            </a:r>
            <a:endParaRPr kumimoji="1" lang="en-US" altLang="zh-CN" sz="1800" b="1" dirty="0" smtClean="0">
              <a:solidFill>
                <a:srgbClr val="202A4C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800" b="1" dirty="0" err="1" smtClean="0">
                <a:solidFill>
                  <a:srgbClr val="202A4C"/>
                </a:solidFill>
                <a:latin typeface="+mj-ea"/>
              </a:rPr>
              <a:t>Mesher</a:t>
            </a:r>
            <a:r>
              <a:rPr kumimoji="1" lang="zh-CN" altLang="en-US" sz="1800" b="1" dirty="0" smtClean="0">
                <a:solidFill>
                  <a:srgbClr val="202A4C"/>
                </a:solidFill>
                <a:latin typeface="+mj-ea"/>
              </a:rPr>
              <a:t>简介</a:t>
            </a:r>
            <a:endParaRPr kumimoji="1" lang="en-US" altLang="zh-CN" sz="1800" b="1" dirty="0" smtClean="0">
              <a:solidFill>
                <a:srgbClr val="202A4C"/>
              </a:solidFill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b="1" dirty="0">
                <a:solidFill>
                  <a:srgbClr val="202A4C"/>
                </a:solidFill>
                <a:latin typeface="+mj-ea"/>
              </a:rPr>
              <a:t>远程调试</a:t>
            </a:r>
            <a:r>
              <a:rPr kumimoji="1" lang="zh-CN" altLang="en-US" sz="1800" b="1" dirty="0" smtClean="0">
                <a:solidFill>
                  <a:srgbClr val="202A4C"/>
                </a:solidFill>
                <a:latin typeface="+mj-ea"/>
              </a:rPr>
              <a:t>工具简介</a:t>
            </a:r>
            <a:endParaRPr kumimoji="1" lang="en-US" altLang="zh-CN" sz="1800" b="1" dirty="0" smtClean="0">
              <a:solidFill>
                <a:srgbClr val="202A4C"/>
              </a:solidFill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b="1" dirty="0">
                <a:solidFill>
                  <a:srgbClr val="202A4C"/>
                </a:solidFill>
              </a:rPr>
              <a:t>密钥生成</a:t>
            </a:r>
            <a:r>
              <a:rPr kumimoji="1" lang="zh-CN" altLang="en-US" sz="1800" b="1" dirty="0" smtClean="0">
                <a:solidFill>
                  <a:srgbClr val="202A4C"/>
                </a:solidFill>
              </a:rPr>
              <a:t>工具简介</a:t>
            </a:r>
            <a:endParaRPr kumimoji="1" lang="en-US" altLang="zh-CN" sz="1800" b="1" dirty="0" smtClean="0">
              <a:solidFill>
                <a:srgbClr val="202A4C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b="1" dirty="0">
                <a:solidFill>
                  <a:srgbClr val="202A4C"/>
                </a:solidFill>
              </a:rPr>
              <a:t>本地轻量化微服务</a:t>
            </a:r>
            <a:r>
              <a:rPr kumimoji="1" lang="zh-CN" altLang="en-US" sz="1800" b="1" dirty="0" smtClean="0">
                <a:solidFill>
                  <a:srgbClr val="202A4C"/>
                </a:solidFill>
              </a:rPr>
              <a:t>引擎简介</a:t>
            </a:r>
            <a:endParaRPr kumimoji="1" lang="en-US" altLang="zh-CN" sz="1800" b="1" dirty="0" smtClean="0">
              <a:solidFill>
                <a:srgbClr val="202A4C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800" b="1" dirty="0">
                <a:solidFill>
                  <a:srgbClr val="202A4C"/>
                </a:solidFill>
                <a:latin typeface="+mn-ea"/>
              </a:rPr>
              <a:t>Eclipse </a:t>
            </a:r>
            <a:r>
              <a:rPr kumimoji="1" lang="en-US" altLang="zh-CN" sz="1800" b="1" dirty="0" err="1">
                <a:solidFill>
                  <a:srgbClr val="202A4C"/>
                </a:solidFill>
                <a:latin typeface="+mn-ea"/>
              </a:rPr>
              <a:t>ServiceStage</a:t>
            </a:r>
            <a:r>
              <a:rPr kumimoji="1" lang="zh-CN" altLang="en-US" sz="1800" b="1" dirty="0" smtClean="0">
                <a:solidFill>
                  <a:srgbClr val="202A4C"/>
                </a:solidFill>
                <a:latin typeface="+mn-ea"/>
              </a:rPr>
              <a:t>插件简介</a:t>
            </a:r>
            <a:endParaRPr kumimoji="1" lang="en-US" altLang="zh-CN" sz="1800" b="1" dirty="0">
              <a:solidFill>
                <a:srgbClr val="202A4C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1800" b="1" dirty="0" smtClean="0">
              <a:solidFill>
                <a:srgbClr val="202A4C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1800" b="1" dirty="0" smtClean="0">
              <a:solidFill>
                <a:srgbClr val="202A4C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0416" y="1197546"/>
            <a:ext cx="103335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/>
              <a:t>本节介绍的内容主要包括：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787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 smtClean="0">
                <a:solidFill>
                  <a:srgbClr val="202A4C"/>
                </a:solidFill>
              </a:rPr>
              <a:t>微服务框架之</a:t>
            </a:r>
            <a:r>
              <a:rPr kumimoji="1" lang="en-US" altLang="zh-CN" b="1" dirty="0" smtClean="0">
                <a:solidFill>
                  <a:srgbClr val="202A4C"/>
                </a:solidFill>
              </a:rPr>
              <a:t>CSE Java SDK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1043" y="1341562"/>
            <a:ext cx="914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CSE Java SDK</a:t>
            </a:r>
            <a:r>
              <a:rPr lang="zh-CN" altLang="en-US" dirty="0"/>
              <a:t>开发微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简称</a:t>
            </a:r>
            <a:r>
              <a:rPr lang="en-US" altLang="zh-CN" dirty="0" smtClean="0"/>
              <a:t>CSE)</a:t>
            </a:r>
            <a:r>
              <a:rPr lang="zh-CN" altLang="en-US" dirty="0" smtClean="0"/>
              <a:t>，</a:t>
            </a:r>
            <a:r>
              <a:rPr lang="zh-CN" altLang="en-US" dirty="0"/>
              <a:t>可以最大化的简化开发门槛，提升产品上线速度。同时可以获得微服务运行时高可靠性保证、运行时动态治理等一系列开箱即用的</a:t>
            </a:r>
            <a:r>
              <a:rPr lang="zh-CN" altLang="en-US" dirty="0" smtClean="0"/>
              <a:t>能力</a:t>
            </a:r>
            <a:r>
              <a:rPr lang="zh-CN" altLang="en-US" dirty="0"/>
              <a:t>。</a:t>
            </a:r>
            <a:endParaRPr lang="en-US" dirty="0"/>
          </a:p>
        </p:txBody>
      </p:sp>
      <p:sp>
        <p:nvSpPr>
          <p:cNvPr id="3" name="椭圆 2"/>
          <p:cNvSpPr/>
          <p:nvPr/>
        </p:nvSpPr>
        <p:spPr>
          <a:xfrm>
            <a:off x="2281163" y="3453147"/>
            <a:ext cx="129614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灰度发布</a:t>
            </a:r>
            <a:endParaRPr 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2281163" y="4413058"/>
            <a:ext cx="129614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负载均衡</a:t>
            </a:r>
            <a:endParaRPr lang="en-US" sz="1400" dirty="0"/>
          </a:p>
        </p:txBody>
      </p:sp>
      <p:sp>
        <p:nvSpPr>
          <p:cNvPr id="6" name="椭圆 5"/>
          <p:cNvSpPr/>
          <p:nvPr/>
        </p:nvSpPr>
        <p:spPr>
          <a:xfrm>
            <a:off x="2281163" y="5382163"/>
            <a:ext cx="129614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限流</a:t>
            </a:r>
            <a:endParaRPr lang="en-US" sz="1400" dirty="0"/>
          </a:p>
        </p:txBody>
      </p:sp>
      <p:sp>
        <p:nvSpPr>
          <p:cNvPr id="7" name="椭圆 6"/>
          <p:cNvSpPr/>
          <p:nvPr/>
        </p:nvSpPr>
        <p:spPr>
          <a:xfrm>
            <a:off x="7609755" y="4413058"/>
            <a:ext cx="129614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熔断</a:t>
            </a:r>
            <a:endParaRPr lang="en-US" sz="1400" dirty="0"/>
          </a:p>
        </p:txBody>
      </p:sp>
      <p:sp>
        <p:nvSpPr>
          <p:cNvPr id="8" name="椭圆 7"/>
          <p:cNvSpPr/>
          <p:nvPr/>
        </p:nvSpPr>
        <p:spPr>
          <a:xfrm>
            <a:off x="7609755" y="3453147"/>
            <a:ext cx="129614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降级</a:t>
            </a:r>
            <a:endParaRPr 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7616780" y="5382163"/>
            <a:ext cx="129614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错误注入</a:t>
            </a:r>
            <a:endParaRPr 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4952184" y="4413058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CSE</a:t>
            </a:r>
            <a:endParaRPr lang="en-US" dirty="0"/>
          </a:p>
        </p:txBody>
      </p:sp>
      <p:cxnSp>
        <p:nvCxnSpPr>
          <p:cNvPr id="15" name="直接连接符 14"/>
          <p:cNvCxnSpPr>
            <a:stCxn id="3" idx="6"/>
          </p:cNvCxnSpPr>
          <p:nvPr/>
        </p:nvCxnSpPr>
        <p:spPr>
          <a:xfrm>
            <a:off x="3577307" y="3813187"/>
            <a:ext cx="1374877" cy="599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6"/>
            <a:endCxn id="4" idx="1"/>
          </p:cNvCxnSpPr>
          <p:nvPr/>
        </p:nvCxnSpPr>
        <p:spPr>
          <a:xfrm>
            <a:off x="3577307" y="4773098"/>
            <a:ext cx="1374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6"/>
          </p:cNvCxnSpPr>
          <p:nvPr/>
        </p:nvCxnSpPr>
        <p:spPr>
          <a:xfrm flipV="1">
            <a:off x="3577307" y="5133138"/>
            <a:ext cx="1374877" cy="609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2"/>
          </p:cNvCxnSpPr>
          <p:nvPr/>
        </p:nvCxnSpPr>
        <p:spPr>
          <a:xfrm flipH="1">
            <a:off x="6205599" y="3813187"/>
            <a:ext cx="1404156" cy="609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2"/>
            <a:endCxn id="4" idx="3"/>
          </p:cNvCxnSpPr>
          <p:nvPr/>
        </p:nvCxnSpPr>
        <p:spPr>
          <a:xfrm flipH="1">
            <a:off x="6176320" y="4773098"/>
            <a:ext cx="1433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" idx="2"/>
          </p:cNvCxnSpPr>
          <p:nvPr/>
        </p:nvCxnSpPr>
        <p:spPr>
          <a:xfrm flipH="1" flipV="1">
            <a:off x="6205599" y="5133138"/>
            <a:ext cx="1411181" cy="609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922707" y="2838085"/>
            <a:ext cx="3327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该框架主要拥有的能力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5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202A4C"/>
                </a:solidFill>
              </a:rPr>
              <a:t>微服务框架之</a:t>
            </a:r>
            <a:r>
              <a:rPr kumimoji="1" lang="en-US" altLang="zh-CN" b="1" dirty="0">
                <a:solidFill>
                  <a:srgbClr val="202A4C"/>
                </a:solidFill>
              </a:rPr>
              <a:t>CSE Java SDK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49515" y="910510"/>
            <a:ext cx="5688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CSE</a:t>
            </a:r>
            <a:r>
              <a:rPr lang="zh-CN" altLang="en-US" dirty="0" smtClean="0"/>
              <a:t>支持使用调用链</a:t>
            </a:r>
            <a:r>
              <a:rPr lang="en-US" altLang="zh-CN" dirty="0" smtClean="0"/>
              <a:t>(</a:t>
            </a:r>
            <a:r>
              <a:rPr lang="zh-CN" altLang="en-US" dirty="0" smtClean="0"/>
              <a:t>对服务的调用进行监控</a:t>
            </a:r>
            <a:r>
              <a:rPr lang="en-US" altLang="zh-CN" dirty="0" smtClean="0"/>
              <a:t>),</a:t>
            </a:r>
            <a:r>
              <a:rPr lang="zh-CN" altLang="en-US" dirty="0" smtClean="0"/>
              <a:t>支持使用仪表盘</a:t>
            </a:r>
            <a:r>
              <a:rPr lang="en-US" altLang="zh-CN" dirty="0" smtClean="0"/>
              <a:t>(</a:t>
            </a:r>
            <a:r>
              <a:rPr lang="zh-CN" altLang="en-US" dirty="0" smtClean="0"/>
              <a:t>查看自己的运行相关数据</a:t>
            </a:r>
            <a:r>
              <a:rPr lang="en-US" altLang="zh-CN" dirty="0" smtClean="0"/>
              <a:t>),</a:t>
            </a:r>
            <a:r>
              <a:rPr lang="zh-CN" altLang="en-US" dirty="0" smtClean="0"/>
              <a:t>还支持使用分布式事务</a:t>
            </a:r>
            <a:r>
              <a:rPr lang="en-US" altLang="zh-CN" dirty="0" smtClean="0"/>
              <a:t>TCC</a:t>
            </a:r>
            <a:r>
              <a:rPr lang="zh-CN" altLang="en-US" dirty="0" smtClean="0"/>
              <a:t>、文件上传等。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不仅我们强大的</a:t>
            </a:r>
            <a:r>
              <a:rPr lang="en-US" altLang="zh-CN" dirty="0" err="1" smtClean="0"/>
              <a:t>ServiceComb</a:t>
            </a:r>
            <a:r>
              <a:rPr lang="zh-CN" altLang="en-US" dirty="0" smtClean="0"/>
              <a:t>应用可以接入到我们</a:t>
            </a:r>
            <a:r>
              <a:rPr lang="en-US" altLang="zh-CN" dirty="0" smtClean="0"/>
              <a:t>CSE</a:t>
            </a:r>
            <a:r>
              <a:rPr lang="zh-CN" altLang="en-US" dirty="0" smtClean="0"/>
              <a:t>中去</a:t>
            </a:r>
            <a:r>
              <a:rPr lang="en-US" altLang="zh-CN" dirty="0" smtClean="0"/>
              <a:t>,</a:t>
            </a:r>
            <a:r>
              <a:rPr lang="zh-CN" altLang="en-US" dirty="0"/>
              <a:t>连</a:t>
            </a:r>
            <a:r>
              <a:rPr lang="zh-CN" altLang="en-US" dirty="0" smtClean="0"/>
              <a:t>我们众所周知的</a:t>
            </a:r>
            <a:r>
              <a:rPr lang="en-US" altLang="zh-CN" dirty="0" smtClean="0"/>
              <a:t>Spring Cloud</a:t>
            </a:r>
            <a:r>
              <a:rPr lang="zh-CN" altLang="en-US" dirty="0" smtClean="0"/>
              <a:t>应用也可以方便的接入到</a:t>
            </a:r>
            <a:r>
              <a:rPr lang="en-US" altLang="zh-CN" dirty="0" smtClean="0"/>
              <a:t>CSE</a:t>
            </a:r>
            <a:r>
              <a:rPr lang="zh-CN" altLang="en-US" dirty="0"/>
              <a:t>提供</a:t>
            </a:r>
            <a:r>
              <a:rPr lang="zh-CN" altLang="en-US" dirty="0" smtClean="0"/>
              <a:t>的基础服务。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625" y="4509914"/>
            <a:ext cx="2272978" cy="1984598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480963" y="1485578"/>
            <a:ext cx="1656184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圆角矩形 10"/>
          <p:cNvSpPr/>
          <p:nvPr/>
        </p:nvSpPr>
        <p:spPr>
          <a:xfrm>
            <a:off x="2168775" y="1485578"/>
            <a:ext cx="1656184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圆角矩形 7"/>
          <p:cNvSpPr/>
          <p:nvPr/>
        </p:nvSpPr>
        <p:spPr>
          <a:xfrm>
            <a:off x="584599" y="1053530"/>
            <a:ext cx="316835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1417067" y="1038722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CSE</a:t>
            </a:r>
            <a:r>
              <a:rPr lang="zh-CN" altLang="en-US" dirty="0" smtClean="0"/>
              <a:t>大门</a:t>
            </a:r>
            <a:endParaRPr lang="en-US" dirty="0"/>
          </a:p>
        </p:txBody>
      </p:sp>
      <p:sp>
        <p:nvSpPr>
          <p:cNvPr id="13" name="椭圆 12"/>
          <p:cNvSpPr/>
          <p:nvPr/>
        </p:nvSpPr>
        <p:spPr>
          <a:xfrm>
            <a:off x="1705099" y="242168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/>
          <p:cNvSpPr/>
          <p:nvPr/>
        </p:nvSpPr>
        <p:spPr>
          <a:xfrm>
            <a:off x="1777107" y="25084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椭圆 17"/>
          <p:cNvSpPr/>
          <p:nvPr/>
        </p:nvSpPr>
        <p:spPr>
          <a:xfrm>
            <a:off x="2281163" y="242168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椭圆 18"/>
          <p:cNvSpPr/>
          <p:nvPr/>
        </p:nvSpPr>
        <p:spPr>
          <a:xfrm>
            <a:off x="2353171" y="25084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圆角右箭头 21"/>
          <p:cNvSpPr/>
          <p:nvPr/>
        </p:nvSpPr>
        <p:spPr>
          <a:xfrm rot="16200000">
            <a:off x="1829581" y="4202348"/>
            <a:ext cx="1551236" cy="1800200"/>
          </a:xfrm>
          <a:prstGeom prst="bentArrow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0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202A4C"/>
                </a:solidFill>
              </a:rPr>
              <a:t>微服务框架之</a:t>
            </a:r>
            <a:r>
              <a:rPr kumimoji="1" lang="en-US" altLang="zh-CN" b="1" dirty="0">
                <a:solidFill>
                  <a:srgbClr val="202A4C"/>
                </a:solidFill>
              </a:rPr>
              <a:t>CSE Java SDK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283" y="3140415"/>
            <a:ext cx="7200800" cy="345638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8995" y="1197546"/>
            <a:ext cx="11017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接入</a:t>
            </a:r>
            <a:r>
              <a:rPr lang="en-US" altLang="zh-CN" dirty="0"/>
              <a:t>CSE</a:t>
            </a:r>
            <a:r>
              <a:rPr lang="zh-CN" altLang="en-US" dirty="0"/>
              <a:t>服务有如下好处：</a:t>
            </a:r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开发</a:t>
            </a:r>
            <a:r>
              <a:rPr lang="zh-CN" altLang="en-US" dirty="0"/>
              <a:t>者可以专注于业务系统的开发，把精力从中间件的可靠性评估、集群部署、运维监控等复杂的事情中解放出来。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实现</a:t>
            </a:r>
            <a:r>
              <a:rPr lang="zh-CN" altLang="en-US" dirty="0"/>
              <a:t>业务快速交付和敏捷开发。利用</a:t>
            </a:r>
            <a:r>
              <a:rPr lang="en-US" altLang="zh-CN" dirty="0" err="1"/>
              <a:t>PaaS</a:t>
            </a:r>
            <a:r>
              <a:rPr lang="zh-CN" altLang="en-US" dirty="0"/>
              <a:t>平台，根据业务规模，动态的调整资源使用，降低业务风险。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7027" y="3861842"/>
            <a:ext cx="1944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CSE</a:t>
            </a:r>
            <a:r>
              <a:rPr lang="zh-CN" altLang="en-US" dirty="0"/>
              <a:t>基础服务、</a:t>
            </a:r>
            <a:r>
              <a:rPr lang="en-US" altLang="zh-CN" dirty="0" err="1"/>
              <a:t>PaaS</a:t>
            </a:r>
            <a:r>
              <a:rPr lang="zh-CN" altLang="en-US" dirty="0"/>
              <a:t>平台服务和第三方服务的关系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202A4C"/>
                </a:solidFill>
              </a:rPr>
              <a:t>微服务框架之</a:t>
            </a:r>
            <a:r>
              <a:rPr kumimoji="1" lang="en-US" altLang="zh-CN" b="1" dirty="0">
                <a:solidFill>
                  <a:srgbClr val="202A4C"/>
                </a:solidFill>
              </a:rPr>
              <a:t>CSE Go</a:t>
            </a:r>
            <a:r>
              <a:rPr kumimoji="1" lang="en-US" altLang="zh-CN" b="1" dirty="0" smtClean="0">
                <a:solidFill>
                  <a:srgbClr val="202A4C"/>
                </a:solidFill>
              </a:rPr>
              <a:t> </a:t>
            </a:r>
            <a:r>
              <a:rPr kumimoji="1" lang="en-US" altLang="zh-CN" b="1" dirty="0">
                <a:solidFill>
                  <a:srgbClr val="202A4C"/>
                </a:solidFill>
              </a:rPr>
              <a:t>SDK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003" y="1053530"/>
            <a:ext cx="9937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CSE(Cloud Service Engine) Go Chassis</a:t>
            </a:r>
            <a:r>
              <a:rPr lang="zh-CN" altLang="en-US" dirty="0"/>
              <a:t>是华为推出的产品级微服务开发框架。使用</a:t>
            </a:r>
            <a:r>
              <a:rPr lang="en-US" altLang="zh-CN" dirty="0"/>
              <a:t>CSE Go Chassis</a:t>
            </a:r>
            <a:r>
              <a:rPr lang="zh-CN" altLang="en-US" dirty="0"/>
              <a:t>开发微服务，可以最大化的简化开发门槛，提升产品上线速度。同时可以获得微服务运行时高可靠性保证、运行时动态治理等一系列开箱即用的能力。</a:t>
            </a:r>
            <a:endParaRPr lang="en-US" dirty="0"/>
          </a:p>
        </p:txBody>
      </p:sp>
      <p:sp>
        <p:nvSpPr>
          <p:cNvPr id="3" name="椭圆 2"/>
          <p:cNvSpPr/>
          <p:nvPr/>
        </p:nvSpPr>
        <p:spPr>
          <a:xfrm>
            <a:off x="1633091" y="2925738"/>
            <a:ext cx="115212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注册发现</a:t>
            </a:r>
            <a:endParaRPr lang="en-US" sz="1200" dirty="0"/>
          </a:p>
        </p:txBody>
      </p:sp>
      <p:sp>
        <p:nvSpPr>
          <p:cNvPr id="5" name="椭圆 4"/>
          <p:cNvSpPr/>
          <p:nvPr/>
        </p:nvSpPr>
        <p:spPr>
          <a:xfrm>
            <a:off x="1641558" y="3861842"/>
            <a:ext cx="115212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限流</a:t>
            </a:r>
            <a:endParaRPr lang="en-US" sz="1200" dirty="0"/>
          </a:p>
        </p:txBody>
      </p:sp>
      <p:sp>
        <p:nvSpPr>
          <p:cNvPr id="6" name="椭圆 5"/>
          <p:cNvSpPr/>
          <p:nvPr/>
        </p:nvSpPr>
        <p:spPr>
          <a:xfrm>
            <a:off x="1607472" y="4797946"/>
            <a:ext cx="115212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负载均衡</a:t>
            </a:r>
            <a:endParaRPr lang="en-US" sz="1200" dirty="0"/>
          </a:p>
        </p:txBody>
      </p:sp>
      <p:sp>
        <p:nvSpPr>
          <p:cNvPr id="7" name="椭圆 6"/>
          <p:cNvSpPr/>
          <p:nvPr/>
        </p:nvSpPr>
        <p:spPr>
          <a:xfrm>
            <a:off x="1607472" y="5878066"/>
            <a:ext cx="115212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熔断</a:t>
            </a:r>
            <a:endParaRPr lang="en-US" sz="1200" dirty="0"/>
          </a:p>
        </p:txBody>
      </p:sp>
      <p:sp>
        <p:nvSpPr>
          <p:cNvPr id="8" name="椭圆 7"/>
          <p:cNvSpPr/>
          <p:nvPr/>
        </p:nvSpPr>
        <p:spPr>
          <a:xfrm>
            <a:off x="7321723" y="2924467"/>
            <a:ext cx="115212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降级</a:t>
            </a:r>
            <a:endParaRPr lang="en-US" sz="1200" dirty="0"/>
          </a:p>
        </p:txBody>
      </p:sp>
      <p:sp>
        <p:nvSpPr>
          <p:cNvPr id="9" name="椭圆 8"/>
          <p:cNvSpPr/>
          <p:nvPr/>
        </p:nvSpPr>
        <p:spPr>
          <a:xfrm>
            <a:off x="7321723" y="3789834"/>
            <a:ext cx="115212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处理链</a:t>
            </a:r>
            <a:endParaRPr lang="en-US" sz="1200" dirty="0"/>
          </a:p>
        </p:txBody>
      </p:sp>
      <p:sp>
        <p:nvSpPr>
          <p:cNvPr id="10" name="椭圆 9"/>
          <p:cNvSpPr/>
          <p:nvPr/>
        </p:nvSpPr>
        <p:spPr>
          <a:xfrm>
            <a:off x="7321723" y="4797946"/>
            <a:ext cx="115212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插件化协议</a:t>
            </a:r>
            <a:endParaRPr lang="en-US" sz="1200" dirty="0"/>
          </a:p>
        </p:txBody>
      </p:sp>
      <p:sp>
        <p:nvSpPr>
          <p:cNvPr id="11" name="椭圆 10"/>
          <p:cNvSpPr/>
          <p:nvPr/>
        </p:nvSpPr>
        <p:spPr>
          <a:xfrm>
            <a:off x="7320962" y="5912605"/>
            <a:ext cx="115212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插件化注册中心</a:t>
            </a:r>
            <a:endParaRPr 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385193" y="3061333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主要特性</a:t>
            </a:r>
            <a:endParaRPr 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941580" y="4005858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CSE Go SDK</a:t>
            </a:r>
            <a:endParaRPr lang="en-US" dirty="0"/>
          </a:p>
        </p:txBody>
      </p:sp>
      <p:cxnSp>
        <p:nvCxnSpPr>
          <p:cNvPr id="19" name="直接连接符 18"/>
          <p:cNvCxnSpPr>
            <a:stCxn id="5" idx="6"/>
            <a:endCxn id="15" idx="1"/>
          </p:cNvCxnSpPr>
          <p:nvPr/>
        </p:nvCxnSpPr>
        <p:spPr>
          <a:xfrm>
            <a:off x="2793686" y="4185878"/>
            <a:ext cx="114789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6"/>
            <a:endCxn id="15" idx="1"/>
          </p:cNvCxnSpPr>
          <p:nvPr/>
        </p:nvCxnSpPr>
        <p:spPr>
          <a:xfrm flipV="1">
            <a:off x="2759600" y="4617926"/>
            <a:ext cx="118198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" idx="6"/>
            <a:endCxn id="15" idx="1"/>
          </p:cNvCxnSpPr>
          <p:nvPr/>
        </p:nvCxnSpPr>
        <p:spPr>
          <a:xfrm>
            <a:off x="2785219" y="3249774"/>
            <a:ext cx="1156361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6"/>
            <a:endCxn id="15" idx="1"/>
          </p:cNvCxnSpPr>
          <p:nvPr/>
        </p:nvCxnSpPr>
        <p:spPr>
          <a:xfrm flipV="1">
            <a:off x="2759600" y="4617926"/>
            <a:ext cx="118198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8" idx="2"/>
            <a:endCxn id="15" idx="3"/>
          </p:cNvCxnSpPr>
          <p:nvPr/>
        </p:nvCxnSpPr>
        <p:spPr>
          <a:xfrm flipH="1">
            <a:off x="6173828" y="3248503"/>
            <a:ext cx="1147895" cy="1369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9" idx="2"/>
          </p:cNvCxnSpPr>
          <p:nvPr/>
        </p:nvCxnSpPr>
        <p:spPr>
          <a:xfrm flipH="1">
            <a:off x="6173828" y="4113870"/>
            <a:ext cx="1147895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0" idx="2"/>
            <a:endCxn id="15" idx="3"/>
          </p:cNvCxnSpPr>
          <p:nvPr/>
        </p:nvCxnSpPr>
        <p:spPr>
          <a:xfrm flipH="1" flipV="1">
            <a:off x="6173828" y="4617926"/>
            <a:ext cx="1147895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1" idx="2"/>
            <a:endCxn id="15" idx="3"/>
          </p:cNvCxnSpPr>
          <p:nvPr/>
        </p:nvCxnSpPr>
        <p:spPr>
          <a:xfrm flipH="1" flipV="1">
            <a:off x="6173828" y="4617926"/>
            <a:ext cx="1147134" cy="1618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9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202A4C"/>
                </a:solidFill>
              </a:rPr>
              <a:t>本地轻量化服务中心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1043" y="1197546"/>
            <a:ext cx="9433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LocalServiceCenter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CSE</a:t>
            </a:r>
            <a:r>
              <a:rPr lang="zh-CN" altLang="en-US" dirty="0" smtClean="0"/>
              <a:t>微服务框架的注册中心</a:t>
            </a:r>
            <a:r>
              <a:rPr lang="en-US" altLang="zh-CN" dirty="0" smtClean="0"/>
              <a:t>,</a:t>
            </a:r>
            <a:r>
              <a:rPr lang="zh-CN" altLang="en-US" dirty="0"/>
              <a:t> 记录了服务和服务地址的映射</a:t>
            </a:r>
            <a:r>
              <a:rPr lang="zh-CN" altLang="en-US" dirty="0" smtClean="0"/>
              <a:t>关系</a:t>
            </a:r>
            <a:r>
              <a:rPr lang="en-US" altLang="zh-CN" dirty="0" smtClean="0"/>
              <a:t>,</a:t>
            </a:r>
            <a:r>
              <a:rPr lang="zh-CN" altLang="en-US" dirty="0" smtClean="0"/>
              <a:t> 在</a:t>
            </a:r>
            <a:r>
              <a:rPr lang="zh-CN" altLang="en-US" dirty="0"/>
              <a:t>分布式架构中，服务会注册到这里，当服务需要调用其它服务时，就到这里找到服务的地址，进行调用</a:t>
            </a:r>
            <a:r>
              <a:rPr lang="zh-CN" altLang="en-US" dirty="0" smtClean="0"/>
              <a:t>。本地轻量化服务中心可用</a:t>
            </a:r>
            <a:r>
              <a:rPr lang="zh-CN" altLang="en-US" dirty="0"/>
              <a:t>于本地开发</a:t>
            </a:r>
            <a:r>
              <a:rPr lang="zh-CN" altLang="en-US" dirty="0" smtClean="0"/>
              <a:t>调试，其作用相当于是本地起的一个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499" y="3614905"/>
            <a:ext cx="4733925" cy="21240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01043" y="3789834"/>
            <a:ext cx="3600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</a:t>
            </a:r>
            <a:r>
              <a:rPr lang="zh-CN" altLang="en-US" dirty="0" smtClean="0"/>
              <a:t>容器版本，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版本和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版本，用户可以根据自己的场景选择合适的版本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en-US" altLang="zh-CN" b="1" dirty="0" err="1">
                <a:solidFill>
                  <a:srgbClr val="202A4C"/>
                </a:solidFill>
                <a:latin typeface="+mj-ea"/>
              </a:rPr>
              <a:t>Mesher</a:t>
            </a:r>
            <a:endParaRPr kumimoji="1" lang="zh-CN" altLang="en-US" b="1" dirty="0">
              <a:solidFill>
                <a:srgbClr val="202A4C"/>
              </a:solidFill>
              <a:latin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2930" y="937793"/>
            <a:ext cx="68407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dirty="0" err="1" smtClean="0"/>
              <a:t>Mesher</a:t>
            </a:r>
            <a:r>
              <a:rPr lang="zh-CN" altLang="en-US" dirty="0"/>
              <a:t>是</a:t>
            </a:r>
            <a:r>
              <a:rPr lang="en-US" dirty="0"/>
              <a:t>Service Mesh</a:t>
            </a:r>
            <a:r>
              <a:rPr lang="zh-CN" altLang="en-US" dirty="0"/>
              <a:t>的一个具体的实现，是一个轻量的代理服务以</a:t>
            </a:r>
            <a:r>
              <a:rPr lang="en-US" dirty="0"/>
              <a:t>Sidecar</a:t>
            </a:r>
            <a:r>
              <a:rPr lang="zh-CN" altLang="en-US" dirty="0"/>
              <a:t>的方式与微服务一起</a:t>
            </a:r>
            <a:r>
              <a:rPr lang="zh-CN" altLang="en-US" dirty="0" smtClean="0"/>
              <a:t>运行。</a:t>
            </a:r>
            <a:endParaRPr lang="en-US" altLang="zh-CN" dirty="0" smtClean="0"/>
          </a:p>
          <a:p>
            <a:r>
              <a:rPr lang="en-US" altLang="zh-CN" dirty="0" smtClean="0"/>
              <a:t>    Service </a:t>
            </a:r>
            <a:r>
              <a:rPr lang="en-US" altLang="zh-CN" dirty="0"/>
              <a:t>Mesh</a:t>
            </a:r>
            <a:r>
              <a:rPr lang="zh-CN" altLang="en-US" dirty="0"/>
              <a:t>是一个基础设施层，用于处理服务间通信。云原生应用有着复杂的服务拓扑，</a:t>
            </a:r>
            <a:r>
              <a:rPr lang="en-US" altLang="zh-CN" dirty="0"/>
              <a:t>Service Mesh</a:t>
            </a:r>
            <a:r>
              <a:rPr lang="zh-CN" altLang="en-US" dirty="0"/>
              <a:t>保证请求可以在这些拓扑中可靠地传输。在实际应用当中，</a:t>
            </a:r>
            <a:r>
              <a:rPr lang="en-US" altLang="zh-CN" dirty="0"/>
              <a:t>Service Mesh</a:t>
            </a:r>
            <a:r>
              <a:rPr lang="zh-CN" altLang="en-US" dirty="0"/>
              <a:t>通常是由一系列轻量级的网络代理组成的，它们与应用程序部署在一起，但应用程序不需要知道它们的存在。</a:t>
            </a:r>
          </a:p>
          <a:p>
            <a:endParaRPr lang="zh-CN" altLang="en-US" dirty="0"/>
          </a:p>
          <a:p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49" y="937793"/>
            <a:ext cx="3637217" cy="3423597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1345059" y="4797946"/>
            <a:ext cx="2520280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Mesher</a:t>
            </a:r>
            <a:r>
              <a:rPr lang="zh-CN" altLang="en-US" sz="1400" dirty="0" smtClean="0"/>
              <a:t>支持多协议接入</a:t>
            </a:r>
            <a:endParaRPr 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52971" y="5667788"/>
            <a:ext cx="158417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Dubbo</a:t>
            </a:r>
            <a:endParaRPr lang="en-US" sz="1600" dirty="0"/>
          </a:p>
        </p:txBody>
      </p:sp>
      <p:sp>
        <p:nvSpPr>
          <p:cNvPr id="13" name="椭圆 12"/>
          <p:cNvSpPr/>
          <p:nvPr/>
        </p:nvSpPr>
        <p:spPr>
          <a:xfrm>
            <a:off x="2551193" y="5656296"/>
            <a:ext cx="158417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gRPC</a:t>
            </a:r>
            <a:endParaRPr lang="en-US" sz="1600" dirty="0"/>
          </a:p>
        </p:txBody>
      </p:sp>
      <p:cxnSp>
        <p:nvCxnSpPr>
          <p:cNvPr id="14" name="直接连接符 13"/>
          <p:cNvCxnSpPr>
            <a:endCxn id="11" idx="0"/>
          </p:cNvCxnSpPr>
          <p:nvPr/>
        </p:nvCxnSpPr>
        <p:spPr>
          <a:xfrm flipH="1">
            <a:off x="1345059" y="5157986"/>
            <a:ext cx="1260140" cy="509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13" idx="0"/>
          </p:cNvCxnSpPr>
          <p:nvPr/>
        </p:nvCxnSpPr>
        <p:spPr>
          <a:xfrm>
            <a:off x="2551193" y="5152240"/>
            <a:ext cx="79208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6187597" y="4836560"/>
            <a:ext cx="2592288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Mesher</a:t>
            </a:r>
            <a:r>
              <a:rPr lang="zh-CN" altLang="en-US" sz="1400" dirty="0" smtClean="0"/>
              <a:t>支持多</a:t>
            </a:r>
            <a:r>
              <a:rPr lang="zh-CN" altLang="en-US" sz="1400" dirty="0"/>
              <a:t>语言</a:t>
            </a:r>
            <a:r>
              <a:rPr lang="zh-CN" altLang="en-US" sz="1400" dirty="0" smtClean="0"/>
              <a:t>接入</a:t>
            </a:r>
            <a:endParaRPr lang="en-US" sz="1400" dirty="0"/>
          </a:p>
        </p:txBody>
      </p:sp>
      <p:sp>
        <p:nvSpPr>
          <p:cNvPr id="18" name="椭圆 17"/>
          <p:cNvSpPr/>
          <p:nvPr/>
        </p:nvSpPr>
        <p:spPr>
          <a:xfrm>
            <a:off x="5017467" y="5662042"/>
            <a:ext cx="1368152" cy="653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Node.js</a:t>
            </a:r>
            <a:endParaRPr lang="en-US" sz="1600" dirty="0"/>
          </a:p>
        </p:txBody>
      </p:sp>
      <p:sp>
        <p:nvSpPr>
          <p:cNvPr id="20" name="椭圆 19"/>
          <p:cNvSpPr/>
          <p:nvPr/>
        </p:nvSpPr>
        <p:spPr>
          <a:xfrm>
            <a:off x="6799665" y="5656296"/>
            <a:ext cx="1368152" cy="653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.Net</a:t>
            </a:r>
            <a:endParaRPr lang="en-US" sz="1600" dirty="0"/>
          </a:p>
        </p:txBody>
      </p:sp>
      <p:sp>
        <p:nvSpPr>
          <p:cNvPr id="21" name="椭圆 20"/>
          <p:cNvSpPr/>
          <p:nvPr/>
        </p:nvSpPr>
        <p:spPr>
          <a:xfrm>
            <a:off x="8581863" y="5656296"/>
            <a:ext cx="1368152" cy="653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PHP</a:t>
            </a:r>
            <a:endParaRPr lang="en-US" sz="1600" dirty="0"/>
          </a:p>
        </p:txBody>
      </p:sp>
      <p:cxnSp>
        <p:nvCxnSpPr>
          <p:cNvPr id="23" name="直接连接符 22"/>
          <p:cNvCxnSpPr>
            <a:stCxn id="17" idx="2"/>
            <a:endCxn id="18" idx="0"/>
          </p:cNvCxnSpPr>
          <p:nvPr/>
        </p:nvCxnSpPr>
        <p:spPr>
          <a:xfrm flipH="1">
            <a:off x="5701543" y="5196600"/>
            <a:ext cx="1782198" cy="465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7" idx="2"/>
            <a:endCxn id="20" idx="0"/>
          </p:cNvCxnSpPr>
          <p:nvPr/>
        </p:nvCxnSpPr>
        <p:spPr>
          <a:xfrm>
            <a:off x="7483741" y="5196600"/>
            <a:ext cx="0" cy="459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7" idx="2"/>
            <a:endCxn id="21" idx="0"/>
          </p:cNvCxnSpPr>
          <p:nvPr/>
        </p:nvCxnSpPr>
        <p:spPr>
          <a:xfrm>
            <a:off x="7483741" y="5196600"/>
            <a:ext cx="1782198" cy="459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7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xmlns="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 smtClean="0">
                <a:solidFill>
                  <a:srgbClr val="202A4C"/>
                </a:solidFill>
                <a:latin typeface="+mj-ea"/>
              </a:rPr>
              <a:t>远程</a:t>
            </a:r>
            <a:r>
              <a:rPr kumimoji="1" lang="zh-CN" altLang="en-US" b="1" dirty="0" smtClean="0">
                <a:solidFill>
                  <a:srgbClr val="202A4C"/>
                </a:solidFill>
                <a:latin typeface="+mj-ea"/>
              </a:rPr>
              <a:t>调试工具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003" y="1053530"/>
            <a:ext cx="9433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云上调试（</a:t>
            </a:r>
            <a:r>
              <a:rPr lang="en-US" altLang="zh-CN" dirty="0" err="1"/>
              <a:t>CloudDebug</a:t>
            </a:r>
            <a:r>
              <a:rPr lang="zh-CN" altLang="en-US" dirty="0"/>
              <a:t>）主要用于支撑华为云的租户调试人员对单个集群内微服务实例中的</a:t>
            </a:r>
            <a:r>
              <a:rPr lang="en-US" altLang="zh-CN" dirty="0"/>
              <a:t>Java</a:t>
            </a:r>
            <a:r>
              <a:rPr lang="zh-CN" altLang="en-US" dirty="0"/>
              <a:t>程序进行</a:t>
            </a:r>
            <a:r>
              <a:rPr lang="zh-CN" altLang="en-US" dirty="0" smtClean="0"/>
              <a:t>远程调试。（是一个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插件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可以直接在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上操作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对集群的微服务进行查询和调试）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85019" y="242168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9" y="3756047"/>
            <a:ext cx="4272440" cy="25600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563" y="3756047"/>
            <a:ext cx="5400600" cy="25563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6987" y="2421682"/>
            <a:ext cx="44938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查询功能</a:t>
            </a:r>
            <a:r>
              <a:rPr lang="zh-CN" altLang="en-US" sz="1400" dirty="0"/>
              <a:t>：可对集群内所有的微服务进行查询，查询结果展示在插件</a:t>
            </a:r>
            <a:r>
              <a:rPr lang="en-US" altLang="zh-CN" sz="1400" dirty="0"/>
              <a:t>UI</a:t>
            </a:r>
            <a:r>
              <a:rPr lang="zh-CN" altLang="en-US" sz="1400" dirty="0"/>
              <a:t>界面中的“</a:t>
            </a:r>
            <a:r>
              <a:rPr lang="en-US" altLang="zh-CN" sz="1400" dirty="0"/>
              <a:t>Service List”</a:t>
            </a:r>
            <a:r>
              <a:rPr lang="zh-CN" altLang="en-US" sz="1400" dirty="0"/>
              <a:t>中。针对某一微服务，查询属于该微服务的所有实例名和实例的集群内</a:t>
            </a:r>
            <a:r>
              <a:rPr lang="en-US" altLang="zh-CN" sz="1400" dirty="0"/>
              <a:t>IP</a:t>
            </a:r>
            <a:r>
              <a:rPr lang="zh-CN" altLang="en-US" sz="1400" dirty="0"/>
              <a:t>地址，并将查询结果展示在插件</a:t>
            </a:r>
            <a:r>
              <a:rPr lang="en-US" altLang="zh-CN" sz="1400" dirty="0"/>
              <a:t>UI</a:t>
            </a:r>
            <a:r>
              <a:rPr lang="zh-CN" altLang="en-US" sz="1400" dirty="0"/>
              <a:t>界面中的“</a:t>
            </a:r>
            <a:r>
              <a:rPr lang="en-US" altLang="zh-CN" sz="1400" dirty="0"/>
              <a:t>Instance List”</a:t>
            </a:r>
            <a:r>
              <a:rPr lang="zh-CN" altLang="en-US" sz="1400" dirty="0" smtClean="0"/>
              <a:t>中。</a:t>
            </a:r>
            <a:endParaRPr 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5919832" y="2396879"/>
            <a:ext cx="52569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远程调试功能</a:t>
            </a:r>
            <a:r>
              <a:rPr lang="zh-CN" altLang="en-US" sz="1400" dirty="0"/>
              <a:t>：</a:t>
            </a:r>
            <a:r>
              <a:rPr lang="en-US" altLang="zh-CN" sz="1400" dirty="0" err="1"/>
              <a:t>CloudDebug</a:t>
            </a:r>
            <a:r>
              <a:rPr lang="zh-CN" altLang="en-US" sz="1400" dirty="0"/>
              <a:t>主要设计用于对华为云</a:t>
            </a:r>
            <a:r>
              <a:rPr lang="en-US" altLang="zh-CN" sz="1400" dirty="0" err="1"/>
              <a:t>ServiceStage</a:t>
            </a:r>
            <a:r>
              <a:rPr lang="zh-CN" altLang="en-US" sz="1400" dirty="0"/>
              <a:t>租户集群内微服务实例中的</a:t>
            </a:r>
            <a:r>
              <a:rPr lang="en-US" altLang="zh-CN" sz="1400" dirty="0"/>
              <a:t>Java</a:t>
            </a:r>
            <a:r>
              <a:rPr lang="zh-CN" altLang="en-US" sz="1400" dirty="0"/>
              <a:t>程序进行远程调试，支持所有通用</a:t>
            </a:r>
            <a:r>
              <a:rPr lang="en-US" altLang="zh-CN" sz="1400" dirty="0"/>
              <a:t>Java</a:t>
            </a:r>
            <a:r>
              <a:rPr lang="zh-CN" altLang="en-US" sz="1400" dirty="0"/>
              <a:t>调试功能，如程序断点、变量查看、堆栈查看</a:t>
            </a:r>
            <a:r>
              <a:rPr lang="zh-CN" altLang="en-US" sz="1400" dirty="0" smtClean="0"/>
              <a:t>等。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54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自定义 1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内容Copytext 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6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CW PP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33179</TotalTime>
  <Words>1040</Words>
  <Application>Microsoft Office PowerPoint</Application>
  <PresentationFormat>自定义</PresentationFormat>
  <Paragraphs>80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 Unicode MS</vt:lpstr>
      <vt:lpstr>FrutigerNext LT Light</vt:lpstr>
      <vt:lpstr>FrutigerNext LT Medium</vt:lpstr>
      <vt:lpstr>MS PGothic</vt:lpstr>
      <vt:lpstr>Open Sans</vt:lpstr>
      <vt:lpstr>黑体</vt:lpstr>
      <vt:lpstr>华文细黑</vt:lpstr>
      <vt:lpstr>宋体</vt:lpstr>
      <vt:lpstr>微软雅黑</vt:lpstr>
      <vt:lpstr>Arial</vt:lpstr>
      <vt:lpstr>Calibri</vt:lpstr>
      <vt:lpstr>Blank</vt:lpstr>
      <vt:lpstr>内容Copytext </vt:lpstr>
      <vt:lpstr>1_内容Copytext </vt:lpstr>
      <vt:lpstr>Thank you</vt:lpstr>
      <vt:lpstr>21天微服务实战营</vt:lpstr>
      <vt:lpstr>DAY17 微服务应用开发之本地工具</vt:lpstr>
      <vt:lpstr>微服务框架之CSE Java SDK</vt:lpstr>
      <vt:lpstr>微服务框架之CSE Java SDK</vt:lpstr>
      <vt:lpstr>微服务框架之CSE Java SDK</vt:lpstr>
      <vt:lpstr>微服务框架之CSE Go SDK</vt:lpstr>
      <vt:lpstr>本地轻量化服务中心</vt:lpstr>
      <vt:lpstr>Mesher</vt:lpstr>
      <vt:lpstr>远程调试工具</vt:lpstr>
      <vt:lpstr>密钥生成工具</vt:lpstr>
      <vt:lpstr>本地轻量化微服务引擎</vt:lpstr>
      <vt:lpstr>Eclipse ServiceStage插件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Zhouchuan (Luc)</dc:creator>
  <cp:lastModifiedBy>shidezhi (A)</cp:lastModifiedBy>
  <cp:revision>820</cp:revision>
  <dcterms:created xsi:type="dcterms:W3CDTF">2014-09-24T01:01:53Z</dcterms:created>
  <dcterms:modified xsi:type="dcterms:W3CDTF">2019-02-14T07:29:26Z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_ms_pID_72543">
    <vt:lpwstr>(3)LnZC7oz8To7Y22xH3O/e8/X6gkcAfRUeHpPKe9auJUq9yzXFzrGV+j1DVZzgI0EDzC0+5uAn
JRM3s2IrrRCN1xLLc5QCYMfFYASWKQEv6iy1EnUE8rYaLKTG6HQjCqbkdbEQ9AilA4wlcUGp
M+k9aV/YBB7bikGlSXRZgKrcuKUoPTRW/pwdIjDDNwoeATG48Nbp4PibsYPQdwtvyHcMCRzq
oFE7OBQURzIUP5l6z3</vt:lpwstr>
  </property>
  <property fmtid="{D5CDD505-2E9C-101B-9397-08002B2CF9AE}" pid="3" name="_new_ms_pID_725431">
    <vt:lpwstr>HT427Rj6lAztVHZEJkxSciTysHWHm3pp5pN5bdc8jI+R61LnM43/Id
OJR/5SFPGpxMNY+Ik687ggiaLVMQscvYPOkYpYvR1VHcjWO8LpQ8Jk53dz+OU+dlYUxEyVKl
nYzFJYTuHXU49As1XFzB/2i2wAX+Yjn1QhbYw+qyfxCE4z7K7zPku/WWV3NPVhG2wti/wSUD
AM0CoU+WY5x1lW5yWyWZ3mYynTqhsmvMoz2Q</vt:lpwstr>
  </property>
  <property fmtid="{D5CDD505-2E9C-101B-9397-08002B2CF9AE}" pid="4" name="_new_ms_pID_725432">
    <vt:lpwstr>of/ts7Wz4tkV5CWwOAx2QBtKm6tC/Xu4PptY
e8yjtgJI/F4gvLnqMJLIFc4L3zL3adNOX5ClTsL7BprpsyLPcNPaVLnaJJkx23gviqr0Df3e
</vt:lpwstr>
  </property>
  <property fmtid="{D5CDD505-2E9C-101B-9397-08002B2CF9AE}" pid="5" name="_2015_ms_pID_725343">
    <vt:lpwstr>(3)StCOMlXr9Jz7aaFPXs7GFsPsfkj/uyBKHZjFlTTQReDqkJvi6SNKXdpS6A1nNtY6Vs5yaNEa
2ATE7mrXYxfkNo+nRtCXHHd3Fu0XEMXW5vcpOWim+tavqdf0KIptk8ZO0Z210Mg3LLDd5R7g
1ej0FB5sKCuq0ja2doXXqivWact4rw4CQ13mUjzoWB0pS5jK4ekhH+BIi9DcCuxxUTtUNfJc
/DeZ6G/DnAVsi+C+G8</vt:lpwstr>
  </property>
  <property fmtid="{D5CDD505-2E9C-101B-9397-08002B2CF9AE}" pid="6" name="_2015_ms_pID_7253431">
    <vt:lpwstr>dphXvRkelkRGSWLjW6sr+t9dlvOXS8/ZfWPosnGGkRRQKlW42tah+z
8VQQA26IJ8pTrq1aTs2CVgaWbnzZ6369bTeqbFFdY8R0D3gW+fwWmU+NmVXrYFRPhH7IvFcj
67JhEAhk3I+4Mx5YDAjQMUc54XqZqD7TovjPqud9vdxNz6SQS3RCgREptDhEmuYqWVtwE05K
nPXuxh+Zy6GMCeJgI0rw2vTspOOjGAyqrTTh</vt:lpwstr>
  </property>
  <property fmtid="{D5CDD505-2E9C-101B-9397-08002B2CF9AE}" pid="7" name="_2015_ms_pID_7253432">
    <vt:lpwstr>9Z1aljkUiCtFe/LUQto1Q6Mv2rjIGtoITK82
M3S/Kjb5zRhXyqpwhsM0P7nM//nbrO2teZwp6cCpSRKM4NubkIg=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1549933284</vt:lpwstr>
  </property>
</Properties>
</file>