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3"/>
  </p:notesMasterIdLst>
  <p:handoutMasterIdLst>
    <p:handoutMasterId r:id="rId14"/>
  </p:handoutMasterIdLst>
  <p:sldIdLst>
    <p:sldId id="278" r:id="rId5"/>
    <p:sldId id="423" r:id="rId6"/>
    <p:sldId id="429" r:id="rId7"/>
    <p:sldId id="430" r:id="rId8"/>
    <p:sldId id="431" r:id="rId9"/>
    <p:sldId id="432" r:id="rId10"/>
    <p:sldId id="433" r:id="rId11"/>
    <p:sldId id="259" r:id="rId12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  <a:srgbClr val="F66F6A"/>
    <a:srgbClr val="D3DDF6"/>
    <a:srgbClr val="415463"/>
    <a:srgbClr val="D9E3FC"/>
    <a:srgbClr val="202A4C"/>
    <a:srgbClr val="84D0A2"/>
    <a:srgbClr val="F7A655"/>
    <a:srgbClr val="FFDF4F"/>
    <a:srgbClr val="15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74" d="100"/>
          <a:sy n="74" d="100"/>
        </p:scale>
        <p:origin x="576" y="72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flix/Hystrix/wiki/Configuratio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</a:t>
            </a:r>
            <a:r>
              <a:rPr lang="zh-CN" altLang="en-US" dirty="0">
                <a:solidFill>
                  <a:srgbClr val="202A4C"/>
                </a:solidFill>
              </a:rPr>
              <a:t>营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6"/>
            <a:ext cx="6840760" cy="448795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202A4C"/>
                </a:solidFill>
              </a:rPr>
              <a:t>DAY19 </a:t>
            </a:r>
            <a:r>
              <a:rPr kumimoji="1" lang="zh-CN" altLang="en-US" b="1" dirty="0">
                <a:solidFill>
                  <a:srgbClr val="202A4C"/>
                </a:solidFill>
              </a:rPr>
              <a:t>微服务应用实战之服务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治理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171" y="1989634"/>
            <a:ext cx="7992888" cy="33323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  <a:latin typeface="+mn-ea"/>
              </a:rPr>
              <a:t>治理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能力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负载均衡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限流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降级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灰度发布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1800" b="1" dirty="0">
              <a:solidFill>
                <a:srgbClr val="202A4C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416" y="1197546"/>
            <a:ext cx="1033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本节介绍的内容主要包括：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7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治理能力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基于</a:t>
            </a:r>
            <a:r>
              <a:rPr kumimoji="1" lang="en-US" altLang="zh-CN" dirty="0" err="1">
                <a:solidFill>
                  <a:srgbClr val="202A4C"/>
                </a:solidFill>
              </a:rPr>
              <a:t>ServiceComb</a:t>
            </a:r>
            <a:r>
              <a:rPr kumimoji="1" lang="zh-CN" altLang="en-US" dirty="0">
                <a:solidFill>
                  <a:srgbClr val="202A4C"/>
                </a:solidFill>
              </a:rPr>
              <a:t>框架，对微服务提供了负载均衡，限流，降级，容错，熔断，错误注入，灰度发布等治理</a:t>
            </a:r>
            <a:r>
              <a:rPr kumimoji="1" lang="zh-CN" altLang="en-US" dirty="0" smtClean="0">
                <a:solidFill>
                  <a:srgbClr val="202A4C"/>
                </a:solidFill>
              </a:rPr>
              <a:t>能力</a:t>
            </a:r>
            <a:r>
              <a:rPr lang="zh-CN" altLang="en-US" dirty="0" smtClean="0"/>
              <a:t>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负载均衡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基于</a:t>
            </a:r>
            <a:r>
              <a:rPr kumimoji="1" lang="en-US" altLang="zh-CN" dirty="0">
                <a:solidFill>
                  <a:srgbClr val="202A4C"/>
                </a:solidFill>
              </a:rPr>
              <a:t>Ribbon</a:t>
            </a:r>
            <a:r>
              <a:rPr kumimoji="1" lang="zh-CN" altLang="en-US" dirty="0">
                <a:solidFill>
                  <a:srgbClr val="202A4C"/>
                </a:solidFill>
              </a:rPr>
              <a:t>的负载均衡方案，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支持随机、顺序、基于响应时间的权值等多种负载均衡路由策略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限流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为避免个别接入流量的峰涌导致系统的崩溃，可以配置限流策略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用户在</a:t>
            </a:r>
            <a:r>
              <a:rPr kumimoji="1" lang="en-US" altLang="zh-CN" dirty="0">
                <a:solidFill>
                  <a:srgbClr val="202A4C"/>
                </a:solidFill>
              </a:rPr>
              <a:t>provider</a:t>
            </a:r>
            <a:r>
              <a:rPr kumimoji="1" lang="zh-CN" altLang="en-US" dirty="0">
                <a:solidFill>
                  <a:srgbClr val="202A4C"/>
                </a:solidFill>
              </a:rPr>
              <a:t>端使用限流策略，可以限制指定微服务向其发送请求的频率，达到限制每秒钟最大请求数量的效果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降级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降级策略是当服务请求异常时，微服务所采用的异常处理策略。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降级策略有三个相关的技术概念：“隔离”、“熔断”、“容错”：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“隔离”是一种异常检测机制，常用的检测方法是请求超时、流量过大等。一般的设置参数包括超时时间、同时并发请求个数等。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“熔断”是一种异常反应机制，“熔断”依赖于“隔离”。熔断通常基于错误率来实现。一般的设置参数包括统计请求的个数、错误率等。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“容错”是一种异常处理机制，“容错”依赖于“熔断”。熔断以后，会调用“容错”的方法。一般的设置参数包括调用容错方法的次数等。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把这些概念联系起来：当</a:t>
            </a:r>
            <a:r>
              <a:rPr kumimoji="1" lang="en-US" altLang="zh-CN" dirty="0">
                <a:solidFill>
                  <a:srgbClr val="202A4C"/>
                </a:solidFill>
              </a:rPr>
              <a:t>"</a:t>
            </a:r>
            <a:r>
              <a:rPr kumimoji="1" lang="zh-CN" altLang="en-US" dirty="0">
                <a:solidFill>
                  <a:srgbClr val="202A4C"/>
                </a:solidFill>
              </a:rPr>
              <a:t>隔离</a:t>
            </a:r>
            <a:r>
              <a:rPr kumimoji="1" lang="en-US" altLang="zh-CN" dirty="0">
                <a:solidFill>
                  <a:srgbClr val="202A4C"/>
                </a:solidFill>
              </a:rPr>
              <a:t>"</a:t>
            </a:r>
            <a:r>
              <a:rPr kumimoji="1" lang="zh-CN" altLang="en-US" dirty="0">
                <a:solidFill>
                  <a:srgbClr val="202A4C"/>
                </a:solidFill>
              </a:rPr>
              <a:t>措施检测到</a:t>
            </a:r>
            <a:r>
              <a:rPr kumimoji="1" lang="en-US" altLang="zh-CN" dirty="0">
                <a:solidFill>
                  <a:srgbClr val="202A4C"/>
                </a:solidFill>
              </a:rPr>
              <a:t>N</a:t>
            </a:r>
            <a:r>
              <a:rPr kumimoji="1" lang="zh-CN" altLang="en-US" dirty="0">
                <a:solidFill>
                  <a:srgbClr val="202A4C"/>
                </a:solidFill>
              </a:rPr>
              <a:t>次请求中共有</a:t>
            </a:r>
            <a:r>
              <a:rPr kumimoji="1" lang="en-US" altLang="zh-CN" dirty="0">
                <a:solidFill>
                  <a:srgbClr val="202A4C"/>
                </a:solidFill>
              </a:rPr>
              <a:t>M</a:t>
            </a:r>
            <a:r>
              <a:rPr kumimoji="1" lang="zh-CN" altLang="en-US" dirty="0">
                <a:solidFill>
                  <a:srgbClr val="202A4C"/>
                </a:solidFill>
              </a:rPr>
              <a:t>次错误的时候，</a:t>
            </a:r>
            <a:r>
              <a:rPr kumimoji="1" lang="en-US" altLang="zh-CN" dirty="0">
                <a:solidFill>
                  <a:srgbClr val="202A4C"/>
                </a:solidFill>
              </a:rPr>
              <a:t>"</a:t>
            </a:r>
            <a:r>
              <a:rPr kumimoji="1" lang="zh-CN" altLang="en-US" dirty="0">
                <a:solidFill>
                  <a:srgbClr val="202A4C"/>
                </a:solidFill>
              </a:rPr>
              <a:t>熔断</a:t>
            </a:r>
            <a:r>
              <a:rPr kumimoji="1" lang="en-US" altLang="zh-CN" dirty="0">
                <a:solidFill>
                  <a:srgbClr val="202A4C"/>
                </a:solidFill>
              </a:rPr>
              <a:t>"</a:t>
            </a:r>
            <a:r>
              <a:rPr kumimoji="1" lang="zh-CN" altLang="en-US" dirty="0">
                <a:solidFill>
                  <a:srgbClr val="202A4C"/>
                </a:solidFill>
              </a:rPr>
              <a:t>不再发送后续请求，调用</a:t>
            </a:r>
            <a:r>
              <a:rPr kumimoji="1" lang="en-US" altLang="zh-CN" dirty="0">
                <a:solidFill>
                  <a:srgbClr val="202A4C"/>
                </a:solidFill>
              </a:rPr>
              <a:t>"</a:t>
            </a:r>
            <a:r>
              <a:rPr kumimoji="1" lang="zh-CN" altLang="en-US" dirty="0">
                <a:solidFill>
                  <a:srgbClr val="202A4C"/>
                </a:solidFill>
              </a:rPr>
              <a:t>容错</a:t>
            </a:r>
            <a:r>
              <a:rPr kumimoji="1" lang="en-US" altLang="zh-CN" dirty="0">
                <a:solidFill>
                  <a:srgbClr val="202A4C"/>
                </a:solidFill>
              </a:rPr>
              <a:t>"</a:t>
            </a:r>
            <a:r>
              <a:rPr kumimoji="1" lang="zh-CN" altLang="en-US" dirty="0">
                <a:solidFill>
                  <a:srgbClr val="202A4C"/>
                </a:solidFill>
              </a:rPr>
              <a:t>处理函数。这个技术上的定义，是和</a:t>
            </a:r>
            <a:r>
              <a:rPr kumimoji="1" lang="en-US" altLang="zh-CN" dirty="0">
                <a:solidFill>
                  <a:srgbClr val="202A4C"/>
                </a:solidFill>
              </a:rPr>
              <a:t>Netflix </a:t>
            </a:r>
            <a:r>
              <a:rPr kumimoji="1" lang="en-US" altLang="zh-CN" dirty="0" err="1">
                <a:solidFill>
                  <a:srgbClr val="202A4C"/>
                </a:solidFill>
              </a:rPr>
              <a:t>Hystrix</a:t>
            </a:r>
            <a:r>
              <a:rPr kumimoji="1" lang="zh-CN" altLang="en-US" dirty="0">
                <a:solidFill>
                  <a:srgbClr val="202A4C"/>
                </a:solidFill>
              </a:rPr>
              <a:t>一致的，通过这个定义，非常容易理解它提供的配置项，参考：</a:t>
            </a:r>
            <a:r>
              <a:rPr kumimoji="1" lang="en-US" altLang="zh-CN" dirty="0">
                <a:solidFill>
                  <a:srgbClr val="202A4C"/>
                </a:solidFill>
                <a:hlinkClick r:id="rId2"/>
              </a:rPr>
              <a:t>https://github.com/Netflix/Hystrix/wiki/Configuration</a:t>
            </a:r>
            <a:r>
              <a:rPr kumimoji="1" lang="zh-CN" altLang="en-US" dirty="0">
                <a:solidFill>
                  <a:srgbClr val="202A4C"/>
                </a:solidFill>
              </a:rPr>
              <a:t>。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>
                <a:solidFill>
                  <a:srgbClr val="202A4C"/>
                </a:solidFill>
              </a:rPr>
              <a:t>当前</a:t>
            </a:r>
            <a:r>
              <a:rPr kumimoji="1" lang="en-US" altLang="zh-CN" dirty="0" err="1">
                <a:solidFill>
                  <a:srgbClr val="202A4C"/>
                </a:solidFill>
              </a:rPr>
              <a:t>ServiceComb</a:t>
            </a:r>
            <a:r>
              <a:rPr kumimoji="1" lang="zh-CN" altLang="en-US" dirty="0">
                <a:solidFill>
                  <a:srgbClr val="202A4C"/>
                </a:solidFill>
              </a:rPr>
              <a:t>提供两种容错方式，分别为返回</a:t>
            </a:r>
            <a:r>
              <a:rPr kumimoji="1" lang="en-US" altLang="zh-CN" dirty="0">
                <a:solidFill>
                  <a:srgbClr val="202A4C"/>
                </a:solidFill>
              </a:rPr>
              <a:t>null</a:t>
            </a:r>
            <a:r>
              <a:rPr kumimoji="1" lang="zh-CN" altLang="en-US" dirty="0">
                <a:solidFill>
                  <a:srgbClr val="202A4C"/>
                </a:solidFill>
              </a:rPr>
              <a:t>值和抛出异常。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灰度发布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202A4C"/>
                </a:solidFill>
              </a:rPr>
              <a:t>ServiceComb</a:t>
            </a:r>
            <a:r>
              <a:rPr kumimoji="1" lang="zh-CN" altLang="en-US" dirty="0">
                <a:solidFill>
                  <a:srgbClr val="202A4C"/>
                </a:solidFill>
              </a:rPr>
              <a:t>微服务支持两种灰度策略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en-US" altLang="zh-CN" dirty="0">
                <a:solidFill>
                  <a:srgbClr val="202A4C"/>
                </a:solidFill>
              </a:rPr>
              <a:t>1</a:t>
            </a:r>
            <a:r>
              <a:rPr kumimoji="1" lang="zh-CN" altLang="en-US" dirty="0">
                <a:solidFill>
                  <a:srgbClr val="202A4C"/>
                </a:solidFill>
              </a:rPr>
              <a:t>、流量权重：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kumimoji="1" lang="zh-CN" altLang="en-US" dirty="0">
                <a:solidFill>
                  <a:srgbClr val="202A4C"/>
                </a:solidFill>
              </a:rPr>
              <a:t>自定义参数：根据接口参数进行灰度导流</a:t>
            </a:r>
          </a:p>
          <a:p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85019" y="2447507"/>
            <a:ext cx="6912768" cy="1126484"/>
            <a:chOff x="985019" y="2447507"/>
            <a:chExt cx="5976664" cy="640613"/>
          </a:xfrm>
        </p:grpSpPr>
        <p:sp>
          <p:nvSpPr>
            <p:cNvPr id="6" name="流程图: 过程 5"/>
            <p:cNvSpPr/>
            <p:nvPr/>
          </p:nvSpPr>
          <p:spPr>
            <a:xfrm>
              <a:off x="985019" y="2493690"/>
              <a:ext cx="1152128" cy="216024"/>
            </a:xfrm>
            <a:prstGeom prst="flowChartProcess">
              <a:avLst/>
            </a:prstGeom>
            <a:ln w="3175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1.0:</a:t>
              </a:r>
              <a:r>
                <a:rPr lang="en-US" altLang="zh-CN" sz="1000" dirty="0" smtClean="0"/>
                <a:t>100%</a:t>
              </a:r>
              <a:endParaRPr lang="en-US" sz="1000" dirty="0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985019" y="2872096"/>
              <a:ext cx="1152128" cy="21602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2.0</a:t>
              </a:r>
              <a:r>
                <a:rPr lang="zh-CN" altLang="en-US" sz="1000" dirty="0" smtClean="0"/>
                <a:t>（灰度）</a:t>
              </a:r>
              <a:r>
                <a:rPr lang="en-US" altLang="zh-CN" sz="1000" dirty="0" smtClean="0"/>
                <a:t>: 0%</a:t>
              </a:r>
              <a:endParaRPr lang="en-US" sz="1000" dirty="0"/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289275" y="2493690"/>
              <a:ext cx="1224136" cy="216024"/>
            </a:xfrm>
            <a:prstGeom prst="flowChartProcess">
              <a:avLst/>
            </a:prstGeom>
            <a:ln w="3175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1.0 : </a:t>
              </a:r>
              <a:r>
                <a:rPr lang="en-US" altLang="zh-CN" sz="1000" dirty="0" smtClean="0"/>
                <a:t>80%</a:t>
              </a:r>
              <a:endParaRPr lang="en-US" sz="1000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3289275" y="2872096"/>
              <a:ext cx="1224136" cy="216024"/>
            </a:xfrm>
            <a:prstGeom prst="flowChartProcess">
              <a:avLst/>
            </a:prstGeom>
            <a:ln w="3175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2.0</a:t>
              </a:r>
              <a:r>
                <a:rPr lang="zh-CN" altLang="en-US" sz="1000" dirty="0" smtClean="0"/>
                <a:t>（灰度）</a:t>
              </a:r>
              <a:r>
                <a:rPr lang="en-US" altLang="zh-CN" sz="1000" dirty="0" smtClean="0"/>
                <a:t>: 20%</a:t>
              </a:r>
              <a:endParaRPr lang="en-US" sz="1000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5665539" y="2493690"/>
              <a:ext cx="1296144" cy="21602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1.0 : </a:t>
              </a:r>
              <a:r>
                <a:rPr lang="en-US" altLang="zh-CN" sz="1000" dirty="0" smtClean="0"/>
                <a:t>0%</a:t>
              </a:r>
              <a:endParaRPr lang="en-US" sz="1000" dirty="0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5665539" y="2872096"/>
              <a:ext cx="1296144" cy="216024"/>
            </a:xfrm>
            <a:prstGeom prst="flowChartProcess">
              <a:avLst/>
            </a:prstGeom>
            <a:ln w="3175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2.0</a:t>
              </a:r>
              <a:r>
                <a:rPr lang="en-US" altLang="zh-CN" sz="1000" dirty="0" smtClean="0"/>
                <a:t>: 100%</a:t>
              </a:r>
              <a:endParaRPr lang="en-US" sz="1000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533191" y="2709714"/>
              <a:ext cx="360040" cy="162382"/>
            </a:xfrm>
            <a:prstGeom prst="rightArrow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4909455" y="2707992"/>
              <a:ext cx="360040" cy="162382"/>
            </a:xfrm>
            <a:prstGeom prst="rightArrow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89175" y="2447507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灰度测试</a:t>
              </a:r>
              <a:endParaRPr lang="en-US" sz="1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29435" y="2448663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灰度完成</a:t>
              </a:r>
              <a:endParaRPr lang="en-US" sz="1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4867" y="4744451"/>
            <a:ext cx="4774199" cy="1091918"/>
            <a:chOff x="1770619" y="4349921"/>
            <a:chExt cx="3894920" cy="887691"/>
          </a:xfrm>
        </p:grpSpPr>
        <p:sp>
          <p:nvSpPr>
            <p:cNvPr id="17" name="流程图: 过程 16"/>
            <p:cNvSpPr/>
            <p:nvPr/>
          </p:nvSpPr>
          <p:spPr>
            <a:xfrm>
              <a:off x="4513411" y="4365898"/>
              <a:ext cx="1152128" cy="216024"/>
            </a:xfrm>
            <a:prstGeom prst="flowChartProcess">
              <a:avLst/>
            </a:prstGeom>
            <a:ln w="3175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1.0</a:t>
              </a:r>
              <a:endParaRPr lang="en-US" sz="1000" dirty="0"/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4513411" y="4941962"/>
              <a:ext cx="1152128" cy="21602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2.0</a:t>
              </a:r>
              <a:r>
                <a:rPr lang="zh-CN" altLang="en-US" sz="1000" dirty="0" smtClean="0"/>
                <a:t>（灰度）</a:t>
              </a:r>
              <a:endParaRPr lang="en-US" sz="1000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1770619" y="4635563"/>
              <a:ext cx="360040" cy="162382"/>
            </a:xfrm>
            <a:prstGeom prst="rightArrow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流程图: 决策 19"/>
            <p:cNvSpPr/>
            <p:nvPr/>
          </p:nvSpPr>
          <p:spPr>
            <a:xfrm>
              <a:off x="2821223" y="4635563"/>
              <a:ext cx="576064" cy="162382"/>
            </a:xfrm>
            <a:prstGeom prst="flowChartDecision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3505299" y="4473910"/>
              <a:ext cx="864096" cy="216868"/>
            </a:xfrm>
            <a:prstGeom prst="straightConnector1">
              <a:avLst/>
            </a:prstGeom>
            <a:ln>
              <a:solidFill>
                <a:srgbClr val="202A4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505299" y="4797946"/>
              <a:ext cx="864096" cy="216023"/>
            </a:xfrm>
            <a:prstGeom prst="straightConnector1">
              <a:avLst/>
            </a:prstGeom>
            <a:ln>
              <a:solidFill>
                <a:srgbClr val="202A4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646071" y="4349921"/>
              <a:ext cx="5825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age&gt;20</a:t>
              </a:r>
              <a:endParaRPr lang="en-US" sz="8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10067" y="4899058"/>
              <a:ext cx="582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a</a:t>
              </a:r>
              <a:r>
                <a:rPr lang="en-US" altLang="zh-CN" sz="800" dirty="0" smtClean="0"/>
                <a:t>ge&lt;=20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94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31403</TotalTime>
  <Words>436</Words>
  <Application>Microsoft Office PowerPoint</Application>
  <PresentationFormat>自定义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</vt:lpstr>
      <vt:lpstr>DAY19 微服务应用实战之服务治理</vt:lpstr>
      <vt:lpstr>治理能力</vt:lpstr>
      <vt:lpstr>负载均衡</vt:lpstr>
      <vt:lpstr>限流</vt:lpstr>
      <vt:lpstr>降级</vt:lpstr>
      <vt:lpstr>灰度发布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Lingmiaofeng</cp:lastModifiedBy>
  <cp:revision>796</cp:revision>
  <dcterms:created xsi:type="dcterms:W3CDTF">2014-09-24T01:01:53Z</dcterms:created>
  <dcterms:modified xsi:type="dcterms:W3CDTF">2019-02-17T04:47:34Z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(3)zZL0HUAQuwbwH46iutwQCs2tUpeLm26/DZTBFm17NlU+gKJEtohb0MoIH9kVFKuY3UQa5Zu0
ndkPtrSHmVoitGVBeD+FLeyjyTxofNEuuH6EWDrMQ9k0BIXcrdKusWWLJylTi71Q0Hp+5Dph
dEbQiJD9xLt91LHtNPfpB2VMPn3TBFFwyEMojU3TDWexBKj7qk2+chscnPh7EdVY2MDGkiYh
76yvFdL9AK8H9jtPea</vt:lpwstr>
  </property>
  <property fmtid="{D5CDD505-2E9C-101B-9397-08002B2CF9AE}" pid="6" name="_2015_ms_pID_7253431">
    <vt:lpwstr>s8VJvs8Nq7gIt4TNo+D4UiuWKvPDwYvs0Z2/SJvx+GSDxlbTrvLIu+
/ro7kqF2zRtN5icpFtZpJW8tlL/uzGLPnY531GHEXmj8l9TDl4VZMDXDRr8G8PHxpLoryzPQ
AU5f+4Jz+0MXtuHa7R8/hd/ffXr/aUIv8vuXmt4sZPsOJORzGltFemiVawYcLVXGPRJfbHxL
DUPdc7G/62UjjIwwpfn8fJztieTjT0KXOXJa</vt:lpwstr>
  </property>
  <property fmtid="{D5CDD505-2E9C-101B-9397-08002B2CF9AE}" pid="7" name="_2015_ms_pID_7253432">
    <vt:lpwstr>n6Crw2Dy/0uxEiIBpy5tXg4ohJge5oISNrB9
2PlPbdicj/JhyE7ljYxgwUIPdwj2LtcaB8TC0/wxhfKuYw1OBvw=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1549186864</vt:lpwstr>
  </property>
</Properties>
</file>