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2"/>
  </p:notesMasterIdLst>
  <p:handoutMasterIdLst>
    <p:handoutMasterId r:id="rId13"/>
  </p:handoutMasterIdLst>
  <p:sldIdLst>
    <p:sldId id="278" r:id="rId5"/>
    <p:sldId id="423" r:id="rId6"/>
    <p:sldId id="422" r:id="rId7"/>
    <p:sldId id="431" r:id="rId8"/>
    <p:sldId id="432" r:id="rId9"/>
    <p:sldId id="433" r:id="rId10"/>
    <p:sldId id="259" r:id="rId11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  <a:srgbClr val="F66F6A"/>
    <a:srgbClr val="D3DDF6"/>
    <a:srgbClr val="415463"/>
    <a:srgbClr val="D9E3FC"/>
    <a:srgbClr val="202A4C"/>
    <a:srgbClr val="84D0A2"/>
    <a:srgbClr val="F7A655"/>
    <a:srgbClr val="FFDF4F"/>
    <a:srgbClr val="15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116" d="100"/>
          <a:sy n="116" d="100"/>
        </p:scale>
        <p:origin x="384" y="108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</a:t>
            </a:r>
            <a:r>
              <a:rPr lang="zh-CN" altLang="en-US" dirty="0">
                <a:solidFill>
                  <a:srgbClr val="202A4C"/>
                </a:solidFill>
              </a:rPr>
              <a:t>营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6"/>
            <a:ext cx="6840760" cy="448795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202A4C"/>
                </a:solidFill>
              </a:rPr>
              <a:t>DAY21 </a:t>
            </a:r>
            <a:r>
              <a:rPr kumimoji="1" lang="zh-CN" altLang="en-US" b="1" dirty="0">
                <a:solidFill>
                  <a:srgbClr val="202A4C"/>
                </a:solidFill>
              </a:rPr>
              <a:t>微服务应用运维之调用追踪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3251" y="1992413"/>
            <a:ext cx="5688632" cy="29523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  <a:latin typeface="+mn-ea"/>
              </a:rPr>
              <a:t>云化场景下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分布式应用</a:t>
            </a:r>
            <a:r>
              <a:rPr kumimoji="1" lang="zh-CN" altLang="en-US" sz="1800" b="1" dirty="0">
                <a:solidFill>
                  <a:srgbClr val="202A4C"/>
                </a:solidFill>
                <a:latin typeface="+mn-ea"/>
              </a:rPr>
              <a:t>的运维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挑战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  <a:latin typeface="+mn-ea"/>
              </a:rPr>
              <a:t>云化场景下应用的调用链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跟踪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调用追踪之性能瓶颈定界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调用追踪之故障辅助定位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1800" dirty="0">
              <a:solidFill>
                <a:srgbClr val="202A4C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416" y="1197546"/>
            <a:ext cx="1033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本节介绍的内容主要包括：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7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2587" y="1059495"/>
            <a:ext cx="11352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传统的开发运维模式，云化场景下的分布式微服务应用关系更为复杂，随着应用复杂度的不断提升、用户数量的不断增加，海量业务下如何保障应用正常、如何快速完成问题定位、如何快速找到性能瓶颈，已经成为应用运维的巨大挑战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云化场景下分布式应用的运维挑战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15756" y="2039477"/>
            <a:ext cx="9882431" cy="4342645"/>
            <a:chOff x="1615756" y="2039477"/>
            <a:chExt cx="9882431" cy="4342645"/>
          </a:xfrm>
        </p:grpSpPr>
        <p:sp>
          <p:nvSpPr>
            <p:cNvPr id="35" name="AutoShape 4"/>
            <p:cNvSpPr>
              <a:spLocks noChangeArrowheads="1"/>
            </p:cNvSpPr>
            <p:nvPr/>
          </p:nvSpPr>
          <p:spPr bwMode="auto">
            <a:xfrm>
              <a:off x="2896028" y="4161437"/>
              <a:ext cx="1401359" cy="17476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89CB0">
                    <a:alpha val="59000"/>
                  </a:srgbClr>
                </a:gs>
                <a:gs pos="84000">
                  <a:srgbClr val="089CB0">
                    <a:alpha val="13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softEdge rad="25400"/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16842" tIns="8423" rIns="16842" bIns="8423" anchor="ctr" anchorCtr="0">
              <a:noAutofit/>
            </a:bodyPr>
            <a:lstStyle/>
            <a:p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617867" y="3468939"/>
              <a:ext cx="288032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altLang="zh-CN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1. </a:t>
              </a:r>
              <a:r>
                <a:rPr lang="zh-CN" altLang="en-US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微</a:t>
              </a:r>
              <a:r>
                <a:rPr lang="zh-CN" altLang="en-US" sz="1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服务依赖关系能否</a:t>
              </a:r>
              <a:r>
                <a:rPr lang="zh-CN" altLang="en-US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可视化？</a:t>
              </a:r>
              <a:endPara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SzPct val="80000"/>
              </a:pPr>
              <a:r>
                <a:rPr lang="en-US" altLang="zh-CN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2. </a:t>
              </a:r>
              <a:r>
                <a:rPr lang="zh-CN" altLang="en-US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最终用户体验如何？</a:t>
              </a:r>
              <a:endPara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SzPct val="80000"/>
              </a:pPr>
              <a:r>
                <a:rPr lang="en-US" altLang="zh-CN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3. </a:t>
              </a:r>
              <a:r>
                <a:rPr lang="zh-CN" altLang="en-US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问题如何</a:t>
              </a:r>
              <a:r>
                <a:rPr lang="zh-CN" altLang="en-US" sz="1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快速</a:t>
              </a:r>
              <a:r>
                <a:rPr lang="zh-CN" altLang="en-US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追踪？</a:t>
              </a:r>
              <a:endParaRPr lang="en-US" altLang="zh-CN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SzPct val="80000"/>
              </a:pPr>
              <a:r>
                <a:rPr lang="en-US" altLang="zh-CN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4. </a:t>
              </a:r>
              <a:r>
                <a:rPr lang="zh-CN" altLang="en-US" sz="1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散落的日志无法关联分析？</a:t>
              </a:r>
              <a:endParaRPr lang="zh-CN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77666" y="203947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129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传统运维模式</a:t>
              </a:r>
              <a:endPara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041623" y="2039477"/>
              <a:ext cx="25186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129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  <a:cs typeface="Arial" pitchFamily="34" charset="0"/>
                </a:rPr>
                <a:t>大型分布式应用关系错综复杂</a:t>
              </a:r>
              <a:endPara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1669603" y="4022696"/>
              <a:ext cx="2872737" cy="0"/>
            </a:xfrm>
            <a:prstGeom prst="line">
              <a:avLst/>
            </a:prstGeom>
            <a:noFill/>
            <a:ln w="6350" cap="flat">
              <a:solidFill>
                <a:srgbClr val="7F7F7F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40" name="文本框 39"/>
            <p:cNvSpPr txBox="1"/>
            <p:nvPr/>
          </p:nvSpPr>
          <p:spPr>
            <a:xfrm>
              <a:off x="1615756" y="259952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26025" y="410877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125805" y="3841323"/>
              <a:ext cx="941805" cy="296732"/>
              <a:chOff x="1245365" y="2821576"/>
              <a:chExt cx="941805" cy="296732"/>
            </a:xfrm>
          </p:grpSpPr>
          <p:sp>
            <p:nvSpPr>
              <p:cNvPr id="43" name="下箭头 42"/>
              <p:cNvSpPr/>
              <p:nvPr/>
            </p:nvSpPr>
            <p:spPr bwMode="auto">
              <a:xfrm>
                <a:off x="1245365" y="2821576"/>
                <a:ext cx="225274" cy="28814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016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下箭头 43"/>
              <p:cNvSpPr/>
              <p:nvPr/>
            </p:nvSpPr>
            <p:spPr bwMode="auto">
              <a:xfrm>
                <a:off x="1602549" y="2830165"/>
                <a:ext cx="225274" cy="28814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016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下箭头 44"/>
              <p:cNvSpPr/>
              <p:nvPr/>
            </p:nvSpPr>
            <p:spPr bwMode="auto">
              <a:xfrm>
                <a:off x="1961896" y="2830165"/>
                <a:ext cx="225274" cy="28814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79200" tIns="39600" rIns="79200" bIns="396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016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3119654" y="3585373"/>
              <a:ext cx="9541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运维数据下载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989459" y="4369887"/>
              <a:ext cx="1214496" cy="1330748"/>
              <a:chOff x="1403648" y="3147814"/>
              <a:chExt cx="1214496" cy="1330748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403648" y="3147814"/>
                <a:ext cx="1214496" cy="258325"/>
                <a:chOff x="1522921" y="3515551"/>
                <a:chExt cx="1214496" cy="258325"/>
              </a:xfrm>
            </p:grpSpPr>
            <p:sp>
              <p:nvSpPr>
                <p:cNvPr id="58" name="AutoShape 9"/>
                <p:cNvSpPr>
                  <a:spLocks noChangeArrowheads="1"/>
                </p:cNvSpPr>
                <p:nvPr/>
              </p:nvSpPr>
              <p:spPr bwMode="auto">
                <a:xfrm>
                  <a:off x="1638809" y="3515551"/>
                  <a:ext cx="1098608" cy="258325"/>
                </a:xfrm>
                <a:prstGeom prst="homePlate">
                  <a:avLst>
                    <a:gd name="adj" fmla="val 23369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72000" tIns="0" rIns="0" bIns="0" anchor="ctr"/>
                <a:lstStyle>
                  <a:lvl1pPr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zh-CN" altLang="en-US" sz="1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运行日志</a:t>
                  </a:r>
                  <a:endPara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22921" y="3575883"/>
                  <a:ext cx="250390" cy="13766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algn="ctr" eaLnBrk="0" hangingPunct="0"/>
                  <a:r>
                    <a:rPr kumimoji="1"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403648" y="3505288"/>
                <a:ext cx="1214496" cy="258325"/>
                <a:chOff x="1522921" y="3904988"/>
                <a:chExt cx="1214496" cy="258325"/>
              </a:xfrm>
            </p:grpSpPr>
            <p:sp>
              <p:nvSpPr>
                <p:cNvPr id="56" name="AutoShape 11"/>
                <p:cNvSpPr>
                  <a:spLocks noChangeArrowheads="1"/>
                </p:cNvSpPr>
                <p:nvPr/>
              </p:nvSpPr>
              <p:spPr bwMode="auto">
                <a:xfrm>
                  <a:off x="1638809" y="3904988"/>
                  <a:ext cx="1098608" cy="258325"/>
                </a:xfrm>
                <a:prstGeom prst="homePlate">
                  <a:avLst>
                    <a:gd name="adj" fmla="val 23369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72000" tIns="0" rIns="0" bIns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调试数据</a:t>
                  </a:r>
                </a:p>
              </p:txBody>
            </p:sp>
            <p:sp>
              <p:nvSpPr>
                <p:cNvPr id="57" name="Rectangle 22"/>
                <p:cNvSpPr>
                  <a:spLocks noChangeArrowheads="1"/>
                </p:cNvSpPr>
                <p:nvPr/>
              </p:nvSpPr>
              <p:spPr bwMode="auto">
                <a:xfrm>
                  <a:off x="1522921" y="3965320"/>
                  <a:ext cx="250390" cy="13766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algn="ctr" eaLnBrk="0" hangingPunct="0"/>
                  <a:r>
                    <a:rPr kumimoji="1"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403648" y="3862762"/>
                <a:ext cx="1214496" cy="258325"/>
                <a:chOff x="1522921" y="4296003"/>
                <a:chExt cx="1214496" cy="258325"/>
              </a:xfrm>
            </p:grpSpPr>
            <p:sp>
              <p:nvSpPr>
                <p:cNvPr id="54" name="AutoShape 13"/>
                <p:cNvSpPr>
                  <a:spLocks noChangeArrowheads="1"/>
                </p:cNvSpPr>
                <p:nvPr/>
              </p:nvSpPr>
              <p:spPr bwMode="auto">
                <a:xfrm>
                  <a:off x="1638809" y="4296003"/>
                  <a:ext cx="1098608" cy="258325"/>
                </a:xfrm>
                <a:prstGeom prst="homePlate">
                  <a:avLst>
                    <a:gd name="adj" fmla="val 23369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72000" tIns="0" rIns="0" bIns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系统资源</a:t>
                  </a:r>
                </a:p>
              </p:txBody>
            </p:sp>
            <p:sp>
              <p:nvSpPr>
                <p:cNvPr id="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522921" y="4356335"/>
                  <a:ext cx="250390" cy="13766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/>
                <a:p>
                  <a:pPr algn="ctr" eaLnBrk="0" hangingPunct="0"/>
                  <a:r>
                    <a:rPr kumimoji="1"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403648" y="4220237"/>
                <a:ext cx="1186816" cy="258325"/>
                <a:chOff x="1522921" y="4687018"/>
                <a:chExt cx="1186816" cy="258325"/>
              </a:xfrm>
            </p:grpSpPr>
            <p:sp>
              <p:nvSpPr>
                <p:cNvPr id="52" name="AutoShape 13"/>
                <p:cNvSpPr>
                  <a:spLocks noChangeArrowheads="1"/>
                </p:cNvSpPr>
                <p:nvPr/>
              </p:nvSpPr>
              <p:spPr bwMode="auto">
                <a:xfrm>
                  <a:off x="1611129" y="4687018"/>
                  <a:ext cx="1098608" cy="258325"/>
                </a:xfrm>
                <a:prstGeom prst="homePlate">
                  <a:avLst>
                    <a:gd name="adj" fmla="val 23369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72000" tIns="0" rIns="0" bIns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告警信息</a:t>
                  </a:r>
                </a:p>
              </p:txBody>
            </p:sp>
            <p:sp>
              <p:nvSpPr>
                <p:cNvPr id="53" name="Rectangle 23"/>
                <p:cNvSpPr>
                  <a:spLocks noChangeArrowheads="1"/>
                </p:cNvSpPr>
                <p:nvPr/>
              </p:nvSpPr>
              <p:spPr bwMode="auto">
                <a:xfrm>
                  <a:off x="1522921" y="4747350"/>
                  <a:ext cx="250390" cy="13766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bg1"/>
                      </a:solidFill>
                      <a:latin typeface="FrutigerNext LT Regular" panose="020B0803040504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1" lang="en-US" altLang="zh-CN" sz="8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kumimoji="1" lang="en-US" altLang="zh-CN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8875" y="4665493"/>
              <a:ext cx="481274" cy="694030"/>
            </a:xfrm>
            <a:prstGeom prst="rect">
              <a:avLst/>
            </a:prstGeom>
            <a:effectLst>
              <a:softEdge rad="12700"/>
            </a:effectLst>
          </p:spPr>
        </p:pic>
        <p:sp>
          <p:nvSpPr>
            <p:cNvPr id="61" name="文本框 60"/>
            <p:cNvSpPr txBox="1"/>
            <p:nvPr/>
          </p:nvSpPr>
          <p:spPr>
            <a:xfrm>
              <a:off x="2056902" y="5457581"/>
              <a:ext cx="725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000" b="1" dirty="0"/>
                <a:t>开发</a:t>
              </a:r>
              <a:r>
                <a:rPr lang="zh-CN" altLang="en-US" sz="1000" b="1" dirty="0" smtClean="0"/>
                <a:t>人员</a:t>
              </a:r>
              <a:endParaRPr lang="en-US" altLang="zh-CN" sz="1000" b="1" dirty="0" smtClean="0"/>
            </a:p>
            <a:p>
              <a:r>
                <a:rPr lang="zh-CN" altLang="en-US" sz="1000" b="1" dirty="0" smtClean="0"/>
                <a:t>逐一</a:t>
              </a:r>
              <a:r>
                <a:rPr lang="zh-CN" altLang="en-US" sz="1000" b="1" dirty="0"/>
                <a:t>排查</a:t>
              </a:r>
            </a:p>
          </p:txBody>
        </p:sp>
        <p:cxnSp>
          <p:nvCxnSpPr>
            <p:cNvPr id="62" name="Shape 297"/>
            <p:cNvCxnSpPr/>
            <p:nvPr/>
          </p:nvCxnSpPr>
          <p:spPr>
            <a:xfrm>
              <a:off x="4542340" y="2118780"/>
              <a:ext cx="0" cy="4263342"/>
            </a:xfrm>
            <a:prstGeom prst="straightConnector1">
              <a:avLst/>
            </a:prstGeom>
            <a:noFill/>
            <a:ln w="6350" cap="flat">
              <a:solidFill>
                <a:srgbClr val="7F7F7F"/>
              </a:solidFill>
              <a:prstDash val="dash"/>
              <a:round/>
              <a:headEnd type="none" w="lg" len="lg"/>
              <a:tailEnd type="none" w="lg" len="lg"/>
            </a:ln>
          </p:spPr>
        </p:cxn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075" y="2421470"/>
              <a:ext cx="1296000" cy="1115035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753" y="2881266"/>
              <a:ext cx="3002841" cy="273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3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云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化场景下应用的调用链跟踪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1197546"/>
            <a:ext cx="11089232" cy="49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调用追踪之性能瓶颈定界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2971" y="890158"/>
            <a:ext cx="11167113" cy="5673329"/>
            <a:chOff x="552971" y="890158"/>
            <a:chExt cx="11167113" cy="5673329"/>
          </a:xfrm>
        </p:grpSpPr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34340" y="3613216"/>
              <a:ext cx="2020118" cy="149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5762" y="2131900"/>
              <a:ext cx="6565703" cy="3045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剪去单角的矩形 86"/>
            <p:cNvSpPr/>
            <p:nvPr/>
          </p:nvSpPr>
          <p:spPr bwMode="auto">
            <a:xfrm>
              <a:off x="552971" y="1142186"/>
              <a:ext cx="11161240" cy="815466"/>
            </a:xfrm>
            <a:prstGeom prst="snip1Rect">
              <a:avLst/>
            </a:prstGeom>
            <a:solidFill>
              <a:srgbClr val="5B9CFB"/>
            </a:solidFill>
            <a:ln>
              <a:solidFill>
                <a:schemeClr val="bg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Clr>
                  <a:srgbClr val="CC9900"/>
                </a:buClr>
              </a:pPr>
              <a:r>
                <a:rPr lang="en-US" altLang="zh-CN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问题背景：客户系统出现性能问题，某个接口调用耗时过长。使用调用追踪进行性能分析。</a:t>
              </a:r>
              <a:endParaRPr lang="en-US" altLang="zh-CN" sz="1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Clr>
                  <a:srgbClr val="CC9900"/>
                </a:buClr>
              </a:pPr>
              <a:r>
                <a:rPr lang="zh-CN" altLang="en-US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问题价值点：客户表示之前有一处代码使用了递归逻辑，通过调用追踪发现时延</a:t>
              </a:r>
              <a:r>
                <a:rPr lang="en-US" altLang="zh-CN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800ms</a:t>
              </a:r>
              <a:r>
                <a:rPr lang="zh-CN" altLang="en-US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，优化代码后下降到</a:t>
              </a:r>
              <a:r>
                <a:rPr lang="en-US" altLang="zh-CN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20ms</a:t>
              </a:r>
              <a:r>
                <a:rPr lang="zh-CN" altLang="en-US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，认为确实可以发挥很大作用。</a:t>
              </a: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552971" y="890158"/>
              <a:ext cx="3875014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场景：找出系统的性能瓶颈点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5969781" y="4135016"/>
              <a:ext cx="360040" cy="44690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90" name="右箭头 89"/>
            <p:cNvSpPr/>
            <p:nvPr/>
          </p:nvSpPr>
          <p:spPr bwMode="auto">
            <a:xfrm>
              <a:off x="6323135" y="4324280"/>
              <a:ext cx="2294732" cy="9603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91" name="文本框 2059"/>
            <p:cNvSpPr txBox="1"/>
            <p:nvPr/>
          </p:nvSpPr>
          <p:spPr>
            <a:xfrm>
              <a:off x="3800137" y="2904042"/>
              <a:ext cx="2225442" cy="27699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通过拓扑图获取延时高的实例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34339" y="2144898"/>
              <a:ext cx="2703807" cy="1365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4" name="组合 19"/>
            <p:cNvGrpSpPr/>
            <p:nvPr/>
          </p:nvGrpSpPr>
          <p:grpSpPr>
            <a:xfrm>
              <a:off x="3433292" y="2904042"/>
              <a:ext cx="288032" cy="317320"/>
              <a:chOff x="6300192" y="1563638"/>
              <a:chExt cx="360040" cy="360040"/>
            </a:xfrm>
          </p:grpSpPr>
          <p:sp>
            <p:nvSpPr>
              <p:cNvPr id="95" name="椭圆 94"/>
              <p:cNvSpPr/>
              <p:nvPr/>
            </p:nvSpPr>
            <p:spPr bwMode="auto">
              <a:xfrm>
                <a:off x="6300192" y="1563638"/>
                <a:ext cx="360040" cy="3600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6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6" name="TextBox 21"/>
              <p:cNvSpPr txBox="1"/>
              <p:nvPr/>
            </p:nvSpPr>
            <p:spPr>
              <a:xfrm>
                <a:off x="6300192" y="1563638"/>
                <a:ext cx="360040" cy="34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文本框 2059"/>
            <p:cNvSpPr txBox="1"/>
            <p:nvPr/>
          </p:nvSpPr>
          <p:spPr>
            <a:xfrm>
              <a:off x="1348879" y="5428107"/>
              <a:ext cx="3740596" cy="46166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下钻到对应的调用链寻找耗时最高的调用链信息进行优化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23"/>
            <p:cNvGrpSpPr/>
            <p:nvPr/>
          </p:nvGrpSpPr>
          <p:grpSpPr>
            <a:xfrm>
              <a:off x="940793" y="5366553"/>
              <a:ext cx="288032" cy="350982"/>
              <a:chOff x="6300192" y="1563638"/>
              <a:chExt cx="360040" cy="360040"/>
            </a:xfrm>
          </p:grpSpPr>
          <p:sp>
            <p:nvSpPr>
              <p:cNvPr id="99" name="椭圆 98"/>
              <p:cNvSpPr/>
              <p:nvPr/>
            </p:nvSpPr>
            <p:spPr bwMode="auto">
              <a:xfrm>
                <a:off x="6300192" y="1563638"/>
                <a:ext cx="360040" cy="3600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6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0" name="TextBox 25"/>
              <p:cNvSpPr txBox="1"/>
              <p:nvPr/>
            </p:nvSpPr>
            <p:spPr>
              <a:xfrm>
                <a:off x="6300192" y="1563638"/>
                <a:ext cx="360040" cy="34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1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39364" y="5408264"/>
              <a:ext cx="6480720" cy="1155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右箭头 101"/>
            <p:cNvSpPr/>
            <p:nvPr/>
          </p:nvSpPr>
          <p:spPr bwMode="auto">
            <a:xfrm rot="4462813">
              <a:off x="8923782" y="5510691"/>
              <a:ext cx="1432824" cy="7755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2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调用追踪之故障辅助定位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2971" y="892216"/>
            <a:ext cx="11089232" cy="5705933"/>
            <a:chOff x="552971" y="892216"/>
            <a:chExt cx="11089232" cy="570593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1163" y="3934846"/>
              <a:ext cx="8948698" cy="2663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5019" y="2212934"/>
              <a:ext cx="7183792" cy="1516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剪去单角的矩形 3"/>
            <p:cNvSpPr/>
            <p:nvPr/>
          </p:nvSpPr>
          <p:spPr bwMode="auto">
            <a:xfrm>
              <a:off x="552971" y="1114577"/>
              <a:ext cx="11089232" cy="847191"/>
            </a:xfrm>
            <a:prstGeom prst="snip1Rect">
              <a:avLst/>
            </a:prstGeom>
            <a:solidFill>
              <a:srgbClr val="5B9CFB"/>
            </a:solidFill>
            <a:ln>
              <a:solidFill>
                <a:schemeClr val="bg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r>
                <a:rPr lang="en-US" altLang="zh-CN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Clr>
                  <a:srgbClr val="CC9900"/>
                </a:buClr>
              </a:pPr>
              <a:r>
                <a:rPr lang="en-US" altLang="zh-CN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问题背景：客户微服务有</a:t>
              </a:r>
              <a:r>
                <a:rPr lang="en-US" altLang="zh-CN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个，系统某次调用出现问题，对于这类复杂的系统，需要借助调用追踪功能进行定位。</a:t>
              </a:r>
              <a:endParaRPr lang="en-US" altLang="zh-CN" sz="1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Clr>
                  <a:srgbClr val="CC9900"/>
                </a:buClr>
              </a:pPr>
              <a:r>
                <a:rPr lang="zh-CN" altLang="en-US" sz="1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问题价值点：对于复杂的系统，通过调用追踪可以迅速找到出现问题的实例，避免客户运维逐一排查。大大节省客户运维时间，提高运维效率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Clr>
                  <a:srgbClr val="CC9900"/>
                </a:buClr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endParaRPr lang="zh-CN" altLang="en-US" sz="1600" dirty="0" smtClean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52971" y="892216"/>
              <a:ext cx="3960440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场景：定位系统异常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" name="文本框 2059"/>
            <p:cNvSpPr txBox="1"/>
            <p:nvPr/>
          </p:nvSpPr>
          <p:spPr>
            <a:xfrm>
              <a:off x="903486" y="2117014"/>
              <a:ext cx="2169766" cy="27699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通过拓扑图获取延时高的实例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19"/>
            <p:cNvGrpSpPr/>
            <p:nvPr/>
          </p:nvGrpSpPr>
          <p:grpSpPr>
            <a:xfrm>
              <a:off x="552971" y="2064981"/>
              <a:ext cx="288032" cy="350981"/>
              <a:chOff x="6300192" y="1563638"/>
              <a:chExt cx="360040" cy="360040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6300192" y="1563638"/>
                <a:ext cx="360040" cy="3600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6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" name="TextBox 21"/>
              <p:cNvSpPr txBox="1"/>
              <p:nvPr/>
            </p:nvSpPr>
            <p:spPr>
              <a:xfrm>
                <a:off x="6300192" y="1563638"/>
                <a:ext cx="360040" cy="34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文本框 2059"/>
            <p:cNvSpPr txBox="1"/>
            <p:nvPr/>
          </p:nvSpPr>
          <p:spPr>
            <a:xfrm>
              <a:off x="4441403" y="4014920"/>
              <a:ext cx="3727408" cy="27699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下钻到出现错误的调用链，查看调用链详情进行定位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23"/>
            <p:cNvGrpSpPr/>
            <p:nvPr/>
          </p:nvGrpSpPr>
          <p:grpSpPr>
            <a:xfrm>
              <a:off x="4153371" y="3942909"/>
              <a:ext cx="288032" cy="350981"/>
              <a:chOff x="6300192" y="1563638"/>
              <a:chExt cx="360040" cy="360040"/>
            </a:xfrm>
          </p:grpSpPr>
          <p:sp>
            <p:nvSpPr>
              <p:cNvPr id="12" name="椭圆 11"/>
              <p:cNvSpPr/>
              <p:nvPr/>
            </p:nvSpPr>
            <p:spPr bwMode="auto">
              <a:xfrm>
                <a:off x="6300192" y="1563638"/>
                <a:ext cx="360040" cy="3600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6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3" name="TextBox 25"/>
              <p:cNvSpPr txBox="1"/>
              <p:nvPr/>
            </p:nvSpPr>
            <p:spPr>
              <a:xfrm>
                <a:off x="6300192" y="1563638"/>
                <a:ext cx="360040" cy="34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右箭头 14"/>
            <p:cNvSpPr/>
            <p:nvPr/>
          </p:nvSpPr>
          <p:spPr bwMode="auto">
            <a:xfrm rot="2127251" flipV="1">
              <a:off x="1474870" y="4034539"/>
              <a:ext cx="3708714" cy="13207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31184</TotalTime>
  <Words>428</Words>
  <Application>Microsoft Office PowerPoint</Application>
  <PresentationFormat>自定义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Wingdings</vt:lpstr>
      <vt:lpstr>Blank</vt:lpstr>
      <vt:lpstr>内容Copytext </vt:lpstr>
      <vt:lpstr>1_内容Copytext </vt:lpstr>
      <vt:lpstr>Thank you</vt:lpstr>
      <vt:lpstr>21天微服务实战营</vt:lpstr>
      <vt:lpstr>DAY21 微服务应用运维之调用追踪</vt:lpstr>
      <vt:lpstr>云化场景下分布式应用的运维挑战</vt:lpstr>
      <vt:lpstr>云化场景下应用的调用链跟踪</vt:lpstr>
      <vt:lpstr>调用追踪之性能瓶颈定界</vt:lpstr>
      <vt:lpstr>调用追踪之故障辅助定位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Lingmiaofeng</cp:lastModifiedBy>
  <cp:revision>746</cp:revision>
  <dcterms:created xsi:type="dcterms:W3CDTF">2014-09-24T01:01:53Z</dcterms:created>
  <dcterms:modified xsi:type="dcterms:W3CDTF">2019-02-12T02:08:55Z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(3)AvHfrWUB4oj5O9B7Knw/KiJIzRYQ4bWbVjkYw/QHJcuwfIwRW20BGP9Zz0BpTvKMKBJCjeCO
V5q/kgxLr6k5FGn+gtxZTBQlhw4xtlKnWsFAVdi5wsF76zw8WJypTT9U7LhwPDvQBgww1AMw
v3k5LGb/OAVFtAKjpz2UkEmRAuJCW/Yhv0m9pW2L5RkU5ApsUCUEfmis82Rmeq9QuTmjD/ib
hlAxWw9XeAqMdJWQDX</vt:lpwstr>
  </property>
  <property fmtid="{D5CDD505-2E9C-101B-9397-08002B2CF9AE}" pid="6" name="_2015_ms_pID_7253431">
    <vt:lpwstr>tAWlUv3Nb0GmJBGcEdd3KywRUTHPdbwPfcy/JdltLK9cxAjUU3+zWz
n0MEEXQhGCic6Ehsvd4vQoYJf/Spzn+j0cM9j0pzVZSsBWwJyfMoLXGU9Y2ZmFI2sLPYJaum
NxPV06YgOVK+HwGbWPxz5DSGtxRKwaIz6FprbeJ6QT0zPDY8X9ijAib6YgnRe/l+IcXWzjmi
vUP7HcGyCHyDzVv/AHFTFAxDTsmg+uz6ummn</vt:lpwstr>
  </property>
  <property fmtid="{D5CDD505-2E9C-101B-9397-08002B2CF9AE}" pid="7" name="_2015_ms_pID_7253432">
    <vt:lpwstr>M5yFVgNrN1zkhX+xUJLLhby3KtTpYSR6nngL
NJBmoRNdtKaBSvydrO6XJROOspwtjbYKnhxx9X9l0oy8U7k7JVg=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1549186864</vt:lpwstr>
  </property>
</Properties>
</file>