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8" r:id="rId2"/>
    <p:sldMasterId id="2147483670" r:id="rId3"/>
    <p:sldMasterId id="2147483666" r:id="rId4"/>
  </p:sldMasterIdLst>
  <p:notesMasterIdLst>
    <p:notesMasterId r:id="rId16"/>
  </p:notesMasterIdLst>
  <p:handoutMasterIdLst>
    <p:handoutMasterId r:id="rId17"/>
  </p:handoutMasterIdLst>
  <p:sldIdLst>
    <p:sldId id="278" r:id="rId5"/>
    <p:sldId id="421" r:id="rId6"/>
    <p:sldId id="460" r:id="rId7"/>
    <p:sldId id="477" r:id="rId8"/>
    <p:sldId id="461" r:id="rId9"/>
    <p:sldId id="478" r:id="rId10"/>
    <p:sldId id="479" r:id="rId11"/>
    <p:sldId id="481" r:id="rId12"/>
    <p:sldId id="482" r:id="rId13"/>
    <p:sldId id="483" r:id="rId14"/>
    <p:sldId id="259" r:id="rId15"/>
  </p:sldIdLst>
  <p:sldSz cx="12195175" cy="6859588"/>
  <p:notesSz cx="6858000" cy="9144000"/>
  <p:defaultTextStyle>
    <a:defPPr>
      <a:defRPr lang="zh-CN"/>
    </a:defPPr>
    <a:lvl1pPr marL="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7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908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45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8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81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5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87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" userDrawn="1">
          <p15:clr>
            <a:srgbClr val="A4A3A4"/>
          </p15:clr>
        </p15:guide>
        <p15:guide id="2" orient="horz" pos="104" userDrawn="1">
          <p15:clr>
            <a:srgbClr val="A4A3A4"/>
          </p15:clr>
        </p15:guide>
        <p15:guide id="3" orient="horz" pos="3976" userDrawn="1">
          <p15:clr>
            <a:srgbClr val="A4A3A4"/>
          </p15:clr>
        </p15:guide>
        <p15:guide id="4" orient="horz" pos="952" userDrawn="1">
          <p15:clr>
            <a:srgbClr val="A4A3A4"/>
          </p15:clr>
        </p15:guide>
        <p15:guide id="5" pos="367" userDrawn="1">
          <p15:clr>
            <a:srgbClr val="A4A3A4"/>
          </p15:clr>
        </p15:guide>
        <p15:guide id="6" pos="7335" userDrawn="1">
          <p15:clr>
            <a:srgbClr val="A4A3A4"/>
          </p15:clr>
        </p15:guide>
        <p15:guide id="7" orient="horz" pos="1299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  <p15:guide id="9" orient="horz" pos="2614" userDrawn="1">
          <p15:clr>
            <a:srgbClr val="A4A3A4"/>
          </p15:clr>
        </p15:guide>
        <p15:guide id="10" orient="horz" pos="3612" userDrawn="1">
          <p15:clr>
            <a:srgbClr val="A4A3A4"/>
          </p15:clr>
        </p15:guide>
        <p15:guide id="11" pos="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C8D5"/>
    <a:srgbClr val="F7A655"/>
    <a:srgbClr val="91A2B5"/>
    <a:srgbClr val="15B0E8"/>
    <a:srgbClr val="415463"/>
    <a:srgbClr val="F66F6A"/>
    <a:srgbClr val="0070C0"/>
    <a:srgbClr val="E3E3E3"/>
    <a:srgbClr val="202A4C"/>
    <a:srgbClr val="84D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4718" autoAdjust="0"/>
  </p:normalViewPr>
  <p:slideViewPr>
    <p:cSldViewPr snapToObjects="1">
      <p:cViewPr varScale="1">
        <p:scale>
          <a:sx n="104" d="100"/>
          <a:sy n="104" d="100"/>
        </p:scale>
        <p:origin x="114" y="378"/>
      </p:cViewPr>
      <p:guideLst>
        <p:guide orient="horz" pos="776"/>
        <p:guide orient="horz" pos="104"/>
        <p:guide orient="horz" pos="3976"/>
        <p:guide orient="horz" pos="952"/>
        <p:guide pos="367"/>
        <p:guide pos="7335"/>
        <p:guide orient="horz" pos="1299"/>
        <p:guide orient="horz" pos="1525"/>
        <p:guide orient="horz" pos="2614"/>
        <p:guide orient="horz" pos="3612"/>
        <p:guide pos="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38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7AC6-CD63-43A6-A8AF-DA6897023C72}" type="datetimeFigureOut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B85BE-7573-414C-BEC9-C51CBD1DD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0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1D858-BC27-4B03-A8F8-E5EA7A5BEA63}" type="datetimeFigureOut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3EFC-2291-4B94-A734-3FF0397C02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8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972" y="1793935"/>
            <a:ext cx="6912768" cy="1571842"/>
          </a:xfrm>
        </p:spPr>
        <p:txBody>
          <a:bodyPr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Headline in Arial Regular 54 point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552971" y="3641734"/>
            <a:ext cx="4153688" cy="461665"/>
          </a:xfrm>
          <a:prstGeom prst="rect">
            <a:avLst/>
          </a:prstGeom>
        </p:spPr>
        <p:txBody>
          <a:bodyPr/>
          <a:lstStyle>
            <a:lvl1pPr marL="342969" marR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408955" y="333450"/>
            <a:ext cx="11305256" cy="546847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/>
              <a:t>Slide Title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955" y="1197546"/>
            <a:ext cx="11305256" cy="4608512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Headline in Arial Regular 24 - 32 point</a:t>
            </a:r>
          </a:p>
        </p:txBody>
      </p:sp>
    </p:spTree>
    <p:extLst>
      <p:ext uri="{BB962C8B-B14F-4D97-AF65-F5344CB8AC3E}">
        <p14:creationId xmlns:p14="http://schemas.microsoft.com/office/powerpoint/2010/main" val="15291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8159" y="326720"/>
            <a:ext cx="11378060" cy="583790"/>
          </a:xfrm>
        </p:spPr>
        <p:txBody>
          <a:bodyPr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32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159" y="1269555"/>
            <a:ext cx="11378060" cy="5032758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24 point </a:t>
            </a:r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9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14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9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1EAFEE8-4C75-E241-9A31-F4F48C0BD2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" y="0"/>
            <a:ext cx="12193467" cy="6859588"/>
          </a:xfrm>
          <a:prstGeom prst="rect">
            <a:avLst/>
          </a:prstGeom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1370" y="1701602"/>
            <a:ext cx="7250029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/>
              <a:t>Headline in Arial Regular 48 point</a:t>
            </a:r>
            <a:endParaRPr lang="zh-CN" altLang="en-US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971" y="3573810"/>
            <a:ext cx="458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0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advClick="0" advTm="8000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800" b="0" dirty="0">
          <a:solidFill>
            <a:schemeClr val="tx1">
              <a:lumMod val="95000"/>
              <a:lumOff val="5000"/>
            </a:schemeClr>
          </a:solidFill>
          <a:latin typeface="+mj-lt"/>
          <a:ea typeface="Arial Unicode MS" panose="020B0604020202020204" pitchFamily="34" charset="-122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91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583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874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9166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69" marR="0" indent="-342969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00"/>
        </a:buClr>
        <a:buSzTx/>
        <a:buFontTx/>
        <a:buNone/>
        <a:tabLst/>
        <a:defRPr sz="2400" b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Arial" panose="020B0604020202020204" pitchFamily="34" charset="0"/>
        </a:defRPr>
      </a:lvl1pPr>
      <a:lvl2pPr marL="743099" indent="-28580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FF28E747-455B-3B49-9DE0-4C2680CBCA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8955" y="320342"/>
            <a:ext cx="11176462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52240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80385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74903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5A371F5-A752-BB41-BED2-B2462DDE5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077" y="388716"/>
            <a:ext cx="11176340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15291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57824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8579839-2BC2-7C42-8216-DD034F7E7D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ervicecomb.io/java-chassis/zh_CN/transports/rest-over-vertx.html" TargetMode="External"/><Relationship Id="rId2" Type="http://schemas.openxmlformats.org/officeDocument/2006/relationships/hyperlink" Target="https://docs.servicecomb.io/java-chassis/zh_CN/general-development/thread-model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ervicecomb.io/java-chassis/zh_CN/general-development/reactive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4979" y="1891784"/>
            <a:ext cx="7490717" cy="83317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21</a:t>
            </a:r>
            <a:r>
              <a:rPr lang="zh-CN" altLang="en-US" dirty="0" smtClean="0">
                <a:solidFill>
                  <a:srgbClr val="202A4C"/>
                </a:solidFill>
              </a:rPr>
              <a:t>天微服务实战营</a:t>
            </a:r>
            <a:r>
              <a:rPr lang="en-US" altLang="zh-CN" dirty="0" smtClean="0">
                <a:solidFill>
                  <a:srgbClr val="202A4C"/>
                </a:solidFill>
              </a:rPr>
              <a:t>-</a:t>
            </a:r>
            <a:r>
              <a:rPr lang="en-US" altLang="zh-CN" dirty="0" smtClean="0">
                <a:solidFill>
                  <a:srgbClr val="202A4C"/>
                </a:solidFill>
              </a:rPr>
              <a:t>Day10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1"/>
          </p:nvPr>
        </p:nvSpPr>
        <p:spPr>
          <a:xfrm>
            <a:off x="624979" y="3053007"/>
            <a:ext cx="6984776" cy="520804"/>
          </a:xfrm>
        </p:spPr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华为云</a:t>
            </a:r>
            <a:r>
              <a:rPr lang="en" altLang="zh-CN" dirty="0">
                <a:solidFill>
                  <a:srgbClr val="202A4C"/>
                </a:solidFill>
              </a:rPr>
              <a:t>DevCloud &amp; </a:t>
            </a:r>
            <a:r>
              <a:rPr lang="en-US" altLang="zh-CN" dirty="0" smtClean="0">
                <a:solidFill>
                  <a:srgbClr val="202A4C"/>
                </a:solidFill>
              </a:rPr>
              <a:t>ServiceStage</a:t>
            </a:r>
            <a:r>
              <a:rPr lang="zh-CN" altLang="en-US" dirty="0" smtClean="0">
                <a:solidFill>
                  <a:srgbClr val="202A4C"/>
                </a:solidFill>
              </a:rPr>
              <a:t>服务</a:t>
            </a:r>
            <a:r>
              <a:rPr lang="zh-CN" altLang="en-US" dirty="0">
                <a:solidFill>
                  <a:srgbClr val="202A4C"/>
                </a:solidFill>
              </a:rPr>
              <a:t>联合出品</a:t>
            </a:r>
          </a:p>
        </p:txBody>
      </p:sp>
    </p:spTree>
    <p:extLst>
      <p:ext uri="{BB962C8B-B14F-4D97-AF65-F5344CB8AC3E}">
        <p14:creationId xmlns:p14="http://schemas.microsoft.com/office/powerpoint/2010/main" val="5877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性能统计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我们在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服务中开启</a:t>
            </a:r>
            <a:r>
              <a:rPr kumimoji="1" lang="en-US" altLang="zh-CN" dirty="0" smtClean="0">
                <a:solidFill>
                  <a:srgbClr val="202A4C"/>
                </a:solidFill>
              </a:rPr>
              <a:t>metrics</a:t>
            </a:r>
            <a:r>
              <a:rPr kumimoji="1" lang="zh-CN" altLang="en-US" dirty="0" smtClean="0">
                <a:solidFill>
                  <a:srgbClr val="202A4C"/>
                </a:solidFill>
              </a:rPr>
              <a:t>日志，重启并连续调用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服务，可以在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的日志中看到如下内容：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1" y="2233416"/>
            <a:ext cx="6300788" cy="427386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53759" y="2310765"/>
            <a:ext cx="5341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415463"/>
                </a:solidFill>
              </a:rPr>
              <a:t>Consumer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服务既作为服务端接受</a:t>
            </a:r>
            <a:r>
              <a:rPr lang="en-US" altLang="zh-CN" sz="1600" dirty="0" smtClean="0">
                <a:solidFill>
                  <a:srgbClr val="415463"/>
                </a:solidFill>
              </a:rPr>
              <a:t>edge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服务的请求，也作为客户端调用</a:t>
            </a:r>
            <a:r>
              <a:rPr lang="en-US" altLang="zh-CN" sz="1600" dirty="0" smtClean="0">
                <a:solidFill>
                  <a:srgbClr val="415463"/>
                </a:solidFill>
              </a:rPr>
              <a:t>provider</a:t>
            </a:r>
            <a:r>
              <a:rPr lang="zh-CN" altLang="en-US" sz="1600" dirty="0" smtClean="0">
                <a:solidFill>
                  <a:srgbClr val="415463"/>
                </a:solidFill>
              </a:rPr>
              <a:t>服务，所以它的</a:t>
            </a:r>
            <a:r>
              <a:rPr lang="en-US" altLang="zh-CN" sz="1600" dirty="0" smtClean="0">
                <a:solidFill>
                  <a:srgbClr val="415463"/>
                </a:solidFill>
              </a:rPr>
              <a:t>metrics</a:t>
            </a:r>
            <a:r>
              <a:rPr lang="zh-CN" altLang="en-US" sz="1600" dirty="0" smtClean="0">
                <a:solidFill>
                  <a:srgbClr val="415463"/>
                </a:solidFill>
              </a:rPr>
              <a:t>日志会打印</a:t>
            </a:r>
            <a:r>
              <a:rPr lang="en-US" altLang="zh-CN" sz="1600" dirty="0" smtClean="0">
                <a:solidFill>
                  <a:srgbClr val="415463"/>
                </a:solidFill>
              </a:rPr>
              <a:t>consumer</a:t>
            </a:r>
            <a:r>
              <a:rPr lang="en-US" altLang="zh-CN" sz="1600" dirty="0" smtClean="0">
                <a:solidFill>
                  <a:srgbClr val="415463"/>
                </a:solidFill>
              </a:rPr>
              <a:t>/provider</a:t>
            </a:r>
            <a:r>
              <a:rPr lang="zh-CN" altLang="en-US" sz="1600" dirty="0" smtClean="0">
                <a:solidFill>
                  <a:srgbClr val="415463"/>
                </a:solidFill>
              </a:rPr>
              <a:t>两方面的内容。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endParaRPr lang="en-US" altLang="zh-CN" sz="1600" dirty="0" smtClean="0">
              <a:solidFill>
                <a:srgbClr val="415463"/>
              </a:solidFill>
            </a:endParaRPr>
          </a:p>
          <a:p>
            <a:r>
              <a:rPr lang="zh-CN" altLang="en-US" sz="1600" dirty="0" smtClean="0">
                <a:solidFill>
                  <a:srgbClr val="415463"/>
                </a:solidFill>
              </a:rPr>
              <a:t>这里详细打印了连接建立、线程池工作状态、吞吐量、请求在内部各阶段的平均处理时间、最大处理时间等数据。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endParaRPr lang="en-US" altLang="zh-CN" sz="1600" dirty="0">
              <a:solidFill>
                <a:srgbClr val="415463"/>
              </a:solidFill>
            </a:endParaRPr>
          </a:p>
          <a:p>
            <a:r>
              <a:rPr lang="zh-CN" altLang="en-US" sz="1600" dirty="0" smtClean="0">
                <a:solidFill>
                  <a:srgbClr val="415463"/>
                </a:solidFill>
              </a:rPr>
              <a:t>进行压测和性能调优时，可以打开</a:t>
            </a:r>
            <a:r>
              <a:rPr lang="en-US" altLang="zh-CN" sz="1600" dirty="0" smtClean="0">
                <a:solidFill>
                  <a:srgbClr val="415463"/>
                </a:solidFill>
              </a:rPr>
              <a:t>metrics</a:t>
            </a:r>
            <a:r>
              <a:rPr lang="zh-CN" altLang="en-US" sz="1600" dirty="0" smtClean="0">
                <a:solidFill>
                  <a:srgbClr val="415463"/>
                </a:solidFill>
              </a:rPr>
              <a:t>日志作为判断依据。</a:t>
            </a:r>
            <a:endParaRPr lang="en-US" altLang="zh-CN" sz="1600" dirty="0" smtClean="0">
              <a:solidFill>
                <a:srgbClr val="4154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8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A0B396E-1FCE-6548-A0DA-229DA804A56A}"/>
              </a:ext>
            </a:extLst>
          </p:cNvPr>
          <p:cNvSpPr txBox="1"/>
          <p:nvPr/>
        </p:nvSpPr>
        <p:spPr>
          <a:xfrm>
            <a:off x="4441403" y="2277666"/>
            <a:ext cx="309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202A4C"/>
                </a:solidFill>
              </a:rPr>
              <a:t>Thank You</a:t>
            </a:r>
            <a:endParaRPr lang="zh-CN" altLang="zh-CN" sz="4800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Day10 </a:t>
            </a:r>
            <a:r>
              <a:rPr lang="en-US" altLang="zh-CN" dirty="0">
                <a:solidFill>
                  <a:srgbClr val="202A4C"/>
                </a:solidFill>
              </a:rPr>
              <a:t>CSE</a:t>
            </a:r>
            <a:r>
              <a:rPr lang="zh-CN" altLang="en-US" dirty="0">
                <a:solidFill>
                  <a:srgbClr val="202A4C"/>
                </a:solidFill>
              </a:rPr>
              <a:t>实战之微服务线程模型和性能统计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大纲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线程模型简介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性能统计（</a:t>
            </a:r>
            <a:r>
              <a:rPr kumimoji="1" lang="en-US" altLang="zh-CN" dirty="0" smtClean="0">
                <a:solidFill>
                  <a:srgbClr val="202A4C"/>
                </a:solidFill>
              </a:rPr>
              <a:t>Metrics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）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线程模型简介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202A4C"/>
                </a:solidFill>
              </a:rPr>
              <a:t>ServiceComb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（</a:t>
            </a:r>
            <a:r>
              <a:rPr kumimoji="1" lang="en-US" altLang="zh-CN" dirty="0" smtClean="0">
                <a:solidFill>
                  <a:srgbClr val="202A4C"/>
                </a:solidFill>
              </a:rPr>
              <a:t>CSEJavaSDK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）是</a:t>
            </a:r>
            <a:r>
              <a:rPr kumimoji="1" lang="zh-CN" altLang="en-US" dirty="0">
                <a:solidFill>
                  <a:srgbClr val="202A4C"/>
                </a:solidFill>
              </a:rPr>
              <a:t>基于</a:t>
            </a:r>
            <a:r>
              <a:rPr kumimoji="1" lang="en-US" altLang="zh-CN" dirty="0" err="1">
                <a:solidFill>
                  <a:srgbClr val="202A4C"/>
                </a:solidFill>
              </a:rPr>
              <a:t>Vert.x</a:t>
            </a:r>
            <a:r>
              <a:rPr kumimoji="1" lang="zh-CN" altLang="en-US" dirty="0">
                <a:solidFill>
                  <a:srgbClr val="202A4C"/>
                </a:solidFill>
              </a:rPr>
              <a:t>开发的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r>
              <a:rPr kumimoji="1" lang="en-US" altLang="zh-CN" dirty="0" err="1" smtClean="0">
                <a:solidFill>
                  <a:srgbClr val="202A4C"/>
                </a:solidFill>
              </a:rPr>
              <a:t>Vert.x</a:t>
            </a:r>
            <a:r>
              <a:rPr kumimoji="1" lang="zh-CN" altLang="en-US" dirty="0">
                <a:solidFill>
                  <a:srgbClr val="202A4C"/>
                </a:solidFill>
              </a:rPr>
              <a:t>是一个依赖</a:t>
            </a:r>
            <a:r>
              <a:rPr kumimoji="1" lang="en-US" altLang="zh-CN" dirty="0" err="1">
                <a:solidFill>
                  <a:srgbClr val="202A4C"/>
                </a:solidFill>
              </a:rPr>
              <a:t>Netty</a:t>
            </a:r>
            <a:r>
              <a:rPr kumimoji="1" lang="zh-CN" altLang="en-US" dirty="0">
                <a:solidFill>
                  <a:srgbClr val="202A4C"/>
                </a:solidFill>
              </a:rPr>
              <a:t>，具有异步非阻塞特点的框架，它</a:t>
            </a:r>
            <a:r>
              <a:rPr kumimoji="1" lang="zh-CN" altLang="en-US" dirty="0" smtClean="0">
                <a:solidFill>
                  <a:srgbClr val="202A4C"/>
                </a:solidFill>
              </a:rPr>
              <a:t>是</a:t>
            </a:r>
            <a:r>
              <a:rPr kumimoji="1" lang="en-US" altLang="zh-CN" dirty="0" smtClean="0">
                <a:solidFill>
                  <a:srgbClr val="202A4C"/>
                </a:solidFill>
              </a:rPr>
              <a:t>CSEJavaSDK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高性能</a:t>
            </a:r>
            <a:r>
              <a:rPr kumimoji="1" lang="zh-CN" altLang="en-US" dirty="0">
                <a:solidFill>
                  <a:srgbClr val="202A4C"/>
                </a:solidFill>
              </a:rPr>
              <a:t>的基础，但也</a:t>
            </a:r>
            <a:r>
              <a:rPr kumimoji="1" lang="zh-CN" altLang="en-US" dirty="0" smtClean="0">
                <a:solidFill>
                  <a:srgbClr val="202A4C"/>
                </a:solidFill>
              </a:rPr>
              <a:t>让</a:t>
            </a:r>
            <a:r>
              <a:rPr kumimoji="1" lang="en-US" altLang="zh-CN" dirty="0" smtClean="0">
                <a:solidFill>
                  <a:srgbClr val="202A4C"/>
                </a:solidFill>
              </a:rPr>
              <a:t>CSEJavaSDK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</a:t>
            </a:r>
            <a:r>
              <a:rPr kumimoji="1" lang="zh-CN" altLang="en-US" dirty="0">
                <a:solidFill>
                  <a:srgbClr val="202A4C"/>
                </a:solidFill>
              </a:rPr>
              <a:t>线程模型看上去与传统的服务框架有所不同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。</a:t>
            </a:r>
            <a:r>
              <a:rPr kumimoji="1" lang="en-US" altLang="zh-CN" dirty="0" smtClean="0">
                <a:solidFill>
                  <a:srgbClr val="202A4C"/>
                </a:solidFill>
              </a:rPr>
              <a:t>CSEJavaSDK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线程</a:t>
            </a:r>
            <a:r>
              <a:rPr kumimoji="1" lang="zh-CN" altLang="en-US" dirty="0">
                <a:solidFill>
                  <a:srgbClr val="202A4C"/>
                </a:solidFill>
              </a:rPr>
              <a:t>模型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的说明可以参考</a:t>
            </a:r>
            <a:r>
              <a:rPr kumimoji="1" lang="zh-CN" altLang="en-US" dirty="0" smtClean="0">
                <a:solidFill>
                  <a:srgbClr val="202A4C"/>
                </a:solidFill>
                <a:hlinkClick r:id="rId2"/>
              </a:rPr>
              <a:t>开源文档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，使用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CSEJavaSDK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原</a:t>
            </a:r>
            <a:r>
              <a:rPr kumimoji="1" lang="zh-CN" altLang="en-US" dirty="0">
                <a:solidFill>
                  <a:srgbClr val="202A4C"/>
                </a:solidFill>
              </a:rPr>
              <a:t>生的默认开发方式时，其传输方式为</a:t>
            </a:r>
            <a:r>
              <a:rPr kumimoji="1" lang="en-US" altLang="zh-CN" dirty="0">
                <a:solidFill>
                  <a:srgbClr val="202A4C"/>
                </a:solidFill>
                <a:hlinkClick r:id="rId3"/>
              </a:rPr>
              <a:t>Rest over </a:t>
            </a:r>
            <a:r>
              <a:rPr kumimoji="1" lang="en-US" altLang="zh-CN" dirty="0" err="1">
                <a:solidFill>
                  <a:srgbClr val="202A4C"/>
                </a:solidFill>
                <a:hlinkClick r:id="rId3"/>
              </a:rPr>
              <a:t>Vertx</a:t>
            </a:r>
            <a:r>
              <a:rPr kumimoji="1" lang="zh-CN" altLang="en-US" dirty="0">
                <a:solidFill>
                  <a:srgbClr val="202A4C"/>
                </a:solidFill>
                <a:hlinkClick r:id="rId3"/>
              </a:rPr>
              <a:t>传输方式</a:t>
            </a:r>
            <a:r>
              <a:rPr kumimoji="1" lang="zh-CN" altLang="en-US" dirty="0">
                <a:solidFill>
                  <a:srgbClr val="202A4C"/>
                </a:solidFill>
              </a:rPr>
              <a:t>。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202A4C"/>
                </a:solidFill>
              </a:rPr>
              <a:t>线程模型</a:t>
            </a:r>
            <a:r>
              <a:rPr kumimoji="1" lang="zh-CN" altLang="en-US" dirty="0" smtClean="0">
                <a:solidFill>
                  <a:srgbClr val="202A4C"/>
                </a:solidFill>
              </a:rPr>
              <a:t>简介</a:t>
            </a:r>
            <a:r>
              <a:rPr kumimoji="1" lang="en-US" altLang="zh-CN" dirty="0" smtClean="0">
                <a:solidFill>
                  <a:srgbClr val="202A4C"/>
                </a:solidFill>
              </a:rPr>
              <a:t>——</a:t>
            </a:r>
            <a:r>
              <a:rPr kumimoji="1" lang="zh-CN" altLang="en-US" dirty="0" smtClean="0">
                <a:solidFill>
                  <a:srgbClr val="202A4C"/>
                </a:solidFill>
              </a:rPr>
              <a:t>同步模型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0678" y="1507862"/>
            <a:ext cx="3384376" cy="4730244"/>
            <a:chOff x="20678" y="1507862"/>
            <a:chExt cx="3384376" cy="4730244"/>
          </a:xfrm>
        </p:grpSpPr>
        <p:sp>
          <p:nvSpPr>
            <p:cNvPr id="5" name="矩形 4"/>
            <p:cNvSpPr/>
            <p:nvPr/>
          </p:nvSpPr>
          <p:spPr>
            <a:xfrm>
              <a:off x="1100798" y="2038888"/>
              <a:ext cx="2304256" cy="288032"/>
            </a:xfrm>
            <a:prstGeom prst="rect">
              <a:avLst/>
            </a:prstGeom>
            <a:solidFill>
              <a:srgbClr val="F7A6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VertxHttpDispatcher</a:t>
              </a:r>
              <a:endParaRPr lang="en-US" sz="1600" dirty="0"/>
            </a:p>
          </p:txBody>
        </p:sp>
        <p:cxnSp>
          <p:nvCxnSpPr>
            <p:cNvPr id="7" name="直接箭头连接符 6"/>
            <p:cNvCxnSpPr>
              <a:endCxn id="5" idx="0"/>
            </p:cNvCxnSpPr>
            <p:nvPr/>
          </p:nvCxnSpPr>
          <p:spPr>
            <a:xfrm flipH="1">
              <a:off x="2252926" y="1534832"/>
              <a:ext cx="830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812766" y="1507862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7A655"/>
                  </a:solidFill>
                </a:rPr>
                <a:t>请求到达</a:t>
              </a:r>
              <a:r>
                <a:rPr lang="en-US" altLang="zh-CN" sz="1200" dirty="0" smtClean="0">
                  <a:solidFill>
                    <a:srgbClr val="F7A655"/>
                  </a:solidFill>
                </a:rPr>
                <a:t>provider</a:t>
              </a:r>
              <a:r>
                <a:rPr lang="zh-CN" altLang="en-US" sz="1200" dirty="0" smtClean="0">
                  <a:solidFill>
                    <a:srgbClr val="F7A655"/>
                  </a:solidFill>
                </a:rPr>
                <a:t>端</a:t>
              </a:r>
              <a:endParaRPr lang="en-US" sz="1200" dirty="0">
                <a:solidFill>
                  <a:srgbClr val="F7A655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29026" y="2580947"/>
              <a:ext cx="164780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HttpServerFilter</a:t>
              </a:r>
              <a:endParaRPr 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48870" y="3123006"/>
              <a:ext cx="100811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Handler</a:t>
              </a:r>
              <a:endParaRPr 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29856" y="3665065"/>
              <a:ext cx="164780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Business Logic</a:t>
              </a:r>
              <a:endParaRPr 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748870" y="4207124"/>
              <a:ext cx="100811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Handler</a:t>
              </a:r>
              <a:endParaRPr lang="en-US" sz="16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9026" y="4749183"/>
              <a:ext cx="164780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/>
                <a:t>HttpClientFilter</a:t>
              </a:r>
              <a:endParaRPr lang="en-US" sz="16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00798" y="5291242"/>
              <a:ext cx="2304256" cy="288032"/>
            </a:xfrm>
            <a:prstGeom prst="rect">
              <a:avLst/>
            </a:prstGeom>
            <a:solidFill>
              <a:srgbClr val="F7A6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Send Request Logic</a:t>
              </a:r>
              <a:endParaRPr lang="en-US" sz="1600" dirty="0"/>
            </a:p>
          </p:txBody>
        </p:sp>
        <p:cxnSp>
          <p:nvCxnSpPr>
            <p:cNvPr id="21" name="直接箭头连接符 20"/>
            <p:cNvCxnSpPr>
              <a:stCxn id="5" idx="2"/>
              <a:endCxn id="10" idx="0"/>
            </p:cNvCxnSpPr>
            <p:nvPr/>
          </p:nvCxnSpPr>
          <p:spPr>
            <a:xfrm>
              <a:off x="2252926" y="2326920"/>
              <a:ext cx="0" cy="25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0" idx="2"/>
              <a:endCxn id="11" idx="0"/>
            </p:cNvCxnSpPr>
            <p:nvPr/>
          </p:nvCxnSpPr>
          <p:spPr>
            <a:xfrm>
              <a:off x="2252926" y="2868979"/>
              <a:ext cx="0" cy="25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1" idx="2"/>
              <a:endCxn id="12" idx="0"/>
            </p:cNvCxnSpPr>
            <p:nvPr/>
          </p:nvCxnSpPr>
          <p:spPr>
            <a:xfrm>
              <a:off x="2252926" y="3411038"/>
              <a:ext cx="830" cy="25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2" idx="2"/>
              <a:endCxn id="13" idx="0"/>
            </p:cNvCxnSpPr>
            <p:nvPr/>
          </p:nvCxnSpPr>
          <p:spPr>
            <a:xfrm flipH="1">
              <a:off x="2252926" y="3953097"/>
              <a:ext cx="830" cy="25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3" idx="2"/>
              <a:endCxn id="14" idx="0"/>
            </p:cNvCxnSpPr>
            <p:nvPr/>
          </p:nvCxnSpPr>
          <p:spPr>
            <a:xfrm>
              <a:off x="2252926" y="4495156"/>
              <a:ext cx="0" cy="25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4" idx="2"/>
              <a:endCxn id="15" idx="0"/>
            </p:cNvCxnSpPr>
            <p:nvPr/>
          </p:nvCxnSpPr>
          <p:spPr>
            <a:xfrm>
              <a:off x="2252926" y="5037215"/>
              <a:ext cx="0" cy="25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5" idx="2"/>
            </p:cNvCxnSpPr>
            <p:nvPr/>
          </p:nvCxnSpPr>
          <p:spPr>
            <a:xfrm>
              <a:off x="2252926" y="5579274"/>
              <a:ext cx="0" cy="658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871070" y="5942950"/>
              <a:ext cx="1467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7A655"/>
                  </a:solidFill>
                </a:rPr>
                <a:t>请求发往下游服务</a:t>
              </a:r>
              <a:endParaRPr lang="en-US" sz="1200" dirty="0">
                <a:solidFill>
                  <a:srgbClr val="F7A655"/>
                </a:solidFill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408159" y="3817200"/>
              <a:ext cx="9807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0678" y="3413187"/>
              <a:ext cx="904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85D8A"/>
                  </a:solidFill>
                </a:rPr>
                <a:t>Provider</a:t>
              </a:r>
              <a:r>
                <a:rPr lang="zh-CN" altLang="en-US" sz="1200" dirty="0" smtClean="0">
                  <a:solidFill>
                    <a:srgbClr val="385D8A"/>
                  </a:solidFill>
                </a:rPr>
                <a:t>端</a:t>
              </a:r>
              <a:endParaRPr lang="en-US" sz="1200" dirty="0">
                <a:solidFill>
                  <a:srgbClr val="385D8A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0678" y="3933519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385D8A"/>
                  </a:solidFill>
                </a:rPr>
                <a:t>Consumer</a:t>
              </a:r>
              <a:r>
                <a:rPr lang="zh-CN" altLang="en-US" sz="1200" dirty="0" smtClean="0">
                  <a:solidFill>
                    <a:srgbClr val="385D8A"/>
                  </a:solidFill>
                </a:rPr>
                <a:t>端</a:t>
              </a:r>
              <a:endParaRPr lang="en-US" sz="1200" dirty="0">
                <a:solidFill>
                  <a:srgbClr val="385D8A"/>
                </a:solidFill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4945459" y="1338585"/>
            <a:ext cx="662473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15463"/>
                </a:solidFill>
              </a:rPr>
              <a:t>原</a:t>
            </a:r>
            <a:r>
              <a:rPr lang="zh-CN" altLang="en-US" sz="1600" dirty="0" smtClean="0">
                <a:solidFill>
                  <a:srgbClr val="415463"/>
                </a:solidFill>
              </a:rPr>
              <a:t>生的</a:t>
            </a:r>
            <a:r>
              <a:rPr lang="en-US" altLang="zh-CN" sz="1600" dirty="0" smtClean="0">
                <a:solidFill>
                  <a:srgbClr val="415463"/>
                </a:solidFill>
              </a:rPr>
              <a:t>CSEJavaSDK</a:t>
            </a:r>
            <a:r>
              <a:rPr lang="zh-CN" altLang="en-US" sz="1600" dirty="0" smtClean="0">
                <a:solidFill>
                  <a:srgbClr val="415463"/>
                </a:solidFill>
              </a:rPr>
              <a:t>框架开发的微服务默认工作于同步模式，传输方式为</a:t>
            </a:r>
            <a:r>
              <a:rPr lang="en-US" altLang="zh-CN" sz="1600" dirty="0" smtClean="0">
                <a:solidFill>
                  <a:srgbClr val="415463"/>
                </a:solidFill>
              </a:rPr>
              <a:t>Rest over 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Vertx</a:t>
            </a:r>
            <a:r>
              <a:rPr lang="zh-CN" altLang="en-US" sz="1600" dirty="0" smtClean="0">
                <a:solidFill>
                  <a:srgbClr val="415463"/>
                </a:solidFill>
              </a:rPr>
              <a:t>模式，基于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Vert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.x</a:t>
            </a:r>
            <a:r>
              <a:rPr lang="zh-CN" altLang="en-US" sz="1600" dirty="0" smtClean="0">
                <a:solidFill>
                  <a:srgbClr val="415463"/>
                </a:solidFill>
              </a:rPr>
              <a:t>进行网络通信。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r>
              <a:rPr lang="zh-CN" altLang="en-US" sz="1600" dirty="0" smtClean="0">
                <a:solidFill>
                  <a:srgbClr val="415463"/>
                </a:solidFill>
              </a:rPr>
              <a:t>在此模式下，左图中橙色的部分是在网络线程中处理的，该部分逻辑代码是异步的，以避免阻塞网络线程；蓝色的部分是在业务线程池中处理的，可以是同步代码。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endParaRPr lang="en-US" altLang="zh-CN" sz="1600" dirty="0">
              <a:solidFill>
                <a:srgbClr val="415463"/>
              </a:solidFill>
            </a:endParaRPr>
          </a:p>
          <a:p>
            <a:r>
              <a:rPr lang="zh-CN" altLang="en-US" sz="1600" dirty="0">
                <a:solidFill>
                  <a:srgbClr val="415463"/>
                </a:solidFill>
              </a:rPr>
              <a:t>服务端方面，当请求到达微服务实例时，首先是网络线程从网络连接中接收到请求，经过一些处理后切换到业务线程运行</a:t>
            </a:r>
            <a:r>
              <a:rPr lang="en-US" altLang="zh-CN" sz="1600" dirty="0">
                <a:solidFill>
                  <a:srgbClr val="415463"/>
                </a:solidFill>
              </a:rPr>
              <a:t>provider</a:t>
            </a:r>
            <a:r>
              <a:rPr lang="zh-CN" altLang="en-US" sz="1600" dirty="0">
                <a:solidFill>
                  <a:srgbClr val="415463"/>
                </a:solidFill>
              </a:rPr>
              <a:t>端</a:t>
            </a:r>
            <a:r>
              <a:rPr lang="en-US" altLang="zh-CN" sz="1600" dirty="0">
                <a:solidFill>
                  <a:srgbClr val="415463"/>
                </a:solidFill>
              </a:rPr>
              <a:t>handler</a:t>
            </a:r>
            <a:r>
              <a:rPr lang="zh-CN" altLang="en-US" sz="1600" dirty="0">
                <a:solidFill>
                  <a:srgbClr val="415463"/>
                </a:solidFill>
              </a:rPr>
              <a:t>链、</a:t>
            </a:r>
            <a:r>
              <a:rPr lang="en-US" altLang="zh-CN" sz="1600" dirty="0">
                <a:solidFill>
                  <a:srgbClr val="415463"/>
                </a:solidFill>
              </a:rPr>
              <a:t>HttpServerFilter</a:t>
            </a:r>
            <a:r>
              <a:rPr lang="zh-CN" altLang="en-US" sz="1600" dirty="0">
                <a:solidFill>
                  <a:srgbClr val="415463"/>
                </a:solidFill>
              </a:rPr>
              <a:t>、用户的业务逻辑。切换到业务线程后，网络线程就可以去处理下一个请求了。这样可以使网络线程一直处于处理请求的状态，</a:t>
            </a:r>
            <a:r>
              <a:rPr lang="zh-CN" altLang="en-US" sz="1600" b="1" dirty="0">
                <a:solidFill>
                  <a:srgbClr val="415463"/>
                </a:solidFill>
              </a:rPr>
              <a:t>开发者要避免做阻塞网络线程的操作</a:t>
            </a:r>
            <a:r>
              <a:rPr lang="zh-CN" altLang="en-US" sz="1600" dirty="0">
                <a:solidFill>
                  <a:srgbClr val="415463"/>
                </a:solidFill>
              </a:rPr>
              <a:t>，如访问数据库</a:t>
            </a:r>
            <a:r>
              <a:rPr lang="zh-CN" altLang="en-US" sz="1600" dirty="0" smtClean="0">
                <a:solidFill>
                  <a:srgbClr val="415463"/>
                </a:solidFill>
              </a:rPr>
              <a:t>、以同步逻辑代码发送</a:t>
            </a:r>
            <a:r>
              <a:rPr lang="en-US" altLang="zh-CN" sz="1600" dirty="0">
                <a:solidFill>
                  <a:srgbClr val="415463"/>
                </a:solidFill>
              </a:rPr>
              <a:t>REST</a:t>
            </a:r>
            <a:r>
              <a:rPr lang="zh-CN" altLang="en-US" sz="1600" dirty="0">
                <a:solidFill>
                  <a:srgbClr val="415463"/>
                </a:solidFill>
              </a:rPr>
              <a:t>请求等</a:t>
            </a:r>
            <a:r>
              <a:rPr lang="zh-CN" altLang="en-US" sz="1600" dirty="0" smtClean="0">
                <a:solidFill>
                  <a:srgbClr val="415463"/>
                </a:solidFill>
              </a:rPr>
              <a:t>。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endParaRPr lang="en-US" altLang="zh-CN" sz="1600" dirty="0">
              <a:solidFill>
                <a:srgbClr val="415463"/>
              </a:solidFill>
            </a:endParaRPr>
          </a:p>
          <a:p>
            <a:r>
              <a:rPr lang="zh-CN" altLang="en-US" sz="1600" dirty="0">
                <a:solidFill>
                  <a:srgbClr val="415463"/>
                </a:solidFill>
              </a:rPr>
              <a:t>客户端方面，业务线程发送请求时，首先会在业务线程中对请求做一些处理（包括</a:t>
            </a:r>
            <a:r>
              <a:rPr lang="en-US" altLang="zh-CN" sz="1600" dirty="0">
                <a:solidFill>
                  <a:srgbClr val="415463"/>
                </a:solidFill>
              </a:rPr>
              <a:t>consumer</a:t>
            </a:r>
            <a:r>
              <a:rPr lang="zh-CN" altLang="en-US" sz="1600" dirty="0">
                <a:solidFill>
                  <a:srgbClr val="415463"/>
                </a:solidFill>
              </a:rPr>
              <a:t>端</a:t>
            </a:r>
            <a:r>
              <a:rPr lang="en-US" altLang="zh-CN" sz="1600" dirty="0">
                <a:solidFill>
                  <a:srgbClr val="415463"/>
                </a:solidFill>
              </a:rPr>
              <a:t>handler</a:t>
            </a:r>
            <a:r>
              <a:rPr lang="zh-CN" altLang="en-US" sz="1600" dirty="0">
                <a:solidFill>
                  <a:srgbClr val="415463"/>
                </a:solidFill>
              </a:rPr>
              <a:t>链、</a:t>
            </a:r>
            <a:r>
              <a:rPr lang="en-US" altLang="zh-CN" sz="1600" dirty="0">
                <a:solidFill>
                  <a:srgbClr val="415463"/>
                </a:solidFill>
              </a:rPr>
              <a:t>HttpClientFilter</a:t>
            </a:r>
            <a:r>
              <a:rPr lang="zh-CN" altLang="en-US" sz="1600" dirty="0">
                <a:solidFill>
                  <a:srgbClr val="415463"/>
                </a:solidFill>
              </a:rPr>
              <a:t>），然后转移到网络线程中进行发送。在等待应答的过程中，业务线程会一直处于阻塞状态。等到网络线程返回应答后，会通知业务线程继续运行后面的逻辑。</a:t>
            </a:r>
            <a:endParaRPr lang="en-US" altLang="zh-CN" sz="1600" dirty="0" smtClean="0">
              <a:solidFill>
                <a:srgbClr val="4154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27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202A4C"/>
                </a:solidFill>
              </a:rPr>
              <a:t>线程模型简介</a:t>
            </a:r>
            <a:r>
              <a:rPr kumimoji="1" lang="en-US" altLang="zh-CN" dirty="0">
                <a:solidFill>
                  <a:srgbClr val="202A4C"/>
                </a:solidFill>
              </a:rPr>
              <a:t>——reactive</a:t>
            </a:r>
            <a:r>
              <a:rPr kumimoji="1" lang="zh-CN" altLang="en-US" dirty="0">
                <a:solidFill>
                  <a:srgbClr val="202A4C"/>
                </a:solidFill>
              </a:rPr>
              <a:t>模型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除了同步模式，</a:t>
            </a:r>
            <a:r>
              <a:rPr kumimoji="1" lang="en-US" altLang="zh-CN" dirty="0" smtClean="0">
                <a:solidFill>
                  <a:srgbClr val="202A4C"/>
                </a:solidFill>
              </a:rPr>
              <a:t>CSEJavaSDK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也支持</a:t>
            </a:r>
            <a:r>
              <a:rPr kumimoji="1" lang="en-US" altLang="zh-CN" dirty="0" smtClean="0">
                <a:solidFill>
                  <a:srgbClr val="202A4C"/>
                </a:solidFill>
                <a:hlinkClick r:id="rId2"/>
              </a:rPr>
              <a:t>Reactive</a:t>
            </a:r>
            <a:r>
              <a:rPr kumimoji="1" lang="zh-CN" altLang="en-US" dirty="0" smtClean="0">
                <a:solidFill>
                  <a:srgbClr val="202A4C"/>
                </a:solidFill>
                <a:hlinkClick r:id="rId2"/>
              </a:rPr>
              <a:t>模式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，该模式下</a:t>
            </a:r>
            <a:r>
              <a:rPr kumimoji="1" lang="zh-CN" altLang="en-US" dirty="0">
                <a:solidFill>
                  <a:srgbClr val="202A4C"/>
                </a:solidFill>
              </a:rPr>
              <a:t>所有的处理逻辑都运行在网络线程中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。为避免阻塞网络线程，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端服务接口代码和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端调用代码都需要是异步风格的。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r>
              <a:rPr kumimoji="1" lang="en-US" altLang="zh-CN" dirty="0" smtClean="0">
                <a:solidFill>
                  <a:srgbClr val="202A4C"/>
                </a:solidFill>
              </a:rPr>
              <a:t>Reactive</a:t>
            </a:r>
            <a:r>
              <a:rPr kumimoji="1" lang="zh-CN" altLang="en-US" dirty="0" smtClean="0">
                <a:solidFill>
                  <a:srgbClr val="202A4C"/>
                </a:solidFill>
              </a:rPr>
              <a:t>模式的开发较为复杂，用户有兴趣的话可以查阅</a:t>
            </a:r>
            <a:r>
              <a:rPr kumimoji="1" lang="en-US" altLang="zh-CN" dirty="0" smtClean="0">
                <a:solidFill>
                  <a:srgbClr val="202A4C"/>
                </a:solidFill>
              </a:rPr>
              <a:t>ServiceComb-Java-Chassis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的资料了解相关信息。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r>
              <a:rPr kumimoji="1" lang="en-US" altLang="zh-CN" dirty="0">
                <a:solidFill>
                  <a:srgbClr val="202A4C"/>
                </a:solidFill>
              </a:rPr>
              <a:t>Reactive</a:t>
            </a:r>
            <a:r>
              <a:rPr kumimoji="1" lang="zh-CN" altLang="en-US" dirty="0">
                <a:solidFill>
                  <a:srgbClr val="202A4C"/>
                </a:solidFill>
              </a:rPr>
              <a:t>在性能方面有着巨大的优势，但是却并非完美无缺的。它最大的问题就是要求整个项目的代码都运行于异步非阻塞的状态。一旦有一些第三方系统只有同步接口，比如某些数据库驱动三方件，那么这些地方的调用就不能直接放在业务逻辑中，否则会造成网络线程阻塞，性能打折扣。而即使使用线程池将其隔离，也会因为线程上下文的切换而带来额外开销。同时，异步风格的代码有违一般开发人员的习惯，写出来的代码可能不如传统的同步风格代码那么容易理解、调试和定位问题。</a:t>
            </a:r>
          </a:p>
          <a:p>
            <a:r>
              <a:rPr kumimoji="1" lang="zh-CN" altLang="en-US" dirty="0" smtClean="0">
                <a:solidFill>
                  <a:srgbClr val="202A4C"/>
                </a:solidFill>
              </a:rPr>
              <a:t>因此</a:t>
            </a:r>
            <a:r>
              <a:rPr kumimoji="1" lang="zh-CN" altLang="en-US" dirty="0">
                <a:solidFill>
                  <a:srgbClr val="202A4C"/>
                </a:solidFill>
              </a:rPr>
              <a:t>，是否使用</a:t>
            </a:r>
            <a:r>
              <a:rPr kumimoji="1" lang="en-US" altLang="zh-CN" dirty="0">
                <a:solidFill>
                  <a:srgbClr val="202A4C"/>
                </a:solidFill>
              </a:rPr>
              <a:t>Reactive</a:t>
            </a:r>
            <a:r>
              <a:rPr kumimoji="1" lang="zh-CN" altLang="en-US" dirty="0">
                <a:solidFill>
                  <a:srgbClr val="202A4C"/>
                </a:solidFill>
              </a:rPr>
              <a:t>模式进行开发，需要设计和开发人员结合实际情况进行取舍。</a:t>
            </a:r>
            <a:endParaRPr kumimoji="1" lang="en-US" altLang="zh-CN" dirty="0" smtClean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202A4C"/>
                </a:solidFill>
              </a:rPr>
              <a:t>线程模型简介</a:t>
            </a:r>
            <a:r>
              <a:rPr kumimoji="1" lang="en-US" altLang="zh-CN" dirty="0">
                <a:solidFill>
                  <a:srgbClr val="202A4C"/>
                </a:solidFill>
              </a:rPr>
              <a:t>——reactive</a:t>
            </a:r>
            <a:r>
              <a:rPr kumimoji="1" lang="zh-CN" altLang="en-US" dirty="0">
                <a:solidFill>
                  <a:srgbClr val="202A4C"/>
                </a:solidFill>
              </a:rPr>
              <a:t>模型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>
              <a:solidFill>
                <a:srgbClr val="202A4C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19" y="1652763"/>
            <a:ext cx="4076700" cy="197167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873451" y="2614933"/>
            <a:ext cx="122373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圆角矩形 8"/>
          <p:cNvSpPr/>
          <p:nvPr/>
        </p:nvSpPr>
        <p:spPr>
          <a:xfrm>
            <a:off x="1233008" y="1269554"/>
            <a:ext cx="223224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同步风格</a:t>
            </a:r>
            <a:endParaRPr 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537747" y="1271266"/>
            <a:ext cx="223224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reactive</a:t>
            </a:r>
            <a:r>
              <a:rPr lang="zh-CN" altLang="en-US" dirty="0" smtClean="0"/>
              <a:t>风格</a:t>
            </a:r>
            <a:endParaRPr 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08719" y="3904853"/>
            <a:ext cx="4249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415463"/>
                </a:solidFill>
              </a:rPr>
              <a:t>Provider</a:t>
            </a:r>
            <a:r>
              <a:rPr lang="zh-CN" altLang="en-US" sz="1600" dirty="0" smtClean="0">
                <a:solidFill>
                  <a:srgbClr val="415463"/>
                </a:solidFill>
              </a:rPr>
              <a:t>端业务接口直接返回响应消息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415463"/>
                </a:solidFill>
              </a:rPr>
              <a:t>Consumer</a:t>
            </a:r>
            <a:r>
              <a:rPr lang="zh-CN" altLang="en-US" sz="1600" dirty="0" smtClean="0">
                <a:solidFill>
                  <a:srgbClr val="415463"/>
                </a:solidFill>
              </a:rPr>
              <a:t>端业务代码所使用的</a:t>
            </a:r>
            <a:r>
              <a:rPr lang="en-US" altLang="zh-CN" sz="1600" dirty="0" smtClean="0">
                <a:solidFill>
                  <a:srgbClr val="415463"/>
                </a:solidFill>
              </a:rPr>
              <a:t>RPC</a:t>
            </a:r>
            <a:r>
              <a:rPr lang="zh-CN" altLang="en-US" sz="1600" dirty="0" smtClean="0">
                <a:solidFill>
                  <a:srgbClr val="415463"/>
                </a:solidFill>
              </a:rPr>
              <a:t>代理接口也是直接返回响应消息的</a:t>
            </a:r>
            <a:endParaRPr lang="en-US" altLang="zh-CN" sz="1600" dirty="0" smtClean="0">
              <a:solidFill>
                <a:srgbClr val="415463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757" y="1652763"/>
            <a:ext cx="5248275" cy="38004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313611" y="5479117"/>
            <a:ext cx="5112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415463"/>
                </a:solidFill>
              </a:rPr>
              <a:t>Provider</a:t>
            </a:r>
            <a:r>
              <a:rPr lang="zh-CN" altLang="en-US" sz="1600" dirty="0" smtClean="0">
                <a:solidFill>
                  <a:srgbClr val="415463"/>
                </a:solidFill>
              </a:rPr>
              <a:t>端业务接口返回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CompletableFuture</a:t>
            </a:r>
            <a:endParaRPr lang="en-US" altLang="zh-CN" sz="1600" dirty="0" smtClean="0">
              <a:solidFill>
                <a:srgbClr val="41546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415463"/>
                </a:solidFill>
              </a:rPr>
              <a:t>Consumer</a:t>
            </a:r>
            <a:r>
              <a:rPr lang="zh-CN" altLang="en-US" sz="1600" dirty="0" smtClean="0">
                <a:solidFill>
                  <a:srgbClr val="415463"/>
                </a:solidFill>
              </a:rPr>
              <a:t>端业务代码使用的</a:t>
            </a:r>
            <a:r>
              <a:rPr lang="en-US" altLang="zh-CN" sz="1600" dirty="0" smtClean="0">
                <a:solidFill>
                  <a:srgbClr val="415463"/>
                </a:solidFill>
              </a:rPr>
              <a:t>RPC</a:t>
            </a:r>
            <a:r>
              <a:rPr lang="zh-CN" altLang="en-US" sz="1600" dirty="0" smtClean="0">
                <a:solidFill>
                  <a:srgbClr val="415463"/>
                </a:solidFill>
              </a:rPr>
              <a:t>代理接口返回的也是</a:t>
            </a:r>
            <a:r>
              <a:rPr lang="en-US" altLang="zh-CN" sz="1600" dirty="0" err="1" smtClean="0">
                <a:solidFill>
                  <a:srgbClr val="415463"/>
                </a:solidFill>
              </a:rPr>
              <a:t>CompletableFuture</a:t>
            </a:r>
            <a:r>
              <a:rPr lang="zh-CN" altLang="en-US" sz="1600" dirty="0">
                <a:solidFill>
                  <a:srgbClr val="415463"/>
                </a:solidFill>
              </a:rPr>
              <a:t>。</a:t>
            </a:r>
            <a:r>
              <a:rPr lang="zh-CN" altLang="en-US" sz="1600" dirty="0" smtClean="0">
                <a:solidFill>
                  <a:srgbClr val="415463"/>
                </a:solidFill>
              </a:rPr>
              <a:t>如果要处理应答的话，在应答异步返回的时候处理</a:t>
            </a:r>
            <a:endParaRPr lang="en-US" altLang="zh-CN" sz="1600" dirty="0" smtClean="0">
              <a:solidFill>
                <a:srgbClr val="4154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202A4C"/>
                </a:solidFill>
              </a:rPr>
              <a:t>线程模型简介</a:t>
            </a:r>
            <a:r>
              <a:rPr kumimoji="1" lang="en-US" altLang="zh-CN" dirty="0">
                <a:solidFill>
                  <a:srgbClr val="202A4C"/>
                </a:solidFill>
              </a:rPr>
              <a:t>——reactive</a:t>
            </a:r>
            <a:r>
              <a:rPr kumimoji="1" lang="zh-CN" altLang="en-US" dirty="0">
                <a:solidFill>
                  <a:srgbClr val="202A4C"/>
                </a:solidFill>
              </a:rPr>
              <a:t>模型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普通微服务默认都是工作于同步模式的，但是</a:t>
            </a:r>
            <a:r>
              <a:rPr kumimoji="1" lang="en-US" altLang="zh-CN" dirty="0" smtClean="0">
                <a:solidFill>
                  <a:srgbClr val="202A4C"/>
                </a:solidFill>
              </a:rPr>
              <a:t>EdgeService</a:t>
            </a:r>
            <a:r>
              <a:rPr kumimoji="1" lang="zh-CN" altLang="en-US" dirty="0" smtClean="0">
                <a:solidFill>
                  <a:srgbClr val="202A4C"/>
                </a:solidFill>
              </a:rPr>
              <a:t>网关服务默认是工作于</a:t>
            </a:r>
            <a:r>
              <a:rPr kumimoji="1" lang="en-US" altLang="zh-CN" dirty="0" smtClean="0">
                <a:solidFill>
                  <a:srgbClr val="202A4C"/>
                </a:solidFill>
              </a:rPr>
              <a:t>Reactive</a:t>
            </a:r>
            <a:r>
              <a:rPr kumimoji="1" lang="zh-CN" altLang="en-US" dirty="0" smtClean="0">
                <a:solidFill>
                  <a:srgbClr val="202A4C"/>
                </a:solidFill>
              </a:rPr>
              <a:t>模式的。因此，在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EdgeService</a:t>
            </a:r>
            <a:r>
              <a:rPr kumimoji="1" lang="zh-CN" altLang="en-US" dirty="0" smtClean="0">
                <a:solidFill>
                  <a:srgbClr val="202A4C"/>
                </a:solidFill>
              </a:rPr>
              <a:t>网关进行</a:t>
            </a:r>
            <a:r>
              <a:rPr kumimoji="1" lang="en-US" altLang="zh-CN" dirty="0" smtClean="0">
                <a:solidFill>
                  <a:srgbClr val="202A4C"/>
                </a:solidFill>
              </a:rPr>
              <a:t>handler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和</a:t>
            </a:r>
            <a:r>
              <a:rPr kumimoji="1" lang="en-US" altLang="zh-CN" dirty="0" smtClean="0">
                <a:solidFill>
                  <a:srgbClr val="202A4C"/>
                </a:solidFill>
              </a:rPr>
              <a:t>filter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扩展定制时需要注意不能阻塞线程，如进行数据库查询、文件</a:t>
            </a:r>
            <a:r>
              <a:rPr kumimoji="1" lang="en-US" altLang="zh-CN" dirty="0" smtClean="0">
                <a:solidFill>
                  <a:srgbClr val="202A4C"/>
                </a:solidFill>
              </a:rPr>
              <a:t>IO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、同步网络调用等。如果有需要，可以考虑将这部分工作移到其他线程池中处理，网络调用可以改为</a:t>
            </a:r>
            <a:r>
              <a:rPr kumimoji="1" lang="en-US" altLang="zh-CN" dirty="0" smtClean="0">
                <a:solidFill>
                  <a:srgbClr val="202A4C"/>
                </a:solidFill>
              </a:rPr>
              <a:t>reactive</a:t>
            </a:r>
            <a:r>
              <a:rPr kumimoji="1" lang="zh-CN" altLang="en-US" dirty="0" smtClean="0">
                <a:solidFill>
                  <a:srgbClr val="202A4C"/>
                </a:solidFill>
              </a:rPr>
              <a:t>调用模式，或者直接将</a:t>
            </a:r>
            <a:r>
              <a:rPr kumimoji="1" lang="en-US" altLang="zh-CN" dirty="0" smtClean="0">
                <a:solidFill>
                  <a:srgbClr val="202A4C"/>
                </a:solidFill>
              </a:rPr>
              <a:t>EdgeService</a:t>
            </a:r>
            <a:r>
              <a:rPr kumimoji="1" lang="zh-CN" altLang="en-US" dirty="0" smtClean="0">
                <a:solidFill>
                  <a:srgbClr val="202A4C"/>
                </a:solidFill>
              </a:rPr>
              <a:t>网关服务的默认线程池设为普通服务所使用的同步线程池，在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microservice.yaml</a:t>
            </a:r>
            <a:r>
              <a:rPr kumimoji="1" lang="zh-CN" altLang="en-US" dirty="0" smtClean="0">
                <a:solidFill>
                  <a:srgbClr val="202A4C"/>
                </a:solidFill>
              </a:rPr>
              <a:t>文件中进行如下配置：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>
              <a:spcBef>
                <a:spcPts val="0"/>
              </a:spcBef>
            </a:pPr>
            <a:r>
              <a:rPr kumimoji="1"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cse:</a:t>
            </a:r>
          </a:p>
          <a:p>
            <a:pPr>
              <a:spcBef>
                <a:spcPts val="0"/>
              </a:spcBef>
            </a:pPr>
            <a:r>
              <a:rPr kumimoji="1"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executors:</a:t>
            </a:r>
          </a:p>
          <a:p>
            <a:pPr>
              <a:spcBef>
                <a:spcPts val="0"/>
              </a:spcBef>
            </a:pPr>
            <a:r>
              <a:rPr kumimoji="1"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default: </a:t>
            </a:r>
            <a:r>
              <a:rPr kumimoji="1" lang="en-US" altLang="zh-CN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servicecomb.executor.groupThreadPool</a:t>
            </a:r>
            <a:endParaRPr kumimoji="1" lang="en-US" altLang="zh-C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8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202A4C"/>
                </a:solidFill>
              </a:rPr>
              <a:t>线程模型简介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判断一个微服务的工作模式是否是</a:t>
            </a:r>
            <a:r>
              <a:rPr kumimoji="1" lang="en-US" altLang="zh-CN" dirty="0" smtClean="0">
                <a:solidFill>
                  <a:srgbClr val="202A4C"/>
                </a:solidFill>
              </a:rPr>
              <a:t>Reactive</a:t>
            </a:r>
            <a:r>
              <a:rPr kumimoji="1" lang="zh-CN" altLang="en-US" dirty="0" smtClean="0">
                <a:solidFill>
                  <a:srgbClr val="202A4C"/>
                </a:solidFill>
              </a:rPr>
              <a:t>模式，最直接的办法是在本地以</a:t>
            </a:r>
            <a:r>
              <a:rPr kumimoji="1" lang="en-US" altLang="zh-CN" dirty="0" smtClean="0">
                <a:solidFill>
                  <a:srgbClr val="202A4C"/>
                </a:solidFill>
              </a:rPr>
              <a:t>Debug</a:t>
            </a:r>
            <a:r>
              <a:rPr kumimoji="1" lang="zh-CN" altLang="en-US" dirty="0" smtClean="0">
                <a:solidFill>
                  <a:srgbClr val="202A4C"/>
                </a:solidFill>
              </a:rPr>
              <a:t>模式启动该服务，在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Filter/Handler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扩展类或者业务代码里打断点，观察线程名。例如在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edge</a:t>
            </a:r>
            <a:r>
              <a:rPr kumimoji="1" lang="zh-CN" altLang="en-US" dirty="0" smtClean="0">
                <a:solidFill>
                  <a:srgbClr val="202A4C"/>
                </a:solidFill>
              </a:rPr>
              <a:t>和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HttpServerFilter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扩展类里打断点，可以看到</a:t>
            </a:r>
            <a:r>
              <a:rPr kumimoji="1" lang="en-US" altLang="zh-CN" dirty="0" smtClean="0">
                <a:solidFill>
                  <a:srgbClr val="202A4C"/>
                </a:solidFill>
              </a:rPr>
              <a:t>filter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逻辑的执行线程名的命名格式不同：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endParaRPr kumimoji="1" lang="en-US" altLang="zh-CN" dirty="0">
              <a:solidFill>
                <a:srgbClr val="202A4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1" y="2942481"/>
            <a:ext cx="5848350" cy="76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4320"/>
          <a:stretch/>
        </p:blipFill>
        <p:spPr>
          <a:xfrm>
            <a:off x="552971" y="3920505"/>
            <a:ext cx="5832648" cy="73342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6601643" y="3056409"/>
            <a:ext cx="396044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edge</a:t>
            </a:r>
            <a:r>
              <a:rPr lang="zh-CN" altLang="en-US" dirty="0" smtClean="0"/>
              <a:t>服务，</a:t>
            </a:r>
            <a:r>
              <a:rPr lang="en-US" altLang="zh-CN" dirty="0" smtClean="0"/>
              <a:t>reactive</a:t>
            </a:r>
            <a:r>
              <a:rPr lang="zh-CN" altLang="en-US" dirty="0" smtClean="0"/>
              <a:t>模式</a:t>
            </a:r>
            <a:endParaRPr 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601643" y="4052251"/>
            <a:ext cx="396044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onsumer</a:t>
            </a:r>
            <a:r>
              <a:rPr lang="zh-CN" altLang="en-US" dirty="0" smtClean="0"/>
              <a:t>服务，同步模式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08719" y="4961908"/>
            <a:ext cx="9837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415463"/>
                </a:solidFill>
              </a:rPr>
              <a:t>TIPS</a:t>
            </a:r>
            <a:r>
              <a:rPr lang="zh-CN" altLang="en-US" sz="1600" dirty="0" smtClean="0">
                <a:solidFill>
                  <a:srgbClr val="415463"/>
                </a:solidFill>
              </a:rPr>
              <a:t>：在同一个微服务中，同步模式和</a:t>
            </a:r>
            <a:r>
              <a:rPr lang="en-US" altLang="zh-CN" sz="1600" dirty="0" smtClean="0">
                <a:solidFill>
                  <a:srgbClr val="415463"/>
                </a:solidFill>
              </a:rPr>
              <a:t>Reactive</a:t>
            </a:r>
            <a:r>
              <a:rPr lang="zh-CN" altLang="en-US" sz="1600" dirty="0" smtClean="0">
                <a:solidFill>
                  <a:srgbClr val="415463"/>
                </a:solidFill>
              </a:rPr>
              <a:t>模式可以并存，一部分</a:t>
            </a:r>
            <a:r>
              <a:rPr lang="en-US" altLang="zh-CN" sz="1600" dirty="0" smtClean="0">
                <a:solidFill>
                  <a:srgbClr val="415463"/>
                </a:solidFill>
              </a:rPr>
              <a:t>REST</a:t>
            </a:r>
            <a:r>
              <a:rPr lang="zh-CN" altLang="en-US" sz="1600" dirty="0" smtClean="0">
                <a:solidFill>
                  <a:srgbClr val="415463"/>
                </a:solidFill>
              </a:rPr>
              <a:t>接口方法以同步模式处理请求，另一部分以</a:t>
            </a:r>
            <a:r>
              <a:rPr lang="en-US" altLang="zh-CN" sz="1600" dirty="0" smtClean="0">
                <a:solidFill>
                  <a:srgbClr val="415463"/>
                </a:solidFill>
              </a:rPr>
              <a:t>Reactive</a:t>
            </a:r>
            <a:r>
              <a:rPr lang="zh-CN" altLang="en-US" sz="1600" dirty="0" smtClean="0">
                <a:solidFill>
                  <a:srgbClr val="415463"/>
                </a:solidFill>
              </a:rPr>
              <a:t>模式处理请求</a:t>
            </a:r>
            <a:endParaRPr lang="en-US" altLang="zh-CN" sz="1600" dirty="0" smtClean="0">
              <a:solidFill>
                <a:srgbClr val="4154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性能统计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202A4C"/>
                </a:solidFill>
              </a:rPr>
              <a:t>CSEJavaSDK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自带了一个简单好用的性能统计模块，只需要在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maven</a:t>
            </a:r>
            <a:r>
              <a:rPr kumimoji="1" lang="zh-CN" altLang="en-US" dirty="0" smtClean="0">
                <a:solidFill>
                  <a:srgbClr val="202A4C"/>
                </a:solidFill>
              </a:rPr>
              <a:t>依赖中引入</a:t>
            </a:r>
            <a:r>
              <a:rPr lang="en-US" dirty="0" smtClean="0"/>
              <a:t>metrics-core</a:t>
            </a:r>
            <a:r>
              <a:rPr kumimoji="1" lang="zh-CN" altLang="en-US" dirty="0">
                <a:solidFill>
                  <a:srgbClr val="202A4C"/>
                </a:solidFill>
              </a:rPr>
              <a:t>即</a:t>
            </a:r>
            <a:r>
              <a:rPr kumimoji="1" lang="zh-CN" altLang="en-US" dirty="0" smtClean="0">
                <a:solidFill>
                  <a:srgbClr val="202A4C"/>
                </a:solidFill>
              </a:rPr>
              <a:t>可使用：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endParaRPr kumimoji="1" lang="en-US" altLang="zh-CN" dirty="0">
              <a:solidFill>
                <a:srgbClr val="202A4C"/>
              </a:solidFill>
            </a:endParaRPr>
          </a:p>
          <a:p>
            <a:endParaRPr kumimoji="1" lang="en-US" altLang="zh-CN" dirty="0" smtClean="0">
              <a:solidFill>
                <a:srgbClr val="202A4C"/>
              </a:solidFill>
            </a:endParaRPr>
          </a:p>
          <a:p>
            <a:r>
              <a:rPr kumimoji="1" lang="zh-CN" altLang="en-US" dirty="0" smtClean="0">
                <a:solidFill>
                  <a:srgbClr val="202A4C"/>
                </a:solidFill>
              </a:rPr>
              <a:t>为开启</a:t>
            </a:r>
            <a:r>
              <a:rPr kumimoji="1" lang="en-US" altLang="zh-CN" dirty="0" smtClean="0">
                <a:solidFill>
                  <a:srgbClr val="202A4C"/>
                </a:solidFill>
              </a:rPr>
              <a:t>metrics</a:t>
            </a:r>
            <a:r>
              <a:rPr kumimoji="1" lang="zh-CN" altLang="en-US" dirty="0" smtClean="0">
                <a:solidFill>
                  <a:srgbClr val="202A4C"/>
                </a:solidFill>
              </a:rPr>
              <a:t>日志打印功能，还需要在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microservice.yaml</a:t>
            </a:r>
            <a:r>
              <a:rPr kumimoji="1" lang="zh-CN" altLang="en-US" dirty="0" smtClean="0">
                <a:solidFill>
                  <a:srgbClr val="202A4C"/>
                </a:solidFill>
              </a:rPr>
              <a:t>文件中配置：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endParaRPr kumimoji="1" lang="en-US" altLang="zh-CN" dirty="0">
              <a:solidFill>
                <a:srgbClr val="202A4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1" y="2205658"/>
            <a:ext cx="2886075" cy="609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71" y="3501802"/>
            <a:ext cx="3629025" cy="9048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09133" y="4632007"/>
            <a:ext cx="9144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66F6A"/>
                </a:solidFill>
              </a:rPr>
              <a:t>TIPS</a:t>
            </a:r>
            <a:r>
              <a:rPr lang="zh-CN" altLang="en-US" sz="1600" dirty="0" smtClean="0">
                <a:solidFill>
                  <a:srgbClr val="F66F6A"/>
                </a:solidFill>
              </a:rPr>
              <a:t>：由于引入</a:t>
            </a:r>
            <a:r>
              <a:rPr lang="en-US" altLang="zh-CN" sz="1600" dirty="0" smtClean="0">
                <a:solidFill>
                  <a:srgbClr val="F66F6A"/>
                </a:solidFill>
              </a:rPr>
              <a:t>metrics-core</a:t>
            </a:r>
            <a:r>
              <a:rPr lang="zh-CN" altLang="en-US" sz="1600" dirty="0" smtClean="0">
                <a:solidFill>
                  <a:srgbClr val="F66F6A"/>
                </a:solidFill>
              </a:rPr>
              <a:t>模块会增加两个契约</a:t>
            </a:r>
            <a:r>
              <a:rPr lang="en-US" altLang="zh-CN" sz="1600" dirty="0" err="1" smtClean="0">
                <a:solidFill>
                  <a:srgbClr val="F66F6A"/>
                </a:solidFill>
              </a:rPr>
              <a:t>healthEndpoint</a:t>
            </a:r>
            <a:r>
              <a:rPr lang="zh-CN" altLang="en-US" sz="1600" dirty="0" smtClean="0">
                <a:solidFill>
                  <a:srgbClr val="F66F6A"/>
                </a:solidFill>
              </a:rPr>
              <a:t>和</a:t>
            </a:r>
            <a:r>
              <a:rPr lang="en-US" altLang="zh-CN" sz="1600" dirty="0" err="1" smtClean="0">
                <a:solidFill>
                  <a:srgbClr val="F66F6A"/>
                </a:solidFill>
              </a:rPr>
              <a:t>metricsEndpoint</a:t>
            </a:r>
            <a:r>
              <a:rPr lang="zh-CN" altLang="en-US" sz="1600" dirty="0" smtClean="0">
                <a:solidFill>
                  <a:srgbClr val="F66F6A"/>
                </a:solidFill>
              </a:rPr>
              <a:t>，分别描述的是健康检查和性能数据的</a:t>
            </a:r>
            <a:r>
              <a:rPr lang="en-US" altLang="zh-CN" sz="1600" dirty="0" smtClean="0">
                <a:solidFill>
                  <a:srgbClr val="F66F6A"/>
                </a:solidFill>
              </a:rPr>
              <a:t>REST</a:t>
            </a:r>
            <a:r>
              <a:rPr lang="zh-CN" altLang="en-US" sz="1600" dirty="0" smtClean="0">
                <a:solidFill>
                  <a:srgbClr val="F66F6A"/>
                </a:solidFill>
              </a:rPr>
              <a:t>接口，因此需要删除服务中心里的旧服务记录以更新契约。</a:t>
            </a:r>
            <a:endParaRPr lang="en-US" altLang="zh-CN" sz="1600" dirty="0" smtClean="0">
              <a:solidFill>
                <a:srgbClr val="4154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自定义 1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6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W PP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63974</TotalTime>
  <Words>1098</Words>
  <Application>Microsoft Office PowerPoint</Application>
  <PresentationFormat>自定义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 Unicode MS</vt:lpstr>
      <vt:lpstr>FrutigerNext LT Light</vt:lpstr>
      <vt:lpstr>FrutigerNext LT Medium</vt:lpstr>
      <vt:lpstr>MS PGothic</vt:lpstr>
      <vt:lpstr>Open Sans</vt:lpstr>
      <vt:lpstr>黑体</vt:lpstr>
      <vt:lpstr>华文细黑</vt:lpstr>
      <vt:lpstr>宋体</vt:lpstr>
      <vt:lpstr>微软雅黑</vt:lpstr>
      <vt:lpstr>Arial</vt:lpstr>
      <vt:lpstr>Calibri</vt:lpstr>
      <vt:lpstr>Times New Roman</vt:lpstr>
      <vt:lpstr>Blank</vt:lpstr>
      <vt:lpstr>内容Copytext </vt:lpstr>
      <vt:lpstr>1_内容Copytext </vt:lpstr>
      <vt:lpstr>Thank you</vt:lpstr>
      <vt:lpstr>21天微服务实战营-Day10</vt:lpstr>
      <vt:lpstr>Day10 CSE实战之微服务线程模型和性能统计</vt:lpstr>
      <vt:lpstr>线程模型简介</vt:lpstr>
      <vt:lpstr>线程模型简介——同步模型</vt:lpstr>
      <vt:lpstr>线程模型简介——reactive模型</vt:lpstr>
      <vt:lpstr>线程模型简介——reactive模型</vt:lpstr>
      <vt:lpstr>线程模型简介——reactive模型</vt:lpstr>
      <vt:lpstr>线程模型简介</vt:lpstr>
      <vt:lpstr>性能统计</vt:lpstr>
      <vt:lpstr>性能统计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Zhouchuan (Luc)</dc:creator>
  <cp:lastModifiedBy>yaohaishi</cp:lastModifiedBy>
  <cp:revision>671</cp:revision>
  <dcterms:created xsi:type="dcterms:W3CDTF">2014-09-24T01:01:53Z</dcterms:created>
  <dcterms:modified xsi:type="dcterms:W3CDTF">2019-02-27T15:49:15Z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(3)LnZC7oz8To7Y22xH3O/e8/X6gkcAfRUeHpPKe9auJUq9yzXFzrGV+j1DVZzgI0EDzC0+5uAn
JRM3s2IrrRCN1xLLc5QCYMfFYASWKQEv6iy1EnUE8rYaLKTG6HQjCqbkdbEQ9AilA4wlcUGp
M+k9aV/YBB7bikGlSXRZgKrcuKUoPTRW/pwdIjDDNwoeATG48Nbp4PibsYPQdwtvyHcMCRzq
oFE7OBQURzIUP5l6z3</vt:lpwstr>
  </property>
  <property fmtid="{D5CDD505-2E9C-101B-9397-08002B2CF9AE}" pid="3" name="_new_ms_pID_725431">
    <vt:lpwstr>HT427Rj6lAztVHZEJkxSciTysHWHm3pp5pN5bdc8jI+R61LnM43/Id
OJR/5SFPGpxMNY+Ik687ggiaLVMQscvYPOkYpYvR1VHcjWO8LpQ8Jk53dz+OU+dlYUxEyVKl
nYzFJYTuHXU49As1XFzB/2i2wAX+Yjn1QhbYw+qyfxCE4z7K7zPku/WWV3NPVhG2wti/wSUD
AM0CoU+WY5x1lW5yWyWZ3mYynTqhsmvMoz2Q</vt:lpwstr>
  </property>
  <property fmtid="{D5CDD505-2E9C-101B-9397-08002B2CF9AE}" pid="4" name="_new_ms_pID_725432">
    <vt:lpwstr>of/ts7Wz4tkV5CWwOAx2QBtKm6tC/Xu4PptY
e8yjtgJI/F4gvLnqMJLIFc4L3zL3adNOX5ClTsL7BprpsyLPcNPaVLnaJJkx23gviqr0Df3e
</vt:lpwstr>
  </property>
  <property fmtid="{D5CDD505-2E9C-101B-9397-08002B2CF9AE}" pid="5" name="_2015_ms_pID_725343">
    <vt:lpwstr>(3)IaI7pNZ58ChlIRpvPJuWikQdC+40w7TxJ3MqqUZ87T4gFjcwOdYh7MGuALGEIp9ErTMdSxLl
wn3AjPkU6ZJS6fhpChzklefkwJOhwAMeXlPpwkcJ8ub/4wPhFRgd4w8419H2kKP1aKT6xgCs
D9i746fb9tDmJri8zmFg1VbODbw9CXAVF6niRLVMat1dWWr/sMJxr0t/8CEeqe2mdjhRccRT
6wTg/S6yY0uXBVMxAG</vt:lpwstr>
  </property>
  <property fmtid="{D5CDD505-2E9C-101B-9397-08002B2CF9AE}" pid="6" name="_2015_ms_pID_7253431">
    <vt:lpwstr>R+JZLV4+IbWNs83QsXJ8LzbpMsUqo0Ue3vdjF1EpkGpz2cxSJ7OZJb
tX7KQow2gg9kdpJ8g0sQ4bBf6Thsfr59LtqJQUpPtZT9ZdCRHl+bfw7w5kHgU9m799/lpWA8
wCAfy/UhJNo8sQPNVKlTEjeapZvbJ2C8NtNLw2l0gz/Ip3EhRgSrujv9uVgFqFzdNIYPzAM1
w2h6MALnrGiGvUEnn5UDOdSwxK44kVkCGqJd</vt:lpwstr>
  </property>
  <property fmtid="{D5CDD505-2E9C-101B-9397-08002B2CF9AE}" pid="7" name="_2015_ms_pID_7253432">
    <vt:lpwstr>6DFBvzZCVLeq0/wW4pSmt7k+W/wgfYpj9UAW
zOtPnv9+guMc/HMoyxTfEDXNOkOJeA==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1550197926</vt:lpwstr>
  </property>
</Properties>
</file>