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8" r:id="rId2"/>
    <p:sldMasterId id="2147483670" r:id="rId3"/>
    <p:sldMasterId id="2147483666" r:id="rId4"/>
  </p:sldMasterIdLst>
  <p:notesMasterIdLst>
    <p:notesMasterId r:id="rId17"/>
  </p:notesMasterIdLst>
  <p:handoutMasterIdLst>
    <p:handoutMasterId r:id="rId18"/>
  </p:handoutMasterIdLst>
  <p:sldIdLst>
    <p:sldId id="278" r:id="rId5"/>
    <p:sldId id="421" r:id="rId6"/>
    <p:sldId id="422" r:id="rId7"/>
    <p:sldId id="424" r:id="rId8"/>
    <p:sldId id="423" r:id="rId9"/>
    <p:sldId id="425" r:id="rId10"/>
    <p:sldId id="426" r:id="rId11"/>
    <p:sldId id="427" r:id="rId12"/>
    <p:sldId id="428" r:id="rId13"/>
    <p:sldId id="430" r:id="rId14"/>
    <p:sldId id="429" r:id="rId15"/>
    <p:sldId id="259" r:id="rId16"/>
  </p:sldIdLst>
  <p:sldSz cx="12195175" cy="6859588"/>
  <p:notesSz cx="6858000" cy="9144000"/>
  <p:defaultTextStyle>
    <a:defPPr>
      <a:defRPr lang="zh-CN"/>
    </a:defPPr>
    <a:lvl1pPr marL="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7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908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45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8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81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5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87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" userDrawn="1">
          <p15:clr>
            <a:srgbClr val="A4A3A4"/>
          </p15:clr>
        </p15:guide>
        <p15:guide id="2" orient="horz" pos="104" userDrawn="1">
          <p15:clr>
            <a:srgbClr val="A4A3A4"/>
          </p15:clr>
        </p15:guide>
        <p15:guide id="3" orient="horz" pos="3976" userDrawn="1">
          <p15:clr>
            <a:srgbClr val="A4A3A4"/>
          </p15:clr>
        </p15:guide>
        <p15:guide id="4" orient="horz" pos="952" userDrawn="1">
          <p15:clr>
            <a:srgbClr val="A4A3A4"/>
          </p15:clr>
        </p15:guide>
        <p15:guide id="5" pos="367" userDrawn="1">
          <p15:clr>
            <a:srgbClr val="A4A3A4"/>
          </p15:clr>
        </p15:guide>
        <p15:guide id="6" pos="7335" userDrawn="1">
          <p15:clr>
            <a:srgbClr val="A4A3A4"/>
          </p15:clr>
        </p15:guide>
        <p15:guide id="7" orient="horz" pos="1299" userDrawn="1">
          <p15:clr>
            <a:srgbClr val="A4A3A4"/>
          </p15:clr>
        </p15:guide>
        <p15:guide id="8" orient="horz" pos="1525" userDrawn="1">
          <p15:clr>
            <a:srgbClr val="A4A3A4"/>
          </p15:clr>
        </p15:guide>
        <p15:guide id="9" orient="horz" pos="2614" userDrawn="1">
          <p15:clr>
            <a:srgbClr val="A4A3A4"/>
          </p15:clr>
        </p15:guide>
        <p15:guide id="10" orient="horz" pos="3612" userDrawn="1">
          <p15:clr>
            <a:srgbClr val="A4A3A4"/>
          </p15:clr>
        </p15:guide>
        <p15:guide id="11" pos="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A4C"/>
    <a:srgbClr val="84D0A2"/>
    <a:srgbClr val="F7A655"/>
    <a:srgbClr val="FFDF4F"/>
    <a:srgbClr val="F66F6A"/>
    <a:srgbClr val="15B0E8"/>
    <a:srgbClr val="59C8D5"/>
    <a:srgbClr val="D0E0EE"/>
    <a:srgbClr val="415463"/>
    <a:srgbClr val="E4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0" autoAdjust="0"/>
    <p:restoredTop sz="94718" autoAdjust="0"/>
  </p:normalViewPr>
  <p:slideViewPr>
    <p:cSldViewPr snapToObjects="1">
      <p:cViewPr varScale="1">
        <p:scale>
          <a:sx n="116" d="100"/>
          <a:sy n="116" d="100"/>
        </p:scale>
        <p:origin x="384" y="306"/>
      </p:cViewPr>
      <p:guideLst>
        <p:guide orient="horz" pos="776"/>
        <p:guide orient="horz" pos="104"/>
        <p:guide orient="horz" pos="3976"/>
        <p:guide orient="horz" pos="952"/>
        <p:guide pos="367"/>
        <p:guide pos="7335"/>
        <p:guide orient="horz" pos="1299"/>
        <p:guide orient="horz" pos="1525"/>
        <p:guide orient="horz" pos="2614"/>
        <p:guide orient="horz" pos="3612"/>
        <p:guide pos="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38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7AC6-CD63-43A6-A8AF-DA6897023C72}" type="datetimeFigureOut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B85BE-7573-414C-BEC9-C51CBD1DD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03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1D858-BC27-4B03-A8F8-E5EA7A5BEA63}" type="datetimeFigureOut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43EFC-2291-4B94-A734-3FF0397C02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8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972" y="1793935"/>
            <a:ext cx="6912768" cy="1571842"/>
          </a:xfrm>
        </p:spPr>
        <p:txBody>
          <a:bodyPr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Headline in Arial Regular 54 point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 hasCustomPrompt="1"/>
          </p:nvPr>
        </p:nvSpPr>
        <p:spPr>
          <a:xfrm>
            <a:off x="552971" y="3641734"/>
            <a:ext cx="4153688" cy="461665"/>
          </a:xfrm>
          <a:prstGeom prst="rect">
            <a:avLst/>
          </a:prstGeom>
        </p:spPr>
        <p:txBody>
          <a:bodyPr/>
          <a:lstStyle>
            <a:lvl1pPr marL="342969" marR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457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3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408955" y="333450"/>
            <a:ext cx="11305256" cy="546847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/>
              <a:t>Slide Title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955" y="1197546"/>
            <a:ext cx="11305256" cy="4608512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Headline in Arial Regular 24 - 32 point</a:t>
            </a:r>
          </a:p>
        </p:txBody>
      </p:sp>
    </p:spTree>
    <p:extLst>
      <p:ext uri="{BB962C8B-B14F-4D97-AF65-F5344CB8AC3E}">
        <p14:creationId xmlns:p14="http://schemas.microsoft.com/office/powerpoint/2010/main" val="15291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08159" y="326720"/>
            <a:ext cx="11378060" cy="583790"/>
          </a:xfrm>
        </p:spPr>
        <p:txBody>
          <a:bodyPr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Headline in Arial Regular 32 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159" y="1269555"/>
            <a:ext cx="11378060" cy="5032758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Regular 24 point </a:t>
            </a:r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9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14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91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1EAFEE8-4C75-E241-9A31-F4F48C0BD2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" y="0"/>
            <a:ext cx="12193467" cy="6859588"/>
          </a:xfrm>
          <a:prstGeom prst="rect">
            <a:avLst/>
          </a:prstGeom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1370" y="1701602"/>
            <a:ext cx="7250029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/>
              <a:t>Headline in Arial Regular 48 point</a:t>
            </a:r>
            <a:endParaRPr lang="zh-CN" altLang="en-US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971" y="3573810"/>
            <a:ext cx="4585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0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advClick="0" advTm="8000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800" b="0" dirty="0">
          <a:solidFill>
            <a:schemeClr val="tx1">
              <a:lumMod val="95000"/>
              <a:lumOff val="5000"/>
            </a:schemeClr>
          </a:solidFill>
          <a:latin typeface="+mj-lt"/>
          <a:ea typeface="Arial Unicode MS" panose="020B0604020202020204" pitchFamily="34" charset="-122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91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583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874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9166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69" marR="0" indent="-342969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990000"/>
        </a:buClr>
        <a:buSzTx/>
        <a:buFontTx/>
        <a:buNone/>
        <a:tabLst/>
        <a:defRPr sz="2400" b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Arial" panose="020B0604020202020204" pitchFamily="34" charset="0"/>
        </a:defRPr>
      </a:lvl1pPr>
      <a:lvl2pPr marL="743099" indent="-28580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FF28E747-455B-3B49-9DE0-4C2680CBCA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8955" y="320342"/>
            <a:ext cx="11176462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52240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80385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74903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5A371F5-A752-BB41-BED2-B2462DDE5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9077" y="388716"/>
            <a:ext cx="11176340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15291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57824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8579839-2BC2-7C42-8216-DD034F7E7D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127.0.0.1:9090/provider/v0/hello/Bod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4979" y="1891784"/>
            <a:ext cx="7490717" cy="83317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21</a:t>
            </a:r>
            <a:r>
              <a:rPr lang="zh-CN" altLang="en-US" dirty="0" smtClean="0">
                <a:solidFill>
                  <a:srgbClr val="202A4C"/>
                </a:solidFill>
              </a:rPr>
              <a:t>天微服务实战营</a:t>
            </a:r>
            <a:r>
              <a:rPr lang="en-US" altLang="zh-CN" dirty="0" smtClean="0">
                <a:solidFill>
                  <a:srgbClr val="202A4C"/>
                </a:solidFill>
              </a:rPr>
              <a:t>-Day11</a:t>
            </a:r>
            <a:endParaRPr lang="zh-CN" altLang="en-US" dirty="0">
              <a:solidFill>
                <a:srgbClr val="202A4C"/>
              </a:solidFill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1"/>
          </p:nvPr>
        </p:nvSpPr>
        <p:spPr>
          <a:xfrm>
            <a:off x="624979" y="3053007"/>
            <a:ext cx="6984776" cy="520804"/>
          </a:xfrm>
        </p:spPr>
        <p:txBody>
          <a:bodyPr/>
          <a:lstStyle/>
          <a:p>
            <a:r>
              <a:rPr lang="zh-CN" altLang="en-US" dirty="0">
                <a:solidFill>
                  <a:srgbClr val="202A4C"/>
                </a:solidFill>
              </a:rPr>
              <a:t>华为云</a:t>
            </a:r>
            <a:r>
              <a:rPr lang="en" altLang="zh-CN" dirty="0">
                <a:solidFill>
                  <a:srgbClr val="202A4C"/>
                </a:solidFill>
              </a:rPr>
              <a:t>DevCloud &amp; </a:t>
            </a:r>
            <a:r>
              <a:rPr lang="en-US" altLang="zh-CN" dirty="0" smtClean="0">
                <a:solidFill>
                  <a:srgbClr val="202A4C"/>
                </a:solidFill>
              </a:rPr>
              <a:t>ServiceStage</a:t>
            </a:r>
            <a:r>
              <a:rPr lang="zh-CN" altLang="en-US" dirty="0" smtClean="0">
                <a:solidFill>
                  <a:srgbClr val="202A4C"/>
                </a:solidFill>
              </a:rPr>
              <a:t>服务</a:t>
            </a:r>
            <a:r>
              <a:rPr lang="zh-CN" altLang="en-US" dirty="0">
                <a:solidFill>
                  <a:srgbClr val="202A4C"/>
                </a:solidFill>
              </a:rPr>
              <a:t>联合出品</a:t>
            </a:r>
          </a:p>
        </p:txBody>
      </p:sp>
    </p:spTree>
    <p:extLst>
      <p:ext uri="{BB962C8B-B14F-4D97-AF65-F5344CB8AC3E}">
        <p14:creationId xmlns:p14="http://schemas.microsoft.com/office/powerpoint/2010/main" val="5877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开发微服务调用者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202A4C"/>
                </a:solidFill>
              </a:rPr>
              <a:t>创建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main.go</a:t>
            </a:r>
            <a:r>
              <a:rPr kumimoji="1" lang="en-US" altLang="zh-CN" dirty="0">
                <a:solidFill>
                  <a:srgbClr val="202A4C"/>
                </a:solidFill>
              </a:rPr>
              <a:t>: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r>
              <a:rPr kumimoji="1" lang="en-US" altLang="zh-CN" dirty="0" err="1" smtClean="0">
                <a:solidFill>
                  <a:srgbClr val="202A4C"/>
                </a:solidFill>
              </a:rPr>
              <a:t>main.go</a:t>
            </a:r>
            <a:r>
              <a:rPr kumimoji="1" lang="zh-CN" altLang="en-US" dirty="0" smtClean="0">
                <a:solidFill>
                  <a:srgbClr val="202A4C"/>
                </a:solidFill>
              </a:rPr>
              <a:t>和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端的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main.go</a:t>
            </a:r>
            <a:r>
              <a:rPr kumimoji="1" lang="zh-CN" altLang="en-US" dirty="0" smtClean="0">
                <a:solidFill>
                  <a:srgbClr val="202A4C"/>
                </a:solidFill>
              </a:rPr>
              <a:t>基本一致，修改以下两个箭头所指地方即可</a:t>
            </a:r>
            <a:endParaRPr kumimoji="1" lang="en-US" altLang="zh-CN" dirty="0">
              <a:solidFill>
                <a:srgbClr val="202A4C"/>
              </a:solidFill>
            </a:endParaRPr>
          </a:p>
          <a:p>
            <a:endParaRPr kumimoji="1" lang="en-US" altLang="zh-CN" dirty="0" smtClean="0">
              <a:solidFill>
                <a:srgbClr val="202A4C"/>
              </a:solidFill>
            </a:endParaRPr>
          </a:p>
          <a:p>
            <a:endParaRPr kumimoji="1" lang="en-US" altLang="zh-CN" dirty="0">
              <a:solidFill>
                <a:srgbClr val="202A4C"/>
              </a:solidFill>
            </a:endParaRPr>
          </a:p>
          <a:p>
            <a:endParaRPr kumimoji="1" lang="en-US" altLang="zh-CN" dirty="0" smtClean="0">
              <a:solidFill>
                <a:srgbClr val="202A4C"/>
              </a:solidFill>
            </a:endParaRPr>
          </a:p>
          <a:p>
            <a:endParaRPr kumimoji="1" lang="en-US" altLang="zh-CN" dirty="0">
              <a:solidFill>
                <a:srgbClr val="202A4C"/>
              </a:solidFill>
            </a:endParaRPr>
          </a:p>
          <a:p>
            <a:endParaRPr kumimoji="1" lang="en-US" altLang="zh-CN" dirty="0" smtClean="0">
              <a:solidFill>
                <a:srgbClr val="202A4C"/>
              </a:solidFill>
            </a:endParaRPr>
          </a:p>
          <a:p>
            <a:endParaRPr kumimoji="1" lang="en-US" altLang="zh-CN" dirty="0">
              <a:solidFill>
                <a:srgbClr val="202A4C"/>
              </a:solidFill>
            </a:endParaRPr>
          </a:p>
          <a:p>
            <a:endParaRPr kumimoji="1" lang="en-US" altLang="zh-CN" dirty="0" smtClean="0">
              <a:solidFill>
                <a:srgbClr val="202A4C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1" y="2781722"/>
            <a:ext cx="9496425" cy="1866900"/>
          </a:xfrm>
          <a:prstGeom prst="rect">
            <a:avLst/>
          </a:prstGeom>
        </p:spPr>
      </p:pic>
      <p:sp>
        <p:nvSpPr>
          <p:cNvPr id="8" name="上箭头 7"/>
          <p:cNvSpPr/>
          <p:nvPr/>
        </p:nvSpPr>
        <p:spPr>
          <a:xfrm rot="12810093">
            <a:off x="5394103" y="2541324"/>
            <a:ext cx="437275" cy="5743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上箭头 9"/>
          <p:cNvSpPr/>
          <p:nvPr/>
        </p:nvSpPr>
        <p:spPr>
          <a:xfrm rot="12810093">
            <a:off x="8956084" y="2541325"/>
            <a:ext cx="437275" cy="5743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开发微服务调用者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配置文件</a:t>
            </a:r>
            <a:r>
              <a:rPr kumimoji="1" lang="en-US" altLang="zh-CN" dirty="0" err="1">
                <a:solidFill>
                  <a:srgbClr val="202A4C"/>
                </a:solidFill>
              </a:rPr>
              <a:t>chassis.yaml</a:t>
            </a:r>
            <a:r>
              <a:rPr kumimoji="1" lang="zh-CN" altLang="en-US" dirty="0">
                <a:solidFill>
                  <a:srgbClr val="202A4C"/>
                </a:solidFill>
              </a:rPr>
              <a:t>和</a:t>
            </a:r>
            <a:r>
              <a:rPr kumimoji="1" lang="en-US" altLang="zh-CN" dirty="0" err="1">
                <a:solidFill>
                  <a:srgbClr val="202A4C"/>
                </a:solidFill>
              </a:rPr>
              <a:t>microservice.yaml</a:t>
            </a:r>
            <a:r>
              <a:rPr kumimoji="1" lang="zh-CN" altLang="en-US" dirty="0">
                <a:solidFill>
                  <a:srgbClr val="202A4C"/>
                </a:solidFill>
              </a:rPr>
              <a:t>文件基本一直，我们只要</a:t>
            </a:r>
            <a:r>
              <a:rPr kumimoji="1" lang="zh-CN" altLang="en-US" dirty="0" smtClean="0">
                <a:solidFill>
                  <a:srgbClr val="202A4C"/>
                </a:solidFill>
              </a:rPr>
              <a:t>修改</a:t>
            </a:r>
            <a:r>
              <a:rPr kumimoji="1" lang="en-US" altLang="zh-CN" dirty="0" smtClean="0">
                <a:solidFill>
                  <a:srgbClr val="202A4C"/>
                </a:solidFill>
              </a:rPr>
              <a:t>chassis.yaml</a:t>
            </a:r>
            <a:r>
              <a:rPr kumimoji="1" lang="zh-CN" altLang="en-US" dirty="0">
                <a:solidFill>
                  <a:srgbClr val="202A4C"/>
                </a:solidFill>
              </a:rPr>
              <a:t>中的监听地址，监听地址我们改为 ：</a:t>
            </a:r>
            <a:r>
              <a:rPr kumimoji="1" lang="en-US" altLang="zh-CN" dirty="0">
                <a:solidFill>
                  <a:srgbClr val="202A4C"/>
                </a:solidFill>
              </a:rPr>
              <a:t>127.0.0.1:8080,</a:t>
            </a:r>
            <a:r>
              <a:rPr kumimoji="1" lang="zh-CN" altLang="en-US" dirty="0">
                <a:solidFill>
                  <a:srgbClr val="202A4C"/>
                </a:solidFill>
              </a:rPr>
              <a:t>以及</a:t>
            </a:r>
            <a:r>
              <a:rPr kumimoji="1" lang="en-US" altLang="zh-CN" dirty="0" err="1">
                <a:solidFill>
                  <a:srgbClr val="202A4C"/>
                </a:solidFill>
              </a:rPr>
              <a:t>microservice.yaml</a:t>
            </a:r>
            <a:r>
              <a:rPr kumimoji="1" lang="zh-CN" altLang="en-US" dirty="0">
                <a:solidFill>
                  <a:srgbClr val="202A4C"/>
                </a:solidFill>
              </a:rPr>
              <a:t>中的服务名</a:t>
            </a:r>
            <a:r>
              <a:rPr kumimoji="1" lang="en-US" altLang="zh-CN" dirty="0">
                <a:solidFill>
                  <a:srgbClr val="202A4C"/>
                </a:solidFill>
              </a:rPr>
              <a:t>,</a:t>
            </a:r>
            <a:r>
              <a:rPr kumimoji="1" lang="zh-CN" altLang="en-US" dirty="0">
                <a:solidFill>
                  <a:srgbClr val="202A4C"/>
                </a:solidFill>
              </a:rPr>
              <a:t>服务名修改为</a:t>
            </a:r>
            <a:r>
              <a:rPr kumimoji="1" lang="en-US" altLang="zh-CN" dirty="0">
                <a:solidFill>
                  <a:srgbClr val="202A4C"/>
                </a:solidFill>
              </a:rPr>
              <a:t>client-demo</a:t>
            </a:r>
            <a:r>
              <a:rPr kumimoji="1" lang="zh-CN" altLang="en-US" dirty="0">
                <a:solidFill>
                  <a:srgbClr val="202A4C"/>
                </a:solidFill>
              </a:rPr>
              <a:t>。启动</a:t>
            </a:r>
            <a:r>
              <a:rPr kumimoji="1" lang="en-US" altLang="zh-CN" dirty="0">
                <a:solidFill>
                  <a:srgbClr val="202A4C"/>
                </a:solidFill>
              </a:rPr>
              <a:t>consumer</a:t>
            </a:r>
            <a:r>
              <a:rPr kumimoji="1" lang="zh-CN" altLang="en-US" dirty="0">
                <a:solidFill>
                  <a:srgbClr val="202A4C"/>
                </a:solidFill>
              </a:rPr>
              <a:t>端服务，同样在</a:t>
            </a:r>
            <a:r>
              <a:rPr kumimoji="1" lang="en-US" altLang="zh-CN" dirty="0" err="1">
                <a:solidFill>
                  <a:srgbClr val="202A4C"/>
                </a:solidFill>
              </a:rPr>
              <a:t>serverstage</a:t>
            </a:r>
            <a:r>
              <a:rPr kumimoji="1" lang="zh-CN" altLang="en-US" dirty="0">
                <a:solidFill>
                  <a:srgbClr val="202A4C"/>
                </a:solidFill>
              </a:rPr>
              <a:t>看到该服务。调用</a:t>
            </a:r>
            <a:r>
              <a:rPr kumimoji="1" lang="en-US" altLang="zh-CN" dirty="0">
                <a:solidFill>
                  <a:srgbClr val="202A4C"/>
                </a:solidFill>
              </a:rPr>
              <a:t>consumer</a:t>
            </a:r>
            <a:r>
              <a:rPr kumimoji="1" lang="zh-CN" altLang="en-US" dirty="0">
                <a:solidFill>
                  <a:srgbClr val="202A4C"/>
                </a:solidFill>
              </a:rPr>
              <a:t>服务</a:t>
            </a:r>
            <a:endParaRPr kumimoji="1" lang="en-US" altLang="zh-CN" dirty="0">
              <a:solidFill>
                <a:srgbClr val="202A4C"/>
              </a:solidFill>
            </a:endParaRPr>
          </a:p>
          <a:p>
            <a:endParaRPr kumimoji="1" lang="en-US" altLang="zh-CN" dirty="0">
              <a:solidFill>
                <a:srgbClr val="202A4C"/>
              </a:solidFill>
            </a:endParaRPr>
          </a:p>
        </p:txBody>
      </p:sp>
      <p:pic>
        <p:nvPicPr>
          <p:cNvPr id="1026" name="Picture 2" descr="C:\Users\lwx588265\AppData\Roaming\eSpace_Desktop\UserData\lwx588265\imagefiles\39212EA0-6D1D-4C46-98F8-4D3D121803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63" y="2853730"/>
            <a:ext cx="8208912" cy="326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10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A0B396E-1FCE-6548-A0DA-229DA804A56A}"/>
              </a:ext>
            </a:extLst>
          </p:cNvPr>
          <p:cNvSpPr txBox="1"/>
          <p:nvPr/>
        </p:nvSpPr>
        <p:spPr>
          <a:xfrm>
            <a:off x="4441403" y="2277666"/>
            <a:ext cx="309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202A4C"/>
                </a:solidFill>
              </a:rPr>
              <a:t>Thank You</a:t>
            </a:r>
            <a:endParaRPr lang="zh-CN" altLang="zh-CN" sz="4800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Day11 </a:t>
            </a:r>
            <a:r>
              <a:rPr lang="en-US" dirty="0">
                <a:solidFill>
                  <a:srgbClr val="202A4C"/>
                </a:solidFill>
              </a:rPr>
              <a:t>CSE</a:t>
            </a:r>
            <a:r>
              <a:rPr lang="zh-CN" altLang="en-US" dirty="0">
                <a:solidFill>
                  <a:srgbClr val="202A4C"/>
                </a:solidFill>
              </a:rPr>
              <a:t>实战之使用</a:t>
            </a:r>
            <a:r>
              <a:rPr lang="en-US" dirty="0" err="1">
                <a:solidFill>
                  <a:srgbClr val="202A4C"/>
                </a:solidFill>
              </a:rPr>
              <a:t>CSEGoSDK</a:t>
            </a:r>
            <a:r>
              <a:rPr lang="zh-CN" altLang="en-US" dirty="0">
                <a:solidFill>
                  <a:srgbClr val="202A4C"/>
                </a:solidFill>
              </a:rPr>
              <a:t>开发微服务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大纲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开发</a:t>
            </a:r>
            <a:r>
              <a:rPr kumimoji="1" lang="en-US" dirty="0" err="1" smtClean="0">
                <a:solidFill>
                  <a:srgbClr val="202A4C"/>
                </a:solidFill>
              </a:rPr>
              <a:t>CSEGoSDK</a:t>
            </a:r>
            <a:r>
              <a:rPr kumimoji="1" lang="zh-CN" altLang="en-US" dirty="0">
                <a:solidFill>
                  <a:srgbClr val="202A4C"/>
                </a:solidFill>
              </a:rPr>
              <a:t>微服务</a:t>
            </a:r>
            <a:endParaRPr kumimoji="1" lang="en-US" altLang="zh-CN" dirty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开发</a:t>
            </a:r>
            <a:r>
              <a:rPr kumimoji="1" lang="en-US" dirty="0" err="1">
                <a:solidFill>
                  <a:srgbClr val="202A4C"/>
                </a:solidFill>
              </a:rPr>
              <a:t>CSEGoSDK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服务调用者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202A4C"/>
                </a:solidFill>
              </a:rPr>
              <a:t>开发</a:t>
            </a:r>
            <a:r>
              <a:rPr kumimoji="1" lang="en-US" dirty="0" err="1">
                <a:solidFill>
                  <a:srgbClr val="202A4C"/>
                </a:solidFill>
              </a:rPr>
              <a:t>CSEGoSDK</a:t>
            </a:r>
            <a:r>
              <a:rPr kumimoji="1" lang="zh-CN" altLang="en-US" dirty="0">
                <a:solidFill>
                  <a:srgbClr val="202A4C"/>
                </a:solidFill>
              </a:rPr>
              <a:t>微服务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准备工作：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zh-CN" altLang="en-US" dirty="0" smtClean="0">
                <a:solidFill>
                  <a:srgbClr val="202A4C"/>
                </a:solidFill>
              </a:rPr>
              <a:t>创建一个新的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GO</a:t>
            </a:r>
            <a:r>
              <a:rPr kumimoji="1" lang="zh-CN" altLang="en-US" dirty="0" smtClean="0">
                <a:solidFill>
                  <a:srgbClr val="202A4C"/>
                </a:solidFill>
              </a:rPr>
              <a:t>项目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kumimoji="1" lang="zh-CN" altLang="en-US" dirty="0" smtClean="0">
                <a:solidFill>
                  <a:srgbClr val="202A4C"/>
                </a:solidFill>
              </a:rPr>
              <a:t>从华为云上下载</a:t>
            </a:r>
            <a:r>
              <a:rPr kumimoji="1" lang="en-US" dirty="0" err="1" smtClean="0">
                <a:solidFill>
                  <a:srgbClr val="202A4C"/>
                </a:solidFill>
              </a:rPr>
              <a:t>CSEGoSDK</a:t>
            </a:r>
            <a:r>
              <a:rPr kumimoji="1" lang="zh-CN" altLang="en-US" dirty="0" smtClean="0">
                <a:solidFill>
                  <a:srgbClr val="202A4C"/>
                </a:solidFill>
              </a:rPr>
              <a:t>压缩包，并解压到项目的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vendor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下</a:t>
            </a:r>
            <a:endParaRPr kumimoji="1" lang="zh-CN" altLang="en-US" dirty="0">
              <a:solidFill>
                <a:srgbClr val="202A4C"/>
              </a:solidFill>
            </a:endParaRPr>
          </a:p>
          <a:p>
            <a:endParaRPr kumimoji="1" lang="en-US" altLang="zh-CN" dirty="0" smtClean="0">
              <a:solidFill>
                <a:srgbClr val="202A4C"/>
              </a:solidFill>
            </a:endParaRPr>
          </a:p>
        </p:txBody>
      </p:sp>
      <p:pic>
        <p:nvPicPr>
          <p:cNvPr id="3074" name="Picture 2" descr="C:\Users\lwx588265\AppData\Roaming\eSpace_Desktop\UserData\lwx588265\imagefiles\EFE02499-B735-4D80-9292-F8BB3AF766B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147" y="2709714"/>
            <a:ext cx="4865415" cy="281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5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202A4C"/>
                </a:solidFill>
              </a:rPr>
              <a:t>开发</a:t>
            </a:r>
            <a:r>
              <a:rPr kumimoji="1" lang="en-US" dirty="0" err="1">
                <a:solidFill>
                  <a:srgbClr val="202A4C"/>
                </a:solidFill>
              </a:rPr>
              <a:t>CSEGoSDK</a:t>
            </a:r>
            <a:r>
              <a:rPr kumimoji="1" lang="zh-CN" altLang="en-US" dirty="0">
                <a:solidFill>
                  <a:srgbClr val="202A4C"/>
                </a:solidFill>
              </a:rPr>
              <a:t>微服务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dirty="0">
                <a:solidFill>
                  <a:srgbClr val="202A4C"/>
                </a:solidFill>
                <a:latin typeface="+mj-lt"/>
                <a:ea typeface="+mj-ea"/>
                <a:cs typeface="+mj-cs"/>
              </a:rPr>
              <a:t>创建</a:t>
            </a:r>
            <a:r>
              <a:rPr kumimoji="1" lang="en-US" altLang="zh-CN" dirty="0">
                <a:solidFill>
                  <a:srgbClr val="202A4C"/>
                </a:solidFill>
                <a:latin typeface="+mj-lt"/>
                <a:ea typeface="+mj-ea"/>
                <a:cs typeface="+mj-cs"/>
              </a:rPr>
              <a:t>Rest</a:t>
            </a:r>
            <a:r>
              <a:rPr kumimoji="1" lang="zh-CN" altLang="en-US" dirty="0" smtClean="0">
                <a:solidFill>
                  <a:srgbClr val="202A4C"/>
                </a:solidFill>
                <a:latin typeface="+mj-lt"/>
                <a:ea typeface="+mj-ea"/>
                <a:cs typeface="+mj-cs"/>
              </a:rPr>
              <a:t>接口</a:t>
            </a:r>
            <a:endParaRPr kumimoji="1" lang="en-US" altLang="zh-CN" dirty="0" smtClean="0">
              <a:solidFill>
                <a:srgbClr val="202A4C"/>
              </a:solidFill>
              <a:latin typeface="+mj-lt"/>
              <a:ea typeface="+mj-ea"/>
              <a:cs typeface="+mj-cs"/>
            </a:endParaRPr>
          </a:p>
          <a:p>
            <a:r>
              <a:rPr kumimoji="1" lang="zh-CN" altLang="en-US" dirty="0" smtClean="0">
                <a:solidFill>
                  <a:srgbClr val="202A4C"/>
                </a:solidFill>
                <a:latin typeface="+mj-lt"/>
                <a:ea typeface="+mj-ea"/>
                <a:cs typeface="+mj-cs"/>
              </a:rPr>
              <a:t>  我们创建一个</a:t>
            </a:r>
            <a:r>
              <a:rPr kumimoji="1" lang="en-US" altLang="zh-CN" dirty="0" err="1" smtClean="0">
                <a:solidFill>
                  <a:srgbClr val="202A4C"/>
                </a:solidFill>
                <a:latin typeface="+mj-lt"/>
                <a:ea typeface="+mj-ea"/>
                <a:cs typeface="+mj-cs"/>
              </a:rPr>
              <a:t>struct</a:t>
            </a:r>
            <a:r>
              <a:rPr kumimoji="1" lang="zh-CN" altLang="en-US" dirty="0" smtClean="0">
                <a:solidFill>
                  <a:srgbClr val="202A4C"/>
                </a:solidFill>
                <a:latin typeface="+mj-lt"/>
                <a:ea typeface="+mj-ea"/>
                <a:cs typeface="+mj-cs"/>
              </a:rPr>
              <a:t>，名为</a:t>
            </a:r>
            <a:r>
              <a:rPr kumimoji="1" lang="en-US" altLang="zh-CN" dirty="0" smtClean="0">
                <a:solidFill>
                  <a:srgbClr val="202A4C"/>
                </a:solidFill>
                <a:latin typeface="+mj-lt"/>
                <a:ea typeface="+mj-ea"/>
                <a:cs typeface="+mj-cs"/>
              </a:rPr>
              <a:t>XXX,</a:t>
            </a:r>
            <a:r>
              <a:rPr kumimoji="1" lang="zh-CN" altLang="en-US" dirty="0" smtClean="0">
                <a:solidFill>
                  <a:srgbClr val="202A4C"/>
                </a:solidFill>
                <a:latin typeface="+mj-lt"/>
                <a:ea typeface="+mj-ea"/>
                <a:cs typeface="+mj-cs"/>
              </a:rPr>
              <a:t>然后创建</a:t>
            </a:r>
            <a:r>
              <a:rPr kumimoji="1" lang="en-US" altLang="zh-CN" dirty="0" smtClean="0">
                <a:solidFill>
                  <a:srgbClr val="202A4C"/>
                </a:solidFill>
                <a:latin typeface="+mj-lt"/>
                <a:ea typeface="+mj-ea"/>
                <a:cs typeface="+mj-cs"/>
              </a:rPr>
              <a:t>XXX</a:t>
            </a:r>
            <a:r>
              <a:rPr kumimoji="1" lang="zh-CN" altLang="en-US" dirty="0" smtClean="0">
                <a:solidFill>
                  <a:srgbClr val="202A4C"/>
                </a:solidFill>
                <a:latin typeface="+mj-lt"/>
                <a:ea typeface="+mj-ea"/>
                <a:cs typeface="+mj-cs"/>
              </a:rPr>
              <a:t>的</a:t>
            </a:r>
            <a:r>
              <a:rPr kumimoji="1" lang="en-US" altLang="zh-CN" dirty="0" smtClean="0">
                <a:solidFill>
                  <a:srgbClr val="202A4C"/>
                </a:solidFill>
                <a:latin typeface="+mj-lt"/>
                <a:ea typeface="+mj-ea"/>
                <a:cs typeface="+mj-cs"/>
              </a:rPr>
              <a:t>Hello</a:t>
            </a:r>
            <a:r>
              <a:rPr kumimoji="1" lang="zh-CN" altLang="en-US" dirty="0" smtClean="0">
                <a:solidFill>
                  <a:srgbClr val="202A4C"/>
                </a:solidFill>
                <a:latin typeface="+mj-lt"/>
                <a:ea typeface="+mj-ea"/>
                <a:cs typeface="+mj-cs"/>
              </a:rPr>
              <a:t>方法，该法必须参数为 </a:t>
            </a:r>
            <a:r>
              <a:rPr kumimoji="1" lang="en-US" altLang="zh-CN" dirty="0" smtClean="0">
                <a:solidFill>
                  <a:srgbClr val="202A4C"/>
                </a:solidFill>
                <a:latin typeface="+mj-lt"/>
                <a:ea typeface="+mj-ea"/>
                <a:cs typeface="+mj-cs"/>
              </a:rPr>
              <a:t>*</a:t>
            </a:r>
            <a:r>
              <a:rPr kumimoji="1" lang="en-US" altLang="zh-CN" dirty="0" err="1" smtClean="0">
                <a:solidFill>
                  <a:srgbClr val="202A4C"/>
                </a:solidFill>
                <a:latin typeface="+mj-lt"/>
                <a:ea typeface="+mj-ea"/>
                <a:cs typeface="+mj-cs"/>
              </a:rPr>
              <a:t>restful.Context</a:t>
            </a:r>
            <a:endParaRPr kumimoji="1" lang="en-US" altLang="zh-CN" dirty="0" smtClean="0">
              <a:solidFill>
                <a:srgbClr val="202A4C"/>
              </a:solidFill>
              <a:latin typeface="+mj-lt"/>
              <a:ea typeface="+mj-ea"/>
              <a:cs typeface="+mj-cs"/>
            </a:endParaRPr>
          </a:p>
          <a:p>
            <a:endParaRPr kumimoji="1" lang="en-US" altLang="zh-CN" dirty="0">
              <a:solidFill>
                <a:srgbClr val="202A4C"/>
              </a:solidFill>
              <a:latin typeface="+mj-lt"/>
              <a:ea typeface="+mj-ea"/>
              <a:cs typeface="+mj-cs"/>
            </a:endParaRPr>
          </a:p>
          <a:p>
            <a:endParaRPr kumimoji="1" lang="en-US" altLang="zh-CN" dirty="0" smtClean="0">
              <a:solidFill>
                <a:srgbClr val="202A4C"/>
              </a:solidFill>
              <a:latin typeface="+mj-lt"/>
              <a:ea typeface="+mj-ea"/>
              <a:cs typeface="+mj-cs"/>
            </a:endParaRPr>
          </a:p>
          <a:p>
            <a:endParaRPr kumimoji="1" lang="en-US" altLang="zh-CN" dirty="0">
              <a:solidFill>
                <a:srgbClr val="202A4C"/>
              </a:solidFill>
              <a:latin typeface="+mj-lt"/>
              <a:ea typeface="+mj-ea"/>
              <a:cs typeface="+mj-cs"/>
            </a:endParaRPr>
          </a:p>
          <a:p>
            <a:endParaRPr kumimoji="1" lang="en-US" altLang="zh-CN" dirty="0" smtClean="0">
              <a:solidFill>
                <a:srgbClr val="202A4C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dirty="0" smtClean="0">
                <a:solidFill>
                  <a:srgbClr val="202A4C"/>
                </a:solidFill>
                <a:latin typeface="+mj-lt"/>
                <a:ea typeface="+mj-ea"/>
                <a:cs typeface="+mj-cs"/>
              </a:rPr>
              <a:t>编写</a:t>
            </a:r>
            <a:r>
              <a:rPr kumimoji="1" lang="en-US" altLang="zh-CN" dirty="0" err="1">
                <a:solidFill>
                  <a:srgbClr val="202A4C"/>
                </a:solidFill>
                <a:latin typeface="+mj-lt"/>
                <a:ea typeface="+mj-ea"/>
                <a:cs typeface="+mj-cs"/>
              </a:rPr>
              <a:t>url</a:t>
            </a:r>
            <a:r>
              <a:rPr kumimoji="1" lang="en-US" altLang="zh-CN" dirty="0">
                <a:solidFill>
                  <a:srgbClr val="202A4C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dirty="0" smtClean="0">
                <a:solidFill>
                  <a:srgbClr val="202A4C"/>
                </a:solidFill>
                <a:latin typeface="+mj-lt"/>
                <a:ea typeface="+mj-ea"/>
                <a:cs typeface="+mj-cs"/>
              </a:rPr>
              <a:t>patterns</a:t>
            </a:r>
            <a:r>
              <a:rPr kumimoji="1" lang="zh-CN" altLang="en-US" dirty="0" smtClean="0">
                <a:solidFill>
                  <a:srgbClr val="202A4C"/>
                </a:solidFill>
                <a:latin typeface="+mj-lt"/>
                <a:ea typeface="+mj-ea"/>
                <a:cs typeface="+mj-cs"/>
              </a:rPr>
              <a:t>。</a:t>
            </a:r>
            <a:endParaRPr kumimoji="1" lang="zh-CN" altLang="en-US" dirty="0">
              <a:solidFill>
                <a:srgbClr val="202A4C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lwx588265\AppData\Roaming\eSpace_Desktop\UserData\lwx588265\imagefiles\B46A1DF6-2D28-44C8-BFCA-1F95CA833F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71" y="2548532"/>
            <a:ext cx="7458075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wx588265\AppData\Roaming\eSpace_Desktop\UserData\lwx588265\imagefiles\C162F252-1FCF-4D53-9E52-039062B8D3F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87" y="4751064"/>
            <a:ext cx="768667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2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202A4C"/>
                </a:solidFill>
              </a:rPr>
              <a:t>开发</a:t>
            </a:r>
            <a:r>
              <a:rPr kumimoji="1" lang="en-US" dirty="0" err="1">
                <a:solidFill>
                  <a:srgbClr val="202A4C"/>
                </a:solidFill>
              </a:rPr>
              <a:t>CSEGoSDK</a:t>
            </a:r>
            <a:r>
              <a:rPr kumimoji="1" lang="zh-CN" altLang="en-US" dirty="0">
                <a:solidFill>
                  <a:srgbClr val="202A4C"/>
                </a:solidFill>
              </a:rPr>
              <a:t>微服务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创建</a:t>
            </a:r>
            <a:r>
              <a:rPr kumimoji="1" lang="zh-CN" altLang="en-US" dirty="0">
                <a:solidFill>
                  <a:srgbClr val="202A4C"/>
                </a:solidFill>
              </a:rPr>
              <a:t>一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个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main.go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：</a:t>
            </a:r>
            <a:endParaRPr kumimoji="1" lang="zh-CN" altLang="en-US" dirty="0">
              <a:solidFill>
                <a:srgbClr val="202A4C"/>
              </a:solidFill>
            </a:endParaRPr>
          </a:p>
          <a:p>
            <a:r>
              <a:rPr kumimoji="1" lang="en-US" altLang="zh-CN" dirty="0" smtClean="0">
                <a:solidFill>
                  <a:srgbClr val="202A4C"/>
                </a:solidFill>
              </a:rPr>
              <a:t>	</a:t>
            </a:r>
            <a:r>
              <a:rPr kumimoji="1" lang="zh-CN" altLang="en-US" dirty="0" smtClean="0">
                <a:solidFill>
                  <a:srgbClr val="202A4C"/>
                </a:solidFill>
              </a:rPr>
              <a:t>在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main.go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中我们需要将我们刚刚创建的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Service</a:t>
            </a:r>
            <a:r>
              <a:rPr kumimoji="1" lang="zh-CN" altLang="en-US" dirty="0" smtClean="0">
                <a:solidFill>
                  <a:srgbClr val="202A4C"/>
                </a:solidFill>
              </a:rPr>
              <a:t>进行注册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endParaRPr kumimoji="1" lang="en-US" altLang="zh-CN" dirty="0">
              <a:solidFill>
                <a:srgbClr val="202A4C"/>
              </a:solidFill>
            </a:endParaRPr>
          </a:p>
          <a:p>
            <a:endParaRPr kumimoji="1" lang="en-US" altLang="zh-CN" dirty="0" smtClean="0">
              <a:solidFill>
                <a:srgbClr val="202A4C"/>
              </a:solidFill>
            </a:endParaRPr>
          </a:p>
          <a:p>
            <a:endParaRPr kumimoji="1" lang="en-US" altLang="zh-CN" dirty="0">
              <a:solidFill>
                <a:srgbClr val="202A4C"/>
              </a:solidFill>
            </a:endParaRPr>
          </a:p>
          <a:p>
            <a:endParaRPr kumimoji="1" lang="en-US" altLang="zh-CN" dirty="0" smtClean="0">
              <a:solidFill>
                <a:srgbClr val="202A4C"/>
              </a:solidFill>
            </a:endParaRPr>
          </a:p>
          <a:p>
            <a:endParaRPr kumimoji="1" lang="en-US" altLang="zh-CN" dirty="0" smtClean="0">
              <a:solidFill>
                <a:srgbClr val="202A4C"/>
              </a:solidFill>
            </a:endParaRPr>
          </a:p>
          <a:p>
            <a:endParaRPr lang="en-US" altLang="zh-CN" dirty="0" smtClean="0"/>
          </a:p>
          <a:p>
            <a:r>
              <a:rPr kumimoji="1" lang="zh-CN" altLang="en-US" dirty="0" smtClean="0">
                <a:solidFill>
                  <a:srgbClr val="202A4C"/>
                </a:solidFill>
              </a:rPr>
              <a:t>在</a:t>
            </a:r>
            <a:r>
              <a:rPr kumimoji="1" lang="en-US" altLang="zh-CN" dirty="0" err="1">
                <a:solidFill>
                  <a:srgbClr val="202A4C"/>
                </a:solidFill>
              </a:rPr>
              <a:t>main.go</a:t>
            </a:r>
            <a:r>
              <a:rPr kumimoji="1" lang="zh-CN" altLang="en-US" dirty="0">
                <a:solidFill>
                  <a:srgbClr val="202A4C"/>
                </a:solidFill>
              </a:rPr>
              <a:t>中使用</a:t>
            </a:r>
            <a:r>
              <a:rPr kumimoji="1" lang="en-US" altLang="zh-CN" dirty="0" err="1">
                <a:solidFill>
                  <a:srgbClr val="202A4C"/>
                </a:solidFill>
              </a:rPr>
              <a:t>chassis.RegisterSchema</a:t>
            </a:r>
            <a:r>
              <a:rPr kumimoji="1" lang="zh-CN" altLang="en-US" dirty="0">
                <a:solidFill>
                  <a:srgbClr val="202A4C"/>
                </a:solidFill>
              </a:rPr>
              <a:t>方法进行注册，使用</a:t>
            </a:r>
            <a:r>
              <a:rPr kumimoji="1" lang="en-US" altLang="zh-CN" dirty="0" err="1">
                <a:solidFill>
                  <a:srgbClr val="202A4C"/>
                </a:solidFill>
              </a:rPr>
              <a:t>chassis.Init</a:t>
            </a:r>
            <a:r>
              <a:rPr kumimoji="1" lang="en-US" altLang="zh-CN" dirty="0">
                <a:solidFill>
                  <a:srgbClr val="202A4C"/>
                </a:solidFill>
              </a:rPr>
              <a:t>()</a:t>
            </a:r>
            <a:r>
              <a:rPr kumimoji="1" lang="zh-CN" altLang="en-US" dirty="0">
                <a:solidFill>
                  <a:srgbClr val="202A4C"/>
                </a:solidFill>
              </a:rPr>
              <a:t>进行初始化，使用</a:t>
            </a:r>
            <a:r>
              <a:rPr kumimoji="1" lang="en-US" altLang="zh-CN" dirty="0" err="1">
                <a:solidFill>
                  <a:srgbClr val="202A4C"/>
                </a:solidFill>
              </a:rPr>
              <a:t>chassis.Run</a:t>
            </a:r>
            <a:r>
              <a:rPr kumimoji="1" lang="en-US" altLang="zh-CN" dirty="0">
                <a:solidFill>
                  <a:srgbClr val="202A4C"/>
                </a:solidFill>
              </a:rPr>
              <a:t>()</a:t>
            </a:r>
            <a:r>
              <a:rPr kumimoji="1" lang="zh-CN" altLang="en-US" dirty="0">
                <a:solidFill>
                  <a:srgbClr val="202A4C"/>
                </a:solidFill>
              </a:rPr>
              <a:t>进行启动服务，</a:t>
            </a:r>
            <a:r>
              <a:rPr kumimoji="1" lang="en-US" dirty="0">
                <a:solidFill>
                  <a:srgbClr val="202A4C"/>
                </a:solidFill>
              </a:rPr>
              <a:t> </a:t>
            </a:r>
            <a:r>
              <a:rPr kumimoji="1" lang="en-US" dirty="0" err="1">
                <a:solidFill>
                  <a:srgbClr val="202A4C"/>
                </a:solidFill>
              </a:rPr>
              <a:t>CSEGoSDK</a:t>
            </a:r>
            <a:r>
              <a:rPr kumimoji="1" lang="zh-CN" altLang="en-US" dirty="0">
                <a:solidFill>
                  <a:srgbClr val="202A4C"/>
                </a:solidFill>
              </a:rPr>
              <a:t>支持</a:t>
            </a:r>
            <a:r>
              <a:rPr kumimoji="1" lang="en-US" altLang="zh-CN" dirty="0">
                <a:solidFill>
                  <a:srgbClr val="202A4C"/>
                </a:solidFill>
              </a:rPr>
              <a:t>rest</a:t>
            </a:r>
            <a:r>
              <a:rPr kumimoji="1" lang="zh-CN" altLang="en-US" dirty="0">
                <a:solidFill>
                  <a:srgbClr val="202A4C"/>
                </a:solidFill>
              </a:rPr>
              <a:t>协议和</a:t>
            </a:r>
            <a:r>
              <a:rPr kumimoji="1" lang="en-US" altLang="zh-CN" dirty="0" err="1">
                <a:solidFill>
                  <a:srgbClr val="202A4C"/>
                </a:solidFill>
              </a:rPr>
              <a:t>grpc</a:t>
            </a:r>
            <a:r>
              <a:rPr kumimoji="1" lang="zh-CN" altLang="en-US" dirty="0">
                <a:solidFill>
                  <a:srgbClr val="202A4C"/>
                </a:solidFill>
              </a:rPr>
              <a:t>协议，开发者可以自由选择</a:t>
            </a:r>
            <a:endParaRPr kumimoji="1" lang="en-US" altLang="zh-CN" dirty="0">
              <a:solidFill>
                <a:srgbClr val="202A4C"/>
              </a:solidFill>
            </a:endParaRPr>
          </a:p>
          <a:p>
            <a:endParaRPr kumimoji="1" lang="en-US" altLang="zh-CN" dirty="0">
              <a:solidFill>
                <a:srgbClr val="202A4C"/>
              </a:solidFill>
            </a:endParaRPr>
          </a:p>
          <a:p>
            <a:endParaRPr kumimoji="1" lang="en-US" altLang="zh-CN" dirty="0" smtClean="0">
              <a:solidFill>
                <a:srgbClr val="202A4C"/>
              </a:solidFill>
            </a:endParaRPr>
          </a:p>
          <a:p>
            <a:endParaRPr kumimoji="1" lang="zh-CN" altLang="en-US" dirty="0">
              <a:solidFill>
                <a:srgbClr val="202A4C"/>
              </a:solidFill>
            </a:endParaRPr>
          </a:p>
        </p:txBody>
      </p:sp>
      <p:pic>
        <p:nvPicPr>
          <p:cNvPr id="8" name="图片 7" descr="微信图片_201902221746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0748" y="2637706"/>
            <a:ext cx="6754346" cy="151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9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2929235" y="5806058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202A4C"/>
                </a:solidFill>
              </a:rPr>
              <a:t>开发</a:t>
            </a:r>
            <a:r>
              <a:rPr kumimoji="1" lang="en-US" dirty="0" err="1">
                <a:solidFill>
                  <a:srgbClr val="202A4C"/>
                </a:solidFill>
              </a:rPr>
              <a:t>CSEGoSDK</a:t>
            </a:r>
            <a:r>
              <a:rPr kumimoji="1" lang="zh-CN" altLang="en-US" dirty="0">
                <a:solidFill>
                  <a:srgbClr val="202A4C"/>
                </a:solidFill>
              </a:rPr>
              <a:t>微服务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在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main.go</a:t>
            </a:r>
            <a:r>
              <a:rPr kumimoji="1" lang="zh-CN" altLang="en-US" dirty="0" smtClean="0">
                <a:solidFill>
                  <a:srgbClr val="202A4C"/>
                </a:solidFill>
              </a:rPr>
              <a:t>同级目录下创建</a:t>
            </a:r>
            <a:r>
              <a:rPr kumimoji="1" lang="en-US" altLang="zh-CN" dirty="0" err="1">
                <a:solidFill>
                  <a:srgbClr val="202A4C"/>
                </a:solidFill>
              </a:rPr>
              <a:t>conf</a:t>
            </a:r>
            <a:r>
              <a:rPr kumimoji="1" lang="zh-CN" altLang="en-US" dirty="0">
                <a:solidFill>
                  <a:srgbClr val="202A4C"/>
                </a:solidFill>
              </a:rPr>
              <a:t>目录，并在</a:t>
            </a:r>
            <a:r>
              <a:rPr kumimoji="1" lang="en-US" altLang="zh-CN" dirty="0" err="1">
                <a:solidFill>
                  <a:srgbClr val="202A4C"/>
                </a:solidFill>
              </a:rPr>
              <a:t>conf</a:t>
            </a:r>
            <a:r>
              <a:rPr kumimoji="1" lang="zh-CN" altLang="en-US" dirty="0">
                <a:solidFill>
                  <a:srgbClr val="202A4C"/>
                </a:solidFill>
              </a:rPr>
              <a:t>目录下创建下 </a:t>
            </a:r>
            <a:r>
              <a:rPr kumimoji="1" lang="en-US" altLang="zh-CN" dirty="0" err="1">
                <a:solidFill>
                  <a:srgbClr val="202A4C"/>
                </a:solidFill>
              </a:rPr>
              <a:t>chassis.yaml</a:t>
            </a:r>
            <a:r>
              <a:rPr kumimoji="1" lang="en-US" altLang="zh-CN" dirty="0">
                <a:solidFill>
                  <a:srgbClr val="202A4C"/>
                </a:solidFill>
              </a:rPr>
              <a:t> </a:t>
            </a:r>
            <a:r>
              <a:rPr kumimoji="1" lang="zh-CN" altLang="en-US" dirty="0">
                <a:solidFill>
                  <a:srgbClr val="202A4C"/>
                </a:solidFill>
              </a:rPr>
              <a:t>和</a:t>
            </a:r>
            <a:r>
              <a:rPr kumimoji="1" lang="en-US" altLang="zh-CN" dirty="0" err="1">
                <a:solidFill>
                  <a:srgbClr val="202A4C"/>
                </a:solidFill>
              </a:rPr>
              <a:t>microservice.yaml</a:t>
            </a:r>
            <a:r>
              <a:rPr kumimoji="1" lang="en-US" altLang="zh-CN" dirty="0">
                <a:solidFill>
                  <a:srgbClr val="202A4C"/>
                </a:solidFill>
              </a:rPr>
              <a:t> </a:t>
            </a:r>
            <a:r>
              <a:rPr kumimoji="1" lang="zh-CN" altLang="en-US" dirty="0">
                <a:solidFill>
                  <a:srgbClr val="202A4C"/>
                </a:solidFill>
              </a:rPr>
              <a:t>文件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pic>
        <p:nvPicPr>
          <p:cNvPr id="5" name="图片 4" descr="33333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2971" y="2061569"/>
            <a:ext cx="5688632" cy="4859778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5161483" y="4005858"/>
            <a:ext cx="1728192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033691" y="371782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</a:t>
            </a:r>
            <a:r>
              <a:rPr lang="en-US" sz="1600" dirty="0" err="1" smtClean="0"/>
              <a:t>ervercenter</a:t>
            </a:r>
            <a:r>
              <a:rPr lang="zh-CN" altLang="en-US" sz="1600" dirty="0" smtClean="0"/>
              <a:t>地址，该地址必须填写</a:t>
            </a:r>
            <a:endParaRPr lang="en-US" sz="1600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4368997" y="5446018"/>
            <a:ext cx="2376662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97687" y="5229994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配置</a:t>
            </a:r>
            <a:r>
              <a:rPr lang="en-US" altLang="zh-CN" sz="1600" dirty="0" err="1" smtClean="0"/>
              <a:t>ak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sk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ak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sk</a:t>
            </a:r>
            <a:r>
              <a:rPr lang="zh-CN" altLang="en-US" sz="1600" dirty="0" smtClean="0"/>
              <a:t>为必填项，如不配置将无法连接到华为云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7980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202A4C"/>
                </a:solidFill>
              </a:rPr>
              <a:t>开发</a:t>
            </a:r>
            <a:r>
              <a:rPr kumimoji="1" lang="en-US" dirty="0" err="1">
                <a:solidFill>
                  <a:srgbClr val="202A4C"/>
                </a:solidFill>
              </a:rPr>
              <a:t>CSEGoSDK</a:t>
            </a:r>
            <a:r>
              <a:rPr kumimoji="1" lang="zh-CN" altLang="en-US" dirty="0">
                <a:solidFill>
                  <a:srgbClr val="202A4C"/>
                </a:solidFill>
              </a:rPr>
              <a:t>微服务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运行</a:t>
            </a:r>
            <a:r>
              <a:rPr kumimoji="1" lang="en-US" altLang="zh-CN" dirty="0" err="1">
                <a:solidFill>
                  <a:srgbClr val="202A4C"/>
                </a:solidFill>
              </a:rPr>
              <a:t>main.go</a:t>
            </a:r>
            <a:r>
              <a:rPr kumimoji="1" lang="en-US" altLang="zh-CN" dirty="0">
                <a:solidFill>
                  <a:srgbClr val="202A4C"/>
                </a:solidFill>
              </a:rPr>
              <a:t>,</a:t>
            </a:r>
            <a:r>
              <a:rPr kumimoji="1" lang="zh-CN" altLang="en-US" dirty="0">
                <a:solidFill>
                  <a:srgbClr val="202A4C"/>
                </a:solidFill>
              </a:rPr>
              <a:t>可以在</a:t>
            </a:r>
            <a:r>
              <a:rPr kumimoji="1" lang="en-US" altLang="zh-CN" dirty="0" err="1">
                <a:solidFill>
                  <a:srgbClr val="202A4C"/>
                </a:solidFill>
              </a:rPr>
              <a:t>ServiceStage</a:t>
            </a:r>
            <a:r>
              <a:rPr kumimoji="1" lang="zh-CN" altLang="en-US" dirty="0">
                <a:solidFill>
                  <a:srgbClr val="202A4C"/>
                </a:solidFill>
              </a:rPr>
              <a:t>的微服务控制台上可以开到</a:t>
            </a:r>
            <a:r>
              <a:rPr kumimoji="1" lang="en-US" altLang="zh-CN" dirty="0">
                <a:solidFill>
                  <a:srgbClr val="202A4C"/>
                </a:solidFill>
              </a:rPr>
              <a:t>server-demo </a:t>
            </a:r>
            <a:r>
              <a:rPr kumimoji="1" lang="zh-CN" altLang="en-US" dirty="0">
                <a:solidFill>
                  <a:srgbClr val="202A4C"/>
                </a:solidFill>
              </a:rPr>
              <a:t>服务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pic>
        <p:nvPicPr>
          <p:cNvPr id="5" name="图片 4" descr="3333333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8158" y="1774114"/>
            <a:ext cx="11292769" cy="25917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4979" y="5085978"/>
            <a:ext cx="11075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注意：如果直接使用</a:t>
            </a:r>
            <a:r>
              <a:rPr lang="en-US" altLang="zh-CN" dirty="0" smtClean="0">
                <a:solidFill>
                  <a:srgbClr val="FF0000"/>
                </a:solidFill>
              </a:rPr>
              <a:t>IDE</a:t>
            </a:r>
            <a:r>
              <a:rPr lang="zh-CN" altLang="en-US" dirty="0" smtClean="0">
                <a:solidFill>
                  <a:srgbClr val="FF0000"/>
                </a:solidFill>
              </a:rPr>
              <a:t>启动，需要配置环境变量</a:t>
            </a:r>
            <a:r>
              <a:rPr lang="en-US" altLang="zh-CN" dirty="0">
                <a:solidFill>
                  <a:srgbClr val="FF0000"/>
                </a:solidFill>
              </a:rPr>
              <a:t>CHASSIS_HOME=/{path}/{to</a:t>
            </a:r>
            <a:r>
              <a:rPr lang="en-US" altLang="zh-CN" dirty="0" smtClean="0">
                <a:solidFill>
                  <a:srgbClr val="FF0000"/>
                </a:solidFill>
              </a:rPr>
              <a:t>}/demo/service/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24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你已成功开发出</a:t>
            </a:r>
            <a:r>
              <a:rPr kumimoji="1" lang="en-US" dirty="0" err="1" smtClean="0">
                <a:solidFill>
                  <a:srgbClr val="202A4C"/>
                </a:solidFill>
              </a:rPr>
              <a:t>CSEGoSDK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202A4C"/>
                </a:solidFill>
              </a:rPr>
              <a:t>至此，你已经</a:t>
            </a:r>
            <a:r>
              <a:rPr kumimoji="1" lang="zh-CN" altLang="en-US" dirty="0" smtClean="0">
                <a:solidFill>
                  <a:srgbClr val="202A4C"/>
                </a:solidFill>
              </a:rPr>
              <a:t>使用</a:t>
            </a:r>
            <a:r>
              <a:rPr kumimoji="1" lang="en-US" dirty="0" err="1">
                <a:solidFill>
                  <a:srgbClr val="202A4C"/>
                </a:solidFill>
              </a:rPr>
              <a:t>CSEGoSDK</a:t>
            </a:r>
            <a:r>
              <a:rPr kumimoji="1" lang="zh-CN" altLang="en-US" dirty="0" smtClean="0">
                <a:solidFill>
                  <a:srgbClr val="202A4C"/>
                </a:solidFill>
              </a:rPr>
              <a:t>成功</a:t>
            </a:r>
            <a:r>
              <a:rPr kumimoji="1" lang="zh-CN" altLang="en-US" dirty="0">
                <a:solidFill>
                  <a:srgbClr val="202A4C"/>
                </a:solidFill>
              </a:rPr>
              <a:t>开发出</a:t>
            </a:r>
            <a:r>
              <a:rPr kumimoji="1" lang="zh-CN" altLang="en-US" dirty="0" smtClean="0">
                <a:solidFill>
                  <a:srgbClr val="202A4C"/>
                </a:solidFill>
              </a:rPr>
              <a:t>了微</a:t>
            </a:r>
            <a:r>
              <a:rPr kumimoji="1" lang="zh-CN" altLang="en-US" dirty="0">
                <a:solidFill>
                  <a:srgbClr val="202A4C"/>
                </a:solidFill>
              </a:rPr>
              <a:t>服务。调用 </a:t>
            </a:r>
            <a:r>
              <a:rPr kumimoji="1" lang="en-US" altLang="zh-CN" dirty="0">
                <a:solidFill>
                  <a:srgbClr val="202A4C"/>
                </a:solidFill>
                <a:hlinkClick r:id="rId2"/>
              </a:rPr>
              <a:t>http://127.0.0.1:9090/provider/v0/hello/Bod</a:t>
            </a:r>
            <a:r>
              <a:rPr kumimoji="1" lang="en-US" altLang="zh-CN" dirty="0">
                <a:solidFill>
                  <a:srgbClr val="202A4C"/>
                </a:solidFill>
              </a:rPr>
              <a:t> </a:t>
            </a:r>
            <a:r>
              <a:rPr kumimoji="1" lang="zh-CN" altLang="en-US" dirty="0">
                <a:solidFill>
                  <a:srgbClr val="202A4C"/>
                </a:solidFill>
              </a:rPr>
              <a:t>，得到</a:t>
            </a:r>
            <a:r>
              <a:rPr kumimoji="1" lang="en-US" altLang="zh-CN" dirty="0">
                <a:solidFill>
                  <a:srgbClr val="202A4C"/>
                </a:solidFill>
              </a:rPr>
              <a:t>server</a:t>
            </a:r>
            <a:r>
              <a:rPr kumimoji="1" lang="zh-CN" altLang="en-US" dirty="0">
                <a:solidFill>
                  <a:srgbClr val="202A4C"/>
                </a:solidFill>
              </a:rPr>
              <a:t>以下的回复</a:t>
            </a:r>
            <a:endParaRPr kumimoji="1" lang="en-US" altLang="zh-CN" dirty="0">
              <a:solidFill>
                <a:srgbClr val="202A4C"/>
              </a:solidFill>
            </a:endParaRPr>
          </a:p>
          <a:p>
            <a:endParaRPr kumimoji="1" lang="zh-CN" altLang="en-US" dirty="0">
              <a:solidFill>
                <a:srgbClr val="202A4C"/>
              </a:solidFill>
            </a:endParaRPr>
          </a:p>
        </p:txBody>
      </p:sp>
      <p:pic>
        <p:nvPicPr>
          <p:cNvPr id="6" name="图片 5" descr="333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159" y="2133650"/>
            <a:ext cx="10441956" cy="415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开发微服务调用者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开发一个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服务来调用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</a:t>
            </a:r>
            <a:r>
              <a:rPr kumimoji="1" lang="zh-CN" altLang="en-US" dirty="0">
                <a:solidFill>
                  <a:srgbClr val="202A4C"/>
                </a:solidFill>
              </a:rPr>
              <a:t>，</a:t>
            </a:r>
            <a:r>
              <a:rPr kumimoji="1" lang="zh-CN" altLang="en-US" dirty="0" smtClean="0">
                <a:solidFill>
                  <a:srgbClr val="202A4C"/>
                </a:solidFill>
              </a:rPr>
              <a:t>定义一个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REST</a:t>
            </a:r>
            <a:r>
              <a:rPr kumimoji="1" lang="zh-CN" altLang="en-US" dirty="0" smtClean="0">
                <a:solidFill>
                  <a:srgbClr val="202A4C"/>
                </a:solidFill>
              </a:rPr>
              <a:t>接口类接收外部请求并调用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服务：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endParaRPr kumimoji="1" lang="en-US" altLang="zh-CN" dirty="0">
              <a:solidFill>
                <a:srgbClr val="202A4C"/>
              </a:solidFill>
            </a:endParaRPr>
          </a:p>
          <a:p>
            <a:endParaRPr kumimoji="1" lang="en-US" altLang="zh-CN" dirty="0" smtClean="0">
              <a:solidFill>
                <a:srgbClr val="202A4C"/>
              </a:solidFill>
            </a:endParaRPr>
          </a:p>
          <a:p>
            <a:endParaRPr kumimoji="1" lang="en-US" altLang="zh-CN" dirty="0">
              <a:solidFill>
                <a:srgbClr val="202A4C"/>
              </a:solidFill>
            </a:endParaRPr>
          </a:p>
          <a:p>
            <a:endParaRPr kumimoji="1" lang="en-US" altLang="zh-CN" dirty="0" smtClean="0">
              <a:solidFill>
                <a:srgbClr val="202A4C"/>
              </a:solidFill>
            </a:endParaRPr>
          </a:p>
          <a:p>
            <a:endParaRPr kumimoji="1" lang="en-US" altLang="zh-CN" dirty="0">
              <a:solidFill>
                <a:srgbClr val="202A4C"/>
              </a:solidFill>
            </a:endParaRPr>
          </a:p>
          <a:p>
            <a:endParaRPr kumimoji="1" lang="en-US" altLang="zh-CN" dirty="0" smtClean="0">
              <a:solidFill>
                <a:srgbClr val="202A4C"/>
              </a:solidFill>
            </a:endParaRPr>
          </a:p>
          <a:p>
            <a:endParaRPr kumimoji="1" lang="en-US" altLang="zh-CN" dirty="0">
              <a:solidFill>
                <a:srgbClr val="202A4C"/>
              </a:solidFill>
            </a:endParaRPr>
          </a:p>
          <a:p>
            <a:endParaRPr kumimoji="1" lang="en-US" altLang="zh-CN" dirty="0" smtClean="0">
              <a:solidFill>
                <a:srgbClr val="202A4C"/>
              </a:solidFill>
            </a:endParaRPr>
          </a:p>
        </p:txBody>
      </p:sp>
      <p:pic>
        <p:nvPicPr>
          <p:cNvPr id="2050" name="Picture 2" descr="C:\Users\lwx588265\AppData\Roaming\eSpace_Desktop\UserData\lwx588265\imagefiles\ECA1C73B-296F-4BEA-89E2-D3C0A7C7069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95" y="2128536"/>
            <a:ext cx="9338742" cy="289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417067" y="5148613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通过</a:t>
            </a:r>
            <a:r>
              <a:rPr lang="en-US" altLang="zh-CN" sz="1800" dirty="0" err="1"/>
              <a:t>core.NewRestInvoker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，创建新的</a:t>
            </a:r>
            <a:r>
              <a:rPr lang="en-US" altLang="zh-CN" sz="1800" dirty="0" err="1" smtClean="0"/>
              <a:t>restInvoker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CSEGoSD</a:t>
            </a:r>
            <a:r>
              <a:rPr lang="zh-CN" altLang="en-US" sz="1800" dirty="0" smtClean="0"/>
              <a:t>所有请求均抽象为</a:t>
            </a:r>
            <a:r>
              <a:rPr lang="en-US" sz="1800" dirty="0"/>
              <a:t>invocation</a:t>
            </a:r>
            <a:r>
              <a:rPr lang="en-US" altLang="zh-CN" sz="1800" dirty="0" smtClean="0"/>
              <a:t>),</a:t>
            </a:r>
            <a:r>
              <a:rPr lang="zh-CN" altLang="en-US" sz="1800" dirty="0" smtClean="0"/>
              <a:t>通过</a:t>
            </a:r>
            <a:r>
              <a:rPr lang="en-US" altLang="zh-CN" sz="1800" dirty="0" err="1" smtClean="0"/>
              <a:t>restInvoker</a:t>
            </a:r>
            <a:r>
              <a:rPr lang="zh-CN" altLang="en-US" sz="1800" dirty="0" smtClean="0"/>
              <a:t>下的</a:t>
            </a:r>
            <a:r>
              <a:rPr lang="en-US" altLang="zh-CN" sz="1800" dirty="0" err="1" smtClean="0"/>
              <a:t>ContextDo</a:t>
            </a:r>
            <a:r>
              <a:rPr lang="zh-CN" altLang="en-US" sz="1800" dirty="0" smtClean="0"/>
              <a:t>方法来对服务发起请求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01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自定义 1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6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CW PP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52682</TotalTime>
  <Words>373</Words>
  <Application>Microsoft Office PowerPoint</Application>
  <PresentationFormat>自定义</PresentationFormat>
  <Paragraphs>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 Unicode MS</vt:lpstr>
      <vt:lpstr>FrutigerNext LT Light</vt:lpstr>
      <vt:lpstr>FrutigerNext LT Medium</vt:lpstr>
      <vt:lpstr>MS PGothic</vt:lpstr>
      <vt:lpstr>Open Sans</vt:lpstr>
      <vt:lpstr>黑体</vt:lpstr>
      <vt:lpstr>华文细黑</vt:lpstr>
      <vt:lpstr>宋体</vt:lpstr>
      <vt:lpstr>微软雅黑</vt:lpstr>
      <vt:lpstr>Arial</vt:lpstr>
      <vt:lpstr>Calibri</vt:lpstr>
      <vt:lpstr>Wingdings</vt:lpstr>
      <vt:lpstr>Blank</vt:lpstr>
      <vt:lpstr>内容Copytext </vt:lpstr>
      <vt:lpstr>1_内容Copytext </vt:lpstr>
      <vt:lpstr>Thank you</vt:lpstr>
      <vt:lpstr>21天微服务实战营-Day11</vt:lpstr>
      <vt:lpstr>Day11 CSE实战之使用CSEGoSDK开发微服务</vt:lpstr>
      <vt:lpstr>开发CSEGoSDK微服务</vt:lpstr>
      <vt:lpstr>开发CSEGoSDK微服务</vt:lpstr>
      <vt:lpstr>开发CSEGoSDK微服务</vt:lpstr>
      <vt:lpstr>开发CSEGoSDK微服务</vt:lpstr>
      <vt:lpstr>开发CSEGoSDK微服务</vt:lpstr>
      <vt:lpstr>你已成功开发出CSEGoSDK服务</vt:lpstr>
      <vt:lpstr>开发微服务调用者</vt:lpstr>
      <vt:lpstr>开发微服务调用者</vt:lpstr>
      <vt:lpstr>开发微服务调用者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Zhouchuan (Luc)</dc:creator>
  <cp:lastModifiedBy>lizihuai</cp:lastModifiedBy>
  <cp:revision>538</cp:revision>
  <dcterms:created xsi:type="dcterms:W3CDTF">2014-09-24T01:01:53Z</dcterms:created>
  <dcterms:modified xsi:type="dcterms:W3CDTF">2019-02-27T15:04:34Z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(3)LnZC7oz8To7Y22xH3O/e8/X6gkcAfRUeHpPKe9auJUq9yzXFzrGV+j1DVZzgI0EDzC0+5uAn
JRM3s2IrrRCN1xLLc5QCYMfFYASWKQEv6iy1EnUE8rYaLKTG6HQjCqbkdbEQ9AilA4wlcUGp
M+k9aV/YBB7bikGlSXRZgKrcuKUoPTRW/pwdIjDDNwoeATG48Nbp4PibsYPQdwtvyHcMCRzq
oFE7OBQURzIUP5l6z3</vt:lpwstr>
  </property>
  <property fmtid="{D5CDD505-2E9C-101B-9397-08002B2CF9AE}" pid="3" name="_new_ms_pID_725431">
    <vt:lpwstr>HT427Rj6lAztVHZEJkxSciTysHWHm3pp5pN5bdc8jI+R61LnM43/Id
OJR/5SFPGpxMNY+Ik687ggiaLVMQscvYPOkYpYvR1VHcjWO8LpQ8Jk53dz+OU+dlYUxEyVKl
nYzFJYTuHXU49As1XFzB/2i2wAX+Yjn1QhbYw+qyfxCE4z7K7zPku/WWV3NPVhG2wti/wSUD
AM0CoU+WY5x1lW5yWyWZ3mYynTqhsmvMoz2Q</vt:lpwstr>
  </property>
  <property fmtid="{D5CDD505-2E9C-101B-9397-08002B2CF9AE}" pid="4" name="_new_ms_pID_725432">
    <vt:lpwstr>of/ts7Wz4tkV5CWwOAx2QBtKm6tC/Xu4PptY
e8yjtgJI/F4gvLnqMJLIFc4L3zL3adNOX5ClTsL7BprpsyLPcNPaVLnaJJkx23gviqr0Df3e
</vt:lpwstr>
  </property>
  <property fmtid="{D5CDD505-2E9C-101B-9397-08002B2CF9AE}" pid="5" name="_2015_ms_pID_725343">
    <vt:lpwstr>(3)yBQ5ynRgavPD43grLSr/Zqmfbtn9OAeCaj9zWp/Cn9KGo9+hC45Iz9HZw3m09vEvh5NkbZdH
4CZOg050cf6ujWcr1Py4VPgld6t7D3W/6iXYE2U0+FMUW+SLzFlw/IDKs3wIZ200D8IHtA/5
XQ0CWV8IenTKaZPseOWF5USgFe6HD9F4yahZ9ZvNDi6ofPR3AiTVBzRHUwmp0Ywoz5RJ5DpG
SVADhfqf9yJTI7vQAs</vt:lpwstr>
  </property>
  <property fmtid="{D5CDD505-2E9C-101B-9397-08002B2CF9AE}" pid="6" name="_2015_ms_pID_7253431">
    <vt:lpwstr>SnGzZlbiSc6IPvlNKTltj/pXhYNWY+mqAddTV+ppUevMgAecDslq2G
bv757NPd3E/0A/GTRi7XwkQhVT4K44lULlenM9fh/P+jGNxQDaUZA1mIGehLJ+Q5wPQWt3yV
bHJo19/D0zq+5ajGiO588Amy8l19201S6OVYwDWqXEXi2EG1vTNBdG2zddjR1WxPDnETCZAD
TuNPmsnj2gCjdESB87C8HAnOcv6A+Qetsy06</vt:lpwstr>
  </property>
  <property fmtid="{D5CDD505-2E9C-101B-9397-08002B2CF9AE}" pid="7" name="_2015_ms_pID_7253432">
    <vt:lpwstr>4nXE0ccmcxGGwmGseQY5fHjHj+4cnIGrWJny
qnQEa3Vz4Ji9GeWN+wRoj7qOyIMf2Q==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1550451257</vt:lpwstr>
  </property>
</Properties>
</file>