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Lst>
  <p:notesMasterIdLst>
    <p:notesMasterId r:id="rId20"/>
  </p:notesMasterIdLst>
  <p:handoutMasterIdLst>
    <p:handoutMasterId r:id="rId21"/>
  </p:handoutMasterIdLst>
  <p:sldIdLst>
    <p:sldId id="278" r:id="rId5"/>
    <p:sldId id="421" r:id="rId6"/>
    <p:sldId id="422" r:id="rId7"/>
    <p:sldId id="424" r:id="rId8"/>
    <p:sldId id="430" r:id="rId9"/>
    <p:sldId id="423" r:id="rId10"/>
    <p:sldId id="432" r:id="rId11"/>
    <p:sldId id="425" r:id="rId12"/>
    <p:sldId id="426" r:id="rId13"/>
    <p:sldId id="427" r:id="rId14"/>
    <p:sldId id="433" r:id="rId15"/>
    <p:sldId id="434" r:id="rId16"/>
    <p:sldId id="435" r:id="rId17"/>
    <p:sldId id="436" r:id="rId18"/>
    <p:sldId id="259" r:id="rId19"/>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guide id="7" orient="horz" pos="1299" userDrawn="1">
          <p15:clr>
            <a:srgbClr val="A4A3A4"/>
          </p15:clr>
        </p15:guide>
        <p15:guide id="8" orient="horz" pos="1525" userDrawn="1">
          <p15:clr>
            <a:srgbClr val="A4A3A4"/>
          </p15:clr>
        </p15:guide>
        <p15:guide id="9" orient="horz" pos="2614" userDrawn="1">
          <p15:clr>
            <a:srgbClr val="A4A3A4"/>
          </p15:clr>
        </p15:guide>
        <p15:guide id="10" orient="horz" pos="3612" userDrawn="1">
          <p15:clr>
            <a:srgbClr val="A4A3A4"/>
          </p15:clr>
        </p15:guide>
        <p15:guide id="11" pos="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A4C"/>
    <a:srgbClr val="84D0A2"/>
    <a:srgbClr val="F7A655"/>
    <a:srgbClr val="FFDF4F"/>
    <a:srgbClr val="F66F6A"/>
    <a:srgbClr val="15B0E8"/>
    <a:srgbClr val="59C8D5"/>
    <a:srgbClr val="D0E0EE"/>
    <a:srgbClr val="415463"/>
    <a:srgbClr val="E4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0" autoAdjust="0"/>
    <p:restoredTop sz="94718" autoAdjust="0"/>
  </p:normalViewPr>
  <p:slideViewPr>
    <p:cSldViewPr snapToObjects="1">
      <p:cViewPr varScale="1">
        <p:scale>
          <a:sx n="119" d="100"/>
          <a:sy n="119" d="100"/>
        </p:scale>
        <p:origin x="268" y="80"/>
      </p:cViewPr>
      <p:guideLst>
        <p:guide orient="horz" pos="776"/>
        <p:guide orient="horz" pos="104"/>
        <p:guide orient="horz" pos="3976"/>
        <p:guide orient="horz" pos="952"/>
        <p:guide pos="367"/>
        <p:guide pos="7335"/>
        <p:guide orient="horz" pos="1299"/>
        <p:guide orient="horz" pos="1525"/>
        <p:guide orient="horz" pos="2614"/>
        <p:guide orient="horz" pos="3612"/>
        <p:guide pos="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pPr/>
              <a:t>2019/2/27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pPr/>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1D858-BC27-4B03-A8F8-E5EA7A5BEA63}" type="datetimeFigureOut">
              <a:rPr lang="zh-CN" altLang="en-US" smtClean="0"/>
              <a:pPr/>
              <a:t>2019/2/27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43EFC-2291-4B94-A734-3FF0397C0289}" type="slidenum">
              <a:rPr lang="zh-CN" altLang="en-US" smtClean="0"/>
              <a:pPr/>
              <a:t>‹#›</a:t>
            </a:fld>
            <a:endParaRPr lang="zh-CN" altLang="en-US"/>
          </a:p>
        </p:txBody>
      </p:sp>
    </p:spTree>
    <p:extLst>
      <p:ext uri="{BB962C8B-B14F-4D97-AF65-F5344CB8AC3E}">
        <p14:creationId xmlns:p14="http://schemas.microsoft.com/office/powerpoint/2010/main" val="188268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52972" y="1793935"/>
            <a:ext cx="6912768" cy="1571842"/>
          </a:xfrm>
        </p:spPr>
        <p:txBody>
          <a:bodyPr/>
          <a:lstStyle>
            <a:lvl1pPr>
              <a:defRPr sz="4800">
                <a:solidFill>
                  <a:schemeClr val="tx1">
                    <a:lumMod val="95000"/>
                    <a:lumOff val="5000"/>
                  </a:schemeClr>
                </a:solidFill>
                <a:latin typeface="+mj-lt"/>
                <a:ea typeface="+mj-ea"/>
                <a:cs typeface="Arial" panose="020B0604020202020204" pitchFamily="34" charset="0"/>
              </a:defRPr>
            </a:lvl1pPr>
          </a:lstStyle>
          <a:p>
            <a:r>
              <a:rPr lang="en-US" altLang="zh-CN" dirty="0"/>
              <a:t>Headline in Arial Regular 54 point</a:t>
            </a:r>
            <a:endParaRPr lang="zh-CN" altLang="en-US" dirty="0"/>
          </a:p>
        </p:txBody>
      </p:sp>
      <p:sp>
        <p:nvSpPr>
          <p:cNvPr id="8" name="副标题 2"/>
          <p:cNvSpPr>
            <a:spLocks noGrp="1"/>
          </p:cNvSpPr>
          <p:nvPr>
            <p:ph type="subTitle" idx="11" hasCustomPrompt="1"/>
          </p:nvPr>
        </p:nvSpPr>
        <p:spPr>
          <a:xfrm>
            <a:off x="552971" y="3641734"/>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38683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408955" y="333450"/>
            <a:ext cx="11305256" cy="546847"/>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200" b="0" baseline="0">
                <a:solidFill>
                  <a:schemeClr val="tx1">
                    <a:lumMod val="65000"/>
                    <a:lumOff val="35000"/>
                  </a:schemeClr>
                </a:solidFill>
                <a:latin typeface="+mj-lt"/>
              </a:defRPr>
            </a:lvl1pPr>
          </a:lstStyle>
          <a:p>
            <a:r>
              <a:rPr lang="en-US" altLang="zh-CN" dirty="0"/>
              <a:t>Slide Title</a:t>
            </a:r>
          </a:p>
        </p:txBody>
      </p:sp>
      <p:sp>
        <p:nvSpPr>
          <p:cNvPr id="5" name="副标题 2"/>
          <p:cNvSpPr>
            <a:spLocks noGrp="1"/>
          </p:cNvSpPr>
          <p:nvPr>
            <p:ph type="subTitle" idx="1" hasCustomPrompt="1"/>
          </p:nvPr>
        </p:nvSpPr>
        <p:spPr>
          <a:xfrm>
            <a:off x="408955" y="1197546"/>
            <a:ext cx="11305256" cy="4608512"/>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Headline in Arial Regular 24 - 32 point</a:t>
            </a:r>
          </a:p>
        </p:txBody>
      </p:sp>
    </p:spTree>
    <p:extLst>
      <p:ext uri="{BB962C8B-B14F-4D97-AF65-F5344CB8AC3E}">
        <p14:creationId xmlns:p14="http://schemas.microsoft.com/office/powerpoint/2010/main" val="152912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08159" y="326720"/>
            <a:ext cx="11378060" cy="583790"/>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0">
                <a:solidFill>
                  <a:schemeClr val="tx1">
                    <a:lumMod val="65000"/>
                    <a:lumOff val="35000"/>
                  </a:schemeClr>
                </a:solidFill>
              </a:defRPr>
            </a:lvl1pPr>
          </a:lstStyle>
          <a:p>
            <a:r>
              <a:rPr lang="en-US" altLang="zh-CN" dirty="0"/>
              <a:t>Headline in Arial Regular 32 point</a:t>
            </a:r>
          </a:p>
        </p:txBody>
      </p:sp>
      <p:sp>
        <p:nvSpPr>
          <p:cNvPr id="3" name="副标题 2"/>
          <p:cNvSpPr>
            <a:spLocks noGrp="1"/>
          </p:cNvSpPr>
          <p:nvPr>
            <p:ph type="subTitle" idx="1" hasCustomPrompt="1"/>
          </p:nvPr>
        </p:nvSpPr>
        <p:spPr>
          <a:xfrm>
            <a:off x="408159" y="1269555"/>
            <a:ext cx="1137806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24 point </a:t>
            </a:r>
          </a:p>
        </p:txBody>
      </p:sp>
      <p:sp>
        <p:nvSpPr>
          <p:cNvPr id="26" name="Rectangle 5"/>
          <p:cNvSpPr>
            <a:spLocks noChangeArrowheads="1"/>
          </p:cNvSpPr>
          <p:nvPr userDrawn="1"/>
        </p:nvSpPr>
        <p:spPr bwMode="auto">
          <a:xfrm>
            <a:off x="2309233" y="-386308"/>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6"/>
          <p:cNvSpPr>
            <a:spLocks noChangeArrowheads="1"/>
          </p:cNvSpPr>
          <p:nvPr userDrawn="1"/>
        </p:nvSpPr>
        <p:spPr bwMode="auto">
          <a:xfrm>
            <a:off x="2686676" y="-386308"/>
            <a:ext cx="323779" cy="325735"/>
          </a:xfrm>
          <a:prstGeom prst="rect">
            <a:avLst/>
          </a:prstGeom>
          <a:solidFill>
            <a:srgbClr val="15B0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7"/>
          <p:cNvSpPr>
            <a:spLocks noChangeArrowheads="1"/>
          </p:cNvSpPr>
          <p:nvPr userDrawn="1"/>
        </p:nvSpPr>
        <p:spPr bwMode="auto">
          <a:xfrm>
            <a:off x="3413791" y="-386308"/>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8"/>
          <p:cNvSpPr>
            <a:spLocks noChangeArrowheads="1"/>
          </p:cNvSpPr>
          <p:nvPr userDrawn="1"/>
        </p:nvSpPr>
        <p:spPr bwMode="auto">
          <a:xfrm>
            <a:off x="3791235" y="-386308"/>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9"/>
          <p:cNvSpPr>
            <a:spLocks noChangeArrowheads="1"/>
          </p:cNvSpPr>
          <p:nvPr userDrawn="1"/>
        </p:nvSpPr>
        <p:spPr bwMode="auto">
          <a:xfrm>
            <a:off x="4170635" y="-386308"/>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10"/>
          <p:cNvSpPr>
            <a:spLocks noChangeArrowheads="1"/>
          </p:cNvSpPr>
          <p:nvPr userDrawn="1"/>
        </p:nvSpPr>
        <p:spPr bwMode="auto">
          <a:xfrm>
            <a:off x="4549056" y="-386308"/>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5"/>
          <p:cNvSpPr>
            <a:spLocks noChangeArrowheads="1"/>
          </p:cNvSpPr>
          <p:nvPr userDrawn="1"/>
        </p:nvSpPr>
        <p:spPr bwMode="auto">
          <a:xfrm>
            <a:off x="7699" y="-386308"/>
            <a:ext cx="321822" cy="325735"/>
          </a:xfrm>
          <a:prstGeom prst="rect">
            <a:avLst/>
          </a:prstGeom>
          <a:solidFill>
            <a:srgbClr val="41546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Rectangle 5"/>
          <p:cNvSpPr>
            <a:spLocks noChangeArrowheads="1"/>
          </p:cNvSpPr>
          <p:nvPr userDrawn="1"/>
        </p:nvSpPr>
        <p:spPr bwMode="auto">
          <a:xfrm>
            <a:off x="385143" y="-386308"/>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ectangle 5"/>
          <p:cNvSpPr>
            <a:spLocks noChangeArrowheads="1"/>
          </p:cNvSpPr>
          <p:nvPr userDrawn="1"/>
        </p:nvSpPr>
        <p:spPr bwMode="auto">
          <a:xfrm>
            <a:off x="762586" y="-386308"/>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92980"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基础配色</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6" name="矩形 35"/>
          <p:cNvSpPr/>
          <p:nvPr userDrawn="1"/>
        </p:nvSpPr>
        <p:spPr>
          <a:xfrm>
            <a:off x="2208540"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强调色一</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7" name="矩形 36"/>
          <p:cNvSpPr/>
          <p:nvPr userDrawn="1"/>
        </p:nvSpPr>
        <p:spPr>
          <a:xfrm>
            <a:off x="3340336"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强调色二</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8" name="Rectangle 5"/>
          <p:cNvSpPr>
            <a:spLocks noChangeArrowheads="1"/>
          </p:cNvSpPr>
          <p:nvPr userDrawn="1"/>
        </p:nvSpPr>
        <p:spPr bwMode="auto">
          <a:xfrm>
            <a:off x="1149850" y="-386308"/>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9" name="Rectangle 5"/>
          <p:cNvSpPr>
            <a:spLocks noChangeArrowheads="1"/>
          </p:cNvSpPr>
          <p:nvPr userDrawn="1"/>
        </p:nvSpPr>
        <p:spPr bwMode="auto">
          <a:xfrm>
            <a:off x="1527293" y="-386308"/>
            <a:ext cx="321822" cy="325735"/>
          </a:xfrm>
          <a:prstGeom prst="rect">
            <a:avLst/>
          </a:prstGeom>
          <a:gradFill flip="none" rotWithShape="1">
            <a:gsLst>
              <a:gs pos="0">
                <a:srgbClr val="EBEBEB"/>
              </a:gs>
              <a:gs pos="100000">
                <a:srgbClr val="F0F0F0"/>
              </a:gs>
            </a:gsLst>
            <a:lin ang="540000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142114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C1EAFEE8-4C75-E241-9A31-F4F48C0BD2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08" y="0"/>
            <a:ext cx="12193467" cy="6859588"/>
          </a:xfrm>
          <a:prstGeom prst="rect">
            <a:avLst/>
          </a:prstGeom>
        </p:spPr>
      </p:pic>
      <p:sp>
        <p:nvSpPr>
          <p:cNvPr id="1031" name="Rectangle 2"/>
          <p:cNvSpPr>
            <a:spLocks noGrp="1" noChangeArrowheads="1"/>
          </p:cNvSpPr>
          <p:nvPr>
            <p:ph type="title"/>
          </p:nvPr>
        </p:nvSpPr>
        <p:spPr bwMode="auto">
          <a:xfrm>
            <a:off x="551370" y="1701602"/>
            <a:ext cx="7250029"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Headline in Arial Regular 48 point</a:t>
            </a:r>
            <a:endParaRPr lang="zh-CN" altLang="en-US" dirty="0"/>
          </a:p>
        </p:txBody>
      </p:sp>
      <p:sp>
        <p:nvSpPr>
          <p:cNvPr id="1032" name="Rectangle 3"/>
          <p:cNvSpPr>
            <a:spLocks noGrp="1" noChangeArrowheads="1"/>
          </p:cNvSpPr>
          <p:nvPr>
            <p:ph type="body" idx="1"/>
          </p:nvPr>
        </p:nvSpPr>
        <p:spPr bwMode="auto">
          <a:xfrm>
            <a:off x="552971" y="3573810"/>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xStyles>
    <p:titleStyle>
      <a:lvl1pPr algn="l" rtl="0" eaLnBrk="1" fontAlgn="base" hangingPunct="1">
        <a:spcBef>
          <a:spcPct val="0"/>
        </a:spcBef>
        <a:spcAft>
          <a:spcPct val="0"/>
        </a:spcAft>
        <a:defRPr lang="zh-CN" altLang="en-US" sz="48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图片 13">
            <a:extLst>
              <a:ext uri="{FF2B5EF4-FFF2-40B4-BE49-F238E27FC236}">
                <a16:creationId xmlns="" xmlns:a16="http://schemas.microsoft.com/office/drawing/2014/main" id="{FF28E747-455B-3B49-9DE0-4C2680CBCA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
        <p:nvSpPr>
          <p:cNvPr id="2" name="标题占位符 1"/>
          <p:cNvSpPr>
            <a:spLocks noGrp="1"/>
          </p:cNvSpPr>
          <p:nvPr>
            <p:ph type="title"/>
          </p:nvPr>
        </p:nvSpPr>
        <p:spPr>
          <a:xfrm>
            <a:off x="408955" y="320342"/>
            <a:ext cx="11176462" cy="592806"/>
          </a:xfrm>
          <a:prstGeom prst="rect">
            <a:avLst/>
          </a:prstGeom>
        </p:spPr>
        <p:txBody>
          <a:bodyPr vert="horz" lIns="121944" tIns="60972" rIns="121944" bIns="60972"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08955" y="1341562"/>
            <a:ext cx="11176462" cy="4752240"/>
          </a:xfrm>
          <a:prstGeom prst="rect">
            <a:avLst/>
          </a:prstGeom>
        </p:spPr>
        <p:txBody>
          <a:bodyPr vert="horz" lIns="121944" tIns="60972" rIns="121944" bIns="60972"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408955" y="6380385"/>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2019/2/27</a:t>
            </a:fld>
            <a:endParaRPr lang="zh-CN" altLang="en-US"/>
          </a:p>
        </p:txBody>
      </p:sp>
      <p:sp>
        <p:nvSpPr>
          <p:cNvPr id="5" name="页脚占位符 4"/>
          <p:cNvSpPr>
            <a:spLocks noGrp="1"/>
          </p:cNvSpPr>
          <p:nvPr>
            <p:ph type="ftr" sz="quarter" idx="3"/>
          </p:nvPr>
        </p:nvSpPr>
        <p:spPr>
          <a:xfrm>
            <a:off x="4066283" y="6374903"/>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dirty="0"/>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1219444" rtl="0" eaLnBrk="1" latinLnBrk="0" hangingPunct="1">
        <a:spcBef>
          <a:spcPct val="0"/>
        </a:spcBef>
        <a:buNone/>
        <a:defRPr sz="32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85A371F5-A752-BB41-BED2-B2462DDE565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
        <p:nvSpPr>
          <p:cNvPr id="2" name="标题占位符 1"/>
          <p:cNvSpPr>
            <a:spLocks noGrp="1"/>
          </p:cNvSpPr>
          <p:nvPr>
            <p:ph type="title"/>
          </p:nvPr>
        </p:nvSpPr>
        <p:spPr>
          <a:xfrm>
            <a:off x="409077" y="388716"/>
            <a:ext cx="11176340" cy="592806"/>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08955" y="1341562"/>
            <a:ext cx="11176462" cy="4715291"/>
          </a:xfrm>
          <a:prstGeom prst="rect">
            <a:avLst/>
          </a:prstGeom>
        </p:spPr>
        <p:txBody>
          <a:bodyPr vert="horz" lIns="121944" tIns="60972" rIns="121944" bIns="60972"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408955"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2019/2/27</a:t>
            </a:fld>
            <a:endParaRPr lang="zh-CN" altLang="en-US"/>
          </a:p>
        </p:txBody>
      </p:sp>
      <p:sp>
        <p:nvSpPr>
          <p:cNvPr id="5" name="页脚占位符 4"/>
          <p:cNvSpPr>
            <a:spLocks noGrp="1"/>
          </p:cNvSpPr>
          <p:nvPr>
            <p:ph type="ftr" sz="quarter" idx="3"/>
          </p:nvPr>
        </p:nvSpPr>
        <p:spPr>
          <a:xfrm>
            <a:off x="4066283"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dirty="0"/>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1219444" rtl="0" eaLnBrk="1" latinLnBrk="0" hangingPunct="1">
        <a:spcBef>
          <a:spcPct val="0"/>
        </a:spcBef>
        <a:buNone/>
        <a:defRPr sz="32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88579839-2BC2-7C42-8216-DD034F7E7D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juejin.im/post/5ba460556fb9a05d2469bb81" TargetMode="External"/><Relationship Id="rId3" Type="http://schemas.openxmlformats.org/officeDocument/2006/relationships/hyperlink" Target="https://docs.go-chassis.com/user-guides/rate-limiting.html" TargetMode="External"/><Relationship Id="rId7" Type="http://schemas.openxmlformats.org/officeDocument/2006/relationships/hyperlink" Target="https://juejin.im/post/5ba34495e51d450e9e440d1f" TargetMode="External"/><Relationship Id="rId2" Type="http://schemas.openxmlformats.org/officeDocument/2006/relationships/hyperlink" Target="https://docs.go-chassis.com/user-guides/cb-and-fallback.html" TargetMode="External"/><Relationship Id="rId1" Type="http://schemas.openxmlformats.org/officeDocument/2006/relationships/slideLayout" Target="../slideLayouts/slideLayout3.xml"/><Relationship Id="rId6" Type="http://schemas.openxmlformats.org/officeDocument/2006/relationships/hyperlink" Target="https://juejin.im/post/5bd4169c6fb9a05cf9087a5c" TargetMode="External"/><Relationship Id="rId5" Type="http://schemas.openxmlformats.org/officeDocument/2006/relationships/hyperlink" Target="https://docs.go-chassis.com/user-guides/router.html" TargetMode="External"/><Relationship Id="rId4" Type="http://schemas.openxmlformats.org/officeDocument/2006/relationships/hyperlink" Target="https://docs.go-chassis.com/user-guides/fault-tolerance.html" TargetMode="External"/><Relationship Id="rId9" Type="http://schemas.openxmlformats.org/officeDocument/2006/relationships/hyperlink" Target="https://juejin.im/post/5bc440e85188255c4258536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24979" y="1891784"/>
            <a:ext cx="7490717" cy="833178"/>
          </a:xfrm>
        </p:spPr>
        <p:txBody>
          <a:bodyPr/>
          <a:lstStyle/>
          <a:p>
            <a:r>
              <a:rPr lang="en-US" altLang="zh-CN" dirty="0" smtClean="0">
                <a:solidFill>
                  <a:srgbClr val="202A4C"/>
                </a:solidFill>
              </a:rPr>
              <a:t>21</a:t>
            </a:r>
            <a:r>
              <a:rPr lang="zh-CN" altLang="en-US" dirty="0" smtClean="0">
                <a:solidFill>
                  <a:srgbClr val="202A4C"/>
                </a:solidFill>
              </a:rPr>
              <a:t>天微服务实战营</a:t>
            </a:r>
            <a:r>
              <a:rPr lang="en-US" altLang="zh-CN" dirty="0" smtClean="0">
                <a:solidFill>
                  <a:srgbClr val="202A4C"/>
                </a:solidFill>
              </a:rPr>
              <a:t>-Day12</a:t>
            </a:r>
            <a:endParaRPr lang="zh-CN" altLang="en-US" dirty="0">
              <a:solidFill>
                <a:srgbClr val="202A4C"/>
              </a:solidFill>
            </a:endParaRPr>
          </a:p>
        </p:txBody>
      </p:sp>
      <p:sp>
        <p:nvSpPr>
          <p:cNvPr id="11" name="副标题 10"/>
          <p:cNvSpPr>
            <a:spLocks noGrp="1"/>
          </p:cNvSpPr>
          <p:nvPr>
            <p:ph type="subTitle" idx="11"/>
          </p:nvPr>
        </p:nvSpPr>
        <p:spPr>
          <a:xfrm>
            <a:off x="624979" y="3053007"/>
            <a:ext cx="6984776" cy="520804"/>
          </a:xfrm>
        </p:spPr>
        <p:txBody>
          <a:bodyPr/>
          <a:lstStyle/>
          <a:p>
            <a:r>
              <a:rPr lang="zh-CN" altLang="en-US" dirty="0">
                <a:solidFill>
                  <a:srgbClr val="202A4C"/>
                </a:solidFill>
              </a:rPr>
              <a:t>华为云</a:t>
            </a:r>
            <a:r>
              <a:rPr lang="en" altLang="zh-CN" dirty="0">
                <a:solidFill>
                  <a:srgbClr val="202A4C"/>
                </a:solidFill>
              </a:rPr>
              <a:t>DevCloud &amp; </a:t>
            </a:r>
            <a:r>
              <a:rPr lang="en-US" altLang="zh-CN" dirty="0" smtClean="0">
                <a:solidFill>
                  <a:srgbClr val="202A4C"/>
                </a:solidFill>
              </a:rPr>
              <a:t>ServiceStage</a:t>
            </a:r>
            <a:r>
              <a:rPr lang="zh-CN" altLang="en-US" dirty="0" smtClean="0">
                <a:solidFill>
                  <a:srgbClr val="202A4C"/>
                </a:solidFill>
              </a:rPr>
              <a:t>服务</a:t>
            </a:r>
            <a:r>
              <a:rPr lang="zh-CN" altLang="en-US" dirty="0">
                <a:solidFill>
                  <a:srgbClr val="202A4C"/>
                </a:solidFill>
              </a:rPr>
              <a:t>联合出品</a:t>
            </a:r>
          </a:p>
        </p:txBody>
      </p:sp>
    </p:spTree>
    <p:extLst>
      <p:ext uri="{BB962C8B-B14F-4D97-AF65-F5344CB8AC3E}">
        <p14:creationId xmlns:p14="http://schemas.microsoft.com/office/powerpoint/2010/main" val="587714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灰度发布</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应用</a:t>
            </a:r>
            <a:r>
              <a:rPr kumimoji="1" lang="zh-CN" altLang="en-US" dirty="0">
                <a:solidFill>
                  <a:srgbClr val="202A4C"/>
                </a:solidFill>
              </a:rPr>
              <a:t>于</a:t>
            </a:r>
            <a:r>
              <a:rPr kumimoji="1" lang="en-US" altLang="zh-CN" dirty="0">
                <a:solidFill>
                  <a:srgbClr val="202A4C"/>
                </a:solidFill>
              </a:rPr>
              <a:t>AB</a:t>
            </a:r>
            <a:r>
              <a:rPr kumimoji="1" lang="zh-CN" altLang="en-US" dirty="0">
                <a:solidFill>
                  <a:srgbClr val="202A4C"/>
                </a:solidFill>
              </a:rPr>
              <a:t>测试场景和新版本的灰度</a:t>
            </a:r>
            <a:r>
              <a:rPr kumimoji="1" lang="zh-CN" altLang="en-US" dirty="0" smtClean="0">
                <a:solidFill>
                  <a:srgbClr val="202A4C"/>
                </a:solidFill>
              </a:rPr>
              <a:t>升级等相关场景。</a:t>
            </a:r>
            <a:r>
              <a:rPr kumimoji="1" lang="en-US" dirty="0" err="1" smtClean="0">
                <a:solidFill>
                  <a:srgbClr val="202A4C"/>
                </a:solidFill>
              </a:rPr>
              <a:t>CSEGoSDK</a:t>
            </a:r>
            <a:r>
              <a:rPr kumimoji="1" lang="zh-CN" altLang="en-US" dirty="0" smtClean="0">
                <a:solidFill>
                  <a:srgbClr val="202A4C"/>
                </a:solidFill>
              </a:rPr>
              <a:t>通过对路由的管理实现以上场景，以下重点讲述</a:t>
            </a:r>
            <a:r>
              <a:rPr kumimoji="1" lang="en-US" dirty="0" err="1" smtClean="0">
                <a:solidFill>
                  <a:srgbClr val="202A4C"/>
                </a:solidFill>
              </a:rPr>
              <a:t>CSEGoSDK</a:t>
            </a:r>
            <a:r>
              <a:rPr kumimoji="1" lang="zh-CN" altLang="en-US" dirty="0" smtClean="0">
                <a:solidFill>
                  <a:srgbClr val="202A4C"/>
                </a:solidFill>
              </a:rPr>
              <a:t>如何通过</a:t>
            </a:r>
            <a:r>
              <a:rPr kumimoji="1" lang="en-US" altLang="zh-CN" dirty="0" smtClean="0">
                <a:solidFill>
                  <a:srgbClr val="202A4C"/>
                </a:solidFill>
              </a:rPr>
              <a:t>router</a:t>
            </a:r>
            <a:r>
              <a:rPr kumimoji="1" lang="zh-CN" altLang="en-US" dirty="0" smtClean="0">
                <a:solidFill>
                  <a:srgbClr val="202A4C"/>
                </a:solidFill>
              </a:rPr>
              <a:t>的管理实现灰度发布。</a:t>
            </a:r>
            <a:endParaRPr kumimoji="1" lang="en-US" altLang="zh-CN" dirty="0" smtClean="0">
              <a:solidFill>
                <a:srgbClr val="202A4C"/>
              </a:solidFill>
            </a:endParaRPr>
          </a:p>
          <a:p>
            <a:endParaRPr kumimoji="1" lang="en-US" altLang="zh-CN" dirty="0">
              <a:solidFill>
                <a:srgbClr val="202A4C"/>
              </a:solidFill>
            </a:endParaRPr>
          </a:p>
          <a:p>
            <a:pPr marL="342900" indent="-342900">
              <a:buFont typeface="Wingdings" panose="05000000000000000000" pitchFamily="2" charset="2"/>
              <a:buChar char="q"/>
            </a:pPr>
            <a:r>
              <a:rPr kumimoji="1" lang="zh-CN" altLang="en-US" dirty="0" smtClean="0">
                <a:solidFill>
                  <a:srgbClr val="202A4C"/>
                </a:solidFill>
              </a:rPr>
              <a:t>路由管理</a:t>
            </a:r>
            <a:endParaRPr kumimoji="1" lang="en-US" altLang="zh-CN" dirty="0" smtClean="0">
              <a:solidFill>
                <a:srgbClr val="202A4C"/>
              </a:solidFill>
            </a:endParaRPr>
          </a:p>
          <a:p>
            <a:pPr marL="342900" indent="-342900">
              <a:buFont typeface="Wingdings" panose="05000000000000000000" pitchFamily="2" charset="2"/>
              <a:buChar char="q"/>
            </a:pPr>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pPr marL="342900" indent="-342900">
              <a:buFont typeface="Wingdings" panose="05000000000000000000" pitchFamily="2" charset="2"/>
              <a:buChar char="q"/>
            </a:pPr>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endParaRPr kumimoji="1" lang="en-US" altLang="zh-CN" dirty="0">
              <a:solidFill>
                <a:srgbClr val="202A4C"/>
              </a:solidFill>
            </a:endParaRPr>
          </a:p>
          <a:p>
            <a:r>
              <a:rPr kumimoji="1" lang="en-US" altLang="zh-CN" dirty="0" smtClean="0">
                <a:solidFill>
                  <a:srgbClr val="202A4C"/>
                </a:solidFill>
              </a:rPr>
              <a:t>	</a:t>
            </a:r>
            <a:endParaRPr kumimoji="1" lang="zh-CN" altLang="en-US" dirty="0">
              <a:solidFill>
                <a:srgbClr val="202A4C"/>
              </a:solidFill>
            </a:endParaRPr>
          </a:p>
        </p:txBody>
      </p:sp>
      <p:sp>
        <p:nvSpPr>
          <p:cNvPr id="5" name="文本框 4"/>
          <p:cNvSpPr txBox="1"/>
          <p:nvPr/>
        </p:nvSpPr>
        <p:spPr>
          <a:xfrm>
            <a:off x="1201043" y="3357786"/>
            <a:ext cx="5976664" cy="1569660"/>
          </a:xfrm>
          <a:prstGeom prst="rect">
            <a:avLst/>
          </a:prstGeom>
          <a:noFill/>
        </p:spPr>
        <p:txBody>
          <a:bodyPr wrap="square" rtlCol="0">
            <a:spAutoFit/>
          </a:bodyPr>
          <a:lstStyle/>
          <a:p>
            <a:r>
              <a:rPr kumimoji="1" lang="zh-CN" altLang="en-US" dirty="0">
                <a:solidFill>
                  <a:srgbClr val="202A4C"/>
                </a:solidFill>
              </a:rPr>
              <a:t>路由策略可应用于</a:t>
            </a:r>
            <a:r>
              <a:rPr kumimoji="1" lang="en-US" altLang="zh-CN" dirty="0">
                <a:solidFill>
                  <a:srgbClr val="202A4C"/>
                </a:solidFill>
              </a:rPr>
              <a:t>AB</a:t>
            </a:r>
            <a:r>
              <a:rPr kumimoji="1" lang="zh-CN" altLang="en-US" dirty="0">
                <a:solidFill>
                  <a:srgbClr val="202A4C"/>
                </a:solidFill>
              </a:rPr>
              <a:t>测试场景和新版本的灰度升级，主要通过路由规则来根据请求的来源、目标服务、</a:t>
            </a:r>
            <a:r>
              <a:rPr kumimoji="1" lang="en-US" altLang="zh-CN" dirty="0">
                <a:solidFill>
                  <a:srgbClr val="202A4C"/>
                </a:solidFill>
              </a:rPr>
              <a:t>Http Header</a:t>
            </a:r>
            <a:r>
              <a:rPr kumimoji="1" lang="zh-CN" altLang="en-US" dirty="0">
                <a:solidFill>
                  <a:srgbClr val="202A4C"/>
                </a:solidFill>
              </a:rPr>
              <a:t>及权重将服务访问请求分发到不同版本的微服务实例</a:t>
            </a:r>
            <a:r>
              <a:rPr kumimoji="1" lang="zh-CN" altLang="en-US" dirty="0" smtClean="0">
                <a:solidFill>
                  <a:srgbClr val="202A4C"/>
                </a:solidFill>
              </a:rPr>
              <a:t>中。</a:t>
            </a:r>
            <a:endParaRPr lang="en-US" dirty="0"/>
          </a:p>
        </p:txBody>
      </p:sp>
    </p:spTree>
    <p:extLst>
      <p:ext uri="{BB962C8B-B14F-4D97-AF65-F5344CB8AC3E}">
        <p14:creationId xmlns:p14="http://schemas.microsoft.com/office/powerpoint/2010/main" val="3207568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灰度</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pPr marL="342900" indent="-342900">
              <a:buFont typeface="Wingdings" panose="05000000000000000000" pitchFamily="2" charset="2"/>
              <a:buChar char="Ø"/>
            </a:pPr>
            <a:r>
              <a:rPr kumimoji="1" lang="zh-CN" altLang="en-US" dirty="0">
                <a:solidFill>
                  <a:srgbClr val="202A4C"/>
                </a:solidFill>
              </a:rPr>
              <a:t>配置路由管理</a:t>
            </a:r>
            <a:r>
              <a:rPr kumimoji="1" lang="zh-CN" altLang="en-US" dirty="0" smtClean="0">
                <a:solidFill>
                  <a:srgbClr val="202A4C"/>
                </a:solidFill>
              </a:rPr>
              <a:t>：路由</a:t>
            </a:r>
            <a:r>
              <a:rPr kumimoji="1" lang="zh-CN" altLang="en-US" dirty="0">
                <a:solidFill>
                  <a:srgbClr val="202A4C"/>
                </a:solidFill>
              </a:rPr>
              <a:t>管理使用</a:t>
            </a:r>
            <a:r>
              <a:rPr kumimoji="1" lang="en-US" altLang="zh-CN" dirty="0" err="1">
                <a:solidFill>
                  <a:srgbClr val="202A4C"/>
                </a:solidFill>
              </a:rPr>
              <a:t>router.yaml</a:t>
            </a:r>
            <a:r>
              <a:rPr kumimoji="1" lang="en-US" altLang="zh-CN" dirty="0">
                <a:solidFill>
                  <a:srgbClr val="202A4C"/>
                </a:solidFill>
              </a:rPr>
              <a:t> </a:t>
            </a:r>
            <a:r>
              <a:rPr kumimoji="1" lang="zh-CN" altLang="en-US" dirty="0">
                <a:solidFill>
                  <a:srgbClr val="202A4C"/>
                </a:solidFill>
              </a:rPr>
              <a:t>进行配置。同时也支持</a:t>
            </a:r>
            <a:r>
              <a:rPr kumimoji="1" lang="en-US" altLang="zh-CN" dirty="0">
                <a:solidFill>
                  <a:srgbClr val="202A4C"/>
                </a:solidFill>
              </a:rPr>
              <a:t>API</a:t>
            </a:r>
            <a:r>
              <a:rPr kumimoji="1" lang="zh-CN" altLang="en-US" dirty="0">
                <a:solidFill>
                  <a:srgbClr val="202A4C"/>
                </a:solidFill>
              </a:rPr>
              <a:t>方式进行设置，本文并不介绍，推荐使用</a:t>
            </a:r>
            <a:r>
              <a:rPr kumimoji="1" lang="en-US" altLang="zh-CN" dirty="0" err="1">
                <a:solidFill>
                  <a:srgbClr val="202A4C"/>
                </a:solidFill>
              </a:rPr>
              <a:t>router.yaml</a:t>
            </a:r>
            <a:r>
              <a:rPr kumimoji="1" lang="zh-CN" altLang="en-US" dirty="0">
                <a:solidFill>
                  <a:srgbClr val="202A4C"/>
                </a:solidFill>
              </a:rPr>
              <a:t>进行配置</a:t>
            </a:r>
            <a:r>
              <a:rPr kumimoji="1" lang="zh-CN" altLang="en-US" dirty="0" smtClean="0">
                <a:solidFill>
                  <a:srgbClr val="202A4C"/>
                </a:solidFill>
              </a:rPr>
              <a:t>。</a:t>
            </a:r>
            <a:endParaRPr kumimoji="1" lang="en-US" altLang="zh-CN" dirty="0" smtClean="0">
              <a:solidFill>
                <a:srgbClr val="202A4C"/>
              </a:solidFill>
            </a:endParaRPr>
          </a:p>
          <a:p>
            <a:pPr marL="342900" indent="-342900">
              <a:buFont typeface="Wingdings" panose="05000000000000000000" pitchFamily="2" charset="2"/>
              <a:buChar char="Ø"/>
            </a:pPr>
            <a:r>
              <a:rPr kumimoji="1" lang="zh-CN" altLang="en-US" dirty="0">
                <a:solidFill>
                  <a:srgbClr val="202A4C"/>
                </a:solidFill>
              </a:rPr>
              <a:t>路由规则说明</a:t>
            </a:r>
            <a:endParaRPr kumimoji="1" lang="en-US" altLang="zh-CN" dirty="0">
              <a:solidFill>
                <a:srgbClr val="202A4C"/>
              </a:solidFill>
            </a:endParaRPr>
          </a:p>
          <a:p>
            <a:pPr marL="342900" indent="-342900">
              <a:buFont typeface="Wingdings" panose="05000000000000000000" pitchFamily="2" charset="2"/>
              <a:buChar char="Ø"/>
            </a:pPr>
            <a:endParaRPr kumimoji="1" lang="en-US" altLang="zh-CN" dirty="0">
              <a:solidFill>
                <a:srgbClr val="202A4C"/>
              </a:solidFill>
            </a:endParaRPr>
          </a:p>
          <a:p>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pPr marL="342900" indent="-342900">
              <a:buFont typeface="Wingdings" panose="05000000000000000000" pitchFamily="2" charset="2"/>
              <a:buChar char="q"/>
            </a:pPr>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endParaRPr kumimoji="1" lang="en-US" altLang="zh-CN" dirty="0">
              <a:solidFill>
                <a:srgbClr val="202A4C"/>
              </a:solidFill>
            </a:endParaRPr>
          </a:p>
          <a:p>
            <a:r>
              <a:rPr kumimoji="1" lang="en-US" altLang="zh-CN" dirty="0" smtClean="0">
                <a:solidFill>
                  <a:srgbClr val="202A4C"/>
                </a:solidFill>
              </a:rPr>
              <a:t>	</a:t>
            </a:r>
            <a:endParaRPr kumimoji="1" lang="zh-CN" altLang="en-US" dirty="0">
              <a:solidFill>
                <a:srgbClr val="202A4C"/>
              </a:solidFill>
            </a:endParaRPr>
          </a:p>
        </p:txBody>
      </p:sp>
      <p:sp>
        <p:nvSpPr>
          <p:cNvPr id="4" name="文本框 3"/>
          <p:cNvSpPr txBox="1"/>
          <p:nvPr/>
        </p:nvSpPr>
        <p:spPr>
          <a:xfrm>
            <a:off x="913011" y="2498914"/>
            <a:ext cx="8928992" cy="3416320"/>
          </a:xfrm>
          <a:prstGeom prst="rect">
            <a:avLst/>
          </a:prstGeom>
          <a:noFill/>
        </p:spPr>
        <p:txBody>
          <a:bodyPr wrap="square" rtlCol="0">
            <a:spAutoFit/>
          </a:bodyPr>
          <a:lstStyle/>
          <a:p>
            <a:pPr marL="342900" lvl="1" indent="-342900" defTabSz="1219444">
              <a:spcBef>
                <a:spcPct val="20000"/>
              </a:spcBef>
              <a:buFont typeface="Wingdings" panose="05000000000000000000" pitchFamily="2" charset="2"/>
              <a:buChar char="Ø"/>
            </a:pPr>
            <a:r>
              <a:rPr kumimoji="1" lang="zh-CN" altLang="en-US" sz="1800" dirty="0">
                <a:solidFill>
                  <a:srgbClr val="202A4C"/>
                </a:solidFill>
              </a:rPr>
              <a:t>匹配特定请求由</a:t>
            </a:r>
            <a:r>
              <a:rPr kumimoji="1" lang="en-US" altLang="zh-CN" sz="1800" dirty="0" err="1">
                <a:solidFill>
                  <a:srgbClr val="202A4C"/>
                </a:solidFill>
              </a:rPr>
              <a:t>routeRule</a:t>
            </a:r>
            <a:r>
              <a:rPr kumimoji="1" lang="en-US" altLang="zh-CN" sz="1800" dirty="0">
                <a:solidFill>
                  <a:srgbClr val="202A4C"/>
                </a:solidFill>
              </a:rPr>
              <a:t>.{</a:t>
            </a:r>
            <a:r>
              <a:rPr kumimoji="1" lang="en-US" altLang="zh-CN" sz="1800" dirty="0" err="1">
                <a:solidFill>
                  <a:srgbClr val="202A4C"/>
                </a:solidFill>
              </a:rPr>
              <a:t>targetServiceName</a:t>
            </a:r>
            <a:r>
              <a:rPr kumimoji="1" lang="en-US" altLang="zh-CN" sz="1800" dirty="0">
                <a:solidFill>
                  <a:srgbClr val="202A4C"/>
                </a:solidFill>
              </a:rPr>
              <a:t>}.match</a:t>
            </a:r>
            <a:r>
              <a:rPr kumimoji="1" lang="zh-CN" altLang="en-US" sz="1800" dirty="0">
                <a:solidFill>
                  <a:srgbClr val="202A4C"/>
                </a:solidFill>
              </a:rPr>
              <a:t>配置，匹配条件是：</a:t>
            </a:r>
            <a:r>
              <a:rPr kumimoji="1" lang="en-US" altLang="zh-CN" sz="1800" dirty="0">
                <a:solidFill>
                  <a:srgbClr val="202A4C"/>
                </a:solidFill>
              </a:rPr>
              <a:t>source</a:t>
            </a:r>
            <a:r>
              <a:rPr kumimoji="1" lang="zh-CN" altLang="en-US" sz="1800" dirty="0">
                <a:solidFill>
                  <a:srgbClr val="202A4C"/>
                </a:solidFill>
              </a:rPr>
              <a:t>（源服务名）、</a:t>
            </a:r>
            <a:r>
              <a:rPr kumimoji="1" lang="en-US" altLang="zh-CN" sz="1800" dirty="0">
                <a:solidFill>
                  <a:srgbClr val="202A4C"/>
                </a:solidFill>
              </a:rPr>
              <a:t>source tags</a:t>
            </a:r>
            <a:r>
              <a:rPr kumimoji="1" lang="zh-CN" altLang="en-US" sz="1800" dirty="0">
                <a:solidFill>
                  <a:srgbClr val="202A4C"/>
                </a:solidFill>
              </a:rPr>
              <a:t>及</a:t>
            </a:r>
            <a:r>
              <a:rPr kumimoji="1" lang="en-US" altLang="zh-CN" sz="1800" dirty="0">
                <a:solidFill>
                  <a:srgbClr val="202A4C"/>
                </a:solidFill>
              </a:rPr>
              <a:t>headers</a:t>
            </a:r>
            <a:r>
              <a:rPr kumimoji="1" lang="zh-CN" altLang="en-US" sz="1800" dirty="0">
                <a:solidFill>
                  <a:srgbClr val="202A4C"/>
                </a:solidFill>
              </a:rPr>
              <a:t>，另外也可以使用</a:t>
            </a:r>
            <a:r>
              <a:rPr kumimoji="1" lang="en-US" altLang="zh-CN" sz="1800" dirty="0">
                <a:solidFill>
                  <a:srgbClr val="202A4C"/>
                </a:solidFill>
              </a:rPr>
              <a:t>refer</a:t>
            </a:r>
            <a:r>
              <a:rPr kumimoji="1" lang="zh-CN" altLang="en-US" sz="1800" dirty="0">
                <a:solidFill>
                  <a:srgbClr val="202A4C"/>
                </a:solidFill>
              </a:rPr>
              <a:t>字段来使用</a:t>
            </a:r>
            <a:r>
              <a:rPr kumimoji="1" lang="en-US" altLang="zh-CN" sz="1800" dirty="0">
                <a:solidFill>
                  <a:srgbClr val="202A4C"/>
                </a:solidFill>
              </a:rPr>
              <a:t>source</a:t>
            </a:r>
            <a:r>
              <a:rPr kumimoji="1" lang="zh-CN" altLang="en-US" sz="1800" dirty="0">
                <a:solidFill>
                  <a:srgbClr val="202A4C"/>
                </a:solidFill>
              </a:rPr>
              <a:t>模板进行匹配。</a:t>
            </a:r>
          </a:p>
          <a:p>
            <a:pPr marL="342900" lvl="1" indent="-342900" defTabSz="1219444">
              <a:spcBef>
                <a:spcPct val="20000"/>
              </a:spcBef>
              <a:buFont typeface="Wingdings" panose="05000000000000000000" pitchFamily="2" charset="2"/>
              <a:buChar char="Ø"/>
            </a:pPr>
            <a:r>
              <a:rPr kumimoji="1" lang="en-US" altLang="zh-CN" sz="1800" dirty="0">
                <a:solidFill>
                  <a:srgbClr val="202A4C"/>
                </a:solidFill>
              </a:rPr>
              <a:t>Match</a:t>
            </a:r>
            <a:r>
              <a:rPr kumimoji="1" lang="zh-CN" altLang="en-US" sz="1800" dirty="0">
                <a:solidFill>
                  <a:srgbClr val="202A4C"/>
                </a:solidFill>
              </a:rPr>
              <a:t>中的</a:t>
            </a:r>
            <a:r>
              <a:rPr kumimoji="1" lang="en-US" altLang="zh-CN" sz="1800" dirty="0">
                <a:solidFill>
                  <a:srgbClr val="202A4C"/>
                </a:solidFill>
              </a:rPr>
              <a:t>Source Tags</a:t>
            </a:r>
            <a:r>
              <a:rPr kumimoji="1" lang="zh-CN" altLang="en-US" sz="1800" dirty="0">
                <a:solidFill>
                  <a:srgbClr val="202A4C"/>
                </a:solidFill>
              </a:rPr>
              <a:t>用于和服务调用请求中的。</a:t>
            </a:r>
            <a:r>
              <a:rPr kumimoji="1" lang="en-US" altLang="zh-CN" sz="1800" dirty="0" err="1">
                <a:solidFill>
                  <a:srgbClr val="202A4C"/>
                </a:solidFill>
              </a:rPr>
              <a:t>sourceInfo</a:t>
            </a:r>
            <a:r>
              <a:rPr kumimoji="1" lang="zh-CN" altLang="en-US" sz="1800" dirty="0">
                <a:solidFill>
                  <a:srgbClr val="202A4C"/>
                </a:solidFill>
              </a:rPr>
              <a:t>中的</a:t>
            </a:r>
            <a:r>
              <a:rPr kumimoji="1" lang="en-US" altLang="zh-CN" sz="1800" dirty="0">
                <a:solidFill>
                  <a:srgbClr val="202A4C"/>
                </a:solidFill>
              </a:rPr>
              <a:t>tags</a:t>
            </a:r>
            <a:r>
              <a:rPr kumimoji="1" lang="zh-CN" altLang="en-US" sz="1800" dirty="0">
                <a:solidFill>
                  <a:srgbClr val="202A4C"/>
                </a:solidFill>
              </a:rPr>
              <a:t>进行逐一匹配。</a:t>
            </a:r>
          </a:p>
          <a:p>
            <a:pPr marL="342900" lvl="1" indent="-342900" defTabSz="1219444">
              <a:spcBef>
                <a:spcPct val="20000"/>
              </a:spcBef>
              <a:buFont typeface="Wingdings" panose="05000000000000000000" pitchFamily="2" charset="2"/>
              <a:buChar char="Ø"/>
            </a:pPr>
            <a:r>
              <a:rPr kumimoji="1" lang="en-US" altLang="zh-CN" sz="1800" dirty="0">
                <a:solidFill>
                  <a:srgbClr val="202A4C"/>
                </a:solidFill>
              </a:rPr>
              <a:t>Header</a:t>
            </a:r>
            <a:r>
              <a:rPr kumimoji="1" lang="zh-CN" altLang="en-US" sz="1800" dirty="0">
                <a:solidFill>
                  <a:srgbClr val="202A4C"/>
                </a:solidFill>
              </a:rPr>
              <a:t>中的字段的匹配支持正则、</a:t>
            </a:r>
            <a:r>
              <a:rPr kumimoji="1" lang="en-US" altLang="zh-CN" sz="1800" dirty="0">
                <a:solidFill>
                  <a:srgbClr val="202A4C"/>
                </a:solidFill>
              </a:rPr>
              <a:t>=</a:t>
            </a:r>
            <a:r>
              <a:rPr kumimoji="1" lang="zh-CN" altLang="en-US" sz="1800" dirty="0">
                <a:solidFill>
                  <a:srgbClr val="202A4C"/>
                </a:solidFill>
              </a:rPr>
              <a:t>、</a:t>
            </a:r>
            <a:r>
              <a:rPr kumimoji="1" lang="en-US" altLang="zh-CN" sz="1800" dirty="0">
                <a:solidFill>
                  <a:srgbClr val="202A4C"/>
                </a:solidFill>
              </a:rPr>
              <a:t>!=</a:t>
            </a:r>
            <a:r>
              <a:rPr kumimoji="1" lang="zh-CN" altLang="en-US" sz="1800" dirty="0">
                <a:solidFill>
                  <a:srgbClr val="202A4C"/>
                </a:solidFill>
              </a:rPr>
              <a:t>、</a:t>
            </a:r>
            <a:r>
              <a:rPr kumimoji="1" lang="en-US" altLang="zh-CN" sz="1800" dirty="0">
                <a:solidFill>
                  <a:srgbClr val="202A4C"/>
                </a:solidFill>
              </a:rPr>
              <a:t>&gt;</a:t>
            </a:r>
            <a:r>
              <a:rPr kumimoji="1" lang="zh-CN" altLang="en-US" sz="1800" dirty="0">
                <a:solidFill>
                  <a:srgbClr val="202A4C"/>
                </a:solidFill>
              </a:rPr>
              <a:t>、</a:t>
            </a:r>
            <a:r>
              <a:rPr kumimoji="1" lang="en-US" altLang="zh-CN" sz="1800" dirty="0">
                <a:solidFill>
                  <a:srgbClr val="202A4C"/>
                </a:solidFill>
              </a:rPr>
              <a:t>&lt;</a:t>
            </a:r>
            <a:r>
              <a:rPr kumimoji="1" lang="zh-CN" altLang="en-US" sz="1800" dirty="0">
                <a:solidFill>
                  <a:srgbClr val="202A4C"/>
                </a:solidFill>
              </a:rPr>
              <a:t>、</a:t>
            </a:r>
            <a:r>
              <a:rPr kumimoji="1" lang="en-US" altLang="zh-CN" sz="1800" dirty="0">
                <a:solidFill>
                  <a:srgbClr val="202A4C"/>
                </a:solidFill>
              </a:rPr>
              <a:t>&gt;=</a:t>
            </a:r>
            <a:r>
              <a:rPr kumimoji="1" lang="zh-CN" altLang="en-US" sz="1800" dirty="0">
                <a:solidFill>
                  <a:srgbClr val="202A4C"/>
                </a:solidFill>
              </a:rPr>
              <a:t>、</a:t>
            </a:r>
            <a:r>
              <a:rPr kumimoji="1" lang="en-US" altLang="zh-CN" sz="1800" dirty="0">
                <a:solidFill>
                  <a:srgbClr val="202A4C"/>
                </a:solidFill>
              </a:rPr>
              <a:t>&lt;=</a:t>
            </a:r>
            <a:r>
              <a:rPr kumimoji="1" lang="zh-CN" altLang="en-US" sz="1800" dirty="0">
                <a:solidFill>
                  <a:srgbClr val="202A4C"/>
                </a:solidFill>
              </a:rPr>
              <a:t>七种匹配方式。</a:t>
            </a:r>
            <a:endParaRPr kumimoji="1" lang="en-US" altLang="zh-CN" sz="1800" dirty="0">
              <a:solidFill>
                <a:srgbClr val="202A4C"/>
              </a:solidFill>
            </a:endParaRPr>
          </a:p>
          <a:p>
            <a:pPr marL="342900" lvl="1" indent="-342900" defTabSz="1219444">
              <a:spcBef>
                <a:spcPct val="20000"/>
              </a:spcBef>
              <a:buFont typeface="Wingdings" panose="05000000000000000000" pitchFamily="2" charset="2"/>
              <a:buChar char="Ø"/>
            </a:pPr>
            <a:r>
              <a:rPr kumimoji="1" lang="zh-CN" altLang="en-US" sz="1800" dirty="0">
                <a:solidFill>
                  <a:srgbClr val="202A4C"/>
                </a:solidFill>
              </a:rPr>
              <a:t>如果未定义</a:t>
            </a:r>
            <a:r>
              <a:rPr kumimoji="1" lang="en-US" altLang="zh-CN" sz="1800" dirty="0">
                <a:solidFill>
                  <a:srgbClr val="202A4C"/>
                </a:solidFill>
              </a:rPr>
              <a:t>match</a:t>
            </a:r>
            <a:r>
              <a:rPr kumimoji="1" lang="zh-CN" altLang="en-US" sz="1800" dirty="0">
                <a:solidFill>
                  <a:srgbClr val="202A4C"/>
                </a:solidFill>
              </a:rPr>
              <a:t>，则可匹配任何请求。</a:t>
            </a:r>
          </a:p>
          <a:p>
            <a:pPr marL="342900" lvl="1" indent="-342900" defTabSz="1219444">
              <a:spcBef>
                <a:spcPct val="20000"/>
              </a:spcBef>
              <a:buFont typeface="Wingdings" panose="05000000000000000000" pitchFamily="2" charset="2"/>
              <a:buChar char="Ø"/>
            </a:pPr>
            <a:r>
              <a:rPr kumimoji="1" lang="zh-CN" altLang="en-US" sz="1800" dirty="0">
                <a:solidFill>
                  <a:srgbClr val="202A4C"/>
                </a:solidFill>
              </a:rPr>
              <a:t>转发权重定义在</a:t>
            </a:r>
            <a:r>
              <a:rPr kumimoji="1" lang="en-US" altLang="zh-CN" sz="1800" dirty="0" err="1">
                <a:solidFill>
                  <a:srgbClr val="202A4C"/>
                </a:solidFill>
              </a:rPr>
              <a:t>routeRule</a:t>
            </a:r>
            <a:r>
              <a:rPr kumimoji="1" lang="en-US" altLang="zh-CN" sz="1800" dirty="0">
                <a:solidFill>
                  <a:srgbClr val="202A4C"/>
                </a:solidFill>
              </a:rPr>
              <a:t>.{</a:t>
            </a:r>
            <a:r>
              <a:rPr kumimoji="1" lang="en-US" altLang="zh-CN" sz="1800" dirty="0" err="1">
                <a:solidFill>
                  <a:srgbClr val="202A4C"/>
                </a:solidFill>
              </a:rPr>
              <a:t>targetServiceName</a:t>
            </a:r>
            <a:r>
              <a:rPr kumimoji="1" lang="en-US" altLang="zh-CN" sz="1800" dirty="0">
                <a:solidFill>
                  <a:srgbClr val="202A4C"/>
                </a:solidFill>
              </a:rPr>
              <a:t>}.route</a:t>
            </a:r>
            <a:r>
              <a:rPr kumimoji="1" lang="zh-CN" altLang="en-US" sz="1800" dirty="0">
                <a:solidFill>
                  <a:srgbClr val="202A4C"/>
                </a:solidFill>
              </a:rPr>
              <a:t>下，由</a:t>
            </a:r>
            <a:r>
              <a:rPr kumimoji="1" lang="en-US" altLang="zh-CN" sz="1800" dirty="0">
                <a:solidFill>
                  <a:srgbClr val="202A4C"/>
                </a:solidFill>
              </a:rPr>
              <a:t>weight</a:t>
            </a:r>
            <a:r>
              <a:rPr kumimoji="1" lang="zh-CN" altLang="en-US" sz="1800" dirty="0">
                <a:solidFill>
                  <a:srgbClr val="202A4C"/>
                </a:solidFill>
              </a:rPr>
              <a:t>配置。</a:t>
            </a:r>
          </a:p>
          <a:p>
            <a:pPr marL="342900" lvl="1" indent="-342900" defTabSz="1219444">
              <a:spcBef>
                <a:spcPct val="20000"/>
              </a:spcBef>
              <a:buFont typeface="Wingdings" panose="05000000000000000000" pitchFamily="2" charset="2"/>
              <a:buChar char="Ø"/>
            </a:pPr>
            <a:r>
              <a:rPr kumimoji="1" lang="zh-CN" altLang="en-US" sz="1800" dirty="0">
                <a:solidFill>
                  <a:srgbClr val="202A4C"/>
                </a:solidFill>
              </a:rPr>
              <a:t>服务分组定义在</a:t>
            </a:r>
            <a:r>
              <a:rPr kumimoji="1" lang="en-US" altLang="zh-CN" sz="1800" dirty="0" err="1">
                <a:solidFill>
                  <a:srgbClr val="202A4C"/>
                </a:solidFill>
              </a:rPr>
              <a:t>routeRule</a:t>
            </a:r>
            <a:r>
              <a:rPr kumimoji="1" lang="en-US" altLang="zh-CN" sz="1800" dirty="0">
                <a:solidFill>
                  <a:srgbClr val="202A4C"/>
                </a:solidFill>
              </a:rPr>
              <a:t>.{</a:t>
            </a:r>
            <a:r>
              <a:rPr kumimoji="1" lang="en-US" altLang="zh-CN" sz="1800" dirty="0" err="1">
                <a:solidFill>
                  <a:srgbClr val="202A4C"/>
                </a:solidFill>
              </a:rPr>
              <a:t>targetServiceName</a:t>
            </a:r>
            <a:r>
              <a:rPr kumimoji="1" lang="en-US" altLang="zh-CN" sz="1800" dirty="0">
                <a:solidFill>
                  <a:srgbClr val="202A4C"/>
                </a:solidFill>
              </a:rPr>
              <a:t>}.route</a:t>
            </a:r>
            <a:r>
              <a:rPr kumimoji="1" lang="zh-CN" altLang="en-US" sz="1800" dirty="0">
                <a:solidFill>
                  <a:srgbClr val="202A4C"/>
                </a:solidFill>
              </a:rPr>
              <a:t>下，由</a:t>
            </a:r>
            <a:r>
              <a:rPr kumimoji="1" lang="en-US" altLang="zh-CN" sz="1800" dirty="0">
                <a:solidFill>
                  <a:srgbClr val="202A4C"/>
                </a:solidFill>
              </a:rPr>
              <a:t>tags</a:t>
            </a:r>
            <a:r>
              <a:rPr kumimoji="1" lang="zh-CN" altLang="en-US" sz="1800" dirty="0">
                <a:solidFill>
                  <a:srgbClr val="202A4C"/>
                </a:solidFill>
              </a:rPr>
              <a:t>配置，配置内容有</a:t>
            </a:r>
            <a:r>
              <a:rPr kumimoji="1" lang="en-US" altLang="zh-CN" sz="1800" dirty="0">
                <a:solidFill>
                  <a:srgbClr val="202A4C"/>
                </a:solidFill>
              </a:rPr>
              <a:t>version</a:t>
            </a:r>
            <a:r>
              <a:rPr kumimoji="1" lang="zh-CN" altLang="en-US" sz="1800" dirty="0">
                <a:solidFill>
                  <a:srgbClr val="202A4C"/>
                </a:solidFill>
              </a:rPr>
              <a:t>和</a:t>
            </a:r>
            <a:r>
              <a:rPr kumimoji="1" lang="en-US" altLang="zh-CN" sz="1800" dirty="0">
                <a:solidFill>
                  <a:srgbClr val="202A4C"/>
                </a:solidFill>
              </a:rPr>
              <a:t>app</a:t>
            </a:r>
            <a:r>
              <a:rPr kumimoji="1" lang="zh-CN" altLang="en-US" sz="1800" dirty="0">
                <a:solidFill>
                  <a:srgbClr val="202A4C"/>
                </a:solidFill>
              </a:rPr>
              <a:t>。</a:t>
            </a:r>
          </a:p>
          <a:p>
            <a:endParaRPr lang="en-US" sz="1800" dirty="0"/>
          </a:p>
        </p:txBody>
      </p:sp>
    </p:spTree>
    <p:extLst>
      <p:ext uri="{BB962C8B-B14F-4D97-AF65-F5344CB8AC3E}">
        <p14:creationId xmlns:p14="http://schemas.microsoft.com/office/powerpoint/2010/main" val="2929128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灰度</a:t>
            </a:r>
            <a:r>
              <a:rPr kumimoji="1" lang="en-US" altLang="zh-CN" dirty="0" smtClean="0">
                <a:solidFill>
                  <a:srgbClr val="202A4C"/>
                </a:solidFill>
              </a:rPr>
              <a:t>-</a:t>
            </a:r>
            <a:r>
              <a:rPr kumimoji="1" lang="zh-CN" altLang="en-US" dirty="0" smtClean="0">
                <a:solidFill>
                  <a:srgbClr val="202A4C"/>
                </a:solidFill>
              </a:rPr>
              <a:t>配置示例</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normAutofit fontScale="32500" lnSpcReduction="20000"/>
          </a:bodyPr>
          <a:lstStyle/>
          <a:p>
            <a:pPr marL="342900" indent="-342900">
              <a:lnSpc>
                <a:spcPct val="120000"/>
              </a:lnSpc>
              <a:buFont typeface="Wingdings" panose="05000000000000000000" pitchFamily="2" charset="2"/>
              <a:buChar char="Ø"/>
            </a:pPr>
            <a:r>
              <a:rPr kumimoji="1" lang="zh-CN" altLang="en-US" sz="7400" dirty="0">
                <a:solidFill>
                  <a:srgbClr val="202A4C"/>
                </a:solidFill>
              </a:rPr>
              <a:t>示例一</a:t>
            </a:r>
            <a:r>
              <a:rPr kumimoji="1" lang="zh-CN" altLang="en-US" sz="4400" dirty="0">
                <a:solidFill>
                  <a:srgbClr val="202A4C"/>
                </a:solidFill>
              </a:rPr>
              <a:t>：</a:t>
            </a:r>
            <a:endParaRPr kumimoji="1" lang="en-US" altLang="zh-CN" sz="4400" dirty="0">
              <a:solidFill>
                <a:srgbClr val="202A4C"/>
              </a:solidFill>
            </a:endParaRPr>
          </a:p>
          <a:p>
            <a:pPr>
              <a:lnSpc>
                <a:spcPct val="120000"/>
              </a:lnSpc>
            </a:pPr>
            <a:r>
              <a:rPr kumimoji="1" lang="zh-CN" altLang="en-US" sz="5500" dirty="0">
                <a:solidFill>
                  <a:srgbClr val="202A4C"/>
                </a:solidFill>
              </a:rPr>
              <a:t>每个路由规则的目标服务名称都由</a:t>
            </a:r>
            <a:r>
              <a:rPr kumimoji="1" lang="en-US" altLang="zh-CN" sz="5500" dirty="0" err="1">
                <a:solidFill>
                  <a:srgbClr val="202A4C"/>
                </a:solidFill>
              </a:rPr>
              <a:t>routeRule</a:t>
            </a:r>
            <a:r>
              <a:rPr kumimoji="1" lang="zh-CN" altLang="en-US" sz="5500" dirty="0">
                <a:solidFill>
                  <a:srgbClr val="202A4C"/>
                </a:solidFill>
              </a:rPr>
              <a:t>中的</a:t>
            </a:r>
            <a:r>
              <a:rPr kumimoji="1" lang="en-US" altLang="zh-CN" sz="5500" dirty="0">
                <a:solidFill>
                  <a:srgbClr val="202A4C"/>
                </a:solidFill>
              </a:rPr>
              <a:t>Key</a:t>
            </a:r>
            <a:r>
              <a:rPr kumimoji="1" lang="zh-CN" altLang="en-US" sz="5500" dirty="0">
                <a:solidFill>
                  <a:srgbClr val="202A4C"/>
                </a:solidFill>
              </a:rPr>
              <a:t>值指定。例如下表所示，所有以“</a:t>
            </a:r>
            <a:r>
              <a:rPr kumimoji="1" lang="en-US" altLang="zh-CN" sz="5500" dirty="0">
                <a:solidFill>
                  <a:srgbClr val="202A4C"/>
                </a:solidFill>
              </a:rPr>
              <a:t>Carts”</a:t>
            </a:r>
            <a:r>
              <a:rPr kumimoji="1" lang="zh-CN" altLang="en-US" sz="5500" dirty="0">
                <a:solidFill>
                  <a:srgbClr val="202A4C"/>
                </a:solidFill>
              </a:rPr>
              <a:t>服务为目标服务的路由规则均被包含在以“</a:t>
            </a:r>
            <a:r>
              <a:rPr kumimoji="1" lang="en-US" altLang="zh-CN" sz="5500" dirty="0">
                <a:solidFill>
                  <a:srgbClr val="202A4C"/>
                </a:solidFill>
              </a:rPr>
              <a:t>Carts”</a:t>
            </a:r>
            <a:r>
              <a:rPr kumimoji="1" lang="zh-CN" altLang="en-US" sz="5500" dirty="0">
                <a:solidFill>
                  <a:srgbClr val="202A4C"/>
                </a:solidFill>
              </a:rPr>
              <a:t>为</a:t>
            </a:r>
            <a:r>
              <a:rPr kumimoji="1" lang="en-US" altLang="zh-CN" sz="5500" dirty="0">
                <a:solidFill>
                  <a:srgbClr val="202A4C"/>
                </a:solidFill>
              </a:rPr>
              <a:t>Key</a:t>
            </a:r>
            <a:r>
              <a:rPr kumimoji="1" lang="zh-CN" altLang="en-US" sz="5500" dirty="0">
                <a:solidFill>
                  <a:srgbClr val="202A4C"/>
                </a:solidFill>
              </a:rPr>
              <a:t>值的列表中</a:t>
            </a:r>
            <a:r>
              <a:rPr kumimoji="1" lang="zh-CN" altLang="en-US" sz="4400" dirty="0">
                <a:solidFill>
                  <a:srgbClr val="202A4C"/>
                </a:solidFill>
              </a:rPr>
              <a:t>。</a:t>
            </a: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a:lnSpc>
                <a:spcPct val="120000"/>
              </a:lnSpc>
            </a:pPr>
            <a:endParaRPr kumimoji="1" lang="en-US" altLang="zh-CN" sz="4400" dirty="0">
              <a:solidFill>
                <a:srgbClr val="202A4C"/>
              </a:solidFill>
            </a:endParaRPr>
          </a:p>
          <a:p>
            <a:pPr>
              <a:lnSpc>
                <a:spcPct val="120000"/>
              </a:lnSpc>
            </a:pPr>
            <a:r>
              <a:rPr kumimoji="1" lang="en-US" altLang="zh-CN" sz="5500" dirty="0">
                <a:solidFill>
                  <a:srgbClr val="202A4C"/>
                </a:solidFill>
              </a:rPr>
              <a:t>Key</a:t>
            </a:r>
            <a:r>
              <a:rPr kumimoji="1" lang="zh-CN" altLang="en-US" sz="5500" dirty="0">
                <a:solidFill>
                  <a:srgbClr val="202A4C"/>
                </a:solidFill>
              </a:rPr>
              <a:t>值（目标服务名称）应该满足是一个合法的域名称。例如，一个在服务中心中注册的服务名称。</a:t>
            </a:r>
            <a:endParaRPr kumimoji="1" lang="en-US" altLang="zh-CN" sz="5500" dirty="0">
              <a:solidFill>
                <a:srgbClr val="202A4C"/>
              </a:solidFill>
            </a:endParaRPr>
          </a:p>
          <a:p>
            <a:endParaRPr kumimoji="1" lang="en-US" altLang="zh-CN" sz="5500" dirty="0">
              <a:solidFill>
                <a:srgbClr val="202A4C"/>
              </a:solidFill>
            </a:endParaRPr>
          </a:p>
          <a:p>
            <a:endParaRPr kumimoji="1" lang="en-US" altLang="zh-CN" dirty="0">
              <a:solidFill>
                <a:srgbClr val="202A4C"/>
              </a:solidFill>
            </a:endParaRPr>
          </a:p>
          <a:p>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pPr marL="342900" indent="-342900">
              <a:buFont typeface="Wingdings" panose="05000000000000000000" pitchFamily="2" charset="2"/>
              <a:buChar char="q"/>
            </a:pPr>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endParaRPr kumimoji="1" lang="en-US" altLang="zh-CN" dirty="0">
              <a:solidFill>
                <a:srgbClr val="202A4C"/>
              </a:solidFill>
            </a:endParaRPr>
          </a:p>
          <a:p>
            <a:r>
              <a:rPr kumimoji="1" lang="en-US" altLang="zh-CN" dirty="0" smtClean="0">
                <a:solidFill>
                  <a:srgbClr val="202A4C"/>
                </a:solidFill>
              </a:rPr>
              <a:t>	</a:t>
            </a:r>
            <a:endParaRPr kumimoji="1" lang="zh-CN" altLang="en-US" dirty="0">
              <a:solidFill>
                <a:srgbClr val="202A4C"/>
              </a:solidFill>
            </a:endParaRPr>
          </a:p>
        </p:txBody>
      </p:sp>
      <p:pic>
        <p:nvPicPr>
          <p:cNvPr id="5" name="图片 4" descr="3333444444.png"/>
          <p:cNvPicPr>
            <a:picLocks noChangeAspect="1"/>
          </p:cNvPicPr>
          <p:nvPr/>
        </p:nvPicPr>
        <p:blipFill>
          <a:blip r:embed="rId2" cstate="print"/>
          <a:stretch>
            <a:fillRect/>
          </a:stretch>
        </p:blipFill>
        <p:spPr>
          <a:xfrm>
            <a:off x="1257697" y="2349674"/>
            <a:ext cx="4077269" cy="1676634"/>
          </a:xfrm>
          <a:prstGeom prst="rect">
            <a:avLst/>
          </a:prstGeom>
        </p:spPr>
      </p:pic>
    </p:spTree>
    <p:extLst>
      <p:ext uri="{BB962C8B-B14F-4D97-AF65-F5344CB8AC3E}">
        <p14:creationId xmlns:p14="http://schemas.microsoft.com/office/powerpoint/2010/main" val="977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灰度</a:t>
            </a:r>
            <a:r>
              <a:rPr kumimoji="1" lang="en-US" altLang="zh-CN" dirty="0" smtClean="0">
                <a:solidFill>
                  <a:srgbClr val="202A4C"/>
                </a:solidFill>
              </a:rPr>
              <a:t>-</a:t>
            </a:r>
            <a:r>
              <a:rPr kumimoji="1" lang="zh-CN" altLang="en-US" dirty="0" smtClean="0">
                <a:solidFill>
                  <a:srgbClr val="202A4C"/>
                </a:solidFill>
              </a:rPr>
              <a:t>配置示例</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normAutofit fontScale="40000" lnSpcReduction="20000"/>
          </a:bodyPr>
          <a:lstStyle/>
          <a:p>
            <a:pPr marL="342900" indent="-342900">
              <a:lnSpc>
                <a:spcPct val="120000"/>
              </a:lnSpc>
              <a:buFont typeface="Wingdings" panose="05000000000000000000" pitchFamily="2" charset="2"/>
              <a:buChar char="Ø"/>
            </a:pPr>
            <a:r>
              <a:rPr kumimoji="1" lang="zh-CN" altLang="en-US" sz="7400" dirty="0" smtClean="0">
                <a:solidFill>
                  <a:srgbClr val="202A4C"/>
                </a:solidFill>
              </a:rPr>
              <a:t>示例二</a:t>
            </a:r>
            <a:r>
              <a:rPr kumimoji="1" lang="zh-CN" altLang="en-US" sz="4400" dirty="0" smtClean="0">
                <a:solidFill>
                  <a:srgbClr val="202A4C"/>
                </a:solidFill>
              </a:rPr>
              <a:t>：</a:t>
            </a:r>
            <a:endParaRPr kumimoji="1" lang="en-US" altLang="zh-CN" sz="4400" dirty="0">
              <a:solidFill>
                <a:srgbClr val="202A4C"/>
              </a:solidFill>
            </a:endParaRPr>
          </a:p>
          <a:p>
            <a:pPr>
              <a:lnSpc>
                <a:spcPct val="120000"/>
              </a:lnSpc>
            </a:pPr>
            <a:r>
              <a:rPr kumimoji="1" lang="zh-CN" altLang="en-US" sz="5500" dirty="0" smtClean="0">
                <a:solidFill>
                  <a:srgbClr val="202A4C"/>
                </a:solidFill>
              </a:rPr>
              <a:t>每个</a:t>
            </a:r>
            <a:r>
              <a:rPr kumimoji="1" lang="zh-CN" altLang="en-US" sz="5500" dirty="0">
                <a:solidFill>
                  <a:srgbClr val="202A4C"/>
                </a:solidFill>
              </a:rPr>
              <a:t>在一个服务拥有多个不同版本的实例时，我们可以通过</a:t>
            </a:r>
            <a:r>
              <a:rPr kumimoji="1" lang="en-US" altLang="zh-CN" sz="5500" dirty="0">
                <a:solidFill>
                  <a:srgbClr val="202A4C"/>
                </a:solidFill>
              </a:rPr>
              <a:t>precedence</a:t>
            </a:r>
            <a:r>
              <a:rPr kumimoji="1" lang="zh-CN" altLang="en-US" sz="5500" dirty="0">
                <a:solidFill>
                  <a:srgbClr val="202A4C"/>
                </a:solidFill>
              </a:rPr>
              <a:t>进行设置优先级，默认为 </a:t>
            </a:r>
            <a:r>
              <a:rPr kumimoji="1" lang="en-US" altLang="zh-CN" sz="5500" dirty="0">
                <a:solidFill>
                  <a:srgbClr val="202A4C"/>
                </a:solidFill>
              </a:rPr>
              <a:t>0 </a:t>
            </a:r>
            <a:r>
              <a:rPr kumimoji="1" lang="zh-CN" altLang="en-US" sz="5500" dirty="0">
                <a:solidFill>
                  <a:srgbClr val="202A4C"/>
                </a:solidFill>
              </a:rPr>
              <a:t>，该配置值越大，优先权越高</a:t>
            </a:r>
            <a:r>
              <a:rPr kumimoji="1" lang="zh-CN" altLang="en-US" sz="5500" dirty="0" smtClean="0">
                <a:solidFill>
                  <a:srgbClr val="202A4C"/>
                </a:solidFill>
              </a:rPr>
              <a:t>。</a:t>
            </a: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marL="342900" indent="-342900">
              <a:lnSpc>
                <a:spcPct val="120000"/>
              </a:lnSpc>
              <a:buFont typeface="Wingdings" panose="05000000000000000000" pitchFamily="2" charset="2"/>
              <a:buChar char="Ø"/>
            </a:pPr>
            <a:endParaRPr kumimoji="1" lang="en-US" altLang="zh-CN" sz="4400" dirty="0">
              <a:solidFill>
                <a:srgbClr val="202A4C"/>
              </a:solidFill>
            </a:endParaRPr>
          </a:p>
          <a:p>
            <a:pPr>
              <a:lnSpc>
                <a:spcPct val="120000"/>
              </a:lnSpc>
            </a:pPr>
            <a:endParaRPr kumimoji="1" lang="en-US" altLang="zh-CN" sz="4400" dirty="0">
              <a:solidFill>
                <a:srgbClr val="202A4C"/>
              </a:solidFill>
            </a:endParaRPr>
          </a:p>
          <a:p>
            <a:endParaRPr kumimoji="1" lang="en-US" altLang="zh-CN" sz="5500" dirty="0">
              <a:solidFill>
                <a:srgbClr val="202A4C"/>
              </a:solidFill>
            </a:endParaRPr>
          </a:p>
          <a:p>
            <a:endParaRPr kumimoji="1" lang="en-US" altLang="zh-CN" dirty="0">
              <a:solidFill>
                <a:srgbClr val="202A4C"/>
              </a:solidFill>
            </a:endParaRPr>
          </a:p>
          <a:p>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pPr marL="342900" indent="-342900">
              <a:buFont typeface="Wingdings" panose="05000000000000000000" pitchFamily="2" charset="2"/>
              <a:buChar char="q"/>
            </a:pPr>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endParaRPr kumimoji="1" lang="en-US" altLang="zh-CN" dirty="0">
              <a:solidFill>
                <a:srgbClr val="202A4C"/>
              </a:solidFill>
            </a:endParaRPr>
          </a:p>
          <a:p>
            <a:r>
              <a:rPr kumimoji="1" lang="en-US" altLang="zh-CN" dirty="0" smtClean="0">
                <a:solidFill>
                  <a:srgbClr val="202A4C"/>
                </a:solidFill>
              </a:rPr>
              <a:t>	</a:t>
            </a:r>
            <a:endParaRPr kumimoji="1" lang="zh-CN" altLang="en-US" dirty="0">
              <a:solidFill>
                <a:srgbClr val="202A4C"/>
              </a:solidFill>
            </a:endParaRPr>
          </a:p>
        </p:txBody>
      </p:sp>
      <p:pic>
        <p:nvPicPr>
          <p:cNvPr id="6" name="图片 5" descr="33334444444.png"/>
          <p:cNvPicPr>
            <a:picLocks noChangeAspect="1"/>
          </p:cNvPicPr>
          <p:nvPr/>
        </p:nvPicPr>
        <p:blipFill>
          <a:blip r:embed="rId2" cstate="print"/>
          <a:stretch>
            <a:fillRect/>
          </a:stretch>
        </p:blipFill>
        <p:spPr>
          <a:xfrm>
            <a:off x="1219809" y="2565698"/>
            <a:ext cx="3221594" cy="2113457"/>
          </a:xfrm>
          <a:prstGeom prst="rect">
            <a:avLst/>
          </a:prstGeom>
        </p:spPr>
      </p:pic>
      <p:sp>
        <p:nvSpPr>
          <p:cNvPr id="4" name="文本框 3"/>
          <p:cNvSpPr txBox="1"/>
          <p:nvPr/>
        </p:nvSpPr>
        <p:spPr>
          <a:xfrm>
            <a:off x="2252127" y="4795599"/>
            <a:ext cx="490120" cy="276999"/>
          </a:xfrm>
          <a:prstGeom prst="rect">
            <a:avLst/>
          </a:prstGeom>
          <a:noFill/>
        </p:spPr>
        <p:txBody>
          <a:bodyPr wrap="square" rtlCol="0">
            <a:spAutoFit/>
          </a:bodyPr>
          <a:lstStyle/>
          <a:p>
            <a:r>
              <a:rPr lang="zh-CN" altLang="en-US" sz="1200" dirty="0" smtClean="0"/>
              <a:t>图一</a:t>
            </a:r>
            <a:endParaRPr lang="en-US" sz="1200" dirty="0"/>
          </a:p>
        </p:txBody>
      </p:sp>
      <p:sp>
        <p:nvSpPr>
          <p:cNvPr id="9" name="文本框 8"/>
          <p:cNvSpPr txBox="1"/>
          <p:nvPr/>
        </p:nvSpPr>
        <p:spPr>
          <a:xfrm>
            <a:off x="789161" y="5072598"/>
            <a:ext cx="9700914" cy="430887"/>
          </a:xfrm>
          <a:prstGeom prst="rect">
            <a:avLst/>
          </a:prstGeom>
          <a:noFill/>
        </p:spPr>
        <p:txBody>
          <a:bodyPr wrap="square" rtlCol="0">
            <a:spAutoFit/>
          </a:bodyPr>
          <a:lstStyle/>
          <a:p>
            <a:pPr>
              <a:buNone/>
            </a:pPr>
            <a:r>
              <a:rPr lang="zh-CN" altLang="en-US" sz="2200" dirty="0"/>
              <a:t>图一：在</a:t>
            </a:r>
            <a:r>
              <a:rPr lang="en-US" altLang="zh-CN" sz="2200" dirty="0"/>
              <a:t>match</a:t>
            </a:r>
            <a:r>
              <a:rPr lang="zh-CN" altLang="en-US" sz="2200" dirty="0"/>
              <a:t>到</a:t>
            </a:r>
            <a:r>
              <a:rPr lang="en-US" altLang="zh-CN" sz="2200" dirty="0"/>
              <a:t>bar</a:t>
            </a:r>
            <a:r>
              <a:rPr lang="zh-CN" altLang="en-US" sz="2200" dirty="0"/>
              <a:t>的请求，会优先将请求分流之</a:t>
            </a:r>
            <a:r>
              <a:rPr lang="en-US" altLang="zh-CN" sz="2200" dirty="0"/>
              <a:t>version</a:t>
            </a:r>
            <a:r>
              <a:rPr lang="zh-CN" altLang="en-US" sz="2200" dirty="0"/>
              <a:t>为</a:t>
            </a:r>
            <a:r>
              <a:rPr lang="en-US" altLang="zh-CN" sz="2200" dirty="0"/>
              <a:t>2.0</a:t>
            </a:r>
            <a:r>
              <a:rPr lang="zh-CN" altLang="en-US" sz="2200" dirty="0"/>
              <a:t>的</a:t>
            </a:r>
            <a:r>
              <a:rPr lang="zh-CN" altLang="en-US" sz="2200" dirty="0" smtClean="0"/>
              <a:t>实例</a:t>
            </a:r>
            <a:endParaRPr lang="en-US" altLang="zh-CN" sz="2200" dirty="0"/>
          </a:p>
        </p:txBody>
      </p:sp>
    </p:spTree>
    <p:extLst>
      <p:ext uri="{BB962C8B-B14F-4D97-AF65-F5344CB8AC3E}">
        <p14:creationId xmlns:p14="http://schemas.microsoft.com/office/powerpoint/2010/main" val="2040292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参考</a:t>
            </a:r>
            <a:r>
              <a:rPr kumimoji="1" lang="zh-CN" altLang="en-US" dirty="0">
                <a:solidFill>
                  <a:srgbClr val="202A4C"/>
                </a:solidFill>
              </a:rPr>
              <a:t>文献</a:t>
            </a: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normAutofit fontScale="70000" lnSpcReduction="20000"/>
          </a:bodyPr>
          <a:lstStyle/>
          <a:p>
            <a:r>
              <a:rPr kumimoji="1" lang="zh-CN" altLang="en-US" sz="3100" dirty="0">
                <a:solidFill>
                  <a:srgbClr val="202A4C"/>
                </a:solidFill>
              </a:rPr>
              <a:t>配置参考</a:t>
            </a:r>
            <a:endParaRPr kumimoji="1" lang="en-US" altLang="zh-CN" sz="3100" dirty="0">
              <a:solidFill>
                <a:srgbClr val="202A4C"/>
              </a:solidFill>
            </a:endParaRPr>
          </a:p>
          <a:p>
            <a:pPr marL="342900" indent="-342900">
              <a:buFont typeface="Wingdings" panose="05000000000000000000" pitchFamily="2" charset="2"/>
              <a:buChar char="q"/>
            </a:pPr>
            <a:r>
              <a:rPr lang="zh-CN" altLang="en-US" dirty="0">
                <a:hlinkClick r:id="rId2"/>
              </a:rPr>
              <a:t>熔断配置</a:t>
            </a:r>
            <a:endParaRPr lang="en-US" altLang="zh-CN" dirty="0"/>
          </a:p>
          <a:p>
            <a:pPr marL="342900" indent="-342900">
              <a:buFont typeface="Wingdings" panose="05000000000000000000" pitchFamily="2" charset="2"/>
              <a:buChar char="q"/>
            </a:pPr>
            <a:r>
              <a:rPr lang="zh-CN" altLang="en-US" dirty="0">
                <a:hlinkClick r:id="rId3"/>
              </a:rPr>
              <a:t>限流配置</a:t>
            </a:r>
            <a:endParaRPr lang="en-US" altLang="zh-CN" dirty="0"/>
          </a:p>
          <a:p>
            <a:pPr marL="342900" indent="-342900">
              <a:buFont typeface="Wingdings" panose="05000000000000000000" pitchFamily="2" charset="2"/>
              <a:buChar char="q"/>
            </a:pPr>
            <a:r>
              <a:rPr lang="zh-CN" altLang="en-US" dirty="0">
                <a:hlinkClick r:id="rId4"/>
              </a:rPr>
              <a:t>容错配置</a:t>
            </a:r>
            <a:endParaRPr lang="en-US" altLang="zh-CN" dirty="0"/>
          </a:p>
          <a:p>
            <a:pPr marL="342900" indent="-342900">
              <a:buFont typeface="Wingdings" panose="05000000000000000000" pitchFamily="2" charset="2"/>
              <a:buChar char="q"/>
            </a:pPr>
            <a:r>
              <a:rPr lang="zh-CN" altLang="en-US" dirty="0">
                <a:hlinkClick r:id="rId5"/>
              </a:rPr>
              <a:t>灰度配置</a:t>
            </a:r>
            <a:endParaRPr lang="en-US" altLang="zh-CN" dirty="0">
              <a:hlinkClick r:id="rId5"/>
            </a:endParaRPr>
          </a:p>
          <a:p>
            <a:endParaRPr lang="en-US" altLang="zh-CN" dirty="0"/>
          </a:p>
          <a:p>
            <a:r>
              <a:rPr kumimoji="1" lang="zh-CN" altLang="en-US" sz="3100" dirty="0">
                <a:solidFill>
                  <a:srgbClr val="202A4C"/>
                </a:solidFill>
              </a:rPr>
              <a:t>推荐文档</a:t>
            </a:r>
            <a:r>
              <a:rPr kumimoji="1" lang="en-US" altLang="zh-CN" sz="3100" dirty="0">
                <a:solidFill>
                  <a:srgbClr val="202A4C"/>
                </a:solidFill>
              </a:rPr>
              <a:t>:</a:t>
            </a:r>
          </a:p>
          <a:p>
            <a:pPr marL="342900" indent="-342900">
              <a:buFont typeface="Wingdings" panose="05000000000000000000" pitchFamily="2" charset="2"/>
              <a:buChar char="q"/>
            </a:pPr>
            <a:r>
              <a:rPr lang="zh-CN" altLang="en-US" dirty="0">
                <a:hlinkClick r:id="rId6"/>
              </a:rPr>
              <a:t>微服务分布式系统熔断实战</a:t>
            </a:r>
            <a:r>
              <a:rPr lang="en-US" altLang="zh-CN" dirty="0">
                <a:hlinkClick r:id="rId6"/>
              </a:rPr>
              <a:t>-</a:t>
            </a:r>
            <a:r>
              <a:rPr lang="zh-CN" altLang="en-US" dirty="0">
                <a:hlinkClick r:id="rId6"/>
              </a:rPr>
              <a:t>为何我们需要</a:t>
            </a:r>
            <a:r>
              <a:rPr lang="en-US" altLang="zh-CN" dirty="0">
                <a:hlinkClick r:id="rId6"/>
              </a:rPr>
              <a:t>API</a:t>
            </a:r>
            <a:r>
              <a:rPr lang="zh-CN" altLang="en-US" dirty="0">
                <a:hlinkClick r:id="rId6"/>
              </a:rPr>
              <a:t>级别熔断？</a:t>
            </a:r>
            <a:endParaRPr lang="en-US" altLang="zh-CN" dirty="0"/>
          </a:p>
          <a:p>
            <a:pPr marL="342900" indent="-342900">
              <a:buFont typeface="Wingdings" panose="05000000000000000000" pitchFamily="2" charset="2"/>
              <a:buChar char="q"/>
            </a:pPr>
            <a:r>
              <a:rPr lang="en-US" altLang="zh-CN" b="1" dirty="0">
                <a:hlinkClick r:id="rId7"/>
              </a:rPr>
              <a:t>Go</a:t>
            </a:r>
            <a:r>
              <a:rPr lang="zh-CN" altLang="en-US" b="1" dirty="0">
                <a:hlinkClick r:id="rId7"/>
              </a:rPr>
              <a:t>语言微服务开发框架实践</a:t>
            </a:r>
            <a:r>
              <a:rPr lang="en-US" altLang="zh-CN" b="1" dirty="0">
                <a:hlinkClick r:id="rId7"/>
              </a:rPr>
              <a:t>-go chassis</a:t>
            </a:r>
            <a:r>
              <a:rPr lang="zh-CN" altLang="en-US" b="1" dirty="0">
                <a:hlinkClick r:id="rId7"/>
              </a:rPr>
              <a:t>（上篇）</a:t>
            </a:r>
            <a:endParaRPr lang="en-US" altLang="zh-CN" b="1" dirty="0"/>
          </a:p>
          <a:p>
            <a:pPr marL="342900" indent="-342900">
              <a:buFont typeface="Wingdings" panose="05000000000000000000" pitchFamily="2" charset="2"/>
              <a:buChar char="q"/>
            </a:pPr>
            <a:r>
              <a:rPr lang="en-US" altLang="zh-CN" b="1" dirty="0">
                <a:hlinkClick r:id="rId8"/>
              </a:rPr>
              <a:t>Go</a:t>
            </a:r>
            <a:r>
              <a:rPr lang="zh-CN" altLang="en-US" b="1" dirty="0">
                <a:hlinkClick r:id="rId8"/>
              </a:rPr>
              <a:t>语言微服务开发框架实践</a:t>
            </a:r>
            <a:r>
              <a:rPr lang="en-US" altLang="zh-CN" b="1" dirty="0">
                <a:hlinkClick r:id="rId8"/>
              </a:rPr>
              <a:t>-go chassis</a:t>
            </a:r>
            <a:r>
              <a:rPr lang="zh-CN" altLang="en-US" b="1" dirty="0">
                <a:hlinkClick r:id="rId8"/>
              </a:rPr>
              <a:t>（中篇）</a:t>
            </a:r>
            <a:endParaRPr lang="en-US" altLang="zh-CN" b="1" dirty="0"/>
          </a:p>
          <a:p>
            <a:pPr marL="342900" indent="-342900">
              <a:buFont typeface="Wingdings" panose="05000000000000000000" pitchFamily="2" charset="2"/>
              <a:buChar char="q"/>
            </a:pPr>
            <a:r>
              <a:rPr lang="zh-CN" altLang="en-US" b="1" dirty="0">
                <a:hlinkClick r:id="rId9"/>
              </a:rPr>
              <a:t>使用</a:t>
            </a:r>
            <a:r>
              <a:rPr lang="en-US" altLang="zh-CN" b="1" dirty="0">
                <a:hlinkClick r:id="rId9"/>
              </a:rPr>
              <a:t>go chassis</a:t>
            </a:r>
            <a:r>
              <a:rPr lang="zh-CN" altLang="en-US" b="1" dirty="0">
                <a:hlinkClick r:id="rId9"/>
              </a:rPr>
              <a:t>进行微服务路由管理</a:t>
            </a:r>
            <a:endParaRPr lang="zh-CN" altLang="en-US" dirty="0"/>
          </a:p>
          <a:p>
            <a:pPr marL="342900" indent="-342900">
              <a:buFont typeface="Wingdings" panose="05000000000000000000" pitchFamily="2" charset="2"/>
              <a:buChar char="q"/>
            </a:pPr>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pPr marL="342900" indent="-342900">
              <a:buFont typeface="Wingdings" panose="05000000000000000000" pitchFamily="2" charset="2"/>
              <a:buChar char="q"/>
            </a:pPr>
            <a:endParaRPr kumimoji="1" lang="en-US" altLang="zh-CN" dirty="0">
              <a:solidFill>
                <a:srgbClr val="202A4C"/>
              </a:solidFill>
            </a:endParaRPr>
          </a:p>
          <a:p>
            <a:pPr marL="342900" indent="-342900">
              <a:buFont typeface="Wingdings" panose="05000000000000000000" pitchFamily="2" charset="2"/>
              <a:buChar char="q"/>
            </a:pPr>
            <a:endParaRPr kumimoji="1" lang="en-US" altLang="zh-CN" dirty="0" smtClean="0">
              <a:solidFill>
                <a:srgbClr val="202A4C"/>
              </a:solidFill>
            </a:endParaRPr>
          </a:p>
          <a:p>
            <a:endParaRPr kumimoji="1" lang="en-US" altLang="zh-CN" dirty="0">
              <a:solidFill>
                <a:srgbClr val="202A4C"/>
              </a:solidFill>
            </a:endParaRPr>
          </a:p>
          <a:p>
            <a:r>
              <a:rPr kumimoji="1" lang="en-US" altLang="zh-CN" dirty="0" smtClean="0">
                <a:solidFill>
                  <a:srgbClr val="202A4C"/>
                </a:solidFill>
              </a:rPr>
              <a:t>	</a:t>
            </a:r>
            <a:endParaRPr kumimoji="1" lang="zh-CN" altLang="en-US" dirty="0">
              <a:solidFill>
                <a:srgbClr val="202A4C"/>
              </a:solidFill>
            </a:endParaRPr>
          </a:p>
        </p:txBody>
      </p:sp>
    </p:spTree>
    <p:extLst>
      <p:ext uri="{BB962C8B-B14F-4D97-AF65-F5344CB8AC3E}">
        <p14:creationId xmlns:p14="http://schemas.microsoft.com/office/powerpoint/2010/main" val="1972423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4A0B396E-1FCE-6548-A0DA-229DA804A56A}"/>
              </a:ext>
            </a:extLst>
          </p:cNvPr>
          <p:cNvSpPr txBox="1"/>
          <p:nvPr/>
        </p:nvSpPr>
        <p:spPr>
          <a:xfrm>
            <a:off x="4441403" y="2277666"/>
            <a:ext cx="3098669" cy="830997"/>
          </a:xfrm>
          <a:prstGeom prst="rect">
            <a:avLst/>
          </a:prstGeom>
          <a:noFill/>
        </p:spPr>
        <p:txBody>
          <a:bodyPr wrap="none" rtlCol="0">
            <a:spAutoFit/>
          </a:bodyPr>
          <a:lstStyle/>
          <a:p>
            <a:r>
              <a:rPr lang="en-US" altLang="zh-CN" sz="4800" dirty="0">
                <a:solidFill>
                  <a:srgbClr val="202A4C"/>
                </a:solidFill>
              </a:rPr>
              <a:t>Thank You</a:t>
            </a:r>
            <a:endParaRPr lang="zh-CN" altLang="zh-CN" sz="4800" dirty="0">
              <a:solidFill>
                <a:srgbClr val="202A4C"/>
              </a:solidFill>
            </a:endParaRPr>
          </a:p>
        </p:txBody>
      </p:sp>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lang="en-US" altLang="zh-CN" dirty="0" smtClean="0">
                <a:solidFill>
                  <a:srgbClr val="202A4C"/>
                </a:solidFill>
              </a:rPr>
              <a:t>Day12 </a:t>
            </a:r>
            <a:r>
              <a:rPr lang="en-US" dirty="0">
                <a:solidFill>
                  <a:srgbClr val="202A4C"/>
                </a:solidFill>
              </a:rPr>
              <a:t>CSE</a:t>
            </a:r>
            <a:r>
              <a:rPr lang="zh-CN" altLang="en-US" dirty="0">
                <a:solidFill>
                  <a:srgbClr val="202A4C"/>
                </a:solidFill>
              </a:rPr>
              <a:t>实战之</a:t>
            </a:r>
            <a:r>
              <a:rPr lang="en-US" dirty="0" err="1">
                <a:solidFill>
                  <a:srgbClr val="202A4C"/>
                </a:solidFill>
              </a:rPr>
              <a:t>CSEGoSDK</a:t>
            </a:r>
            <a:r>
              <a:rPr lang="zh-CN" altLang="en-US" dirty="0">
                <a:solidFill>
                  <a:srgbClr val="202A4C"/>
                </a:solidFill>
              </a:rPr>
              <a:t>场景实战</a:t>
            </a: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大纲</a:t>
            </a:r>
            <a:endParaRPr kumimoji="1" lang="en-US" altLang="zh-CN" dirty="0" smtClean="0">
              <a:solidFill>
                <a:srgbClr val="202A4C"/>
              </a:solidFill>
            </a:endParaRPr>
          </a:p>
          <a:p>
            <a:pPr marL="342900" indent="-342900">
              <a:buFont typeface="Wingdings" panose="05000000000000000000" pitchFamily="2" charset="2"/>
              <a:buChar char="q"/>
            </a:pPr>
            <a:r>
              <a:rPr kumimoji="1" lang="zh-CN" altLang="en-US" dirty="0" smtClean="0">
                <a:solidFill>
                  <a:srgbClr val="202A4C"/>
                </a:solidFill>
              </a:rPr>
              <a:t>熔断</a:t>
            </a:r>
            <a:endParaRPr kumimoji="1" lang="en-US" altLang="zh-CN" dirty="0" smtClean="0">
              <a:solidFill>
                <a:srgbClr val="202A4C"/>
              </a:solidFill>
            </a:endParaRPr>
          </a:p>
          <a:p>
            <a:pPr marL="342900" indent="-342900">
              <a:buFont typeface="Wingdings" panose="05000000000000000000" pitchFamily="2" charset="2"/>
              <a:buChar char="q"/>
            </a:pPr>
            <a:r>
              <a:rPr kumimoji="1" lang="zh-CN" altLang="en-US" dirty="0" smtClean="0">
                <a:solidFill>
                  <a:srgbClr val="202A4C"/>
                </a:solidFill>
              </a:rPr>
              <a:t>限流</a:t>
            </a:r>
            <a:endParaRPr kumimoji="1" lang="en-US" altLang="zh-CN" dirty="0" smtClean="0">
              <a:solidFill>
                <a:srgbClr val="202A4C"/>
              </a:solidFill>
            </a:endParaRPr>
          </a:p>
          <a:p>
            <a:pPr marL="342900" indent="-342900">
              <a:buFont typeface="Wingdings" panose="05000000000000000000" pitchFamily="2" charset="2"/>
              <a:buChar char="q"/>
            </a:pPr>
            <a:r>
              <a:rPr kumimoji="1" lang="zh-CN" altLang="en-US" dirty="0" smtClean="0">
                <a:solidFill>
                  <a:srgbClr val="202A4C"/>
                </a:solidFill>
              </a:rPr>
              <a:t>容错</a:t>
            </a:r>
            <a:endParaRPr kumimoji="1" lang="en-US" altLang="zh-CN" dirty="0">
              <a:solidFill>
                <a:srgbClr val="202A4C"/>
              </a:solidFill>
            </a:endParaRPr>
          </a:p>
          <a:p>
            <a:pPr marL="342900" indent="-342900">
              <a:buFont typeface="Wingdings" panose="05000000000000000000" pitchFamily="2" charset="2"/>
              <a:buChar char="q"/>
            </a:pPr>
            <a:r>
              <a:rPr kumimoji="1" lang="zh-CN" altLang="en-US" dirty="0">
                <a:solidFill>
                  <a:srgbClr val="202A4C"/>
                </a:solidFill>
              </a:rPr>
              <a:t>灰度</a:t>
            </a:r>
            <a:endParaRPr kumimoji="1" lang="en-US" altLang="zh-CN" dirty="0">
              <a:solidFill>
                <a:srgbClr val="202A4C"/>
              </a:solidFill>
            </a:endParaRPr>
          </a:p>
        </p:txBody>
      </p:sp>
    </p:spTree>
    <p:extLst>
      <p:ext uri="{BB962C8B-B14F-4D97-AF65-F5344CB8AC3E}">
        <p14:creationId xmlns:p14="http://schemas.microsoft.com/office/powerpoint/2010/main" val="2258646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熔断</a:t>
            </a:r>
            <a:endParaRPr kumimoji="1" lang="en-US" altLang="zh-CN"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normAutofit/>
          </a:bodyPr>
          <a:lstStyle/>
          <a:p>
            <a:r>
              <a:rPr kumimoji="1" lang="zh-CN" altLang="en-US" dirty="0" smtClean="0">
                <a:solidFill>
                  <a:srgbClr val="202A4C"/>
                </a:solidFill>
              </a:rPr>
              <a:t>熔断：该功能在服务运行时，能很好的隔离上游服务。在熔断的保护下，如果请求错误过多，服务将停止对该服务访问。</a:t>
            </a:r>
            <a:endParaRPr kumimoji="1" lang="en-US" altLang="zh-CN" dirty="0" smtClean="0">
              <a:solidFill>
                <a:srgbClr val="202A4C"/>
              </a:solidFill>
            </a:endParaRPr>
          </a:p>
          <a:p>
            <a:endParaRPr kumimoji="1" lang="en-US" altLang="zh-CN" dirty="0">
              <a:solidFill>
                <a:srgbClr val="202A4C"/>
              </a:solidFill>
            </a:endParaRPr>
          </a:p>
          <a:p>
            <a:r>
              <a:rPr kumimoji="1" lang="zh-CN" altLang="en-US" dirty="0" smtClean="0">
                <a:solidFill>
                  <a:srgbClr val="202A4C"/>
                </a:solidFill>
              </a:rPr>
              <a:t>熔断支持：</a:t>
            </a:r>
            <a:endParaRPr kumimoji="1" lang="en-US" altLang="zh-CN" dirty="0" smtClean="0">
              <a:solidFill>
                <a:srgbClr val="202A4C"/>
              </a:solidFill>
            </a:endParaRPr>
          </a:p>
          <a:p>
            <a:pPr marL="342900" indent="-342900">
              <a:buFont typeface="Wingdings" panose="05000000000000000000" pitchFamily="2" charset="2"/>
              <a:buChar char="Ø"/>
            </a:pPr>
            <a:r>
              <a:rPr kumimoji="1" lang="zh-CN" altLang="en-US" dirty="0" smtClean="0">
                <a:solidFill>
                  <a:srgbClr val="202A4C"/>
                </a:solidFill>
              </a:rPr>
              <a:t>全局配置。该配置对所有的服务的所有请求都起作用，只要服务任何一个接口达到熔断条件将导致该服务所有接口都被熔断隔离。</a:t>
            </a:r>
            <a:endParaRPr kumimoji="1" lang="en-US" altLang="zh-CN" dirty="0" smtClean="0">
              <a:solidFill>
                <a:srgbClr val="202A4C"/>
              </a:solidFill>
            </a:endParaRPr>
          </a:p>
          <a:p>
            <a:pPr marL="342900" indent="-342900">
              <a:buFont typeface="Wingdings" panose="05000000000000000000" pitchFamily="2" charset="2"/>
              <a:buChar char="Ø"/>
            </a:pPr>
            <a:r>
              <a:rPr kumimoji="1" lang="zh-CN" altLang="en-US" dirty="0" smtClean="0">
                <a:solidFill>
                  <a:srgbClr val="202A4C"/>
                </a:solidFill>
              </a:rPr>
              <a:t>服务级别</a:t>
            </a:r>
            <a:r>
              <a:rPr kumimoji="1" lang="zh-CN" altLang="en-US" dirty="0">
                <a:solidFill>
                  <a:srgbClr val="202A4C"/>
                </a:solidFill>
              </a:rPr>
              <a:t>配置</a:t>
            </a:r>
            <a:r>
              <a:rPr kumimoji="1" lang="zh-CN" altLang="en-US" dirty="0" smtClean="0">
                <a:solidFill>
                  <a:srgbClr val="202A4C"/>
                </a:solidFill>
              </a:rPr>
              <a:t>。此时熔断只对所配置的服务器作用，没有配置的服务将使用默认配置或全局。此时与全局类似，某个服务的一个接口导致熔断也会影响其他接口不同正常使用。</a:t>
            </a:r>
            <a:endParaRPr kumimoji="1" lang="en-US" altLang="zh-CN" dirty="0" smtClean="0">
              <a:solidFill>
                <a:srgbClr val="202A4C"/>
              </a:solidFill>
            </a:endParaRPr>
          </a:p>
          <a:p>
            <a:pPr marL="342900" indent="-342900">
              <a:buFont typeface="Wingdings" panose="05000000000000000000" pitchFamily="2" charset="2"/>
              <a:buChar char="Ø"/>
            </a:pPr>
            <a:r>
              <a:rPr kumimoji="1" lang="en-US" altLang="zh-CN" dirty="0" smtClean="0">
                <a:solidFill>
                  <a:srgbClr val="202A4C"/>
                </a:solidFill>
              </a:rPr>
              <a:t>API</a:t>
            </a:r>
            <a:r>
              <a:rPr kumimoji="1" lang="zh-CN" altLang="en-US" dirty="0" smtClean="0">
                <a:solidFill>
                  <a:srgbClr val="202A4C"/>
                </a:solidFill>
              </a:rPr>
              <a:t>级别配置。</a:t>
            </a:r>
            <a:r>
              <a:rPr kumimoji="1" lang="en-US" altLang="zh-CN" dirty="0" smtClean="0">
                <a:solidFill>
                  <a:srgbClr val="202A4C"/>
                </a:solidFill>
              </a:rPr>
              <a:t>API</a:t>
            </a:r>
            <a:r>
              <a:rPr kumimoji="1" lang="zh-CN" altLang="en-US" dirty="0" smtClean="0">
                <a:solidFill>
                  <a:srgbClr val="202A4C"/>
                </a:solidFill>
              </a:rPr>
              <a:t>级别的配置仅对</a:t>
            </a:r>
            <a:r>
              <a:rPr kumimoji="1" lang="en-US" altLang="zh-CN" dirty="0" smtClean="0">
                <a:solidFill>
                  <a:srgbClr val="202A4C"/>
                </a:solidFill>
              </a:rPr>
              <a:t>API</a:t>
            </a:r>
            <a:r>
              <a:rPr kumimoji="1" lang="zh-CN" altLang="en-US" dirty="0" smtClean="0">
                <a:solidFill>
                  <a:srgbClr val="202A4C"/>
                </a:solidFill>
              </a:rPr>
              <a:t>生效，即使同一个服务</a:t>
            </a:r>
            <a:r>
              <a:rPr kumimoji="1" lang="en-US" altLang="zh-CN" dirty="0" smtClean="0">
                <a:solidFill>
                  <a:srgbClr val="202A4C"/>
                </a:solidFill>
              </a:rPr>
              <a:t>API</a:t>
            </a:r>
            <a:r>
              <a:rPr kumimoji="1" lang="zh-CN" altLang="en-US" dirty="0" smtClean="0">
                <a:solidFill>
                  <a:srgbClr val="202A4C"/>
                </a:solidFill>
              </a:rPr>
              <a:t>之间互相不影响。如</a:t>
            </a:r>
            <a:r>
              <a:rPr kumimoji="1" lang="en-US" altLang="zh-CN" dirty="0" smtClean="0">
                <a:solidFill>
                  <a:srgbClr val="202A4C"/>
                </a:solidFill>
              </a:rPr>
              <a:t>/hello</a:t>
            </a:r>
            <a:r>
              <a:rPr kumimoji="1" lang="zh-CN" altLang="en-US" dirty="0" smtClean="0">
                <a:solidFill>
                  <a:srgbClr val="202A4C"/>
                </a:solidFill>
              </a:rPr>
              <a:t>接口发生错误导致熔断，</a:t>
            </a:r>
            <a:r>
              <a:rPr kumimoji="1" lang="en-US" altLang="zh-CN" dirty="0" smtClean="0">
                <a:solidFill>
                  <a:srgbClr val="202A4C"/>
                </a:solidFill>
              </a:rPr>
              <a:t>/hi</a:t>
            </a:r>
            <a:r>
              <a:rPr kumimoji="1" lang="zh-CN" altLang="en-US" dirty="0" smtClean="0">
                <a:solidFill>
                  <a:srgbClr val="202A4C"/>
                </a:solidFill>
              </a:rPr>
              <a:t>接口依旧可以正常使用</a:t>
            </a:r>
            <a:endParaRPr kumimoji="1" lang="en-US" altLang="zh-CN" dirty="0">
              <a:solidFill>
                <a:srgbClr val="202A4C"/>
              </a:solidFill>
            </a:endParaRPr>
          </a:p>
        </p:txBody>
      </p:sp>
    </p:spTree>
    <p:extLst>
      <p:ext uri="{BB962C8B-B14F-4D97-AF65-F5344CB8AC3E}">
        <p14:creationId xmlns:p14="http://schemas.microsoft.com/office/powerpoint/2010/main" val="97358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a:solidFill>
                  <a:srgbClr val="202A4C"/>
                </a:solidFill>
              </a:rPr>
              <a:t>熔断</a:t>
            </a: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配置示例</a:t>
            </a:r>
            <a:endParaRPr kumimoji="1" lang="en-US" altLang="zh-CN" dirty="0" smtClean="0">
              <a:solidFill>
                <a:srgbClr val="202A4C"/>
              </a:solidFill>
            </a:endParaRPr>
          </a:p>
          <a:p>
            <a:endParaRPr kumimoji="1" lang="en-US" altLang="zh-CN" dirty="0" smtClean="0">
              <a:solidFill>
                <a:srgbClr val="202A4C"/>
              </a:solidFill>
            </a:endParaRPr>
          </a:p>
          <a:p>
            <a:r>
              <a:rPr kumimoji="1" lang="zh-CN" altLang="en-US" dirty="0" smtClean="0">
                <a:solidFill>
                  <a:srgbClr val="202A4C"/>
                </a:solidFill>
              </a:rPr>
              <a:t>全局配置示例：</a:t>
            </a:r>
            <a:endParaRPr kumimoji="1" lang="zh-CN" altLang="en-US" dirty="0">
              <a:solidFill>
                <a:srgbClr val="202A4C"/>
              </a:solidFill>
            </a:endParaRPr>
          </a:p>
        </p:txBody>
      </p:sp>
      <p:pic>
        <p:nvPicPr>
          <p:cNvPr id="6" name="图片 5" descr="3333.png"/>
          <p:cNvPicPr>
            <a:picLocks noChangeAspect="1"/>
          </p:cNvPicPr>
          <p:nvPr/>
        </p:nvPicPr>
        <p:blipFill>
          <a:blip r:embed="rId2" cstate="print"/>
          <a:stretch>
            <a:fillRect/>
          </a:stretch>
        </p:blipFill>
        <p:spPr>
          <a:xfrm>
            <a:off x="624979" y="2709714"/>
            <a:ext cx="4439270" cy="3057952"/>
          </a:xfrm>
          <a:prstGeom prst="rect">
            <a:avLst/>
          </a:prstGeom>
        </p:spPr>
      </p:pic>
      <p:cxnSp>
        <p:nvCxnSpPr>
          <p:cNvPr id="9" name="直接箭头连接符 8"/>
          <p:cNvCxnSpPr/>
          <p:nvPr/>
        </p:nvCxnSpPr>
        <p:spPr>
          <a:xfrm flipH="1">
            <a:off x="2137147" y="2781722"/>
            <a:ext cx="3168352" cy="165618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文本框 10"/>
          <p:cNvSpPr txBox="1"/>
          <p:nvPr/>
        </p:nvSpPr>
        <p:spPr>
          <a:xfrm>
            <a:off x="5305499" y="2637706"/>
            <a:ext cx="2376264" cy="276999"/>
          </a:xfrm>
          <a:prstGeom prst="rect">
            <a:avLst/>
          </a:prstGeom>
          <a:noFill/>
        </p:spPr>
        <p:txBody>
          <a:bodyPr wrap="square" rtlCol="0">
            <a:spAutoFit/>
          </a:bodyPr>
          <a:lstStyle/>
          <a:p>
            <a:r>
              <a:rPr lang="en-US" altLang="zh-CN" sz="1200" dirty="0" smtClean="0"/>
              <a:t>1</a:t>
            </a:r>
            <a:r>
              <a:rPr lang="zh-CN" altLang="en-US" sz="1200" dirty="0" smtClean="0"/>
              <a:t>，表示是否开启</a:t>
            </a:r>
            <a:r>
              <a:rPr lang="zh-CN" altLang="en-US" sz="1200" dirty="0" smtClean="0"/>
              <a:t>熔断功能</a:t>
            </a:r>
            <a:endParaRPr lang="en-US" sz="1200" dirty="0"/>
          </a:p>
        </p:txBody>
      </p:sp>
      <p:cxnSp>
        <p:nvCxnSpPr>
          <p:cNvPr id="12" name="直接箭头连接符 11"/>
          <p:cNvCxnSpPr/>
          <p:nvPr/>
        </p:nvCxnSpPr>
        <p:spPr>
          <a:xfrm flipH="1">
            <a:off x="2289547" y="3141762"/>
            <a:ext cx="2991522" cy="158417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5305499" y="3008779"/>
            <a:ext cx="3024336" cy="461665"/>
          </a:xfrm>
          <a:prstGeom prst="rect">
            <a:avLst/>
          </a:prstGeom>
          <a:noFill/>
        </p:spPr>
        <p:txBody>
          <a:bodyPr wrap="square" rtlCol="0">
            <a:spAutoFit/>
          </a:bodyPr>
          <a:lstStyle/>
          <a:p>
            <a:r>
              <a:rPr lang="en-US" altLang="zh-CN" sz="1200" dirty="0" smtClean="0"/>
              <a:t>2</a:t>
            </a:r>
            <a:r>
              <a:rPr lang="zh-CN" altLang="en-US" sz="1200" dirty="0" smtClean="0"/>
              <a:t>，表示是否强制开启</a:t>
            </a:r>
            <a:r>
              <a:rPr lang="zh-CN" altLang="en-US" sz="1200" dirty="0" smtClean="0"/>
              <a:t>熔断，开启后，将无法正常进行访问，请求被直接隔离</a:t>
            </a:r>
            <a:endParaRPr lang="en-US" sz="1200" dirty="0"/>
          </a:p>
        </p:txBody>
      </p:sp>
      <p:cxnSp>
        <p:nvCxnSpPr>
          <p:cNvPr id="17" name="直接箭头连接符 16"/>
          <p:cNvCxnSpPr/>
          <p:nvPr/>
        </p:nvCxnSpPr>
        <p:spPr>
          <a:xfrm flipH="1">
            <a:off x="2441947" y="3501802"/>
            <a:ext cx="2774702" cy="144016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0" name="文本框 19"/>
          <p:cNvSpPr txBox="1"/>
          <p:nvPr/>
        </p:nvSpPr>
        <p:spPr>
          <a:xfrm>
            <a:off x="5281069" y="3373911"/>
            <a:ext cx="2544710" cy="646331"/>
          </a:xfrm>
          <a:prstGeom prst="rect">
            <a:avLst/>
          </a:prstGeom>
          <a:noFill/>
        </p:spPr>
        <p:txBody>
          <a:bodyPr wrap="square" rtlCol="0">
            <a:spAutoFit/>
          </a:bodyPr>
          <a:lstStyle/>
          <a:p>
            <a:r>
              <a:rPr lang="en-US" altLang="zh-CN" sz="1200" dirty="0" smtClean="0"/>
              <a:t>3</a:t>
            </a:r>
            <a:r>
              <a:rPr lang="zh-CN" altLang="en-US" sz="1200" dirty="0" smtClean="0"/>
              <a:t>，表示是否强制关闭</a:t>
            </a:r>
            <a:r>
              <a:rPr lang="zh-CN" altLang="en-US" sz="1200" dirty="0" smtClean="0"/>
              <a:t>熔断，强制关闭后，无论发生什么错误都不会产生熔断</a:t>
            </a:r>
            <a:endParaRPr lang="en-US" sz="1200" dirty="0"/>
          </a:p>
        </p:txBody>
      </p:sp>
      <p:cxnSp>
        <p:nvCxnSpPr>
          <p:cNvPr id="21" name="直接箭头连接符 20"/>
          <p:cNvCxnSpPr/>
          <p:nvPr/>
        </p:nvCxnSpPr>
        <p:spPr>
          <a:xfrm flipH="1">
            <a:off x="3649315" y="4238690"/>
            <a:ext cx="1624410" cy="91690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4" name="文本框 23"/>
          <p:cNvSpPr txBox="1"/>
          <p:nvPr/>
        </p:nvSpPr>
        <p:spPr>
          <a:xfrm>
            <a:off x="5231015" y="4055433"/>
            <a:ext cx="2594764" cy="646331"/>
          </a:xfrm>
          <a:prstGeom prst="rect">
            <a:avLst/>
          </a:prstGeom>
          <a:noFill/>
        </p:spPr>
        <p:txBody>
          <a:bodyPr wrap="square" rtlCol="0">
            <a:spAutoFit/>
          </a:bodyPr>
          <a:lstStyle/>
          <a:p>
            <a:r>
              <a:rPr lang="en-US" altLang="zh-CN" sz="1200" dirty="0" smtClean="0"/>
              <a:t>4</a:t>
            </a:r>
            <a:r>
              <a:rPr lang="zh-CN" altLang="en-US" sz="1200" dirty="0" smtClean="0"/>
              <a:t>，</a:t>
            </a:r>
            <a:r>
              <a:rPr lang="zh-CN" altLang="en-US" sz="1200" dirty="0" smtClean="0"/>
              <a:t>表示熔断后多少</a:t>
            </a:r>
            <a:r>
              <a:rPr lang="zh-CN" altLang="en-US" sz="1200" dirty="0" smtClean="0"/>
              <a:t>毫秒后</a:t>
            </a:r>
            <a:r>
              <a:rPr lang="zh-CN" altLang="en-US" sz="1200" dirty="0" smtClean="0"/>
              <a:t>重新尝试访问服务，如果失败继续熔断，如果成功则恢复原来的访问</a:t>
            </a:r>
            <a:endParaRPr lang="en-US" sz="1200" dirty="0"/>
          </a:p>
        </p:txBody>
      </p:sp>
      <p:cxnSp>
        <p:nvCxnSpPr>
          <p:cNvPr id="25" name="直接箭头连接符 24"/>
          <p:cNvCxnSpPr>
            <a:stCxn id="30" idx="1"/>
          </p:cNvCxnSpPr>
          <p:nvPr/>
        </p:nvCxnSpPr>
        <p:spPr>
          <a:xfrm flipH="1">
            <a:off x="3499616" y="4956771"/>
            <a:ext cx="1805882" cy="41723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接箭头连接符 27"/>
          <p:cNvCxnSpPr/>
          <p:nvPr/>
        </p:nvCxnSpPr>
        <p:spPr>
          <a:xfrm flipH="1">
            <a:off x="3499614" y="5301007"/>
            <a:ext cx="1805885" cy="34183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0" name="文本框 29"/>
          <p:cNvSpPr txBox="1"/>
          <p:nvPr/>
        </p:nvSpPr>
        <p:spPr>
          <a:xfrm>
            <a:off x="5305498" y="4725938"/>
            <a:ext cx="2785785" cy="461665"/>
          </a:xfrm>
          <a:prstGeom prst="rect">
            <a:avLst/>
          </a:prstGeom>
          <a:noFill/>
        </p:spPr>
        <p:txBody>
          <a:bodyPr wrap="square" rtlCol="0">
            <a:spAutoFit/>
          </a:bodyPr>
          <a:lstStyle/>
          <a:p>
            <a:r>
              <a:rPr lang="en-US" altLang="zh-CN" sz="1200" dirty="0" smtClean="0"/>
              <a:t>5</a:t>
            </a:r>
            <a:r>
              <a:rPr lang="zh-CN" altLang="en-US" sz="1200" dirty="0" smtClean="0"/>
              <a:t>，表示多少请求后计算错误请求占比，此时需要</a:t>
            </a:r>
            <a:r>
              <a:rPr lang="en-US" altLang="zh-CN" sz="1200" dirty="0" smtClean="0"/>
              <a:t>1</a:t>
            </a:r>
            <a:r>
              <a:rPr lang="zh-CN" altLang="en-US" sz="1200" dirty="0" smtClean="0"/>
              <a:t>为</a:t>
            </a:r>
            <a:r>
              <a:rPr lang="en-US" altLang="zh-CN" sz="1200" dirty="0" smtClean="0"/>
              <a:t>true</a:t>
            </a:r>
            <a:r>
              <a:rPr lang="zh-CN" altLang="en-US" sz="1200" dirty="0"/>
              <a:t>以及</a:t>
            </a:r>
            <a:r>
              <a:rPr lang="en-US" altLang="zh-CN" sz="1200" dirty="0" smtClean="0"/>
              <a:t>2,3</a:t>
            </a:r>
            <a:r>
              <a:rPr lang="zh-CN" altLang="en-US" sz="1200" dirty="0" smtClean="0"/>
              <a:t>为</a:t>
            </a:r>
            <a:r>
              <a:rPr lang="en-US" altLang="zh-CN" sz="1200" dirty="0" smtClean="0"/>
              <a:t>false</a:t>
            </a:r>
            <a:r>
              <a:rPr lang="zh-CN" altLang="en-US" sz="1200" dirty="0" smtClean="0"/>
              <a:t>才生效</a:t>
            </a:r>
            <a:endParaRPr lang="en-US" sz="1200" dirty="0"/>
          </a:p>
        </p:txBody>
      </p:sp>
      <p:sp>
        <p:nvSpPr>
          <p:cNvPr id="31" name="文本框 30"/>
          <p:cNvSpPr txBox="1"/>
          <p:nvPr/>
        </p:nvSpPr>
        <p:spPr>
          <a:xfrm>
            <a:off x="5305499" y="5191681"/>
            <a:ext cx="2306732" cy="646331"/>
          </a:xfrm>
          <a:prstGeom prst="rect">
            <a:avLst/>
          </a:prstGeom>
          <a:noFill/>
        </p:spPr>
        <p:txBody>
          <a:bodyPr wrap="square" rtlCol="0">
            <a:spAutoFit/>
          </a:bodyPr>
          <a:lstStyle/>
          <a:p>
            <a:r>
              <a:rPr lang="en-US" altLang="zh-CN" sz="1200" dirty="0" smtClean="0"/>
              <a:t>6</a:t>
            </a:r>
            <a:r>
              <a:rPr lang="zh-CN" altLang="en-US" sz="1200" dirty="0" smtClean="0"/>
              <a:t>，表示请求错误数占比达到该值后，开启</a:t>
            </a:r>
            <a:r>
              <a:rPr lang="zh-CN" altLang="en-US" sz="1200" dirty="0"/>
              <a:t>熔断</a:t>
            </a:r>
            <a:r>
              <a:rPr lang="zh-CN" altLang="en-US" sz="1200" dirty="0" smtClean="0"/>
              <a:t>。</a:t>
            </a:r>
            <a:r>
              <a:rPr lang="zh-CN" altLang="en-US" sz="1200" dirty="0"/>
              <a:t>同样</a:t>
            </a:r>
            <a:r>
              <a:rPr lang="zh-CN" altLang="en-US" sz="1200" dirty="0" smtClean="0"/>
              <a:t>需要</a:t>
            </a:r>
            <a:r>
              <a:rPr lang="en-US" altLang="zh-CN" sz="1200" dirty="0"/>
              <a:t>1</a:t>
            </a:r>
            <a:r>
              <a:rPr lang="zh-CN" altLang="en-US" sz="1200" dirty="0"/>
              <a:t>为</a:t>
            </a:r>
            <a:r>
              <a:rPr lang="en-US" altLang="zh-CN" sz="1200" dirty="0"/>
              <a:t>true</a:t>
            </a:r>
            <a:r>
              <a:rPr lang="zh-CN" altLang="en-US" sz="1200" dirty="0"/>
              <a:t>以及</a:t>
            </a:r>
            <a:r>
              <a:rPr lang="en-US" altLang="zh-CN" sz="1200" dirty="0"/>
              <a:t>2,3</a:t>
            </a:r>
            <a:r>
              <a:rPr lang="zh-CN" altLang="en-US" sz="1200" dirty="0"/>
              <a:t>为</a:t>
            </a:r>
            <a:r>
              <a:rPr lang="en-US" altLang="zh-CN" sz="1200" dirty="0" smtClean="0"/>
              <a:t>false</a:t>
            </a:r>
            <a:endParaRPr lang="en-US" sz="1200" dirty="0"/>
          </a:p>
        </p:txBody>
      </p:sp>
    </p:spTree>
    <p:extLst>
      <p:ext uri="{BB962C8B-B14F-4D97-AF65-F5344CB8AC3E}">
        <p14:creationId xmlns:p14="http://schemas.microsoft.com/office/powerpoint/2010/main" val="425823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a:solidFill>
                  <a:srgbClr val="202A4C"/>
                </a:solidFill>
              </a:rPr>
              <a:t>熔断</a:t>
            </a: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服务级别配置示例：</a:t>
            </a:r>
            <a:endParaRPr kumimoji="1" lang="zh-CN" altLang="en-US" dirty="0">
              <a:solidFill>
                <a:srgbClr val="202A4C"/>
              </a:solidFill>
            </a:endParaRPr>
          </a:p>
        </p:txBody>
      </p:sp>
      <p:pic>
        <p:nvPicPr>
          <p:cNvPr id="7" name="图片 6" descr="33334.png"/>
          <p:cNvPicPr>
            <a:picLocks noChangeAspect="1"/>
          </p:cNvPicPr>
          <p:nvPr/>
        </p:nvPicPr>
        <p:blipFill>
          <a:blip r:embed="rId2" cstate="print"/>
          <a:stretch>
            <a:fillRect/>
          </a:stretch>
        </p:blipFill>
        <p:spPr>
          <a:xfrm>
            <a:off x="552971" y="1751642"/>
            <a:ext cx="6505108" cy="4702487"/>
          </a:xfrm>
          <a:prstGeom prst="rect">
            <a:avLst/>
          </a:prstGeom>
        </p:spPr>
      </p:pic>
      <p:sp>
        <p:nvSpPr>
          <p:cNvPr id="5" name="文本框 4"/>
          <p:cNvSpPr txBox="1"/>
          <p:nvPr/>
        </p:nvSpPr>
        <p:spPr>
          <a:xfrm>
            <a:off x="7825779" y="3785934"/>
            <a:ext cx="3456384" cy="646331"/>
          </a:xfrm>
          <a:prstGeom prst="rect">
            <a:avLst/>
          </a:prstGeom>
          <a:noFill/>
        </p:spPr>
        <p:txBody>
          <a:bodyPr wrap="square" rtlCol="0">
            <a:spAutoFit/>
          </a:bodyPr>
          <a:lstStyle/>
          <a:p>
            <a:r>
              <a:rPr lang="en-US" altLang="zh-CN" sz="1800" dirty="0" err="1" smtClean="0"/>
              <a:t>server_name</a:t>
            </a:r>
            <a:r>
              <a:rPr lang="en-US" altLang="zh-CN" sz="1800" dirty="0" smtClean="0"/>
              <a:t> </a:t>
            </a:r>
            <a:r>
              <a:rPr lang="zh-CN" altLang="en-US" sz="1800" dirty="0" smtClean="0"/>
              <a:t>为服务名，请根据实际配置的服务名进行填写</a:t>
            </a:r>
            <a:endParaRPr lang="en-US" sz="1800" dirty="0"/>
          </a:p>
        </p:txBody>
      </p:sp>
      <p:cxnSp>
        <p:nvCxnSpPr>
          <p:cNvPr id="9" name="直接箭头连接符 8"/>
          <p:cNvCxnSpPr/>
          <p:nvPr/>
        </p:nvCxnSpPr>
        <p:spPr>
          <a:xfrm flipH="1">
            <a:off x="2569195" y="4022184"/>
            <a:ext cx="5256584" cy="991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38688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限流</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normAutofit/>
          </a:bodyPr>
          <a:lstStyle/>
          <a:p>
            <a:pPr marL="342900" indent="-342900">
              <a:buFont typeface="Wingdings" panose="05000000000000000000" pitchFamily="2" charset="2"/>
              <a:buChar char="Ø"/>
            </a:pPr>
            <a:r>
              <a:rPr kumimoji="1" lang="zh-CN" altLang="en-US" dirty="0" smtClean="0">
                <a:solidFill>
                  <a:srgbClr val="202A4C"/>
                </a:solidFill>
              </a:rPr>
              <a:t>介绍</a:t>
            </a:r>
            <a:endParaRPr kumimoji="1" lang="en-US" altLang="zh-CN" dirty="0">
              <a:solidFill>
                <a:srgbClr val="202A4C"/>
              </a:solidFill>
            </a:endParaRPr>
          </a:p>
          <a:p>
            <a:r>
              <a:rPr kumimoji="1" lang="zh-CN" altLang="en-US" dirty="0" smtClean="0">
                <a:solidFill>
                  <a:srgbClr val="202A4C"/>
                </a:solidFill>
              </a:rPr>
              <a:t>用户</a:t>
            </a:r>
            <a:r>
              <a:rPr kumimoji="1" lang="zh-CN" altLang="en-US" dirty="0">
                <a:solidFill>
                  <a:srgbClr val="202A4C"/>
                </a:solidFill>
              </a:rPr>
              <a:t>可以通过配置限流策略限制</a:t>
            </a:r>
            <a:r>
              <a:rPr kumimoji="1" lang="en-US" altLang="zh-CN" dirty="0">
                <a:solidFill>
                  <a:srgbClr val="202A4C"/>
                </a:solidFill>
              </a:rPr>
              <a:t>Provider</a:t>
            </a:r>
            <a:r>
              <a:rPr kumimoji="1" lang="zh-CN" altLang="en-US" dirty="0">
                <a:solidFill>
                  <a:srgbClr val="202A4C"/>
                </a:solidFill>
              </a:rPr>
              <a:t>端或</a:t>
            </a:r>
            <a:r>
              <a:rPr kumimoji="1" lang="en-US" altLang="zh-CN" dirty="0">
                <a:solidFill>
                  <a:srgbClr val="202A4C"/>
                </a:solidFill>
              </a:rPr>
              <a:t>Consumer</a:t>
            </a:r>
            <a:r>
              <a:rPr kumimoji="1" lang="zh-CN" altLang="en-US" dirty="0">
                <a:solidFill>
                  <a:srgbClr val="202A4C"/>
                </a:solidFill>
              </a:rPr>
              <a:t>端的请求频率，使每秒请求数限制在最大请求量的大小。其中</a:t>
            </a:r>
            <a:r>
              <a:rPr kumimoji="1" lang="en-US" altLang="zh-CN" dirty="0">
                <a:solidFill>
                  <a:srgbClr val="202A4C"/>
                </a:solidFill>
              </a:rPr>
              <a:t>Provider</a:t>
            </a:r>
            <a:r>
              <a:rPr kumimoji="1" lang="zh-CN" altLang="en-US" dirty="0">
                <a:solidFill>
                  <a:srgbClr val="202A4C"/>
                </a:solidFill>
              </a:rPr>
              <a:t>端的配置可限制接收处理请求的频率，</a:t>
            </a:r>
            <a:r>
              <a:rPr kumimoji="1" lang="en-US" altLang="zh-CN" dirty="0">
                <a:solidFill>
                  <a:srgbClr val="202A4C"/>
                </a:solidFill>
              </a:rPr>
              <a:t>Consumer</a:t>
            </a:r>
            <a:r>
              <a:rPr kumimoji="1" lang="zh-CN" altLang="en-US" dirty="0">
                <a:solidFill>
                  <a:srgbClr val="202A4C"/>
                </a:solidFill>
              </a:rPr>
              <a:t>端的配置可限制发往指定微服务的请求的频率。使用是，需要添加以下</a:t>
            </a:r>
            <a:r>
              <a:rPr kumimoji="1" lang="en-US" altLang="zh-CN" dirty="0">
                <a:solidFill>
                  <a:srgbClr val="202A4C"/>
                </a:solidFill>
              </a:rPr>
              <a:t>handler </a:t>
            </a:r>
            <a:r>
              <a:rPr kumimoji="1" lang="zh-CN" altLang="en-US" dirty="0">
                <a:solidFill>
                  <a:srgbClr val="202A4C"/>
                </a:solidFill>
              </a:rPr>
              <a:t>：</a:t>
            </a:r>
            <a:r>
              <a:rPr kumimoji="1" lang="en-US" altLang="zh-CN" dirty="0">
                <a:solidFill>
                  <a:srgbClr val="202A4C"/>
                </a:solidFill>
              </a:rPr>
              <a:t>provider</a:t>
            </a:r>
            <a:r>
              <a:rPr kumimoji="1" lang="zh-CN" altLang="en-US" dirty="0">
                <a:solidFill>
                  <a:srgbClr val="202A4C"/>
                </a:solidFill>
              </a:rPr>
              <a:t>添加</a:t>
            </a:r>
            <a:r>
              <a:rPr kumimoji="1" lang="en-US" altLang="zh-CN" dirty="0">
                <a:solidFill>
                  <a:srgbClr val="202A4C"/>
                </a:solidFill>
              </a:rPr>
              <a:t>ratelimiter-provider</a:t>
            </a:r>
            <a:r>
              <a:rPr kumimoji="1" lang="zh-CN" altLang="en-US" dirty="0">
                <a:solidFill>
                  <a:srgbClr val="202A4C"/>
                </a:solidFill>
              </a:rPr>
              <a:t>，</a:t>
            </a:r>
            <a:r>
              <a:rPr kumimoji="1" lang="en-US" altLang="zh-CN" dirty="0">
                <a:solidFill>
                  <a:srgbClr val="202A4C"/>
                </a:solidFill>
              </a:rPr>
              <a:t>consumer</a:t>
            </a:r>
            <a:r>
              <a:rPr kumimoji="1" lang="zh-CN" altLang="en-US" dirty="0">
                <a:solidFill>
                  <a:srgbClr val="202A4C"/>
                </a:solidFill>
              </a:rPr>
              <a:t>添加</a:t>
            </a:r>
            <a:r>
              <a:rPr kumimoji="1" lang="en-US" altLang="zh-CN" dirty="0">
                <a:solidFill>
                  <a:srgbClr val="202A4C"/>
                </a:solidFill>
              </a:rPr>
              <a:t>ratelimiter-consumer</a:t>
            </a:r>
            <a:r>
              <a:rPr kumimoji="1" lang="zh-CN" altLang="en-US" dirty="0">
                <a:solidFill>
                  <a:srgbClr val="202A4C"/>
                </a:solidFill>
              </a:rPr>
              <a:t>。</a:t>
            </a:r>
            <a:endParaRPr kumimoji="1" lang="en-US" altLang="zh-CN" dirty="0">
              <a:solidFill>
                <a:srgbClr val="202A4C"/>
              </a:solidFill>
            </a:endParaRPr>
          </a:p>
          <a:p>
            <a:pPr marL="342900" indent="-342900">
              <a:buFont typeface="Wingdings" panose="05000000000000000000" pitchFamily="2" charset="2"/>
              <a:buChar char="Ø"/>
            </a:pPr>
            <a:r>
              <a:rPr kumimoji="1" lang="zh-CN" altLang="en-US" dirty="0">
                <a:solidFill>
                  <a:srgbClr val="202A4C"/>
                </a:solidFill>
              </a:rPr>
              <a:t>配置</a:t>
            </a:r>
            <a:endParaRPr kumimoji="1" lang="en-US" altLang="zh-CN" dirty="0" smtClean="0">
              <a:solidFill>
                <a:srgbClr val="202A4C"/>
              </a:solidFill>
            </a:endParaRPr>
          </a:p>
          <a:p>
            <a:r>
              <a:rPr kumimoji="1" lang="zh-CN" altLang="en-US" dirty="0">
                <a:solidFill>
                  <a:srgbClr val="202A4C"/>
                </a:solidFill>
              </a:rPr>
              <a:t>限流配置在</a:t>
            </a:r>
            <a:r>
              <a:rPr kumimoji="1" lang="en-US" dirty="0">
                <a:solidFill>
                  <a:srgbClr val="202A4C"/>
                </a:solidFill>
              </a:rPr>
              <a:t>rate_limiting.yaml</a:t>
            </a:r>
            <a:r>
              <a:rPr kumimoji="1" lang="zh-CN" altLang="en-US" dirty="0">
                <a:solidFill>
                  <a:srgbClr val="202A4C"/>
                </a:solidFill>
              </a:rPr>
              <a:t>中，同时需要在</a:t>
            </a:r>
            <a:r>
              <a:rPr kumimoji="1" lang="en-US" dirty="0">
                <a:solidFill>
                  <a:srgbClr val="202A4C"/>
                </a:solidFill>
              </a:rPr>
              <a:t>chassis.yaml</a:t>
            </a:r>
            <a:r>
              <a:rPr kumimoji="1" lang="zh-CN" altLang="en-US" dirty="0">
                <a:solidFill>
                  <a:srgbClr val="202A4C"/>
                </a:solidFill>
              </a:rPr>
              <a:t>的</a:t>
            </a:r>
            <a:r>
              <a:rPr kumimoji="1" lang="en-US" dirty="0">
                <a:solidFill>
                  <a:srgbClr val="202A4C"/>
                </a:solidFill>
              </a:rPr>
              <a:t>handler chain</a:t>
            </a:r>
            <a:r>
              <a:rPr kumimoji="1" lang="zh-CN" altLang="en-US" dirty="0">
                <a:solidFill>
                  <a:srgbClr val="202A4C"/>
                </a:solidFill>
              </a:rPr>
              <a:t>中</a:t>
            </a:r>
            <a:r>
              <a:rPr kumimoji="1" lang="zh-CN" altLang="en-US" dirty="0" smtClean="0">
                <a:solidFill>
                  <a:srgbClr val="202A4C"/>
                </a:solidFill>
              </a:rPr>
              <a:t>添加</a:t>
            </a:r>
            <a:r>
              <a:rPr kumimoji="1" lang="en-US" dirty="0">
                <a:solidFill>
                  <a:srgbClr val="202A4C"/>
                </a:solidFill>
              </a:rPr>
              <a:t>ratelimiter-provider。</a:t>
            </a:r>
            <a:r>
              <a:rPr kumimoji="1" lang="zh-CN" altLang="en-US" dirty="0">
                <a:solidFill>
                  <a:srgbClr val="202A4C"/>
                </a:solidFill>
              </a:rPr>
              <a:t>其中</a:t>
            </a:r>
            <a:r>
              <a:rPr kumimoji="1" lang="en-US" dirty="0">
                <a:solidFill>
                  <a:srgbClr val="202A4C"/>
                </a:solidFill>
              </a:rPr>
              <a:t>qps.limit.[service] </a:t>
            </a:r>
            <a:r>
              <a:rPr kumimoji="1" lang="zh-CN" altLang="en-US" dirty="0">
                <a:solidFill>
                  <a:srgbClr val="202A4C"/>
                </a:solidFill>
              </a:rPr>
              <a:t>是指限制从</a:t>
            </a:r>
            <a:r>
              <a:rPr kumimoji="1" lang="en-US" dirty="0">
                <a:solidFill>
                  <a:srgbClr val="202A4C"/>
                </a:solidFill>
              </a:rPr>
              <a:t>service </a:t>
            </a:r>
            <a:r>
              <a:rPr kumimoji="1" lang="zh-CN" altLang="en-US" dirty="0">
                <a:solidFill>
                  <a:srgbClr val="202A4C"/>
                </a:solidFill>
              </a:rPr>
              <a:t>发来的请求的处理频率，若该项未配置则</a:t>
            </a:r>
            <a:r>
              <a:rPr kumimoji="1" lang="en-US" dirty="0" err="1">
                <a:solidFill>
                  <a:srgbClr val="202A4C"/>
                </a:solidFill>
              </a:rPr>
              <a:t>global.limit</a:t>
            </a:r>
            <a:r>
              <a:rPr kumimoji="1" lang="zh-CN" altLang="en-US" dirty="0">
                <a:solidFill>
                  <a:srgbClr val="202A4C"/>
                </a:solidFill>
              </a:rPr>
              <a:t>生效。</a:t>
            </a:r>
            <a:r>
              <a:rPr kumimoji="1" lang="en-US" dirty="0">
                <a:solidFill>
                  <a:srgbClr val="202A4C"/>
                </a:solidFill>
              </a:rPr>
              <a:t>Consumer</a:t>
            </a:r>
            <a:r>
              <a:rPr kumimoji="1" lang="zh-CN" altLang="en-US" dirty="0">
                <a:solidFill>
                  <a:srgbClr val="202A4C"/>
                </a:solidFill>
              </a:rPr>
              <a:t>端不支持</a:t>
            </a:r>
            <a:r>
              <a:rPr kumimoji="1" lang="en-US" dirty="0">
                <a:solidFill>
                  <a:srgbClr val="202A4C"/>
                </a:solidFill>
              </a:rPr>
              <a:t>global</a:t>
            </a:r>
            <a:r>
              <a:rPr kumimoji="1" lang="zh-CN" altLang="en-US" dirty="0">
                <a:solidFill>
                  <a:srgbClr val="202A4C"/>
                </a:solidFill>
              </a:rPr>
              <a:t>全局配置，其他配置项与</a:t>
            </a:r>
            <a:r>
              <a:rPr kumimoji="1" lang="en-US" dirty="0">
                <a:solidFill>
                  <a:srgbClr val="202A4C"/>
                </a:solidFill>
              </a:rPr>
              <a:t>Provider</a:t>
            </a:r>
            <a:r>
              <a:rPr kumimoji="1" lang="zh-CN" altLang="en-US" dirty="0">
                <a:solidFill>
                  <a:srgbClr val="202A4C"/>
                </a:solidFill>
              </a:rPr>
              <a:t>端一致，</a:t>
            </a:r>
            <a:r>
              <a:rPr kumimoji="1" lang="en-US" dirty="0">
                <a:solidFill>
                  <a:srgbClr val="202A4C"/>
                </a:solidFill>
              </a:rPr>
              <a:t> handler chain</a:t>
            </a:r>
            <a:r>
              <a:rPr kumimoji="1" lang="zh-CN" altLang="en-US" dirty="0">
                <a:solidFill>
                  <a:srgbClr val="202A4C"/>
                </a:solidFill>
              </a:rPr>
              <a:t>添加</a:t>
            </a:r>
            <a:r>
              <a:rPr kumimoji="1" lang="en-US" dirty="0">
                <a:solidFill>
                  <a:srgbClr val="202A4C"/>
                </a:solidFill>
              </a:rPr>
              <a:t>ratelimiter-consumer</a:t>
            </a:r>
            <a:r>
              <a:rPr kumimoji="1" lang="zh-CN" altLang="en-US" dirty="0">
                <a:solidFill>
                  <a:srgbClr val="202A4C"/>
                </a:solidFill>
              </a:rPr>
              <a:t>。</a:t>
            </a:r>
            <a:endParaRPr kumimoji="1" lang="en-US" dirty="0">
              <a:solidFill>
                <a:srgbClr val="202A4C"/>
              </a:solidFill>
            </a:endParaRPr>
          </a:p>
        </p:txBody>
      </p:sp>
    </p:spTree>
    <p:extLst>
      <p:ext uri="{BB962C8B-B14F-4D97-AF65-F5344CB8AC3E}">
        <p14:creationId xmlns:p14="http://schemas.microsoft.com/office/powerpoint/2010/main" val="3112494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限流</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normAutofit/>
          </a:bodyPr>
          <a:lstStyle/>
          <a:p>
            <a:pPr marL="342900" indent="-342900">
              <a:buFont typeface="Wingdings" panose="05000000000000000000" pitchFamily="2" charset="2"/>
              <a:buChar char="Ø"/>
            </a:pPr>
            <a:r>
              <a:rPr kumimoji="1" lang="zh-CN" altLang="en-US" dirty="0" smtClean="0">
                <a:solidFill>
                  <a:srgbClr val="202A4C"/>
                </a:solidFill>
              </a:rPr>
              <a:t>配置演示</a:t>
            </a:r>
            <a:endParaRPr kumimoji="1" lang="en-US" altLang="zh-CN" dirty="0" smtClean="0">
              <a:solidFill>
                <a:srgbClr val="202A4C"/>
              </a:solidFill>
            </a:endParaRPr>
          </a:p>
          <a:p>
            <a:endParaRPr kumimoji="1" lang="en-US" altLang="zh-CN" dirty="0" smtClean="0">
              <a:solidFill>
                <a:srgbClr val="202A4C"/>
              </a:solidFill>
            </a:endParaRPr>
          </a:p>
          <a:p>
            <a:r>
              <a:rPr kumimoji="1" lang="en-US" altLang="zh-CN" dirty="0" smtClean="0">
                <a:solidFill>
                  <a:srgbClr val="202A4C"/>
                </a:solidFill>
              </a:rPr>
              <a:t>consumer</a:t>
            </a:r>
            <a:r>
              <a:rPr kumimoji="1" lang="zh-CN" altLang="en-US" dirty="0" smtClean="0">
                <a:solidFill>
                  <a:srgbClr val="202A4C"/>
                </a:solidFill>
              </a:rPr>
              <a:t>端：</a:t>
            </a:r>
            <a:r>
              <a:rPr kumimoji="1" lang="en-US" altLang="zh-CN" dirty="0" smtClean="0">
                <a:solidFill>
                  <a:srgbClr val="202A4C"/>
                </a:solidFill>
              </a:rPr>
              <a:t>				provider</a:t>
            </a:r>
            <a:r>
              <a:rPr kumimoji="1" lang="zh-CN" altLang="en-US" dirty="0" smtClean="0">
                <a:solidFill>
                  <a:srgbClr val="202A4C"/>
                </a:solidFill>
              </a:rPr>
              <a:t>端</a:t>
            </a:r>
            <a:endParaRPr kumimoji="1" lang="en-US" dirty="0">
              <a:solidFill>
                <a:srgbClr val="202A4C"/>
              </a:solidFill>
            </a:endParaRPr>
          </a:p>
          <a:p>
            <a:endParaRPr kumimoji="1" lang="en-US" dirty="0">
              <a:solidFill>
                <a:srgbClr val="202A4C"/>
              </a:solidFill>
            </a:endParaRPr>
          </a:p>
        </p:txBody>
      </p:sp>
      <p:pic>
        <p:nvPicPr>
          <p:cNvPr id="4" name="图片 3" descr="3333444.png"/>
          <p:cNvPicPr>
            <a:picLocks noChangeAspect="1"/>
          </p:cNvPicPr>
          <p:nvPr/>
        </p:nvPicPr>
        <p:blipFill>
          <a:blip r:embed="rId2" cstate="print"/>
          <a:stretch>
            <a:fillRect/>
          </a:stretch>
        </p:blipFill>
        <p:spPr>
          <a:xfrm>
            <a:off x="480963" y="2704572"/>
            <a:ext cx="4536503" cy="142188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62" y="4531388"/>
            <a:ext cx="4536503" cy="715965"/>
          </a:xfrm>
          <a:prstGeom prst="rect">
            <a:avLst/>
          </a:prstGeom>
        </p:spPr>
      </p:pic>
      <p:pic>
        <p:nvPicPr>
          <p:cNvPr id="6" name="图片 5" descr="33334444.png"/>
          <p:cNvPicPr>
            <a:picLocks noChangeAspect="1"/>
          </p:cNvPicPr>
          <p:nvPr/>
        </p:nvPicPr>
        <p:blipFill>
          <a:blip r:embed="rId4" cstate="print"/>
          <a:stretch>
            <a:fillRect/>
          </a:stretch>
        </p:blipFill>
        <p:spPr>
          <a:xfrm>
            <a:off x="6135263" y="2560759"/>
            <a:ext cx="4536504" cy="170951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016" y="4629318"/>
            <a:ext cx="4607058" cy="769112"/>
          </a:xfrm>
          <a:prstGeom prst="rect">
            <a:avLst/>
          </a:prstGeom>
        </p:spPr>
      </p:pic>
      <p:cxnSp>
        <p:nvCxnSpPr>
          <p:cNvPr id="9" name="直接箭头连接符 8"/>
          <p:cNvCxnSpPr/>
          <p:nvPr/>
        </p:nvCxnSpPr>
        <p:spPr>
          <a:xfrm flipH="1">
            <a:off x="1849115" y="2205658"/>
            <a:ext cx="2448272" cy="158027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3505299" y="1485619"/>
            <a:ext cx="2376264" cy="646331"/>
          </a:xfrm>
          <a:prstGeom prst="rect">
            <a:avLst/>
          </a:prstGeom>
          <a:noFill/>
        </p:spPr>
        <p:txBody>
          <a:bodyPr wrap="square" rtlCol="0">
            <a:spAutoFit/>
          </a:bodyPr>
          <a:lstStyle/>
          <a:p>
            <a:r>
              <a:rPr lang="zh-CN" altLang="en-US" sz="1200" dirty="0" smtClean="0"/>
              <a:t>客户端配置</a:t>
            </a:r>
            <a:r>
              <a:rPr lang="zh-CN" altLang="en-US" sz="1200" dirty="0" smtClean="0"/>
              <a:t>，限流设置为</a:t>
            </a:r>
            <a:r>
              <a:rPr lang="en-US" altLang="zh-CN" sz="1200" dirty="0" smtClean="0"/>
              <a:t>10</a:t>
            </a:r>
          </a:p>
          <a:p>
            <a:r>
              <a:rPr lang="zh-CN" altLang="en-US" sz="1200" dirty="0" smtClean="0"/>
              <a:t>那么访问任何服务时流量都是每秒</a:t>
            </a:r>
            <a:r>
              <a:rPr lang="en-US" altLang="zh-CN" sz="1200" dirty="0" smtClean="0"/>
              <a:t>10</a:t>
            </a:r>
            <a:r>
              <a:rPr lang="zh-CN" altLang="en-US" sz="1200" dirty="0" smtClean="0"/>
              <a:t>次</a:t>
            </a:r>
            <a:endParaRPr lang="en-US" sz="1200" dirty="0"/>
          </a:p>
        </p:txBody>
      </p:sp>
      <p:cxnSp>
        <p:nvCxnSpPr>
          <p:cNvPr id="18" name="直接箭头连接符 17"/>
          <p:cNvCxnSpPr/>
          <p:nvPr/>
        </p:nvCxnSpPr>
        <p:spPr>
          <a:xfrm flipH="1">
            <a:off x="7321723" y="2063384"/>
            <a:ext cx="1081792" cy="151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00962" y="1824380"/>
            <a:ext cx="1224136" cy="461665"/>
          </a:xfrm>
          <a:prstGeom prst="rect">
            <a:avLst/>
          </a:prstGeom>
          <a:noFill/>
        </p:spPr>
        <p:txBody>
          <a:bodyPr wrap="square" rtlCol="0">
            <a:spAutoFit/>
          </a:bodyPr>
          <a:lstStyle/>
          <a:p>
            <a:r>
              <a:rPr lang="zh-CN" altLang="en-US" sz="1200" dirty="0" smtClean="0"/>
              <a:t>全局配置，限流设置为</a:t>
            </a:r>
            <a:r>
              <a:rPr lang="en-US" altLang="zh-CN" sz="1200" dirty="0" smtClean="0"/>
              <a:t>100</a:t>
            </a:r>
            <a:endParaRPr lang="en-US" sz="1200" dirty="0"/>
          </a:p>
        </p:txBody>
      </p:sp>
    </p:spTree>
    <p:extLst>
      <p:ext uri="{BB962C8B-B14F-4D97-AF65-F5344CB8AC3E}">
        <p14:creationId xmlns:p14="http://schemas.microsoft.com/office/powerpoint/2010/main" val="369445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容错</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在</a:t>
            </a:r>
            <a:r>
              <a:rPr kumimoji="1" lang="en-US" dirty="0" err="1">
                <a:solidFill>
                  <a:srgbClr val="202A4C"/>
                </a:solidFill>
              </a:rPr>
              <a:t>CSEGoSDK</a:t>
            </a:r>
            <a:r>
              <a:rPr kumimoji="1" lang="zh-CN" altLang="en-US" dirty="0" smtClean="0">
                <a:solidFill>
                  <a:srgbClr val="202A4C"/>
                </a:solidFill>
              </a:rPr>
              <a:t>提供</a:t>
            </a:r>
            <a:r>
              <a:rPr kumimoji="1" lang="zh-CN" altLang="en-US" dirty="0">
                <a:solidFill>
                  <a:srgbClr val="202A4C"/>
                </a:solidFill>
              </a:rPr>
              <a:t>自动重试的容错能力，用户可配置</a:t>
            </a:r>
            <a:r>
              <a:rPr kumimoji="1" lang="en-US" altLang="zh-CN" dirty="0">
                <a:solidFill>
                  <a:srgbClr val="202A4C"/>
                </a:solidFill>
              </a:rPr>
              <a:t>retry</a:t>
            </a:r>
            <a:r>
              <a:rPr kumimoji="1" lang="zh-CN" altLang="en-US" dirty="0">
                <a:solidFill>
                  <a:srgbClr val="202A4C"/>
                </a:solidFill>
              </a:rPr>
              <a:t>及</a:t>
            </a:r>
            <a:r>
              <a:rPr kumimoji="1" lang="en-US" altLang="zh-CN" dirty="0" err="1">
                <a:solidFill>
                  <a:srgbClr val="202A4C"/>
                </a:solidFill>
              </a:rPr>
              <a:t>backOff</a:t>
            </a:r>
            <a:r>
              <a:rPr kumimoji="1" lang="zh-CN" altLang="en-US" dirty="0">
                <a:solidFill>
                  <a:srgbClr val="202A4C"/>
                </a:solidFill>
              </a:rPr>
              <a:t>策略自动启用重试</a:t>
            </a:r>
            <a:r>
              <a:rPr kumimoji="1" lang="zh-CN" altLang="en-US" dirty="0" smtClean="0">
                <a:solidFill>
                  <a:srgbClr val="202A4C"/>
                </a:solidFill>
              </a:rPr>
              <a:t>功能</a:t>
            </a:r>
            <a:endParaRPr kumimoji="1" lang="en-US" altLang="zh-CN" dirty="0" smtClean="0">
              <a:solidFill>
                <a:srgbClr val="202A4C"/>
              </a:solidFill>
            </a:endParaRPr>
          </a:p>
          <a:p>
            <a:endParaRPr kumimoji="1" lang="en-US" altLang="zh-CN" dirty="0">
              <a:solidFill>
                <a:srgbClr val="202A4C"/>
              </a:solidFill>
            </a:endParaRPr>
          </a:p>
          <a:p>
            <a:pPr marL="342900" indent="-342900">
              <a:buFont typeface="Wingdings" panose="05000000000000000000" pitchFamily="2" charset="2"/>
              <a:buChar char="Ø"/>
            </a:pPr>
            <a:r>
              <a:rPr kumimoji="1" lang="zh-CN" altLang="en-US" dirty="0" smtClean="0">
                <a:solidFill>
                  <a:srgbClr val="202A4C"/>
                </a:solidFill>
              </a:rPr>
              <a:t>类型</a:t>
            </a:r>
            <a:endParaRPr kumimoji="1" lang="en-US" altLang="zh-CN" dirty="0" smtClean="0">
              <a:solidFill>
                <a:srgbClr val="202A4C"/>
              </a:solidFill>
            </a:endParaRPr>
          </a:p>
        </p:txBody>
      </p:sp>
      <p:sp>
        <p:nvSpPr>
          <p:cNvPr id="4" name="文本框 3"/>
          <p:cNvSpPr txBox="1"/>
          <p:nvPr/>
        </p:nvSpPr>
        <p:spPr>
          <a:xfrm>
            <a:off x="1561083" y="3069754"/>
            <a:ext cx="7344816" cy="3046988"/>
          </a:xfrm>
          <a:prstGeom prst="rect">
            <a:avLst/>
          </a:prstGeom>
          <a:noFill/>
        </p:spPr>
        <p:txBody>
          <a:bodyPr wrap="square" rtlCol="0">
            <a:spAutoFit/>
          </a:bodyPr>
          <a:lstStyle/>
          <a:p>
            <a:r>
              <a:rPr kumimoji="1" lang="zh-CN" altLang="en-US" dirty="0">
                <a:solidFill>
                  <a:srgbClr val="202A4C"/>
                </a:solidFill>
              </a:rPr>
              <a:t>默认情况下</a:t>
            </a:r>
            <a:r>
              <a:rPr kumimoji="1" lang="en-US" dirty="0" err="1">
                <a:solidFill>
                  <a:srgbClr val="202A4C"/>
                </a:solidFill>
              </a:rPr>
              <a:t>CSEGoSDK</a:t>
            </a:r>
            <a:r>
              <a:rPr kumimoji="1" lang="zh-CN" altLang="en-US" dirty="0">
                <a:solidFill>
                  <a:srgbClr val="202A4C"/>
                </a:solidFill>
              </a:rPr>
              <a:t>支持三种容错类型</a:t>
            </a:r>
            <a:endParaRPr kumimoji="1" lang="en-US" altLang="zh-CN" dirty="0">
              <a:solidFill>
                <a:srgbClr val="202A4C"/>
              </a:solidFill>
            </a:endParaRPr>
          </a:p>
          <a:p>
            <a:pPr marL="342900" indent="-342900">
              <a:buFont typeface="Wingdings" panose="05000000000000000000" pitchFamily="2" charset="2"/>
              <a:buChar char="q"/>
            </a:pPr>
            <a:r>
              <a:rPr kumimoji="1" lang="en-US" altLang="zh-CN" dirty="0">
                <a:solidFill>
                  <a:srgbClr val="202A4C"/>
                </a:solidFill>
              </a:rPr>
              <a:t>zero</a:t>
            </a:r>
            <a:r>
              <a:rPr kumimoji="1" lang="zh-CN" altLang="en-US" dirty="0">
                <a:solidFill>
                  <a:srgbClr val="202A4C"/>
                </a:solidFill>
              </a:rPr>
              <a:t>：固定重试时间为</a:t>
            </a:r>
            <a:r>
              <a:rPr kumimoji="1" lang="en-US" altLang="zh-CN" dirty="0">
                <a:solidFill>
                  <a:srgbClr val="202A4C"/>
                </a:solidFill>
              </a:rPr>
              <a:t>0</a:t>
            </a:r>
            <a:r>
              <a:rPr kumimoji="1" lang="zh-CN" altLang="en-US" dirty="0">
                <a:solidFill>
                  <a:srgbClr val="202A4C"/>
                </a:solidFill>
              </a:rPr>
              <a:t>的重试策略，即失败后立即重试不等待</a:t>
            </a:r>
            <a:endParaRPr kumimoji="1" lang="en-US" altLang="zh-CN" dirty="0">
              <a:solidFill>
                <a:srgbClr val="202A4C"/>
              </a:solidFill>
            </a:endParaRPr>
          </a:p>
          <a:p>
            <a:pPr marL="342900" indent="-342900">
              <a:buFont typeface="Wingdings" panose="05000000000000000000" pitchFamily="2" charset="2"/>
              <a:buChar char="q"/>
            </a:pPr>
            <a:r>
              <a:rPr kumimoji="1" lang="en-US" altLang="zh-CN" dirty="0">
                <a:solidFill>
                  <a:srgbClr val="202A4C"/>
                </a:solidFill>
              </a:rPr>
              <a:t>constant</a:t>
            </a:r>
            <a:r>
              <a:rPr kumimoji="1" lang="zh-CN" altLang="en-US" dirty="0">
                <a:solidFill>
                  <a:srgbClr val="202A4C"/>
                </a:solidFill>
              </a:rPr>
              <a:t>：固定时间为</a:t>
            </a:r>
            <a:r>
              <a:rPr kumimoji="1" lang="en-US" altLang="zh-CN" dirty="0" err="1">
                <a:solidFill>
                  <a:srgbClr val="202A4C"/>
                </a:solidFill>
              </a:rPr>
              <a:t>backoff.minMs</a:t>
            </a:r>
            <a:r>
              <a:rPr kumimoji="1" lang="zh-CN" altLang="en-US" dirty="0">
                <a:solidFill>
                  <a:srgbClr val="202A4C"/>
                </a:solidFill>
              </a:rPr>
              <a:t>的重试策略，即失败后等待</a:t>
            </a:r>
            <a:r>
              <a:rPr kumimoji="1" lang="en-US" altLang="zh-CN" dirty="0" err="1">
                <a:solidFill>
                  <a:srgbClr val="202A4C"/>
                </a:solidFill>
              </a:rPr>
              <a:t>backoff.minMs</a:t>
            </a:r>
            <a:r>
              <a:rPr kumimoji="1" lang="zh-CN" altLang="en-US" dirty="0">
                <a:solidFill>
                  <a:srgbClr val="202A4C"/>
                </a:solidFill>
              </a:rPr>
              <a:t>再重试。</a:t>
            </a:r>
          </a:p>
          <a:p>
            <a:pPr marL="342900" indent="-342900">
              <a:buFont typeface="Wingdings" panose="05000000000000000000" pitchFamily="2" charset="2"/>
              <a:buChar char="q"/>
            </a:pPr>
            <a:r>
              <a:rPr kumimoji="1" lang="en-US" altLang="zh-CN" dirty="0">
                <a:solidFill>
                  <a:srgbClr val="202A4C"/>
                </a:solidFill>
              </a:rPr>
              <a:t>jittered</a:t>
            </a:r>
            <a:r>
              <a:rPr kumimoji="1" lang="zh-CN" altLang="en-US" dirty="0">
                <a:solidFill>
                  <a:srgbClr val="202A4C"/>
                </a:solidFill>
              </a:rPr>
              <a:t>：按指数增加重试时间的重试策略，初始重试时间为</a:t>
            </a:r>
            <a:r>
              <a:rPr kumimoji="1" lang="en-US" altLang="zh-CN" dirty="0" err="1">
                <a:solidFill>
                  <a:srgbClr val="202A4C"/>
                </a:solidFill>
              </a:rPr>
              <a:t>backoff.minMs</a:t>
            </a:r>
            <a:r>
              <a:rPr kumimoji="1" lang="zh-CN" altLang="en-US" dirty="0">
                <a:solidFill>
                  <a:srgbClr val="202A4C"/>
                </a:solidFill>
              </a:rPr>
              <a:t>，最大重试时间为</a:t>
            </a:r>
            <a:r>
              <a:rPr kumimoji="1" lang="en-US" altLang="zh-CN" dirty="0" err="1">
                <a:solidFill>
                  <a:srgbClr val="202A4C"/>
                </a:solidFill>
              </a:rPr>
              <a:t>backoff.MaxMs</a:t>
            </a:r>
            <a:r>
              <a:rPr kumimoji="1" lang="zh-CN" altLang="en-US" dirty="0">
                <a:solidFill>
                  <a:srgbClr val="202A4C"/>
                </a:solidFill>
              </a:rPr>
              <a:t>。 </a:t>
            </a:r>
            <a:r>
              <a:rPr kumimoji="1" lang="zh-CN" altLang="en-US" dirty="0" smtClean="0">
                <a:solidFill>
                  <a:srgbClr val="202A4C"/>
                </a:solidFill>
              </a:rPr>
              <a:t>推荐此方法</a:t>
            </a:r>
            <a:r>
              <a:rPr kumimoji="1" lang="en-US" altLang="zh-CN" dirty="0">
                <a:solidFill>
                  <a:srgbClr val="202A4C"/>
                </a:solidFill>
              </a:rPr>
              <a:t>	</a:t>
            </a:r>
          </a:p>
        </p:txBody>
      </p:sp>
    </p:spTree>
    <p:extLst>
      <p:ext uri="{BB962C8B-B14F-4D97-AF65-F5344CB8AC3E}">
        <p14:creationId xmlns:p14="http://schemas.microsoft.com/office/powerpoint/2010/main" val="19679800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容错</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配置实例</a:t>
            </a:r>
            <a:endParaRPr kumimoji="1" lang="en-US" altLang="zh-CN" dirty="0" smtClean="0">
              <a:solidFill>
                <a:srgbClr val="202A4C"/>
              </a:solidFill>
            </a:endParaRPr>
          </a:p>
          <a:p>
            <a:endParaRPr kumimoji="1" lang="en-US" altLang="zh-CN" dirty="0">
              <a:solidFill>
                <a:srgbClr val="202A4C"/>
              </a:solidFill>
            </a:endParaRPr>
          </a:p>
        </p:txBody>
      </p:sp>
      <p:pic>
        <p:nvPicPr>
          <p:cNvPr id="6" name="图片 5" descr="333344444.png"/>
          <p:cNvPicPr>
            <a:picLocks noChangeAspect="1"/>
          </p:cNvPicPr>
          <p:nvPr/>
        </p:nvPicPr>
        <p:blipFill>
          <a:blip r:embed="rId2" cstate="print"/>
          <a:stretch>
            <a:fillRect/>
          </a:stretch>
        </p:blipFill>
        <p:spPr>
          <a:xfrm>
            <a:off x="1057027" y="1917626"/>
            <a:ext cx="5410956" cy="2191056"/>
          </a:xfrm>
          <a:prstGeom prst="rect">
            <a:avLst/>
          </a:prstGeom>
        </p:spPr>
      </p:pic>
      <p:cxnSp>
        <p:nvCxnSpPr>
          <p:cNvPr id="8" name="直接箭头连接符 7"/>
          <p:cNvCxnSpPr/>
          <p:nvPr/>
        </p:nvCxnSpPr>
        <p:spPr>
          <a:xfrm flipH="1">
            <a:off x="2857835" y="1825816"/>
            <a:ext cx="3980840" cy="7917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012625" y="1657324"/>
            <a:ext cx="1800200" cy="307777"/>
          </a:xfrm>
          <a:prstGeom prst="rect">
            <a:avLst/>
          </a:prstGeom>
          <a:noFill/>
        </p:spPr>
        <p:txBody>
          <a:bodyPr wrap="square" rtlCol="0">
            <a:spAutoFit/>
          </a:bodyPr>
          <a:lstStyle/>
          <a:p>
            <a:r>
              <a:rPr lang="zh-CN" altLang="en-US" sz="1400" dirty="0" smtClean="0"/>
              <a:t>是否</a:t>
            </a:r>
            <a:r>
              <a:rPr lang="zh-CN" altLang="en-US" sz="1400" dirty="0"/>
              <a:t>使用</a:t>
            </a:r>
            <a:r>
              <a:rPr lang="zh-CN" altLang="en-US" sz="1400" dirty="0" smtClean="0"/>
              <a:t>容错</a:t>
            </a:r>
            <a:endParaRPr lang="en-US" sz="1400" dirty="0"/>
          </a:p>
        </p:txBody>
      </p:sp>
      <p:cxnSp>
        <p:nvCxnSpPr>
          <p:cNvPr id="10" name="直接箭头连接符 9"/>
          <p:cNvCxnSpPr/>
          <p:nvPr/>
        </p:nvCxnSpPr>
        <p:spPr>
          <a:xfrm flipH="1">
            <a:off x="2903587" y="2310069"/>
            <a:ext cx="4032448" cy="57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2876723" y="2662369"/>
            <a:ext cx="4059312" cy="4227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903587" y="2956554"/>
            <a:ext cx="4032448" cy="57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806227" y="3265679"/>
            <a:ext cx="4032448" cy="4675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876723" y="3657239"/>
            <a:ext cx="3961952" cy="2889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973141" y="2140792"/>
            <a:ext cx="3228902" cy="307777"/>
          </a:xfrm>
          <a:prstGeom prst="rect">
            <a:avLst/>
          </a:prstGeom>
          <a:noFill/>
        </p:spPr>
        <p:txBody>
          <a:bodyPr wrap="square" rtlCol="0">
            <a:spAutoFit/>
          </a:bodyPr>
          <a:lstStyle/>
          <a:p>
            <a:r>
              <a:rPr lang="zh-CN" altLang="en-US" sz="1400" dirty="0"/>
              <a:t>请求失败后向其他实例重试的次数。</a:t>
            </a:r>
            <a:endParaRPr lang="en-US" sz="1400" dirty="0"/>
          </a:p>
        </p:txBody>
      </p:sp>
      <p:sp>
        <p:nvSpPr>
          <p:cNvPr id="18" name="文本框 17"/>
          <p:cNvSpPr txBox="1"/>
          <p:nvPr/>
        </p:nvSpPr>
        <p:spPr>
          <a:xfrm>
            <a:off x="6912957" y="2473086"/>
            <a:ext cx="3937158" cy="338554"/>
          </a:xfrm>
          <a:prstGeom prst="rect">
            <a:avLst/>
          </a:prstGeom>
          <a:noFill/>
        </p:spPr>
        <p:txBody>
          <a:bodyPr wrap="square" rtlCol="0">
            <a:spAutoFit/>
          </a:bodyPr>
          <a:lstStyle/>
          <a:p>
            <a:r>
              <a:rPr lang="zh-CN" altLang="en-US" sz="1600" dirty="0"/>
              <a:t>请求失败后向同一个实例重试的次数。</a:t>
            </a:r>
            <a:endParaRPr lang="en-US" sz="1600" dirty="0"/>
          </a:p>
        </p:txBody>
      </p:sp>
      <p:sp>
        <p:nvSpPr>
          <p:cNvPr id="19" name="文本框 18"/>
          <p:cNvSpPr txBox="1"/>
          <p:nvPr/>
        </p:nvSpPr>
        <p:spPr>
          <a:xfrm>
            <a:off x="6894765" y="2779124"/>
            <a:ext cx="3955350" cy="338554"/>
          </a:xfrm>
          <a:prstGeom prst="rect">
            <a:avLst/>
          </a:prstGeom>
          <a:noFill/>
        </p:spPr>
        <p:txBody>
          <a:bodyPr wrap="square" rtlCol="0">
            <a:spAutoFit/>
          </a:bodyPr>
          <a:lstStyle/>
          <a:p>
            <a:r>
              <a:rPr lang="zh-CN" altLang="en-US" sz="1600" dirty="0"/>
              <a:t>重试策略：</a:t>
            </a:r>
            <a:r>
              <a:rPr lang="en-US" altLang="zh-CN" sz="1600" dirty="0"/>
              <a:t>[</a:t>
            </a:r>
            <a:r>
              <a:rPr lang="en-US" sz="1600" dirty="0"/>
              <a:t>jittered</a:t>
            </a:r>
            <a:r>
              <a:rPr lang="zh-CN" altLang="en-US" sz="1600" dirty="0"/>
              <a:t>或</a:t>
            </a:r>
            <a:r>
              <a:rPr lang="en-US" sz="1600" dirty="0"/>
              <a:t>constant</a:t>
            </a:r>
            <a:r>
              <a:rPr lang="zh-CN" altLang="en-US" sz="1600" dirty="0"/>
              <a:t>或</a:t>
            </a:r>
            <a:r>
              <a:rPr lang="en-US" sz="1600" dirty="0"/>
              <a:t>zero]。</a:t>
            </a:r>
          </a:p>
        </p:txBody>
      </p:sp>
      <p:sp>
        <p:nvSpPr>
          <p:cNvPr id="22" name="文本框 21"/>
          <p:cNvSpPr txBox="1"/>
          <p:nvPr/>
        </p:nvSpPr>
        <p:spPr>
          <a:xfrm>
            <a:off x="6787675" y="3098908"/>
            <a:ext cx="3702400" cy="338554"/>
          </a:xfrm>
          <a:prstGeom prst="rect">
            <a:avLst/>
          </a:prstGeom>
          <a:noFill/>
        </p:spPr>
        <p:txBody>
          <a:bodyPr wrap="square" rtlCol="0">
            <a:spAutoFit/>
          </a:bodyPr>
          <a:lstStyle/>
          <a:p>
            <a:r>
              <a:rPr lang="zh-CN" altLang="en-US" sz="1600" dirty="0"/>
              <a:t>重试最小时间间隔，单位</a:t>
            </a:r>
            <a:r>
              <a:rPr lang="en-US" altLang="zh-CN" sz="1600" dirty="0" err="1"/>
              <a:t>ms</a:t>
            </a:r>
            <a:r>
              <a:rPr lang="zh-CN" altLang="en-US" sz="1600" dirty="0"/>
              <a:t>。</a:t>
            </a:r>
            <a:endParaRPr lang="en-US" sz="1600" dirty="0"/>
          </a:p>
        </p:txBody>
      </p:sp>
      <p:sp>
        <p:nvSpPr>
          <p:cNvPr id="23" name="文本框 22"/>
          <p:cNvSpPr txBox="1"/>
          <p:nvPr/>
        </p:nvSpPr>
        <p:spPr>
          <a:xfrm>
            <a:off x="6838675" y="3496472"/>
            <a:ext cx="3003328" cy="338554"/>
          </a:xfrm>
          <a:prstGeom prst="rect">
            <a:avLst/>
          </a:prstGeom>
          <a:noFill/>
        </p:spPr>
        <p:txBody>
          <a:bodyPr wrap="square" rtlCol="0">
            <a:spAutoFit/>
          </a:bodyPr>
          <a:lstStyle/>
          <a:p>
            <a:r>
              <a:rPr lang="zh-CN" altLang="en-US" sz="1600" dirty="0"/>
              <a:t>重试最大时间间隔，单位</a:t>
            </a:r>
            <a:r>
              <a:rPr lang="en-US" altLang="zh-CN" sz="1600" dirty="0" err="1"/>
              <a:t>ms</a:t>
            </a:r>
            <a:r>
              <a:rPr lang="zh-CN" altLang="en-US" sz="1600" dirty="0"/>
              <a:t>。</a:t>
            </a:r>
            <a:endParaRPr lang="en-US" sz="1600" dirty="0"/>
          </a:p>
        </p:txBody>
      </p:sp>
    </p:spTree>
    <p:extLst>
      <p:ext uri="{BB962C8B-B14F-4D97-AF65-F5344CB8AC3E}">
        <p14:creationId xmlns:p14="http://schemas.microsoft.com/office/powerpoint/2010/main" val="2744249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52684</TotalTime>
  <Words>1126</Words>
  <Application>Microsoft Office PowerPoint</Application>
  <PresentationFormat>自定义</PresentationFormat>
  <Paragraphs>141</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15</vt:i4>
      </vt:variant>
    </vt:vector>
  </HeadingPairs>
  <TitlesOfParts>
    <vt:vector size="31" baseType="lpstr">
      <vt:lpstr>Arial Unicode MS</vt:lpstr>
      <vt:lpstr>FrutigerNext LT Light</vt:lpstr>
      <vt:lpstr>FrutigerNext LT Medium</vt:lpstr>
      <vt:lpstr>MS PGothic</vt:lpstr>
      <vt:lpstr>Open Sans</vt:lpstr>
      <vt:lpstr>黑体</vt:lpstr>
      <vt:lpstr>华文细黑</vt:lpstr>
      <vt:lpstr>宋体</vt:lpstr>
      <vt:lpstr>微软雅黑</vt:lpstr>
      <vt:lpstr>Arial</vt:lpstr>
      <vt:lpstr>Calibri</vt:lpstr>
      <vt:lpstr>Wingdings</vt:lpstr>
      <vt:lpstr>Blank</vt:lpstr>
      <vt:lpstr>内容Copytext </vt:lpstr>
      <vt:lpstr>1_内容Copytext </vt:lpstr>
      <vt:lpstr>Thank you</vt:lpstr>
      <vt:lpstr>21天微服务实战营-Day12</vt:lpstr>
      <vt:lpstr>Day12 CSE实战之CSEGoSDK场景实战</vt:lpstr>
      <vt:lpstr>熔断</vt:lpstr>
      <vt:lpstr>熔断</vt:lpstr>
      <vt:lpstr>熔断</vt:lpstr>
      <vt:lpstr>限流</vt:lpstr>
      <vt:lpstr>限流</vt:lpstr>
      <vt:lpstr>容错</vt:lpstr>
      <vt:lpstr>容错</vt:lpstr>
      <vt:lpstr>灰度发布</vt:lpstr>
      <vt:lpstr>灰度</vt:lpstr>
      <vt:lpstr>灰度-配置示例</vt:lpstr>
      <vt:lpstr>灰度-配置示例</vt:lpstr>
      <vt:lpstr>参考文献</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tianxiaoliang</cp:lastModifiedBy>
  <cp:revision>565</cp:revision>
  <dcterms:created xsi:type="dcterms:W3CDTF">2014-09-24T01:01:53Z</dcterms:created>
  <dcterms:modified xsi:type="dcterms:W3CDTF">2019-02-27T08:25:00Z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(3)HZsVlPuyGUk1UxnfZG401BrRPXzEFaAZmmVXy3lp6ys03XJ5E0TAkrGCLeVio87gFuudhTK7
OuGGNIJncdBg9z6K2FdEDXf7o0RCNiAJmt30DymSY/K5F8nQ+ka/W6IFe6AXUM7TLOnbktHj
DtaqNuzrdzNs3kqFfouI2xyovmQA1rFfr/I2jcm/Ap1FShXNt0n0CHFapUUeT45b8B2BSucp
YIaSZNwBa5Iw+Zbzv4</vt:lpwstr>
  </property>
  <property fmtid="{D5CDD505-2E9C-101B-9397-08002B2CF9AE}" pid="6" name="_2015_ms_pID_7253431">
    <vt:lpwstr>gZr4E/0jMZ1JApaZS2uQlfvZQiVr9AihfrMM81cqK5GSQ/9BH1X8h0
mG7iqpylTGjJBt/zM7g3wUF8jmREpwRRLQ3pYTbt1k0xWUk70FIAYXmY2IRW50+iof9uLX8l
PTMzJZzg5piP0Sb/h3pmpVH+BEQqJqHl7iyNrdO6ar6e3p7ahJsb2hHSGexb66LQwbwVPHWf
g+IytUt9RCXh+50l2K1+6YVXSA+pIz4WXZDF</vt:lpwstr>
  </property>
  <property fmtid="{D5CDD505-2E9C-101B-9397-08002B2CF9AE}" pid="7" name="_2015_ms_pID_7253432">
    <vt:lpwstr>qTEr8Xq2rkgr+1fObRTGH2QCAZaISUlW0bXG
fk4RX/KO3KhaiAQLedElUgH49JkAeGYtyy2pAEEovV4nENpaBsw=</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1550882976</vt:lpwstr>
  </property>
</Properties>
</file>