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8" r:id="rId2"/>
    <p:sldMasterId id="2147483670" r:id="rId3"/>
    <p:sldMasterId id="2147483666" r:id="rId4"/>
  </p:sldMasterIdLst>
  <p:notesMasterIdLst>
    <p:notesMasterId r:id="rId12"/>
  </p:notesMasterIdLst>
  <p:handoutMasterIdLst>
    <p:handoutMasterId r:id="rId13"/>
  </p:handoutMasterIdLst>
  <p:sldIdLst>
    <p:sldId id="278" r:id="rId5"/>
    <p:sldId id="421" r:id="rId6"/>
    <p:sldId id="422" r:id="rId7"/>
    <p:sldId id="431" r:id="rId8"/>
    <p:sldId id="432" r:id="rId9"/>
    <p:sldId id="433" r:id="rId10"/>
    <p:sldId id="259" r:id="rId11"/>
  </p:sldIdLst>
  <p:sldSz cx="12195175" cy="6859588"/>
  <p:notesSz cx="6858000" cy="9144000"/>
  <p:defaultTextStyle>
    <a:defPPr>
      <a:defRPr lang="zh-CN"/>
    </a:defPPr>
    <a:lvl1pPr marL="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7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908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45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8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81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5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87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6" userDrawn="1">
          <p15:clr>
            <a:srgbClr val="A4A3A4"/>
          </p15:clr>
        </p15:guide>
        <p15:guide id="2" orient="horz" pos="104" userDrawn="1">
          <p15:clr>
            <a:srgbClr val="A4A3A4"/>
          </p15:clr>
        </p15:guide>
        <p15:guide id="3" orient="horz" pos="3976" userDrawn="1">
          <p15:clr>
            <a:srgbClr val="A4A3A4"/>
          </p15:clr>
        </p15:guide>
        <p15:guide id="4" orient="horz" pos="952" userDrawn="1">
          <p15:clr>
            <a:srgbClr val="A4A3A4"/>
          </p15:clr>
        </p15:guide>
        <p15:guide id="5" pos="367" userDrawn="1">
          <p15:clr>
            <a:srgbClr val="A4A3A4"/>
          </p15:clr>
        </p15:guide>
        <p15:guide id="6" pos="7335" userDrawn="1">
          <p15:clr>
            <a:srgbClr val="A4A3A4"/>
          </p15:clr>
        </p15:guide>
        <p15:guide id="7" orient="horz" pos="1299" userDrawn="1">
          <p15:clr>
            <a:srgbClr val="A4A3A4"/>
          </p15:clr>
        </p15:guide>
        <p15:guide id="8" orient="horz" pos="1525" userDrawn="1">
          <p15:clr>
            <a:srgbClr val="A4A3A4"/>
          </p15:clr>
        </p15:guide>
        <p15:guide id="9" orient="horz" pos="2614" userDrawn="1">
          <p15:clr>
            <a:srgbClr val="A4A3A4"/>
          </p15:clr>
        </p15:guide>
        <p15:guide id="10" orient="horz" pos="3612" userDrawn="1">
          <p15:clr>
            <a:srgbClr val="A4A3A4"/>
          </p15:clr>
        </p15:guide>
        <p15:guide id="11" pos="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A4C"/>
    <a:srgbClr val="84D0A2"/>
    <a:srgbClr val="F7A655"/>
    <a:srgbClr val="FFDF4F"/>
    <a:srgbClr val="F66F6A"/>
    <a:srgbClr val="15B0E8"/>
    <a:srgbClr val="59C8D5"/>
    <a:srgbClr val="D0E0EE"/>
    <a:srgbClr val="415463"/>
    <a:srgbClr val="E4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0" autoAdjust="0"/>
    <p:restoredTop sz="94718" autoAdjust="0"/>
  </p:normalViewPr>
  <p:slideViewPr>
    <p:cSldViewPr snapToObjects="1">
      <p:cViewPr varScale="1">
        <p:scale>
          <a:sx n="121" d="100"/>
          <a:sy n="121" d="100"/>
        </p:scale>
        <p:origin x="186" y="114"/>
      </p:cViewPr>
      <p:guideLst>
        <p:guide orient="horz" pos="776"/>
        <p:guide orient="horz" pos="104"/>
        <p:guide orient="horz" pos="3976"/>
        <p:guide orient="horz" pos="952"/>
        <p:guide pos="367"/>
        <p:guide pos="7335"/>
        <p:guide orient="horz" pos="1299"/>
        <p:guide orient="horz" pos="1525"/>
        <p:guide orient="horz" pos="2614"/>
        <p:guide orient="horz" pos="3612"/>
        <p:guide pos="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9" d="100"/>
          <a:sy n="89" d="100"/>
        </p:scale>
        <p:origin x="38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37AC6-CD63-43A6-A8AF-DA6897023C72}" type="datetimeFigureOut">
              <a:rPr lang="zh-CN" altLang="en-US" smtClean="0"/>
              <a:pPr/>
              <a:t>2019/2/28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B85BE-7573-414C-BEC9-C51CBD1DD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803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1D858-BC27-4B03-A8F8-E5EA7A5BEA63}" type="datetimeFigureOut">
              <a:rPr lang="zh-CN" altLang="en-US" smtClean="0"/>
              <a:pPr/>
              <a:t>2019/2/28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43EFC-2291-4B94-A734-3FF0397C02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68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2972" y="1793935"/>
            <a:ext cx="6912768" cy="1571842"/>
          </a:xfrm>
        </p:spPr>
        <p:txBody>
          <a:bodyPr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Headline in Arial Regular 54 point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 hasCustomPrompt="1"/>
          </p:nvPr>
        </p:nvSpPr>
        <p:spPr>
          <a:xfrm>
            <a:off x="552971" y="3641734"/>
            <a:ext cx="4153688" cy="461665"/>
          </a:xfrm>
          <a:prstGeom prst="rect">
            <a:avLst/>
          </a:prstGeom>
        </p:spPr>
        <p:txBody>
          <a:bodyPr/>
          <a:lstStyle>
            <a:lvl1pPr marL="342969" marR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 marL="457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34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408955" y="333450"/>
            <a:ext cx="11305256" cy="546847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altLang="zh-CN" dirty="0"/>
              <a:t>Slide Title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955" y="1197546"/>
            <a:ext cx="11305256" cy="4608512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Headline in Arial Regular 24 - 32 point</a:t>
            </a:r>
          </a:p>
        </p:txBody>
      </p:sp>
    </p:spTree>
    <p:extLst>
      <p:ext uri="{BB962C8B-B14F-4D97-AF65-F5344CB8AC3E}">
        <p14:creationId xmlns:p14="http://schemas.microsoft.com/office/powerpoint/2010/main" val="152912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08159" y="326720"/>
            <a:ext cx="11378060" cy="583790"/>
          </a:xfrm>
        </p:spPr>
        <p:txBody>
          <a:bodyPr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Headline in Arial Regular 32 point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159" y="1269555"/>
            <a:ext cx="11378060" cy="5032758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Copy text in Arial Regular 24 point </a:t>
            </a:r>
          </a:p>
        </p:txBody>
      </p:sp>
      <p:sp>
        <p:nvSpPr>
          <p:cNvPr id="26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9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114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91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C1EAFEE8-4C75-E241-9A31-F4F48C0BD2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" y="0"/>
            <a:ext cx="12193467" cy="6859588"/>
          </a:xfrm>
          <a:prstGeom prst="rect">
            <a:avLst/>
          </a:prstGeom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1370" y="1701602"/>
            <a:ext cx="7250029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/>
              <a:t>Headline in Arial Regular 48 point</a:t>
            </a:r>
            <a:endParaRPr lang="zh-CN" altLang="en-US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971" y="3573810"/>
            <a:ext cx="4585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0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advClick="0" advTm="8000"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800" b="0" dirty="0">
          <a:solidFill>
            <a:schemeClr val="tx1">
              <a:lumMod val="95000"/>
              <a:lumOff val="5000"/>
            </a:schemeClr>
          </a:solidFill>
          <a:latin typeface="+mj-lt"/>
          <a:ea typeface="Arial Unicode MS" panose="020B0604020202020204" pitchFamily="34" charset="-122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91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583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874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9166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69" marR="0" indent="-342969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990000"/>
        </a:buClr>
        <a:buSzTx/>
        <a:buFontTx/>
        <a:buNone/>
        <a:tabLst/>
        <a:defRPr sz="2400" b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Arial" panose="020B0604020202020204" pitchFamily="34" charset="0"/>
        </a:defRPr>
      </a:lvl1pPr>
      <a:lvl2pPr marL="743099" indent="-285807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229" indent="-228646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520" indent="-228646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811" indent="-228646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5103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FF28E747-455B-3B49-9DE0-4C2680CBCA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8955" y="320342"/>
            <a:ext cx="11176462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52240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80385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74903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85A371F5-A752-BB41-BED2-B2462DDE56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9077" y="388716"/>
            <a:ext cx="11176340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15291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57824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6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88579839-2BC2-7C42-8216-DD034F7E7D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1219444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192.168.0.131:8081/consumer/v0/hello?name=Bod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192.168.0.131:9090/consumer/v0/hello?name=Bod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4979" y="1891784"/>
            <a:ext cx="7490717" cy="83317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202A4C"/>
                </a:solidFill>
              </a:rPr>
              <a:t>21</a:t>
            </a:r>
            <a:r>
              <a:rPr lang="zh-CN" altLang="en-US" dirty="0" smtClean="0">
                <a:solidFill>
                  <a:srgbClr val="202A4C"/>
                </a:solidFill>
              </a:rPr>
              <a:t>天微服务实战营</a:t>
            </a:r>
            <a:r>
              <a:rPr lang="en-US" altLang="zh-CN" dirty="0" smtClean="0">
                <a:solidFill>
                  <a:srgbClr val="202A4C"/>
                </a:solidFill>
              </a:rPr>
              <a:t>-</a:t>
            </a:r>
            <a:r>
              <a:rPr lang="en-US" altLang="zh-CN" dirty="0" smtClean="0">
                <a:solidFill>
                  <a:srgbClr val="202A4C"/>
                </a:solidFill>
              </a:rPr>
              <a:t>Day13</a:t>
            </a:r>
            <a:endParaRPr lang="zh-CN" altLang="en-US" dirty="0">
              <a:solidFill>
                <a:srgbClr val="202A4C"/>
              </a:solidFill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1"/>
          </p:nvPr>
        </p:nvSpPr>
        <p:spPr>
          <a:xfrm>
            <a:off x="624979" y="3053007"/>
            <a:ext cx="6984776" cy="520804"/>
          </a:xfrm>
        </p:spPr>
        <p:txBody>
          <a:bodyPr/>
          <a:lstStyle/>
          <a:p>
            <a:r>
              <a:rPr lang="zh-CN" altLang="en-US" dirty="0">
                <a:solidFill>
                  <a:srgbClr val="202A4C"/>
                </a:solidFill>
              </a:rPr>
              <a:t>华为云</a:t>
            </a:r>
            <a:r>
              <a:rPr lang="en" altLang="zh-CN" dirty="0">
                <a:solidFill>
                  <a:srgbClr val="202A4C"/>
                </a:solidFill>
              </a:rPr>
              <a:t>DevCloud &amp; </a:t>
            </a:r>
            <a:r>
              <a:rPr lang="en-US" altLang="zh-CN" dirty="0" smtClean="0">
                <a:solidFill>
                  <a:srgbClr val="202A4C"/>
                </a:solidFill>
              </a:rPr>
              <a:t>ServiceStage</a:t>
            </a:r>
            <a:r>
              <a:rPr lang="zh-CN" altLang="en-US" dirty="0" smtClean="0">
                <a:solidFill>
                  <a:srgbClr val="202A4C"/>
                </a:solidFill>
              </a:rPr>
              <a:t>服务</a:t>
            </a:r>
            <a:r>
              <a:rPr lang="zh-CN" altLang="en-US" dirty="0">
                <a:solidFill>
                  <a:srgbClr val="202A4C"/>
                </a:solidFill>
              </a:rPr>
              <a:t>联合出品</a:t>
            </a:r>
          </a:p>
        </p:txBody>
      </p:sp>
    </p:spTree>
    <p:extLst>
      <p:ext uri="{BB962C8B-B14F-4D97-AF65-F5344CB8AC3E}">
        <p14:creationId xmlns:p14="http://schemas.microsoft.com/office/powerpoint/2010/main" val="5877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02A4C"/>
                </a:solidFill>
              </a:rPr>
              <a:t>Day13 </a:t>
            </a:r>
            <a:r>
              <a:rPr lang="en-US" altLang="zh-CN" dirty="0">
                <a:solidFill>
                  <a:srgbClr val="202A4C"/>
                </a:solidFill>
              </a:rPr>
              <a:t>CSE</a:t>
            </a:r>
            <a:r>
              <a:rPr lang="zh-CN" altLang="en-US" dirty="0">
                <a:solidFill>
                  <a:srgbClr val="202A4C"/>
                </a:solidFill>
              </a:rPr>
              <a:t>实战之异构技术栈相互调用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大纲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启动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CSEJavaSDK</a:t>
            </a:r>
            <a:r>
              <a:rPr kumimoji="1" lang="zh-CN" altLang="en-US" dirty="0" smtClean="0">
                <a:solidFill>
                  <a:srgbClr val="202A4C"/>
                </a:solidFill>
              </a:rPr>
              <a:t>开发的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和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202A4C"/>
                </a:solidFill>
              </a:rPr>
              <a:t>启动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CSEGoSDK</a:t>
            </a:r>
            <a:r>
              <a:rPr kumimoji="1" lang="zh-CN" altLang="en-US" dirty="0">
                <a:solidFill>
                  <a:srgbClr val="202A4C"/>
                </a:solidFill>
              </a:rPr>
              <a:t>开发的</a:t>
            </a:r>
            <a:r>
              <a:rPr kumimoji="1" lang="en-US" altLang="zh-CN" dirty="0">
                <a:solidFill>
                  <a:srgbClr val="202A4C"/>
                </a:solidFill>
              </a:rPr>
              <a:t>consumer</a:t>
            </a:r>
            <a:r>
              <a:rPr kumimoji="1" lang="zh-CN" altLang="en-US" dirty="0">
                <a:solidFill>
                  <a:srgbClr val="202A4C"/>
                </a:solidFill>
              </a:rPr>
              <a:t>和</a:t>
            </a:r>
            <a:r>
              <a:rPr kumimoji="1" lang="en-US" altLang="zh-CN" dirty="0">
                <a:solidFill>
                  <a:srgbClr val="202A4C"/>
                </a:solidFill>
              </a:rPr>
              <a:t>provider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互相调用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6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202A4C"/>
                </a:solidFill>
              </a:rPr>
              <a:t>启动</a:t>
            </a:r>
            <a:r>
              <a:rPr kumimoji="1" lang="en-US" altLang="zh-CN" dirty="0" err="1">
                <a:solidFill>
                  <a:srgbClr val="202A4C"/>
                </a:solidFill>
              </a:rPr>
              <a:t>CSEJavaSDK</a:t>
            </a:r>
            <a:r>
              <a:rPr kumimoji="1" lang="zh-CN" altLang="en-US" dirty="0">
                <a:solidFill>
                  <a:srgbClr val="202A4C"/>
                </a:solidFill>
              </a:rPr>
              <a:t>开发的</a:t>
            </a:r>
            <a:r>
              <a:rPr kumimoji="1" lang="en-US" altLang="zh-CN" dirty="0">
                <a:solidFill>
                  <a:srgbClr val="202A4C"/>
                </a:solidFill>
              </a:rPr>
              <a:t>consumer</a:t>
            </a:r>
            <a:r>
              <a:rPr kumimoji="1" lang="zh-CN" altLang="en-US" dirty="0">
                <a:solidFill>
                  <a:srgbClr val="202A4C"/>
                </a:solidFill>
              </a:rPr>
              <a:t>和</a:t>
            </a:r>
            <a:r>
              <a:rPr kumimoji="1" lang="en-US" altLang="zh-CN" dirty="0">
                <a:solidFill>
                  <a:srgbClr val="202A4C"/>
                </a:solidFill>
              </a:rPr>
              <a:t>provider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在</a:t>
            </a:r>
            <a:r>
              <a:rPr kumimoji="1" lang="en-US" altLang="zh-CN" dirty="0" smtClean="0">
                <a:solidFill>
                  <a:srgbClr val="202A4C"/>
                </a:solidFill>
              </a:rPr>
              <a:t>Day2</a:t>
            </a:r>
            <a:r>
              <a:rPr kumimoji="1" lang="zh-CN" altLang="en-US" dirty="0" smtClean="0">
                <a:solidFill>
                  <a:srgbClr val="202A4C"/>
                </a:solidFill>
              </a:rPr>
              <a:t>时，我们已经详细的介绍了如何开发一</a:t>
            </a:r>
            <a:r>
              <a:rPr kumimoji="1" lang="zh-CN" altLang="en-US" dirty="0" smtClean="0">
                <a:solidFill>
                  <a:srgbClr val="202A4C"/>
                </a:solidFill>
              </a:rPr>
              <a:t>个基于</a:t>
            </a:r>
            <a:r>
              <a:rPr kumimoji="1" lang="en-US" altLang="zh-CN" dirty="0" smtClean="0">
                <a:solidFill>
                  <a:srgbClr val="202A4C"/>
                </a:solidFill>
              </a:rPr>
              <a:t>CSEJavaSDK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微服务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</a:t>
            </a:r>
            <a:r>
              <a:rPr kumimoji="1" lang="zh-CN" altLang="en-US" dirty="0" smtClean="0">
                <a:solidFill>
                  <a:srgbClr val="202A4C"/>
                </a:solidFill>
              </a:rPr>
              <a:t>以及如何开发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微服务调用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</a:t>
            </a:r>
            <a:r>
              <a:rPr kumimoji="1" lang="zh-CN" altLang="en-US" dirty="0" smtClean="0">
                <a:solidFill>
                  <a:srgbClr val="202A4C"/>
                </a:solidFill>
              </a:rPr>
              <a:t>同时也完成了打卡任务。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r>
              <a:rPr kumimoji="1" lang="zh-CN" altLang="en-US" dirty="0" smtClean="0">
                <a:solidFill>
                  <a:srgbClr val="202A4C"/>
                </a:solidFill>
              </a:rPr>
              <a:t>首先我们</a:t>
            </a:r>
            <a:r>
              <a:rPr kumimoji="1" lang="zh-CN" altLang="en-US" dirty="0" smtClean="0">
                <a:solidFill>
                  <a:srgbClr val="202A4C"/>
                </a:solidFill>
              </a:rPr>
              <a:t>运行基于</a:t>
            </a:r>
            <a:r>
              <a:rPr kumimoji="1" lang="en-US" altLang="zh-CN" dirty="0" smtClean="0">
                <a:solidFill>
                  <a:srgbClr val="202A4C"/>
                </a:solidFill>
              </a:rPr>
              <a:t>CSEJavaSDK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和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服务（推荐是</a:t>
            </a:r>
            <a:r>
              <a:rPr kumimoji="1" lang="en-US" altLang="zh-CN" dirty="0" smtClean="0">
                <a:solidFill>
                  <a:srgbClr val="202A4C"/>
                </a:solidFill>
              </a:rPr>
              <a:t>Day6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demo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服务）。</a:t>
            </a:r>
            <a:r>
              <a:rPr kumimoji="1" lang="zh-CN" altLang="en-US" dirty="0" smtClean="0">
                <a:solidFill>
                  <a:srgbClr val="202A4C"/>
                </a:solidFill>
              </a:rPr>
              <a:t>成功运行后请</a:t>
            </a:r>
            <a:r>
              <a:rPr kumimoji="1" lang="zh-CN" altLang="en-US" dirty="0" smtClean="0">
                <a:solidFill>
                  <a:srgbClr val="202A4C"/>
                </a:solidFill>
              </a:rPr>
              <a:t>在</a:t>
            </a:r>
            <a:r>
              <a:rPr kumimoji="1" lang="en-US" altLang="zh-CN" dirty="0">
                <a:solidFill>
                  <a:srgbClr val="202A4C"/>
                </a:solidFill>
              </a:rPr>
              <a:t>ServiceStage</a:t>
            </a:r>
            <a:r>
              <a:rPr kumimoji="1" lang="zh-CN" altLang="en-US" dirty="0" smtClean="0">
                <a:solidFill>
                  <a:srgbClr val="202A4C"/>
                </a:solidFill>
              </a:rPr>
              <a:t>下确保服务已成功注册。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58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202A4C"/>
                </a:solidFill>
              </a:rPr>
              <a:t>启动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CSEGoSDK</a:t>
            </a:r>
            <a:r>
              <a:rPr kumimoji="1" lang="zh-CN" altLang="en-US" dirty="0">
                <a:solidFill>
                  <a:srgbClr val="202A4C"/>
                </a:solidFill>
              </a:rPr>
              <a:t>开发的</a:t>
            </a:r>
            <a:r>
              <a:rPr kumimoji="1" lang="en-US" altLang="zh-CN" dirty="0">
                <a:solidFill>
                  <a:srgbClr val="202A4C"/>
                </a:solidFill>
              </a:rPr>
              <a:t>consumer</a:t>
            </a:r>
            <a:r>
              <a:rPr kumimoji="1" lang="zh-CN" altLang="en-US" dirty="0">
                <a:solidFill>
                  <a:srgbClr val="202A4C"/>
                </a:solidFill>
              </a:rPr>
              <a:t>和</a:t>
            </a:r>
            <a:r>
              <a:rPr kumimoji="1" lang="en-US" altLang="zh-CN" dirty="0">
                <a:solidFill>
                  <a:srgbClr val="202A4C"/>
                </a:solidFill>
              </a:rPr>
              <a:t>provider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运行</a:t>
            </a:r>
            <a:r>
              <a:rPr kumimoji="1" lang="en-US" altLang="zh-CN" dirty="0" smtClean="0">
                <a:solidFill>
                  <a:srgbClr val="202A4C"/>
                </a:solidFill>
              </a:rPr>
              <a:t>Day11 demo</a:t>
            </a:r>
            <a:r>
              <a:rPr kumimoji="1" lang="zh-CN" altLang="en-US" dirty="0" smtClean="0">
                <a:solidFill>
                  <a:srgbClr val="202A4C"/>
                </a:solidFill>
              </a:rPr>
              <a:t>前我们更改</a:t>
            </a:r>
            <a:r>
              <a:rPr kumimoji="1" lang="en-US" altLang="zh-CN" dirty="0" smtClean="0">
                <a:solidFill>
                  <a:srgbClr val="202A4C"/>
                </a:solidFill>
              </a:rPr>
              <a:t>Day11</a:t>
            </a:r>
            <a:r>
              <a:rPr kumimoji="1" lang="zh-CN" altLang="en-US" dirty="0" smtClean="0">
                <a:solidFill>
                  <a:srgbClr val="202A4C"/>
                </a:solidFill>
              </a:rPr>
              <a:t>中</a:t>
            </a:r>
            <a:r>
              <a:rPr kumimoji="1" lang="en-US" altLang="zh-CN" dirty="0" smtClean="0">
                <a:solidFill>
                  <a:srgbClr val="202A4C"/>
                </a:solidFill>
              </a:rPr>
              <a:t>demo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服务的监听</a:t>
            </a:r>
            <a:r>
              <a:rPr kumimoji="1" lang="zh-CN" altLang="en-US" dirty="0" smtClean="0">
                <a:solidFill>
                  <a:srgbClr val="202A4C"/>
                </a:solidFill>
              </a:rPr>
              <a:t>地址。将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的监听端口改为</a:t>
            </a:r>
            <a:r>
              <a:rPr kumimoji="1" lang="en-US" altLang="zh-CN" dirty="0" smtClean="0">
                <a:solidFill>
                  <a:srgbClr val="202A4C"/>
                </a:solidFill>
              </a:rPr>
              <a:t>8081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>
                <a:solidFill>
                  <a:srgbClr val="202A4C"/>
                </a:solidFill>
              </a:rPr>
              <a:t>的监听端口改为</a:t>
            </a:r>
            <a:r>
              <a:rPr kumimoji="1" lang="en-US" altLang="zh-CN" dirty="0" smtClean="0">
                <a:solidFill>
                  <a:srgbClr val="202A4C"/>
                </a:solidFill>
              </a:rPr>
              <a:t>9091</a:t>
            </a:r>
            <a:r>
              <a:rPr kumimoji="1" lang="zh-CN" altLang="en-US" dirty="0" smtClean="0">
                <a:solidFill>
                  <a:srgbClr val="202A4C"/>
                </a:solidFill>
              </a:rPr>
              <a:t>。同时我们也需要为</a:t>
            </a:r>
            <a:r>
              <a:rPr kumimoji="1" lang="en-US" altLang="zh-CN" dirty="0" smtClean="0">
                <a:solidFill>
                  <a:srgbClr val="202A4C"/>
                </a:solidFill>
              </a:rPr>
              <a:t>Day11</a:t>
            </a:r>
            <a:r>
              <a:rPr kumimoji="1" lang="zh-CN" altLang="en-US" dirty="0" smtClean="0">
                <a:solidFill>
                  <a:srgbClr val="202A4C"/>
                </a:solidFill>
              </a:rPr>
              <a:t>中的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demo</a:t>
            </a:r>
            <a:r>
              <a:rPr kumimoji="1" lang="zh-CN" altLang="en-US" dirty="0" smtClean="0">
                <a:solidFill>
                  <a:srgbClr val="202A4C"/>
                </a:solidFill>
              </a:rPr>
              <a:t>配置契约文件。契约可以在你启动</a:t>
            </a:r>
            <a:r>
              <a:rPr kumimoji="1" lang="en-US" altLang="zh-CN" dirty="0" smtClean="0">
                <a:solidFill>
                  <a:srgbClr val="202A4C"/>
                </a:solidFill>
              </a:rPr>
              <a:t>Java</a:t>
            </a:r>
            <a:r>
              <a:rPr kumimoji="1" lang="zh-CN" altLang="en-US" dirty="0" smtClean="0">
                <a:solidFill>
                  <a:srgbClr val="202A4C"/>
                </a:solidFill>
              </a:rPr>
              <a:t>后，</a:t>
            </a:r>
            <a:r>
              <a:rPr kumimoji="1" lang="zh-CN" altLang="en-US" dirty="0" smtClean="0">
                <a:solidFill>
                  <a:srgbClr val="202A4C"/>
                </a:solidFill>
              </a:rPr>
              <a:t>在</a:t>
            </a:r>
            <a:r>
              <a:rPr lang="en-US" altLang="zh-CN" dirty="0">
                <a:solidFill>
                  <a:srgbClr val="202A4C"/>
                </a:solidFill>
              </a:rPr>
              <a:t>ServiceStage</a:t>
            </a:r>
            <a:r>
              <a:rPr kumimoji="1" lang="zh-CN" altLang="en-US" dirty="0" smtClean="0">
                <a:solidFill>
                  <a:srgbClr val="202A4C"/>
                </a:solidFill>
              </a:rPr>
              <a:t>上</a:t>
            </a:r>
            <a:r>
              <a:rPr kumimoji="1" lang="zh-CN" altLang="en-US" dirty="0" smtClean="0">
                <a:solidFill>
                  <a:srgbClr val="202A4C"/>
                </a:solidFill>
              </a:rPr>
              <a:t>获取，进入服务详情后，点击服务契约并选择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Yaml</a:t>
            </a:r>
            <a:r>
              <a:rPr kumimoji="1" lang="zh-CN" altLang="en-US" dirty="0" smtClean="0">
                <a:solidFill>
                  <a:srgbClr val="202A4C"/>
                </a:solidFill>
              </a:rPr>
              <a:t>显示</a:t>
            </a:r>
            <a:r>
              <a:rPr kumimoji="1" lang="en-US" altLang="zh-CN" dirty="0" smtClean="0">
                <a:solidFill>
                  <a:srgbClr val="202A4C"/>
                </a:solidFill>
              </a:rPr>
              <a:t>,</a:t>
            </a:r>
            <a:r>
              <a:rPr kumimoji="1" lang="zh-CN" altLang="en-US" dirty="0" smtClean="0">
                <a:solidFill>
                  <a:srgbClr val="202A4C"/>
                </a:solidFill>
              </a:rPr>
              <a:t>如下图</a:t>
            </a:r>
            <a:r>
              <a:rPr kumimoji="1" lang="en-US" altLang="zh-CN" dirty="0">
                <a:solidFill>
                  <a:srgbClr val="202A4C"/>
                </a:solidFill>
              </a:rPr>
              <a:t>: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pic>
        <p:nvPicPr>
          <p:cNvPr id="1026" name="Picture 2" descr="C:\Users\lwx588265\AppData\Roaming\eSpace_Desktop\UserData\lwx588265\imagefiles\9ECF9642-5B9B-4CBA-955B-E0CC76C8C51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79" y="2864529"/>
            <a:ext cx="6336704" cy="293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7321723" y="2864529"/>
            <a:ext cx="4032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202A4C"/>
                </a:solidFill>
              </a:rPr>
              <a:t>在本地任意地方创建</a:t>
            </a:r>
            <a:r>
              <a:rPr kumimoji="1" lang="en-US" altLang="zh-CN" sz="1400" dirty="0" smtClean="0">
                <a:solidFill>
                  <a:srgbClr val="202A4C"/>
                </a:solidFill>
              </a:rPr>
              <a:t>{path}/{</a:t>
            </a:r>
            <a:r>
              <a:rPr kumimoji="1" lang="en-US" altLang="zh-CN" sz="1400" dirty="0" err="1" smtClean="0">
                <a:solidFill>
                  <a:srgbClr val="202A4C"/>
                </a:solidFill>
              </a:rPr>
              <a:t>server_name</a:t>
            </a:r>
            <a:r>
              <a:rPr kumimoji="1" lang="en-US" altLang="zh-CN" sz="1400" dirty="0" smtClean="0">
                <a:solidFill>
                  <a:srgbClr val="202A4C"/>
                </a:solidFill>
              </a:rPr>
              <a:t>}/schema/{</a:t>
            </a:r>
            <a:r>
              <a:rPr kumimoji="1" lang="en-US" altLang="zh-CN" sz="1400" dirty="0" err="1" smtClean="0">
                <a:solidFill>
                  <a:srgbClr val="202A4C"/>
                </a:solidFill>
              </a:rPr>
              <a:t>server_name</a:t>
            </a:r>
            <a:r>
              <a:rPr kumimoji="1" lang="en-US" altLang="zh-CN" sz="1400" dirty="0" smtClean="0">
                <a:solidFill>
                  <a:srgbClr val="202A4C"/>
                </a:solidFill>
              </a:rPr>
              <a:t>}.</a:t>
            </a:r>
            <a:r>
              <a:rPr kumimoji="1" lang="en-US" altLang="zh-CN" sz="1400" dirty="0" err="1" smtClean="0">
                <a:solidFill>
                  <a:srgbClr val="202A4C"/>
                </a:solidFill>
              </a:rPr>
              <a:t>yaml</a:t>
            </a:r>
            <a:r>
              <a:rPr kumimoji="1" lang="en-US" altLang="zh-CN" sz="1400" dirty="0" smtClean="0">
                <a:solidFill>
                  <a:srgbClr val="202A4C"/>
                </a:solidFill>
              </a:rPr>
              <a:t>,</a:t>
            </a:r>
            <a:r>
              <a:rPr kumimoji="1" lang="zh-CN" altLang="en-US" sz="1400" dirty="0" smtClean="0">
                <a:solidFill>
                  <a:srgbClr val="202A4C"/>
                </a:solidFill>
              </a:rPr>
              <a:t>将</a:t>
            </a:r>
            <a:r>
              <a:rPr kumimoji="1" lang="zh-CN" altLang="en-US" sz="1400" dirty="0">
                <a:solidFill>
                  <a:srgbClr val="202A4C"/>
                </a:solidFill>
              </a:rPr>
              <a:t>契约复制</a:t>
            </a:r>
            <a:r>
              <a:rPr kumimoji="1" lang="zh-CN" altLang="en-US" sz="1400" dirty="0" smtClean="0">
                <a:solidFill>
                  <a:srgbClr val="202A4C"/>
                </a:solidFill>
              </a:rPr>
              <a:t>到</a:t>
            </a:r>
            <a:r>
              <a:rPr kumimoji="1" lang="en-US" altLang="zh-CN" sz="1400" dirty="0" smtClean="0">
                <a:solidFill>
                  <a:srgbClr val="202A4C"/>
                </a:solidFill>
              </a:rPr>
              <a:t>{</a:t>
            </a:r>
            <a:r>
              <a:rPr kumimoji="1" lang="en-US" altLang="zh-CN" sz="1400" dirty="0" err="1" smtClean="0">
                <a:solidFill>
                  <a:srgbClr val="202A4C"/>
                </a:solidFill>
              </a:rPr>
              <a:t>server_name</a:t>
            </a:r>
            <a:r>
              <a:rPr kumimoji="1" lang="en-US" altLang="zh-CN" sz="1400" dirty="0" smtClean="0">
                <a:solidFill>
                  <a:srgbClr val="202A4C"/>
                </a:solidFill>
              </a:rPr>
              <a:t>}.</a:t>
            </a:r>
            <a:r>
              <a:rPr kumimoji="1" lang="en-US" altLang="zh-CN" sz="1400" dirty="0" err="1" smtClean="0">
                <a:solidFill>
                  <a:srgbClr val="202A4C"/>
                </a:solidFill>
              </a:rPr>
              <a:t>yaml</a:t>
            </a:r>
            <a:r>
              <a:rPr kumimoji="1" lang="zh-CN" altLang="en-US" sz="1400" dirty="0" smtClean="0">
                <a:solidFill>
                  <a:srgbClr val="202A4C"/>
                </a:solidFill>
              </a:rPr>
              <a:t>下。在启动</a:t>
            </a:r>
            <a:r>
              <a:rPr kumimoji="1" lang="en-US" altLang="zh-CN" sz="1400" dirty="0" smtClean="0">
                <a:solidFill>
                  <a:srgbClr val="202A4C"/>
                </a:solidFill>
              </a:rPr>
              <a:t>Day11</a:t>
            </a:r>
            <a:r>
              <a:rPr kumimoji="1" lang="zh-CN" altLang="en-US" sz="1400" dirty="0" smtClean="0">
                <a:solidFill>
                  <a:srgbClr val="202A4C"/>
                </a:solidFill>
              </a:rPr>
              <a:t>的</a:t>
            </a:r>
            <a:r>
              <a:rPr kumimoji="1" lang="en-US" altLang="zh-CN" sz="1400" dirty="0" smtClean="0">
                <a:solidFill>
                  <a:srgbClr val="202A4C"/>
                </a:solidFill>
              </a:rPr>
              <a:t>demo</a:t>
            </a:r>
            <a:r>
              <a:rPr kumimoji="1" lang="zh-CN" altLang="en-US" sz="1400" dirty="0" smtClean="0">
                <a:solidFill>
                  <a:srgbClr val="202A4C"/>
                </a:solidFill>
              </a:rPr>
              <a:t>之前，设置环境变量</a:t>
            </a:r>
            <a:r>
              <a:rPr kumimoji="1" lang="en-US" altLang="zh-CN" sz="1400" dirty="0" smtClean="0">
                <a:solidFill>
                  <a:srgbClr val="202A4C"/>
                </a:solidFill>
              </a:rPr>
              <a:t>SCHEMA_ROOT</a:t>
            </a:r>
            <a:r>
              <a:rPr kumimoji="1" lang="zh-CN" altLang="en-US" sz="1400" dirty="0" smtClean="0">
                <a:solidFill>
                  <a:srgbClr val="202A4C"/>
                </a:solidFill>
              </a:rPr>
              <a:t>，如：</a:t>
            </a:r>
            <a:endParaRPr kumimoji="1" lang="en-US" altLang="zh-CN" sz="1400" dirty="0" smtClean="0">
              <a:solidFill>
                <a:srgbClr val="202A4C"/>
              </a:solidFill>
            </a:endParaRPr>
          </a:p>
          <a:p>
            <a:r>
              <a:rPr kumimoji="1" lang="en-US" altLang="zh-CN" sz="1400" dirty="0" smtClean="0">
                <a:solidFill>
                  <a:srgbClr val="202A4C"/>
                </a:solidFill>
              </a:rPr>
              <a:t>export SCHEMA_ROOT = </a:t>
            </a:r>
            <a:r>
              <a:rPr kumimoji="1" lang="en-US" altLang="zh-CN" sz="1400" dirty="0">
                <a:solidFill>
                  <a:srgbClr val="202A4C"/>
                </a:solidFill>
              </a:rPr>
              <a:t>{path</a:t>
            </a:r>
            <a:r>
              <a:rPr kumimoji="1" lang="en-US" altLang="zh-CN" sz="1400" dirty="0" smtClean="0">
                <a:solidFill>
                  <a:srgbClr val="202A4C"/>
                </a:solidFill>
              </a:rPr>
              <a:t>}/</a:t>
            </a:r>
            <a:endParaRPr 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7321723" y="4565488"/>
            <a:ext cx="4032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TIPS</a:t>
            </a:r>
            <a:r>
              <a:rPr lang="zh-CN" altLang="en-US" sz="1400" dirty="0" smtClean="0"/>
              <a:t>：服务契约是</a:t>
            </a:r>
            <a:r>
              <a:rPr lang="en-US" altLang="zh-CN" sz="1400" dirty="0" smtClean="0"/>
              <a:t>CSEJavaSDK</a:t>
            </a:r>
            <a:r>
              <a:rPr lang="zh-CN" altLang="en-US" sz="1400" dirty="0" smtClean="0"/>
              <a:t>和</a:t>
            </a:r>
            <a:r>
              <a:rPr lang="en-US" altLang="zh-CN" sz="1400" dirty="0" err="1" smtClean="0"/>
              <a:t>CSEGoSDK</a:t>
            </a:r>
            <a:r>
              <a:rPr lang="zh-CN" altLang="en-US" sz="1400" dirty="0" smtClean="0"/>
              <a:t>开发的微服务相互调用的基础。</a:t>
            </a:r>
            <a:r>
              <a:rPr lang="en-US" altLang="zh-CN" sz="1400" dirty="0" smtClean="0"/>
              <a:t>CSEJavaSDK</a:t>
            </a:r>
            <a:r>
              <a:rPr lang="zh-CN" altLang="en-US" sz="1400" dirty="0" smtClean="0"/>
              <a:t>对于契约的检查较严，如果启动时发现</a:t>
            </a:r>
            <a:r>
              <a:rPr lang="en-US" altLang="zh-CN" sz="1400" dirty="0" smtClean="0"/>
              <a:t>sc</a:t>
            </a:r>
            <a:r>
              <a:rPr lang="zh-CN" altLang="en-US" sz="1400" dirty="0" smtClean="0"/>
              <a:t>上注册的契约与本地生成的不同就会报错。因此，为保证</a:t>
            </a:r>
            <a:r>
              <a:rPr lang="en-US" altLang="zh-CN" sz="1400" dirty="0" smtClean="0"/>
              <a:t>Java</a:t>
            </a:r>
            <a:r>
              <a:rPr lang="zh-CN" altLang="en-US" sz="1400" dirty="0" smtClean="0"/>
              <a:t>服务能够正常启动，需要先启动</a:t>
            </a:r>
            <a:r>
              <a:rPr lang="en-US" altLang="zh-CN" sz="1400" dirty="0" smtClean="0"/>
              <a:t>Java</a:t>
            </a:r>
            <a:r>
              <a:rPr lang="zh-CN" altLang="en-US" sz="1400" dirty="0" smtClean="0"/>
              <a:t>微服务，确保它的契约先注册到</a:t>
            </a:r>
            <a:r>
              <a:rPr lang="en-US" altLang="zh-CN" sz="1400" dirty="0" smtClean="0"/>
              <a:t>sc</a:t>
            </a:r>
            <a:r>
              <a:rPr lang="zh-CN" altLang="en-US" sz="1400" dirty="0" smtClean="0"/>
              <a:t>，再启动</a:t>
            </a:r>
            <a:r>
              <a:rPr lang="en-US" altLang="zh-CN" sz="1400" dirty="0" smtClean="0"/>
              <a:t>Go</a:t>
            </a:r>
            <a:r>
              <a:rPr lang="zh-CN" altLang="en-US" sz="1400" dirty="0"/>
              <a:t>微服务</a:t>
            </a:r>
            <a:r>
              <a:rPr lang="zh-CN" altLang="en-US" sz="1400" dirty="0" smtClean="0"/>
              <a:t>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81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调用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CSEGoSDK</a:t>
            </a:r>
            <a:r>
              <a:rPr kumimoji="1" lang="en-US" altLang="zh-CN" dirty="0" smtClean="0">
                <a:solidFill>
                  <a:srgbClr val="202A4C"/>
                </a:solidFill>
              </a:rPr>
              <a:t> consumer</a:t>
            </a:r>
            <a:endParaRPr kumimoji="1" lang="en-US" altLang="zh-CN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调用 </a:t>
            </a:r>
            <a:r>
              <a:rPr kumimoji="1" lang="en-US" dirty="0">
                <a:solidFill>
                  <a:srgbClr val="202A4C"/>
                </a:solidFill>
                <a:hlinkClick r:id="rId2"/>
              </a:rPr>
              <a:t>http</a:t>
            </a:r>
            <a:r>
              <a:rPr kumimoji="1" lang="en-US" dirty="0" smtClean="0">
                <a:solidFill>
                  <a:srgbClr val="202A4C"/>
                </a:solidFill>
                <a:hlinkClick r:id="rId2"/>
              </a:rPr>
              <a:t>://192.168.0.131:8081/consumer/v0/hello?name=Bod</a:t>
            </a:r>
            <a:r>
              <a:rPr kumimoji="1" lang="en-US" dirty="0" smtClean="0">
                <a:solidFill>
                  <a:srgbClr val="202A4C"/>
                </a:solidFill>
              </a:rPr>
              <a:t> </a:t>
            </a:r>
            <a:r>
              <a:rPr kumimoji="1" lang="zh-CN" altLang="en-US" dirty="0" smtClean="0">
                <a:solidFill>
                  <a:srgbClr val="202A4C"/>
                </a:solidFill>
              </a:rPr>
              <a:t>调用成功后，查看日志，如果在</a:t>
            </a:r>
            <a:r>
              <a:rPr kumimoji="1" lang="en-US" altLang="zh-CN" dirty="0" smtClean="0">
                <a:solidFill>
                  <a:srgbClr val="202A4C"/>
                </a:solidFill>
              </a:rPr>
              <a:t>go-provider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日志下看到图一，证明访问的是</a:t>
            </a:r>
            <a:r>
              <a:rPr kumimoji="1" lang="en-US" altLang="zh-CN" dirty="0" smtClean="0">
                <a:solidFill>
                  <a:srgbClr val="202A4C"/>
                </a:solidFill>
              </a:rPr>
              <a:t>go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，如果在</a:t>
            </a:r>
            <a:r>
              <a:rPr kumimoji="1" lang="en-US" altLang="zh-CN" dirty="0" smtClean="0">
                <a:solidFill>
                  <a:srgbClr val="202A4C"/>
                </a:solidFill>
              </a:rPr>
              <a:t>Java-provider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日志看到图二，证明访问的是</a:t>
            </a:r>
            <a:r>
              <a:rPr kumimoji="1" lang="en-US" altLang="zh-CN" dirty="0" smtClean="0">
                <a:solidFill>
                  <a:srgbClr val="202A4C"/>
                </a:solidFill>
              </a:rPr>
              <a:t>Java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pic>
        <p:nvPicPr>
          <p:cNvPr id="2050" name="Picture 2" descr="C:\Users\lwx588265\AppData\Roaming\eSpace_Desktop\UserData\lwx588265\imagefiles\45D07324-3509-4814-BB01-A01B0578A22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79" y="2493690"/>
            <a:ext cx="6803650" cy="109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3090700" y="3720409"/>
            <a:ext cx="558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图一</a:t>
            </a:r>
            <a:endParaRPr lang="en-US" sz="1400" dirty="0"/>
          </a:p>
        </p:txBody>
      </p:sp>
      <p:pic>
        <p:nvPicPr>
          <p:cNvPr id="2052" name="Picture 4" descr="C:\Users\lwx588265\AppData\Roaming\eSpace_Desktop\UserData\lwx588265\imagefiles\D75542AF-1EB8-4CDF-9920-E5CEB16852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79" y="4225879"/>
            <a:ext cx="8110283" cy="48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4297387" y="4829801"/>
            <a:ext cx="558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图二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7717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调用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CSEJavaSDK</a:t>
            </a:r>
            <a:r>
              <a:rPr kumimoji="1" lang="en-US" altLang="zh-CN" dirty="0" smtClean="0">
                <a:solidFill>
                  <a:srgbClr val="202A4C"/>
                </a:solidFill>
              </a:rPr>
              <a:t> consumer</a:t>
            </a:r>
            <a:endParaRPr kumimoji="1" lang="en-US" altLang="zh-CN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调用 </a:t>
            </a:r>
            <a:r>
              <a:rPr kumimoji="1" lang="en-US" dirty="0">
                <a:solidFill>
                  <a:srgbClr val="202A4C"/>
                </a:solidFill>
                <a:hlinkClick r:id="rId2"/>
              </a:rPr>
              <a:t>http://</a:t>
            </a:r>
            <a:r>
              <a:rPr kumimoji="1" lang="en-US" dirty="0" smtClean="0">
                <a:solidFill>
                  <a:srgbClr val="202A4C"/>
                </a:solidFill>
                <a:hlinkClick r:id="rId2"/>
              </a:rPr>
              <a:t>192.168.0.131:9090/consumer/v0/hello?name=Bod</a:t>
            </a:r>
            <a:r>
              <a:rPr kumimoji="1" lang="en-US" dirty="0" smtClean="0">
                <a:solidFill>
                  <a:srgbClr val="202A4C"/>
                </a:solidFill>
              </a:rPr>
              <a:t> </a:t>
            </a:r>
            <a:r>
              <a:rPr kumimoji="1" lang="zh-CN" altLang="en-US" dirty="0" smtClean="0">
                <a:solidFill>
                  <a:srgbClr val="202A4C"/>
                </a:solidFill>
              </a:rPr>
              <a:t>调用成功后，查看日志，如果在</a:t>
            </a:r>
            <a:r>
              <a:rPr kumimoji="1" lang="en-US" altLang="zh-CN" dirty="0" smtClean="0">
                <a:solidFill>
                  <a:srgbClr val="202A4C"/>
                </a:solidFill>
              </a:rPr>
              <a:t>go-provider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日志下看到图一，证明访问的是</a:t>
            </a:r>
            <a:r>
              <a:rPr kumimoji="1" lang="en-US" altLang="zh-CN" dirty="0" smtClean="0">
                <a:solidFill>
                  <a:srgbClr val="202A4C"/>
                </a:solidFill>
              </a:rPr>
              <a:t>go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，如果在</a:t>
            </a:r>
            <a:r>
              <a:rPr kumimoji="1" lang="en-US" altLang="zh-CN" dirty="0" smtClean="0">
                <a:solidFill>
                  <a:srgbClr val="202A4C"/>
                </a:solidFill>
              </a:rPr>
              <a:t>Java-provider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日志看到图二，证明访问的是</a:t>
            </a:r>
            <a:r>
              <a:rPr kumimoji="1" lang="en-US" altLang="zh-CN" dirty="0" smtClean="0">
                <a:solidFill>
                  <a:srgbClr val="202A4C"/>
                </a:solidFill>
              </a:rPr>
              <a:t>Java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pic>
        <p:nvPicPr>
          <p:cNvPr id="2050" name="Picture 2" descr="C:\Users\lwx588265\AppData\Roaming\eSpace_Desktop\UserData\lwx588265\imagefiles\45D07324-3509-4814-BB01-A01B0578A22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79" y="2493690"/>
            <a:ext cx="6803650" cy="109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3090700" y="3720409"/>
            <a:ext cx="558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图一</a:t>
            </a:r>
            <a:endParaRPr lang="en-US" sz="1400" dirty="0"/>
          </a:p>
        </p:txBody>
      </p:sp>
      <p:pic>
        <p:nvPicPr>
          <p:cNvPr id="6" name="Picture 4" descr="C:\Users\lwx588265\AppData\Roaming\eSpace_Desktop\UserData\lwx588265\imagefiles\D75542AF-1EB8-4CDF-9920-E5CEB16852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79" y="4245021"/>
            <a:ext cx="8110283" cy="48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4297387" y="4829801"/>
            <a:ext cx="558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图二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436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4A0B396E-1FCE-6548-A0DA-229DA804A56A}"/>
              </a:ext>
            </a:extLst>
          </p:cNvPr>
          <p:cNvSpPr txBox="1"/>
          <p:nvPr/>
        </p:nvSpPr>
        <p:spPr>
          <a:xfrm>
            <a:off x="4441403" y="2277666"/>
            <a:ext cx="3098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202A4C"/>
                </a:solidFill>
              </a:rPr>
              <a:t>Thank You</a:t>
            </a:r>
            <a:endParaRPr lang="zh-CN" altLang="zh-CN" sz="4800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自定义 1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6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CW PP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52446</TotalTime>
  <Words>407</Words>
  <Application>Microsoft Office PowerPoint</Application>
  <PresentationFormat>自定义</PresentationFormat>
  <Paragraphs>24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 Unicode MS</vt:lpstr>
      <vt:lpstr>FrutigerNext LT Light</vt:lpstr>
      <vt:lpstr>FrutigerNext LT Medium</vt:lpstr>
      <vt:lpstr>MS PGothic</vt:lpstr>
      <vt:lpstr>Open Sans</vt:lpstr>
      <vt:lpstr>黑体</vt:lpstr>
      <vt:lpstr>华文细黑</vt:lpstr>
      <vt:lpstr>宋体</vt:lpstr>
      <vt:lpstr>微软雅黑</vt:lpstr>
      <vt:lpstr>Arial</vt:lpstr>
      <vt:lpstr>Calibri</vt:lpstr>
      <vt:lpstr>Blank</vt:lpstr>
      <vt:lpstr>内容Copytext </vt:lpstr>
      <vt:lpstr>1_内容Copytext </vt:lpstr>
      <vt:lpstr>Thank you</vt:lpstr>
      <vt:lpstr>21天微服务实战营-Day13</vt:lpstr>
      <vt:lpstr>Day13 CSE实战之异构技术栈相互调用</vt:lpstr>
      <vt:lpstr>启动CSEJavaSDK开发的consumer和provider</vt:lpstr>
      <vt:lpstr>启动CSEGoSDK开发的consumer和provider</vt:lpstr>
      <vt:lpstr>调用CSEGoSDK consumer</vt:lpstr>
      <vt:lpstr>调用CSEJavaSDK consumer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Zhouchuan (Luc)</dc:creator>
  <cp:lastModifiedBy>yaohaishi</cp:lastModifiedBy>
  <cp:revision>524</cp:revision>
  <dcterms:created xsi:type="dcterms:W3CDTF">2014-09-24T01:01:53Z</dcterms:created>
  <dcterms:modified xsi:type="dcterms:W3CDTF">2019-02-28T02:02:21Z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_ms_pID_72543">
    <vt:lpwstr>(3)LnZC7oz8To7Y22xH3O/e8/X6gkcAfRUeHpPKe9auJUq9yzXFzrGV+j1DVZzgI0EDzC0+5uAn
JRM3s2IrrRCN1xLLc5QCYMfFYASWKQEv6iy1EnUE8rYaLKTG6HQjCqbkdbEQ9AilA4wlcUGp
M+k9aV/YBB7bikGlSXRZgKrcuKUoPTRW/pwdIjDDNwoeATG48Nbp4PibsYPQdwtvyHcMCRzq
oFE7OBQURzIUP5l6z3</vt:lpwstr>
  </property>
  <property fmtid="{D5CDD505-2E9C-101B-9397-08002B2CF9AE}" pid="3" name="_new_ms_pID_725431">
    <vt:lpwstr>HT427Rj6lAztVHZEJkxSciTysHWHm3pp5pN5bdc8jI+R61LnM43/Id
OJR/5SFPGpxMNY+Ik687ggiaLVMQscvYPOkYpYvR1VHcjWO8LpQ8Jk53dz+OU+dlYUxEyVKl
nYzFJYTuHXU49As1XFzB/2i2wAX+Yjn1QhbYw+qyfxCE4z7K7zPku/WWV3NPVhG2wti/wSUD
AM0CoU+WY5x1lW5yWyWZ3mYynTqhsmvMoz2Q</vt:lpwstr>
  </property>
  <property fmtid="{D5CDD505-2E9C-101B-9397-08002B2CF9AE}" pid="4" name="_new_ms_pID_725432">
    <vt:lpwstr>of/ts7Wz4tkV5CWwOAx2QBtKm6tC/Xu4PptY
e8yjtgJI/F4gvLnqMJLIFc4L3zL3adNOX5ClTsL7BprpsyLPcNPaVLnaJJkx23gviqr0Df3e
</vt:lpwstr>
  </property>
  <property fmtid="{D5CDD505-2E9C-101B-9397-08002B2CF9AE}" pid="5" name="_2015_ms_pID_725343">
    <vt:lpwstr>(3)0QEqbvxJnIOYo93Se+k/g9XdNJUcg//MjGSnwh4o31rFUadtj+JT5yyYjOovoY4g8BMECRo8
cNtrLdy4bUnEcEe8ryyVOnoR616go4SbmiW2xjL1+k4P1z0u6oPGC8rygxuO/soaE03iuaZC
xBkPeuTyjWgocNyXbg0NBq/dWvefJzE0ezqzledPFyYSn7k0a1Bvpf/hJtJMVmEivIdgpnF3
Nib5B+bLWYumrc4Fj7</vt:lpwstr>
  </property>
  <property fmtid="{D5CDD505-2E9C-101B-9397-08002B2CF9AE}" pid="6" name="_2015_ms_pID_7253431">
    <vt:lpwstr>fFi3IkLcmVLQ0gzlLJH3ptwlqnfS3wUKan/uaqEs40sZrnOWjvAF8b
x9D2FfBp+FP1Lvg95BppKi0dRAHynULTf220CgsCDSdr2IhIwLvqHKzHGus9Z5ac67ca3nbb
cwOI6dyGi7uvD+ftD+6mz9AO6Hj2mJabh3oWv6VYkLVJoNDO2acO6AttVBoo2kKdOy9jOFdd
87wzhc2G50UU4fqlmDi1yMSpCNoNuaE/EBsB</vt:lpwstr>
  </property>
  <property fmtid="{D5CDD505-2E9C-101B-9397-08002B2CF9AE}" pid="7" name="_2015_ms_pID_7253432">
    <vt:lpwstr>+SkSzzXxCK8zf5Ejcv4hjeDuVknizSyVgDbG
6z8CgJGlz4euRPgfw73yQuRxzOk1RmqA3icJWsHFwvKIcUjPJOw=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1550197926</vt:lpwstr>
  </property>
</Properties>
</file>