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Lst>
  <p:notesMasterIdLst>
    <p:notesMasterId r:id="rId17"/>
  </p:notesMasterIdLst>
  <p:handoutMasterIdLst>
    <p:handoutMasterId r:id="rId18"/>
  </p:handoutMasterIdLst>
  <p:sldIdLst>
    <p:sldId id="278" r:id="rId5"/>
    <p:sldId id="421" r:id="rId6"/>
    <p:sldId id="422" r:id="rId7"/>
    <p:sldId id="423" r:id="rId8"/>
    <p:sldId id="424" r:id="rId9"/>
    <p:sldId id="425" r:id="rId10"/>
    <p:sldId id="426" r:id="rId11"/>
    <p:sldId id="427" r:id="rId12"/>
    <p:sldId id="430" r:id="rId13"/>
    <p:sldId id="428" r:id="rId14"/>
    <p:sldId id="429" r:id="rId15"/>
    <p:sldId id="259" r:id="rId16"/>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guide id="7" orient="horz" pos="1299" userDrawn="1">
          <p15:clr>
            <a:srgbClr val="A4A3A4"/>
          </p15:clr>
        </p15:guide>
        <p15:guide id="8" orient="horz" pos="1525" userDrawn="1">
          <p15:clr>
            <a:srgbClr val="A4A3A4"/>
          </p15:clr>
        </p15:guide>
        <p15:guide id="9" orient="horz" pos="2614" userDrawn="1">
          <p15:clr>
            <a:srgbClr val="A4A3A4"/>
          </p15:clr>
        </p15:guide>
        <p15:guide id="10" orient="horz" pos="3612" userDrawn="1">
          <p15:clr>
            <a:srgbClr val="A4A3A4"/>
          </p15:clr>
        </p15:guide>
        <p15:guide id="11" pos="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A4C"/>
    <a:srgbClr val="84D0A2"/>
    <a:srgbClr val="F7A655"/>
    <a:srgbClr val="FFDF4F"/>
    <a:srgbClr val="F66F6A"/>
    <a:srgbClr val="15B0E8"/>
    <a:srgbClr val="59C8D5"/>
    <a:srgbClr val="D0E0EE"/>
    <a:srgbClr val="415463"/>
    <a:srgbClr val="E4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0" autoAdjust="0"/>
    <p:restoredTop sz="94718" autoAdjust="0"/>
  </p:normalViewPr>
  <p:slideViewPr>
    <p:cSldViewPr snapToObjects="1">
      <p:cViewPr varScale="1">
        <p:scale>
          <a:sx n="116" d="100"/>
          <a:sy n="116" d="100"/>
        </p:scale>
        <p:origin x="384" y="132"/>
      </p:cViewPr>
      <p:guideLst>
        <p:guide orient="horz" pos="776"/>
        <p:guide orient="horz" pos="104"/>
        <p:guide orient="horz" pos="3976"/>
        <p:guide orient="horz" pos="952"/>
        <p:guide pos="367"/>
        <p:guide pos="7335"/>
        <p:guide orient="horz" pos="1299"/>
        <p:guide orient="horz" pos="1525"/>
        <p:guide orient="horz" pos="2614"/>
        <p:guide orient="horz" pos="3612"/>
        <p:guide pos="62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pPr/>
              <a:t>2019/2/25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pPr/>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1D858-BC27-4B03-A8F8-E5EA7A5BEA63}" type="datetimeFigureOut">
              <a:rPr lang="zh-CN" altLang="en-US" smtClean="0"/>
              <a:pPr/>
              <a:t>2019/2/25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43EFC-2291-4B94-A734-3FF0397C0289}" type="slidenum">
              <a:rPr lang="zh-CN" altLang="en-US" smtClean="0"/>
              <a:pPr/>
              <a:t>‹#›</a:t>
            </a:fld>
            <a:endParaRPr lang="zh-CN" altLang="en-US"/>
          </a:p>
        </p:txBody>
      </p:sp>
    </p:spTree>
    <p:extLst>
      <p:ext uri="{BB962C8B-B14F-4D97-AF65-F5344CB8AC3E}">
        <p14:creationId xmlns:p14="http://schemas.microsoft.com/office/powerpoint/2010/main" val="188268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52972" y="1793935"/>
            <a:ext cx="6912768" cy="1571842"/>
          </a:xfrm>
        </p:spPr>
        <p:txBody>
          <a:bodyPr/>
          <a:lstStyle>
            <a:lvl1pPr>
              <a:defRPr sz="4800">
                <a:solidFill>
                  <a:schemeClr val="tx1">
                    <a:lumMod val="95000"/>
                    <a:lumOff val="5000"/>
                  </a:schemeClr>
                </a:solidFill>
                <a:latin typeface="+mj-lt"/>
                <a:ea typeface="+mj-ea"/>
                <a:cs typeface="Arial" panose="020B0604020202020204" pitchFamily="34" charset="0"/>
              </a:defRPr>
            </a:lvl1pPr>
          </a:lstStyle>
          <a:p>
            <a:r>
              <a:rPr lang="en-US" altLang="zh-CN" dirty="0"/>
              <a:t>Headline in Arial Regular 54 point</a:t>
            </a:r>
            <a:endParaRPr lang="zh-CN" altLang="en-US" dirty="0"/>
          </a:p>
        </p:txBody>
      </p:sp>
      <p:sp>
        <p:nvSpPr>
          <p:cNvPr id="8" name="副标题 2"/>
          <p:cNvSpPr>
            <a:spLocks noGrp="1"/>
          </p:cNvSpPr>
          <p:nvPr>
            <p:ph type="subTitle" idx="11" hasCustomPrompt="1"/>
          </p:nvPr>
        </p:nvSpPr>
        <p:spPr>
          <a:xfrm>
            <a:off x="552971" y="3641734"/>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38683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08955" y="333450"/>
            <a:ext cx="11305256" cy="546847"/>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baseline="0">
                <a:solidFill>
                  <a:schemeClr val="tx1">
                    <a:lumMod val="65000"/>
                    <a:lumOff val="35000"/>
                  </a:schemeClr>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408955" y="1197546"/>
            <a:ext cx="11305256" cy="4608512"/>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152912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08159" y="326720"/>
            <a:ext cx="11378060" cy="583790"/>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0">
                <a:solidFill>
                  <a:schemeClr val="tx1">
                    <a:lumMod val="65000"/>
                    <a:lumOff val="35000"/>
                  </a:schemeClr>
                </a:solidFill>
              </a:defRPr>
            </a:lvl1pPr>
          </a:lstStyle>
          <a:p>
            <a:r>
              <a:rPr lang="en-US" altLang="zh-CN" dirty="0"/>
              <a:t>Headline in Arial Regular 32 point</a:t>
            </a:r>
          </a:p>
        </p:txBody>
      </p:sp>
      <p:sp>
        <p:nvSpPr>
          <p:cNvPr id="3" name="副标题 2"/>
          <p:cNvSpPr>
            <a:spLocks noGrp="1"/>
          </p:cNvSpPr>
          <p:nvPr>
            <p:ph type="subTitle" idx="1" hasCustomPrompt="1"/>
          </p:nvPr>
        </p:nvSpPr>
        <p:spPr>
          <a:xfrm>
            <a:off x="408159" y="1269555"/>
            <a:ext cx="1137806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a:t>Copy text in Arial Regular 24 point </a:t>
            </a:r>
          </a:p>
        </p:txBody>
      </p:sp>
      <p:sp>
        <p:nvSpPr>
          <p:cNvPr id="26" name="Rectangle 5"/>
          <p:cNvSpPr>
            <a:spLocks noChangeArrowheads="1"/>
          </p:cNvSpPr>
          <p:nvPr userDrawn="1"/>
        </p:nvSpPr>
        <p:spPr bwMode="auto">
          <a:xfrm>
            <a:off x="2309233" y="-386308"/>
            <a:ext cx="321822" cy="325735"/>
          </a:xfrm>
          <a:prstGeom prst="rect">
            <a:avLst/>
          </a:prstGeom>
          <a:solidFill>
            <a:srgbClr val="F66F6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6"/>
          <p:cNvSpPr>
            <a:spLocks noChangeArrowheads="1"/>
          </p:cNvSpPr>
          <p:nvPr userDrawn="1"/>
        </p:nvSpPr>
        <p:spPr bwMode="auto">
          <a:xfrm>
            <a:off x="2686676" y="-386308"/>
            <a:ext cx="323779" cy="325735"/>
          </a:xfrm>
          <a:prstGeom prst="rect">
            <a:avLst/>
          </a:prstGeom>
          <a:solidFill>
            <a:srgbClr val="15B0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Rectangle 7"/>
          <p:cNvSpPr>
            <a:spLocks noChangeArrowheads="1"/>
          </p:cNvSpPr>
          <p:nvPr userDrawn="1"/>
        </p:nvSpPr>
        <p:spPr bwMode="auto">
          <a:xfrm>
            <a:off x="3413791" y="-386308"/>
            <a:ext cx="321822" cy="325735"/>
          </a:xfrm>
          <a:prstGeom prst="rect">
            <a:avLst/>
          </a:prstGeom>
          <a:solidFill>
            <a:srgbClr val="F7A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8"/>
          <p:cNvSpPr>
            <a:spLocks noChangeArrowheads="1"/>
          </p:cNvSpPr>
          <p:nvPr userDrawn="1"/>
        </p:nvSpPr>
        <p:spPr bwMode="auto">
          <a:xfrm>
            <a:off x="3791235" y="-386308"/>
            <a:ext cx="323779" cy="325735"/>
          </a:xfrm>
          <a:prstGeom prst="rect">
            <a:avLst/>
          </a:prstGeom>
          <a:solidFill>
            <a:srgbClr val="59C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9"/>
          <p:cNvSpPr>
            <a:spLocks noChangeArrowheads="1"/>
          </p:cNvSpPr>
          <p:nvPr userDrawn="1"/>
        </p:nvSpPr>
        <p:spPr bwMode="auto">
          <a:xfrm>
            <a:off x="4170635" y="-386308"/>
            <a:ext cx="322800" cy="325735"/>
          </a:xfrm>
          <a:prstGeom prst="rect">
            <a:avLst/>
          </a:prstGeom>
          <a:solidFill>
            <a:srgbClr val="FFDF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10"/>
          <p:cNvSpPr>
            <a:spLocks noChangeArrowheads="1"/>
          </p:cNvSpPr>
          <p:nvPr userDrawn="1"/>
        </p:nvSpPr>
        <p:spPr bwMode="auto">
          <a:xfrm>
            <a:off x="4549056" y="-386308"/>
            <a:ext cx="323779" cy="325735"/>
          </a:xfrm>
          <a:prstGeom prst="rect">
            <a:avLst/>
          </a:prstGeom>
          <a:solidFill>
            <a:srgbClr val="84D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5"/>
          <p:cNvSpPr>
            <a:spLocks noChangeArrowheads="1"/>
          </p:cNvSpPr>
          <p:nvPr userDrawn="1"/>
        </p:nvSpPr>
        <p:spPr bwMode="auto">
          <a:xfrm>
            <a:off x="7699" y="-386308"/>
            <a:ext cx="321822" cy="325735"/>
          </a:xfrm>
          <a:prstGeom prst="rect">
            <a:avLst/>
          </a:prstGeom>
          <a:solidFill>
            <a:srgbClr val="41546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Rectangle 5"/>
          <p:cNvSpPr>
            <a:spLocks noChangeArrowheads="1"/>
          </p:cNvSpPr>
          <p:nvPr userDrawn="1"/>
        </p:nvSpPr>
        <p:spPr bwMode="auto">
          <a:xfrm>
            <a:off x="385143" y="-386308"/>
            <a:ext cx="321822" cy="325735"/>
          </a:xfrm>
          <a:prstGeom prst="rect">
            <a:avLst/>
          </a:prstGeom>
          <a:gradFill flip="none" rotWithShape="1">
            <a:gsLst>
              <a:gs pos="0">
                <a:srgbClr val="94A5B8"/>
              </a:gs>
              <a:gs pos="100000">
                <a:srgbClr val="7A8EA3"/>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5"/>
          <p:cNvSpPr>
            <a:spLocks noChangeArrowheads="1"/>
          </p:cNvSpPr>
          <p:nvPr userDrawn="1"/>
        </p:nvSpPr>
        <p:spPr bwMode="auto">
          <a:xfrm>
            <a:off x="762586" y="-386308"/>
            <a:ext cx="321822" cy="325735"/>
          </a:xfrm>
          <a:prstGeom prst="rect">
            <a:avLst/>
          </a:prstGeom>
          <a:gradFill flip="none" rotWithShape="1">
            <a:gsLst>
              <a:gs pos="0">
                <a:srgbClr val="D6E5F2"/>
              </a:gs>
              <a:gs pos="100000">
                <a:srgbClr val="BFD1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9298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基础配色</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6" name="矩形 35"/>
          <p:cNvSpPr/>
          <p:nvPr userDrawn="1"/>
        </p:nvSpPr>
        <p:spPr>
          <a:xfrm>
            <a:off x="2208540"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强调色一</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7" name="矩形 36"/>
          <p:cNvSpPr/>
          <p:nvPr userDrawn="1"/>
        </p:nvSpPr>
        <p:spPr>
          <a:xfrm>
            <a:off x="3340336" y="-696617"/>
            <a:ext cx="800219" cy="276999"/>
          </a:xfrm>
          <a:prstGeom prst="rect">
            <a:avLst/>
          </a:prstGeom>
        </p:spPr>
        <p:txBody>
          <a:bodyPr wrap="none">
            <a:spAutoFit/>
          </a:bodyPr>
          <a:lstStyle/>
          <a:p>
            <a:pPr defTabSz="1087755"/>
            <a:r>
              <a:rPr lang="zh-CN" altLang="en-US" sz="1200" b="1" dirty="0">
                <a:solidFill>
                  <a:schemeClr val="tx1">
                    <a:lumMod val="75000"/>
                    <a:lumOff val="25000"/>
                  </a:schemeClr>
                </a:solidFill>
                <a:latin typeface="Open Sans" pitchFamily="34" charset="0"/>
                <a:ea typeface="Open Sans" pitchFamily="34" charset="0"/>
                <a:cs typeface="Open Sans" pitchFamily="34" charset="0"/>
              </a:rPr>
              <a:t>强调色二</a:t>
            </a:r>
            <a:endParaRPr lang="en-US" altLang="zh-CN" sz="12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38" name="Rectangle 5"/>
          <p:cNvSpPr>
            <a:spLocks noChangeArrowheads="1"/>
          </p:cNvSpPr>
          <p:nvPr userDrawn="1"/>
        </p:nvSpPr>
        <p:spPr bwMode="auto">
          <a:xfrm>
            <a:off x="1149850" y="-386308"/>
            <a:ext cx="321822" cy="325735"/>
          </a:xfrm>
          <a:prstGeom prst="rect">
            <a:avLst/>
          </a:prstGeom>
          <a:gradFill flip="none" rotWithShape="1">
            <a:gsLst>
              <a:gs pos="0">
                <a:srgbClr val="ECF0F2"/>
              </a:gs>
              <a:gs pos="100000">
                <a:srgbClr val="D9DEE1"/>
              </a:gs>
            </a:gsLst>
            <a:path path="circle">
              <a:fillToRect l="50000" t="50000" r="50000" b="50000"/>
            </a:path>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Rectangle 5"/>
          <p:cNvSpPr>
            <a:spLocks noChangeArrowheads="1"/>
          </p:cNvSpPr>
          <p:nvPr userDrawn="1"/>
        </p:nvSpPr>
        <p:spPr bwMode="auto">
          <a:xfrm>
            <a:off x="1527293" y="-386308"/>
            <a:ext cx="321822" cy="325735"/>
          </a:xfrm>
          <a:prstGeom prst="rect">
            <a:avLst/>
          </a:prstGeom>
          <a:gradFill flip="none" rotWithShape="1">
            <a:gsLst>
              <a:gs pos="0">
                <a:srgbClr val="EBEBEB"/>
              </a:gs>
              <a:gs pos="100000">
                <a:srgbClr val="F0F0F0"/>
              </a:gs>
            </a:gsLst>
            <a:lin ang="5400000" scaled="1"/>
            <a:tileRect/>
          </a:gra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142114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C1EAFEE8-4C75-E241-9A31-F4F48C0BD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08" y="0"/>
            <a:ext cx="12193467" cy="6859588"/>
          </a:xfrm>
          <a:prstGeom prst="rect">
            <a:avLst/>
          </a:prstGeom>
        </p:spPr>
      </p:pic>
      <p:sp>
        <p:nvSpPr>
          <p:cNvPr id="1031" name="Rectangle 2"/>
          <p:cNvSpPr>
            <a:spLocks noGrp="1" noChangeArrowheads="1"/>
          </p:cNvSpPr>
          <p:nvPr>
            <p:ph type="title"/>
          </p:nvPr>
        </p:nvSpPr>
        <p:spPr bwMode="auto">
          <a:xfrm>
            <a:off x="551370" y="1701602"/>
            <a:ext cx="725002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Headline in Arial Regular 48 point</a:t>
            </a:r>
            <a:endParaRPr lang="zh-CN" altLang="en-US" dirty="0"/>
          </a:p>
        </p:txBody>
      </p:sp>
      <p:sp>
        <p:nvSpPr>
          <p:cNvPr id="1032" name="Rectangle 3"/>
          <p:cNvSpPr>
            <a:spLocks noGrp="1" noChangeArrowheads="1"/>
          </p:cNvSpPr>
          <p:nvPr>
            <p:ph type="body" idx="1"/>
          </p:nvPr>
        </p:nvSpPr>
        <p:spPr bwMode="auto">
          <a:xfrm>
            <a:off x="552971" y="3573810"/>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a:t>Department name</a:t>
            </a:r>
            <a:endParaRPr lang="zh-CN" altLang="en-US" dirty="0"/>
          </a:p>
        </p:txBody>
      </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xStyles>
    <p:titleStyle>
      <a:lvl1pPr algn="l" rtl="0" eaLnBrk="1" fontAlgn="base" hangingPunct="1">
        <a:spcBef>
          <a:spcPct val="0"/>
        </a:spcBef>
        <a:spcAft>
          <a:spcPct val="0"/>
        </a:spcAft>
        <a:defRPr lang="zh-CN" altLang="en-US" sz="48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图片 13">
            <a:extLst>
              <a:ext uri="{FF2B5EF4-FFF2-40B4-BE49-F238E27FC236}">
                <a16:creationId xmlns="" xmlns:a16="http://schemas.microsoft.com/office/drawing/2014/main" id="{FF28E747-455B-3B49-9DE0-4C2680CBCA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8955" y="320342"/>
            <a:ext cx="11176462" cy="592806"/>
          </a:xfrm>
          <a:prstGeom prst="rect">
            <a:avLst/>
          </a:prstGeom>
        </p:spPr>
        <p:txBody>
          <a:bodyPr vert="horz" lIns="121944" tIns="60972" rIns="121944" bIns="60972"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52240"/>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80385"/>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2019/2/25</a:t>
            </a:fld>
            <a:endParaRPr lang="zh-CN" altLang="en-US"/>
          </a:p>
        </p:txBody>
      </p:sp>
      <p:sp>
        <p:nvSpPr>
          <p:cNvPr id="5" name="页脚占位符 4"/>
          <p:cNvSpPr>
            <a:spLocks noGrp="1"/>
          </p:cNvSpPr>
          <p:nvPr>
            <p:ph type="ftr" sz="quarter" idx="3"/>
          </p:nvPr>
        </p:nvSpPr>
        <p:spPr>
          <a:xfrm>
            <a:off x="4066283" y="6374903"/>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85A371F5-A752-BB41-BED2-B2462DDE565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
        <p:nvSpPr>
          <p:cNvPr id="2" name="标题占位符 1"/>
          <p:cNvSpPr>
            <a:spLocks noGrp="1"/>
          </p:cNvSpPr>
          <p:nvPr>
            <p:ph type="title"/>
          </p:nvPr>
        </p:nvSpPr>
        <p:spPr>
          <a:xfrm>
            <a:off x="409077" y="388716"/>
            <a:ext cx="11176340" cy="592806"/>
          </a:xfrm>
          <a:prstGeom prst="rect">
            <a:avLst/>
          </a:prstGeom>
        </p:spPr>
        <p:txBody>
          <a:bodyPr vert="horz" lIns="121944" tIns="60972" rIns="121944" bIns="60972"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08955" y="1341562"/>
            <a:ext cx="11176462" cy="4715291"/>
          </a:xfrm>
          <a:prstGeom prst="rect">
            <a:avLst/>
          </a:prstGeom>
        </p:spPr>
        <p:txBody>
          <a:bodyPr vert="horz" lIns="121944" tIns="60972" rIns="121944" bIns="60972"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408955"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2019/2/25</a:t>
            </a:fld>
            <a:endParaRPr lang="zh-CN" altLang="en-US"/>
          </a:p>
        </p:txBody>
      </p:sp>
      <p:sp>
        <p:nvSpPr>
          <p:cNvPr id="5" name="页脚占位符 4"/>
          <p:cNvSpPr>
            <a:spLocks noGrp="1"/>
          </p:cNvSpPr>
          <p:nvPr>
            <p:ph type="ftr" sz="quarter" idx="3"/>
          </p:nvPr>
        </p:nvSpPr>
        <p:spPr>
          <a:xfrm>
            <a:off x="4066283"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dirty="0"/>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1219444" rtl="0" eaLnBrk="1" latinLnBrk="0" hangingPunct="1">
        <a:spcBef>
          <a:spcPct val="0"/>
        </a:spcBef>
        <a:buNone/>
        <a:defRPr sz="32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88579839-2BC2-7C42-8216-DD034F7E7D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4" y="0"/>
            <a:ext cx="12193467" cy="6859588"/>
          </a:xfrm>
          <a:prstGeom prst="rect">
            <a:avLst/>
          </a:prstGeom>
        </p:spPr>
      </p:pic>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cs.servicecomb.io/java-chassis/zh_CN/build-provider/jaxrs.html" TargetMode="External"/><Relationship Id="rId7" Type="http://schemas.openxmlformats.org/officeDocument/2006/relationships/hyperlink" Target="https://docs.servicecomb.io/java-chassis/zh_CN/build-consumer/using-resttemplate.html" TargetMode="External"/><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hyperlink" Target="https://docs.servicecomb.io/java-chassis/zh_CN/build-consumer/develop-consumer-using-rpc.html" TargetMode="External"/><Relationship Id="rId5" Type="http://schemas.openxmlformats.org/officeDocument/2006/relationships/hyperlink" Target="https://docs.servicecomb.io/java-chassis/zh_CN/build-provider/transparent-rpc.html" TargetMode="External"/><Relationship Id="rId4" Type="http://schemas.openxmlformats.org/officeDocument/2006/relationships/hyperlink" Target="https://docs.servicecomb.io/java-chassis/zh_CN/build-provider/springmvc.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servicecomb.io/java-chassis/zh_CN/build-provider/springmvc.html" TargetMode="External"/><Relationship Id="rId2" Type="http://schemas.openxmlformats.org/officeDocument/2006/relationships/hyperlink" Target="https://docs.servicecomb.io/java-chassis/zh_CN/build-provider/jaxrs.html" TargetMode="Externa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docs.servicecomb.io/java-chassis/zh_CN/build-provider/transparent-rpc.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127.0.0.1:8080/provider/v0/hello/Bo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servicecomb.io/java-chassis/zh_CN/build-provider/interface-constraints.html"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servicecomb.io/java-chassis/zh_CN/start/architecture.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624979" y="1891784"/>
            <a:ext cx="7490717" cy="833178"/>
          </a:xfrm>
        </p:spPr>
        <p:txBody>
          <a:bodyPr/>
          <a:lstStyle/>
          <a:p>
            <a:r>
              <a:rPr lang="en-US" altLang="zh-CN" dirty="0" smtClean="0">
                <a:solidFill>
                  <a:srgbClr val="202A4C"/>
                </a:solidFill>
              </a:rPr>
              <a:t>21</a:t>
            </a:r>
            <a:r>
              <a:rPr lang="zh-CN" altLang="en-US" dirty="0" smtClean="0">
                <a:solidFill>
                  <a:srgbClr val="202A4C"/>
                </a:solidFill>
              </a:rPr>
              <a:t>天微服务实战营</a:t>
            </a:r>
            <a:r>
              <a:rPr lang="en-US" altLang="zh-CN" dirty="0" smtClean="0">
                <a:solidFill>
                  <a:srgbClr val="202A4C"/>
                </a:solidFill>
              </a:rPr>
              <a:t>-Day2</a:t>
            </a:r>
            <a:endParaRPr lang="zh-CN" altLang="en-US" dirty="0">
              <a:solidFill>
                <a:srgbClr val="202A4C"/>
              </a:solidFill>
            </a:endParaRPr>
          </a:p>
        </p:txBody>
      </p:sp>
      <p:sp>
        <p:nvSpPr>
          <p:cNvPr id="11" name="副标题 10"/>
          <p:cNvSpPr>
            <a:spLocks noGrp="1"/>
          </p:cNvSpPr>
          <p:nvPr>
            <p:ph type="subTitle" idx="11"/>
          </p:nvPr>
        </p:nvSpPr>
        <p:spPr>
          <a:xfrm>
            <a:off x="624979" y="3053007"/>
            <a:ext cx="6984776" cy="520804"/>
          </a:xfrm>
        </p:spPr>
        <p:txBody>
          <a:bodyPr/>
          <a:lstStyle/>
          <a:p>
            <a:r>
              <a:rPr lang="zh-CN" altLang="en-US" dirty="0">
                <a:solidFill>
                  <a:srgbClr val="202A4C"/>
                </a:solidFill>
              </a:rPr>
              <a:t>华为云</a:t>
            </a:r>
            <a:r>
              <a:rPr lang="en" altLang="zh-CN" dirty="0">
                <a:solidFill>
                  <a:srgbClr val="202A4C"/>
                </a:solidFill>
              </a:rPr>
              <a:t>DevCloud &amp; </a:t>
            </a:r>
            <a:r>
              <a:rPr lang="en-US" altLang="zh-CN" dirty="0" smtClean="0">
                <a:solidFill>
                  <a:srgbClr val="202A4C"/>
                </a:solidFill>
              </a:rPr>
              <a:t>ServiceStage</a:t>
            </a:r>
            <a:r>
              <a:rPr lang="zh-CN" altLang="en-US" dirty="0" smtClean="0">
                <a:solidFill>
                  <a:srgbClr val="202A4C"/>
                </a:solidFill>
              </a:rPr>
              <a:t>服务</a:t>
            </a:r>
            <a:r>
              <a:rPr lang="zh-CN" altLang="en-US" dirty="0">
                <a:solidFill>
                  <a:srgbClr val="202A4C"/>
                </a:solidFill>
              </a:rPr>
              <a:t>联合出品</a:t>
            </a:r>
          </a:p>
        </p:txBody>
      </p:sp>
    </p:spTree>
    <p:extLst>
      <p:ext uri="{BB962C8B-B14F-4D97-AF65-F5344CB8AC3E}">
        <p14:creationId xmlns:p14="http://schemas.microsoft.com/office/powerpoint/2010/main" val="587714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开发微服务调用者</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开发一个</a:t>
            </a:r>
            <a:r>
              <a:rPr kumimoji="1" lang="en-US" altLang="zh-CN" dirty="0" smtClean="0">
                <a:solidFill>
                  <a:srgbClr val="202A4C"/>
                </a:solidFill>
              </a:rPr>
              <a:t>consumer</a:t>
            </a:r>
            <a:r>
              <a:rPr kumimoji="1" lang="zh-CN" altLang="en-US" dirty="0" smtClean="0">
                <a:solidFill>
                  <a:srgbClr val="202A4C"/>
                </a:solidFill>
              </a:rPr>
              <a:t>服务来调用</a:t>
            </a:r>
            <a:r>
              <a:rPr kumimoji="1" lang="en-US" altLang="zh-CN" dirty="0" smtClean="0">
                <a:solidFill>
                  <a:srgbClr val="202A4C"/>
                </a:solidFill>
              </a:rPr>
              <a:t>provider</a:t>
            </a:r>
            <a:r>
              <a:rPr kumimoji="1" lang="zh-CN" altLang="en-US" dirty="0" smtClean="0">
                <a:solidFill>
                  <a:srgbClr val="202A4C"/>
                </a:solidFill>
              </a:rPr>
              <a:t>服务，</a:t>
            </a:r>
            <a:r>
              <a:rPr kumimoji="1" lang="en-US" altLang="zh-CN" dirty="0" smtClean="0">
                <a:solidFill>
                  <a:srgbClr val="202A4C"/>
                </a:solidFill>
              </a:rPr>
              <a:t>pom.xml</a:t>
            </a:r>
            <a:r>
              <a:rPr kumimoji="1" lang="zh-CN" altLang="en-US" dirty="0" smtClean="0">
                <a:solidFill>
                  <a:srgbClr val="202A4C"/>
                </a:solidFill>
              </a:rPr>
              <a:t>文件和</a:t>
            </a:r>
            <a:r>
              <a:rPr kumimoji="1" lang="en-US" altLang="zh-CN" dirty="0" smtClean="0">
                <a:solidFill>
                  <a:srgbClr val="202A4C"/>
                </a:solidFill>
              </a:rPr>
              <a:t>main</a:t>
            </a:r>
            <a:r>
              <a:rPr kumimoji="1" lang="zh-CN" altLang="en-US" dirty="0" smtClean="0">
                <a:solidFill>
                  <a:srgbClr val="202A4C"/>
                </a:solidFill>
              </a:rPr>
              <a:t>类完全相同，定义一个</a:t>
            </a:r>
            <a:r>
              <a:rPr kumimoji="1" lang="en-US" altLang="zh-CN" dirty="0" smtClean="0">
                <a:solidFill>
                  <a:srgbClr val="202A4C"/>
                </a:solidFill>
              </a:rPr>
              <a:t>REST</a:t>
            </a:r>
            <a:r>
              <a:rPr kumimoji="1" lang="zh-CN" altLang="en-US" dirty="0" smtClean="0">
                <a:solidFill>
                  <a:srgbClr val="202A4C"/>
                </a:solidFill>
              </a:rPr>
              <a:t>接口类接收外部请求并调用</a:t>
            </a:r>
            <a:r>
              <a:rPr kumimoji="1" lang="en-US" altLang="zh-CN" dirty="0" smtClean="0">
                <a:solidFill>
                  <a:srgbClr val="202A4C"/>
                </a:solidFill>
              </a:rPr>
              <a:t>provider</a:t>
            </a:r>
            <a:r>
              <a:rPr kumimoji="1" lang="zh-CN" altLang="en-US" dirty="0" smtClean="0">
                <a:solidFill>
                  <a:srgbClr val="202A4C"/>
                </a:solidFill>
              </a:rPr>
              <a:t>服务：</a:t>
            </a:r>
            <a:endParaRPr kumimoji="1" lang="en-US" altLang="zh-CN" dirty="0" smtClean="0">
              <a:solidFill>
                <a:srgbClr val="202A4C"/>
              </a:solidFill>
            </a:endParaRPr>
          </a:p>
        </p:txBody>
      </p:sp>
      <p:pic>
        <p:nvPicPr>
          <p:cNvPr id="4" name="图片 3"/>
          <p:cNvPicPr>
            <a:picLocks noChangeAspect="1"/>
          </p:cNvPicPr>
          <p:nvPr/>
        </p:nvPicPr>
        <p:blipFill>
          <a:blip r:embed="rId2"/>
          <a:stretch>
            <a:fillRect/>
          </a:stretch>
        </p:blipFill>
        <p:spPr>
          <a:xfrm>
            <a:off x="408159" y="2061642"/>
            <a:ext cx="7191375" cy="4124325"/>
          </a:xfrm>
          <a:prstGeom prst="rect">
            <a:avLst/>
          </a:prstGeom>
        </p:spPr>
      </p:pic>
      <p:sp>
        <p:nvSpPr>
          <p:cNvPr id="8" name="文本框 7"/>
          <p:cNvSpPr txBox="1"/>
          <p:nvPr/>
        </p:nvSpPr>
        <p:spPr>
          <a:xfrm>
            <a:off x="7599534" y="3558128"/>
            <a:ext cx="4186685" cy="1815882"/>
          </a:xfrm>
          <a:prstGeom prst="rect">
            <a:avLst/>
          </a:prstGeom>
          <a:noFill/>
        </p:spPr>
        <p:txBody>
          <a:bodyPr wrap="square" rtlCol="0">
            <a:spAutoFit/>
          </a:bodyPr>
          <a:lstStyle/>
          <a:p>
            <a:r>
              <a:rPr lang="en-US" altLang="zh-CN" sz="1600" dirty="0" smtClean="0">
                <a:solidFill>
                  <a:srgbClr val="0070C0"/>
                </a:solidFill>
              </a:rPr>
              <a:t>CSEJavaSDK</a:t>
            </a:r>
            <a:r>
              <a:rPr lang="zh-CN" altLang="en-US" sz="1600" dirty="0" smtClean="0">
                <a:solidFill>
                  <a:srgbClr val="0070C0"/>
                </a:solidFill>
              </a:rPr>
              <a:t>支持</a:t>
            </a:r>
            <a:r>
              <a:rPr lang="en-US" altLang="zh-CN" sz="1600" dirty="0" smtClean="0">
                <a:solidFill>
                  <a:srgbClr val="0070C0"/>
                </a:solidFill>
                <a:hlinkClick r:id="rId3"/>
              </a:rPr>
              <a:t>JAX-RS</a:t>
            </a:r>
            <a:r>
              <a:rPr lang="zh-CN" altLang="en-US" sz="1600" dirty="0">
                <a:solidFill>
                  <a:srgbClr val="0070C0"/>
                </a:solidFill>
              </a:rPr>
              <a:t>、</a:t>
            </a:r>
            <a:r>
              <a:rPr lang="en-US" altLang="zh-CN" sz="1600" dirty="0">
                <a:solidFill>
                  <a:srgbClr val="0070C0"/>
                </a:solidFill>
                <a:hlinkClick r:id="rId4"/>
              </a:rPr>
              <a:t>Spring </a:t>
            </a:r>
            <a:r>
              <a:rPr lang="en-US" altLang="zh-CN" sz="1600" dirty="0" smtClean="0">
                <a:solidFill>
                  <a:srgbClr val="0070C0"/>
                </a:solidFill>
                <a:hlinkClick r:id="rId4"/>
              </a:rPr>
              <a:t>MVC</a:t>
            </a:r>
            <a:r>
              <a:rPr lang="zh-CN" altLang="en-US" sz="1600" dirty="0" smtClean="0">
                <a:solidFill>
                  <a:srgbClr val="0070C0"/>
                </a:solidFill>
              </a:rPr>
              <a:t>和</a:t>
            </a:r>
            <a:r>
              <a:rPr lang="en-US" altLang="zh-CN" sz="1600" dirty="0" smtClean="0">
                <a:solidFill>
                  <a:srgbClr val="0070C0"/>
                </a:solidFill>
                <a:hlinkClick r:id="rId5"/>
              </a:rPr>
              <a:t>RPC</a:t>
            </a:r>
            <a:r>
              <a:rPr lang="zh-CN" altLang="en-US" sz="1600" dirty="0" smtClean="0">
                <a:solidFill>
                  <a:srgbClr val="0070C0"/>
                </a:solidFill>
              </a:rPr>
              <a:t>三种开发风格，一般我们推荐用户使用前两种，配合</a:t>
            </a:r>
            <a:r>
              <a:rPr lang="en-US" altLang="zh-CN" sz="1600" dirty="0" smtClean="0">
                <a:solidFill>
                  <a:srgbClr val="0070C0"/>
                </a:solidFill>
              </a:rPr>
              <a:t>CSEJavaSDK</a:t>
            </a:r>
            <a:r>
              <a:rPr lang="zh-CN" altLang="en-US" sz="1600" dirty="0" smtClean="0">
                <a:solidFill>
                  <a:srgbClr val="0070C0"/>
                </a:solidFill>
              </a:rPr>
              <a:t>自动生成服务契约的能力开发更方便。</a:t>
            </a:r>
            <a:endParaRPr lang="en-US" altLang="zh-CN" sz="1600" dirty="0" smtClean="0">
              <a:solidFill>
                <a:srgbClr val="0070C0"/>
              </a:solidFill>
            </a:endParaRPr>
          </a:p>
          <a:p>
            <a:endParaRPr lang="en-US" altLang="zh-CN" sz="1600" dirty="0" smtClean="0">
              <a:solidFill>
                <a:srgbClr val="0070C0"/>
              </a:solidFill>
            </a:endParaRPr>
          </a:p>
          <a:p>
            <a:r>
              <a:rPr lang="en-US" altLang="zh-CN" sz="1600" dirty="0" smtClean="0">
                <a:solidFill>
                  <a:srgbClr val="0070C0"/>
                </a:solidFill>
              </a:rPr>
              <a:t>CSEJavaSDK</a:t>
            </a:r>
            <a:r>
              <a:rPr lang="zh-CN" altLang="en-US" sz="1600" dirty="0">
                <a:solidFill>
                  <a:srgbClr val="0070C0"/>
                </a:solidFill>
              </a:rPr>
              <a:t>提供了两种微服务调用方式，</a:t>
            </a:r>
            <a:r>
              <a:rPr lang="en-US" altLang="zh-CN" sz="1600" dirty="0">
                <a:solidFill>
                  <a:srgbClr val="0070C0"/>
                </a:solidFill>
                <a:hlinkClick r:id="rId6"/>
              </a:rPr>
              <a:t>RPC</a:t>
            </a:r>
            <a:r>
              <a:rPr lang="zh-CN" altLang="en-US" sz="1600" dirty="0">
                <a:solidFill>
                  <a:srgbClr val="0070C0"/>
                </a:solidFill>
                <a:hlinkClick r:id="rId6"/>
              </a:rPr>
              <a:t>方式</a:t>
            </a:r>
            <a:r>
              <a:rPr lang="zh-CN" altLang="en-US" sz="1600" dirty="0">
                <a:solidFill>
                  <a:srgbClr val="0070C0"/>
                </a:solidFill>
              </a:rPr>
              <a:t>和</a:t>
            </a:r>
            <a:r>
              <a:rPr lang="en-US" altLang="zh-CN" sz="1600" dirty="0" err="1">
                <a:solidFill>
                  <a:srgbClr val="0070C0"/>
                </a:solidFill>
                <a:hlinkClick r:id="rId7"/>
              </a:rPr>
              <a:t>RestTemplate</a:t>
            </a:r>
            <a:r>
              <a:rPr lang="zh-CN" altLang="en-US" sz="1600" dirty="0">
                <a:solidFill>
                  <a:srgbClr val="0070C0"/>
                </a:solidFill>
                <a:hlinkClick r:id="rId7"/>
              </a:rPr>
              <a:t>方式</a:t>
            </a:r>
            <a:r>
              <a:rPr lang="zh-CN" altLang="en-US" sz="1600" dirty="0" smtClean="0">
                <a:solidFill>
                  <a:srgbClr val="0070C0"/>
                </a:solidFill>
              </a:rPr>
              <a:t>。</a:t>
            </a:r>
            <a:endParaRPr lang="en-US" altLang="zh-CN" sz="1600" dirty="0">
              <a:solidFill>
                <a:srgbClr val="0070C0"/>
              </a:solidFill>
            </a:endParaRPr>
          </a:p>
        </p:txBody>
      </p:sp>
      <p:pic>
        <p:nvPicPr>
          <p:cNvPr id="6" name="图片 5"/>
          <p:cNvPicPr>
            <a:picLocks noChangeAspect="1"/>
          </p:cNvPicPr>
          <p:nvPr/>
        </p:nvPicPr>
        <p:blipFill>
          <a:blip r:embed="rId8"/>
          <a:stretch>
            <a:fillRect/>
          </a:stretch>
        </p:blipFill>
        <p:spPr>
          <a:xfrm>
            <a:off x="7599534" y="2565698"/>
            <a:ext cx="3552825" cy="923925"/>
          </a:xfrm>
          <a:prstGeom prst="rect">
            <a:avLst/>
          </a:prstGeom>
        </p:spPr>
      </p:pic>
      <p:sp>
        <p:nvSpPr>
          <p:cNvPr id="9" name="矩形 8"/>
          <p:cNvSpPr/>
          <p:nvPr/>
        </p:nvSpPr>
        <p:spPr>
          <a:xfrm>
            <a:off x="1129035" y="2838302"/>
            <a:ext cx="86409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肘形连接符 10"/>
          <p:cNvCxnSpPr/>
          <p:nvPr/>
        </p:nvCxnSpPr>
        <p:spPr>
          <a:xfrm flipV="1">
            <a:off x="1993131" y="2838302"/>
            <a:ext cx="5606403" cy="14401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18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开发微服务调用者</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en-US" altLang="zh-CN" dirty="0" smtClean="0">
                <a:solidFill>
                  <a:srgbClr val="202A4C"/>
                </a:solidFill>
              </a:rPr>
              <a:t>consumer</a:t>
            </a:r>
            <a:r>
              <a:rPr kumimoji="1" lang="zh-CN" altLang="en-US" dirty="0" smtClean="0">
                <a:solidFill>
                  <a:srgbClr val="202A4C"/>
                </a:solidFill>
              </a:rPr>
              <a:t>服务的</a:t>
            </a:r>
            <a:r>
              <a:rPr kumimoji="1" lang="en-US" altLang="zh-CN" dirty="0" smtClean="0">
                <a:solidFill>
                  <a:srgbClr val="202A4C"/>
                </a:solidFill>
              </a:rPr>
              <a:t>microservice.yaml</a:t>
            </a:r>
            <a:r>
              <a:rPr kumimoji="1" lang="zh-CN" altLang="en-US" dirty="0" smtClean="0">
                <a:solidFill>
                  <a:srgbClr val="202A4C"/>
                </a:solidFill>
              </a:rPr>
              <a:t>文件与</a:t>
            </a:r>
            <a:r>
              <a:rPr kumimoji="1" lang="en-US" altLang="zh-CN" dirty="0" smtClean="0">
                <a:solidFill>
                  <a:srgbClr val="202A4C"/>
                </a:solidFill>
              </a:rPr>
              <a:t>provider</a:t>
            </a:r>
            <a:r>
              <a:rPr kumimoji="1" lang="zh-CN" altLang="en-US" dirty="0" smtClean="0">
                <a:solidFill>
                  <a:srgbClr val="202A4C"/>
                </a:solidFill>
              </a:rPr>
              <a:t>服务基本一致，但是注意它的服务名称需要改为</a:t>
            </a:r>
            <a:r>
              <a:rPr kumimoji="1" lang="en-US" altLang="zh-CN" dirty="0" smtClean="0">
                <a:solidFill>
                  <a:srgbClr val="202A4C"/>
                </a:solidFill>
              </a:rPr>
              <a:t>“consumer” </a:t>
            </a:r>
            <a:r>
              <a:rPr kumimoji="1" lang="zh-CN" altLang="en-US" dirty="0" smtClean="0">
                <a:solidFill>
                  <a:srgbClr val="202A4C"/>
                </a:solidFill>
              </a:rPr>
              <a:t>，服务监听地址改为</a:t>
            </a:r>
            <a:r>
              <a:rPr kumimoji="1" lang="en-US" altLang="zh-CN" dirty="0" smtClean="0">
                <a:solidFill>
                  <a:srgbClr val="202A4C"/>
                </a:solidFill>
              </a:rPr>
              <a:t>“0.0.0.0:9090” </a:t>
            </a:r>
            <a:r>
              <a:rPr kumimoji="1" lang="zh-CN" altLang="en-US" dirty="0" smtClean="0">
                <a:solidFill>
                  <a:srgbClr val="202A4C"/>
                </a:solidFill>
              </a:rPr>
              <a:t>。</a:t>
            </a:r>
            <a:endParaRPr kumimoji="1" lang="en-US" altLang="zh-CN" dirty="0" smtClean="0">
              <a:solidFill>
                <a:srgbClr val="202A4C"/>
              </a:solidFill>
            </a:endParaRPr>
          </a:p>
          <a:p>
            <a:r>
              <a:rPr kumimoji="1" lang="zh-CN" altLang="en-US" dirty="0" smtClean="0">
                <a:solidFill>
                  <a:srgbClr val="202A4C"/>
                </a:solidFill>
              </a:rPr>
              <a:t>启动</a:t>
            </a:r>
            <a:r>
              <a:rPr kumimoji="1" lang="en-US" altLang="zh-CN" dirty="0" smtClean="0">
                <a:solidFill>
                  <a:srgbClr val="202A4C"/>
                </a:solidFill>
              </a:rPr>
              <a:t>consumer</a:t>
            </a:r>
            <a:r>
              <a:rPr kumimoji="1" lang="zh-CN" altLang="en-US" dirty="0" smtClean="0">
                <a:solidFill>
                  <a:srgbClr val="202A4C"/>
                </a:solidFill>
              </a:rPr>
              <a:t>服务，可以在</a:t>
            </a:r>
            <a:r>
              <a:rPr kumimoji="1" lang="en-US" altLang="zh-CN" dirty="0" smtClean="0">
                <a:solidFill>
                  <a:srgbClr val="202A4C"/>
                </a:solidFill>
              </a:rPr>
              <a:t>ServiceStage</a:t>
            </a:r>
            <a:r>
              <a:rPr kumimoji="1" lang="zh-CN" altLang="en-US" dirty="0" smtClean="0">
                <a:solidFill>
                  <a:srgbClr val="202A4C"/>
                </a:solidFill>
              </a:rPr>
              <a:t>的微服务控制台看到</a:t>
            </a:r>
            <a:r>
              <a:rPr kumimoji="1" lang="en-US" altLang="zh-CN" dirty="0" smtClean="0">
                <a:solidFill>
                  <a:srgbClr val="202A4C"/>
                </a:solidFill>
              </a:rPr>
              <a:t>consumer</a:t>
            </a:r>
            <a:r>
              <a:rPr kumimoji="1" lang="zh-CN" altLang="en-US" dirty="0" smtClean="0">
                <a:solidFill>
                  <a:srgbClr val="202A4C"/>
                </a:solidFill>
              </a:rPr>
              <a:t>服务。调用</a:t>
            </a:r>
            <a:r>
              <a:rPr kumimoji="1" lang="en-US" altLang="zh-CN" dirty="0" smtClean="0">
                <a:solidFill>
                  <a:srgbClr val="202A4C"/>
                </a:solidFill>
              </a:rPr>
              <a:t>consumer</a:t>
            </a:r>
            <a:r>
              <a:rPr kumimoji="1" lang="zh-CN" altLang="en-US" dirty="0" smtClean="0">
                <a:solidFill>
                  <a:srgbClr val="202A4C"/>
                </a:solidFill>
              </a:rPr>
              <a:t>服务的两个接口，可以看到通过</a:t>
            </a:r>
            <a:r>
              <a:rPr kumimoji="1" lang="en-US" altLang="zh-CN" dirty="0" smtClean="0">
                <a:solidFill>
                  <a:srgbClr val="202A4C"/>
                </a:solidFill>
              </a:rPr>
              <a:t>RPC</a:t>
            </a:r>
            <a:r>
              <a:rPr kumimoji="1" lang="zh-CN" altLang="en-US" dirty="0" smtClean="0">
                <a:solidFill>
                  <a:srgbClr val="202A4C"/>
                </a:solidFill>
              </a:rPr>
              <a:t>方式和</a:t>
            </a:r>
            <a:r>
              <a:rPr kumimoji="1" lang="en-US" altLang="zh-CN" dirty="0" err="1" smtClean="0">
                <a:solidFill>
                  <a:srgbClr val="202A4C"/>
                </a:solidFill>
              </a:rPr>
              <a:t>RestTemplate</a:t>
            </a:r>
            <a:r>
              <a:rPr kumimoji="1" lang="zh-CN" altLang="en-US" dirty="0" smtClean="0">
                <a:solidFill>
                  <a:srgbClr val="202A4C"/>
                </a:solidFill>
              </a:rPr>
              <a:t>方式都能够成功调用</a:t>
            </a:r>
            <a:r>
              <a:rPr kumimoji="1" lang="en-US" altLang="zh-CN" dirty="0" smtClean="0">
                <a:solidFill>
                  <a:srgbClr val="202A4C"/>
                </a:solidFill>
              </a:rPr>
              <a:t>provider</a:t>
            </a:r>
            <a:r>
              <a:rPr kumimoji="1" lang="zh-CN" altLang="en-US" dirty="0" smtClean="0">
                <a:solidFill>
                  <a:srgbClr val="202A4C"/>
                </a:solidFill>
              </a:rPr>
              <a:t>。</a:t>
            </a:r>
            <a:endParaRPr kumimoji="1" lang="en-US" altLang="zh-CN" dirty="0" smtClean="0">
              <a:solidFill>
                <a:srgbClr val="202A4C"/>
              </a:solidFill>
            </a:endParaRPr>
          </a:p>
        </p:txBody>
      </p:sp>
      <p:pic>
        <p:nvPicPr>
          <p:cNvPr id="12" name="图片 11"/>
          <p:cNvPicPr>
            <a:picLocks noChangeAspect="1"/>
          </p:cNvPicPr>
          <p:nvPr/>
        </p:nvPicPr>
        <p:blipFill>
          <a:blip r:embed="rId2"/>
          <a:stretch>
            <a:fillRect/>
          </a:stretch>
        </p:blipFill>
        <p:spPr>
          <a:xfrm>
            <a:off x="408159" y="3375693"/>
            <a:ext cx="8591550" cy="2962275"/>
          </a:xfrm>
          <a:prstGeom prst="rect">
            <a:avLst/>
          </a:prstGeom>
        </p:spPr>
      </p:pic>
    </p:spTree>
    <p:extLst>
      <p:ext uri="{BB962C8B-B14F-4D97-AF65-F5344CB8AC3E}">
        <p14:creationId xmlns:p14="http://schemas.microsoft.com/office/powerpoint/2010/main" val="3239107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4A0B396E-1FCE-6548-A0DA-229DA804A56A}"/>
              </a:ext>
            </a:extLst>
          </p:cNvPr>
          <p:cNvSpPr txBox="1"/>
          <p:nvPr/>
        </p:nvSpPr>
        <p:spPr>
          <a:xfrm>
            <a:off x="4441403" y="2277666"/>
            <a:ext cx="3098669" cy="830997"/>
          </a:xfrm>
          <a:prstGeom prst="rect">
            <a:avLst/>
          </a:prstGeom>
          <a:noFill/>
        </p:spPr>
        <p:txBody>
          <a:bodyPr wrap="none" rtlCol="0">
            <a:spAutoFit/>
          </a:bodyPr>
          <a:lstStyle/>
          <a:p>
            <a:r>
              <a:rPr lang="en-US" altLang="zh-CN" sz="4800" dirty="0">
                <a:solidFill>
                  <a:srgbClr val="202A4C"/>
                </a:solidFill>
              </a:rPr>
              <a:t>Thank You</a:t>
            </a:r>
            <a:endParaRPr lang="zh-CN" altLang="zh-CN" sz="4800" dirty="0">
              <a:solidFill>
                <a:srgbClr val="202A4C"/>
              </a:solidFill>
            </a:endParaRPr>
          </a:p>
        </p:txBody>
      </p:sp>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lang="en-US" altLang="zh-CN" dirty="0" smtClean="0">
                <a:solidFill>
                  <a:srgbClr val="202A4C"/>
                </a:solidFill>
              </a:rPr>
              <a:t>Day2 </a:t>
            </a:r>
            <a:r>
              <a:rPr lang="zh-CN" altLang="en-US" dirty="0" smtClean="0">
                <a:solidFill>
                  <a:srgbClr val="202A4C"/>
                </a:solidFill>
              </a:rPr>
              <a:t>微服务入门之编写</a:t>
            </a:r>
            <a:r>
              <a:rPr lang="en-US" altLang="zh-CN" smtClean="0">
                <a:solidFill>
                  <a:srgbClr val="202A4C"/>
                </a:solidFill>
              </a:rPr>
              <a:t>HelloWorld</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大纲</a:t>
            </a:r>
            <a:endParaRPr kumimoji="1" lang="en-US" altLang="zh-CN" dirty="0" smtClean="0">
              <a:solidFill>
                <a:srgbClr val="202A4C"/>
              </a:solidFill>
            </a:endParaRPr>
          </a:p>
          <a:p>
            <a:pPr marL="342900" indent="-342900">
              <a:buFont typeface="Arial" panose="020B0604020202020204" pitchFamily="34" charset="0"/>
              <a:buChar char="•"/>
            </a:pPr>
            <a:r>
              <a:rPr kumimoji="1" lang="zh-CN" altLang="en-US" dirty="0" smtClean="0">
                <a:solidFill>
                  <a:srgbClr val="202A4C"/>
                </a:solidFill>
              </a:rPr>
              <a:t>开发第一个微服务</a:t>
            </a:r>
            <a:endParaRPr kumimoji="1" lang="en-US" altLang="zh-CN" dirty="0" smtClean="0">
              <a:solidFill>
                <a:srgbClr val="202A4C"/>
              </a:solidFill>
            </a:endParaRPr>
          </a:p>
          <a:p>
            <a:pPr marL="342900" indent="-342900">
              <a:buFont typeface="Arial" panose="020B0604020202020204" pitchFamily="34" charset="0"/>
              <a:buChar char="•"/>
            </a:pPr>
            <a:r>
              <a:rPr kumimoji="1" lang="zh-CN" altLang="en-US" dirty="0" smtClean="0">
                <a:solidFill>
                  <a:srgbClr val="202A4C"/>
                </a:solidFill>
              </a:rPr>
              <a:t>服务契约</a:t>
            </a:r>
            <a:endParaRPr kumimoji="1" lang="en-US" altLang="zh-CN" dirty="0" smtClean="0">
              <a:solidFill>
                <a:srgbClr val="202A4C"/>
              </a:solidFill>
            </a:endParaRPr>
          </a:p>
          <a:p>
            <a:pPr marL="342900" indent="-342900">
              <a:buFont typeface="Arial" panose="020B0604020202020204" pitchFamily="34" charset="0"/>
              <a:buChar char="•"/>
            </a:pPr>
            <a:r>
              <a:rPr kumimoji="1" lang="zh-CN" altLang="en-US" dirty="0" smtClean="0">
                <a:solidFill>
                  <a:srgbClr val="202A4C"/>
                </a:solidFill>
              </a:rPr>
              <a:t>开发服务调用者</a:t>
            </a:r>
            <a:endParaRPr kumimoji="1" lang="zh-CN" altLang="en-US" dirty="0">
              <a:solidFill>
                <a:srgbClr val="202A4C"/>
              </a:solidFill>
            </a:endParaRPr>
          </a:p>
        </p:txBody>
      </p:sp>
    </p:spTree>
    <p:extLst>
      <p:ext uri="{BB962C8B-B14F-4D97-AF65-F5344CB8AC3E}">
        <p14:creationId xmlns:p14="http://schemas.microsoft.com/office/powerpoint/2010/main" val="2258646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开发第一个微服务</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创建</a:t>
            </a:r>
            <a:r>
              <a:rPr kumimoji="1" lang="zh-CN" altLang="en-US" dirty="0">
                <a:solidFill>
                  <a:srgbClr val="202A4C"/>
                </a:solidFill>
              </a:rPr>
              <a:t>一个空的</a:t>
            </a:r>
            <a:r>
              <a:rPr kumimoji="1" lang="en-US" altLang="zh-CN" dirty="0">
                <a:solidFill>
                  <a:srgbClr val="202A4C"/>
                </a:solidFill>
              </a:rPr>
              <a:t>maven</a:t>
            </a:r>
            <a:r>
              <a:rPr kumimoji="1" lang="zh-CN" altLang="en-US" dirty="0">
                <a:solidFill>
                  <a:srgbClr val="202A4C"/>
                </a:solidFill>
              </a:rPr>
              <a:t>工程，然后在</a:t>
            </a:r>
            <a:r>
              <a:rPr kumimoji="1" lang="en-US" altLang="zh-CN" dirty="0">
                <a:solidFill>
                  <a:srgbClr val="202A4C"/>
                </a:solidFill>
              </a:rPr>
              <a:t>pom</a:t>
            </a:r>
            <a:r>
              <a:rPr kumimoji="1" lang="zh-CN" altLang="en-US" dirty="0">
                <a:solidFill>
                  <a:srgbClr val="202A4C"/>
                </a:solidFill>
              </a:rPr>
              <a:t>文件中加入如下依赖：</a:t>
            </a:r>
          </a:p>
          <a:p>
            <a:endParaRPr kumimoji="1" lang="zh-CN" altLang="en-US" dirty="0">
              <a:solidFill>
                <a:srgbClr val="202A4C"/>
              </a:solidFill>
            </a:endParaRPr>
          </a:p>
        </p:txBody>
      </p:sp>
      <p:sp>
        <p:nvSpPr>
          <p:cNvPr id="4" name="文本框 3"/>
          <p:cNvSpPr txBox="1"/>
          <p:nvPr/>
        </p:nvSpPr>
        <p:spPr>
          <a:xfrm>
            <a:off x="4873451" y="2190750"/>
            <a:ext cx="7056784" cy="1400383"/>
          </a:xfrm>
          <a:prstGeom prst="rect">
            <a:avLst/>
          </a:prstGeom>
          <a:noFill/>
        </p:spPr>
        <p:txBody>
          <a:bodyPr wrap="square" rtlCol="0">
            <a:spAutoFit/>
          </a:bodyPr>
          <a:lstStyle/>
          <a:p>
            <a:pPr>
              <a:lnSpc>
                <a:spcPts val="3440"/>
              </a:lnSpc>
            </a:pPr>
            <a:r>
              <a:rPr lang="zh-CN" altLang="en-US" sz="1600" dirty="0" smtClean="0">
                <a:solidFill>
                  <a:srgbClr val="0070C0"/>
                </a:solidFill>
              </a:rPr>
              <a:t>创建一个简单的</a:t>
            </a:r>
            <a:r>
              <a:rPr lang="en-US" altLang="zh-CN" sz="1600" dirty="0" smtClean="0">
                <a:solidFill>
                  <a:srgbClr val="0070C0"/>
                </a:solidFill>
              </a:rPr>
              <a:t>CSEJavaSDK</a:t>
            </a:r>
            <a:r>
              <a:rPr lang="zh-CN" altLang="en-US" sz="1600" dirty="0" smtClean="0">
                <a:solidFill>
                  <a:srgbClr val="0070C0"/>
                </a:solidFill>
              </a:rPr>
              <a:t>微服务只需要引入</a:t>
            </a:r>
            <a:r>
              <a:rPr lang="en-US" sz="1600" dirty="0" smtClean="0">
                <a:solidFill>
                  <a:srgbClr val="0070C0"/>
                </a:solidFill>
              </a:rPr>
              <a:t>cse-solution-service-engine</a:t>
            </a:r>
            <a:r>
              <a:rPr lang="zh-CN" altLang="en-US" sz="1600" dirty="0" smtClean="0">
                <a:solidFill>
                  <a:srgbClr val="0070C0"/>
                </a:solidFill>
              </a:rPr>
              <a:t>包，但我们仍然推荐大家使用</a:t>
            </a:r>
            <a:r>
              <a:rPr lang="en-US" altLang="zh-CN" sz="1600" dirty="0" smtClean="0">
                <a:solidFill>
                  <a:srgbClr val="0070C0"/>
                </a:solidFill>
              </a:rPr>
              <a:t>&lt;</a:t>
            </a:r>
            <a:r>
              <a:rPr lang="en-US" altLang="zh-CN" sz="1600" dirty="0">
                <a:solidFill>
                  <a:srgbClr val="0070C0"/>
                </a:solidFill>
              </a:rPr>
              <a:t>d</a:t>
            </a:r>
            <a:r>
              <a:rPr lang="en-US" altLang="zh-CN" sz="1600" dirty="0" smtClean="0">
                <a:solidFill>
                  <a:srgbClr val="0070C0"/>
                </a:solidFill>
              </a:rPr>
              <a:t>ependencyManagement&gt;</a:t>
            </a:r>
            <a:r>
              <a:rPr lang="zh-CN" altLang="en-US" sz="1600" dirty="0" smtClean="0">
                <a:solidFill>
                  <a:srgbClr val="0070C0"/>
                </a:solidFill>
              </a:rPr>
              <a:t>管理依赖依赖，这在项目依赖关系复杂时可以有效降低依赖管理复杂度。</a:t>
            </a:r>
            <a:endParaRPr lang="en-US" sz="1600" dirty="0" smtClean="0">
              <a:solidFill>
                <a:srgbClr val="0070C0"/>
              </a:solidFill>
            </a:endParaRPr>
          </a:p>
        </p:txBody>
      </p:sp>
      <p:pic>
        <p:nvPicPr>
          <p:cNvPr id="5" name="图片 4"/>
          <p:cNvPicPr>
            <a:picLocks noChangeAspect="1"/>
          </p:cNvPicPr>
          <p:nvPr/>
        </p:nvPicPr>
        <p:blipFill>
          <a:blip r:embed="rId2"/>
          <a:stretch>
            <a:fillRect/>
          </a:stretch>
        </p:blipFill>
        <p:spPr>
          <a:xfrm>
            <a:off x="408159" y="1989634"/>
            <a:ext cx="4000500" cy="3352800"/>
          </a:xfrm>
          <a:prstGeom prst="rect">
            <a:avLst/>
          </a:prstGeom>
        </p:spPr>
      </p:pic>
    </p:spTree>
    <p:extLst>
      <p:ext uri="{BB962C8B-B14F-4D97-AF65-F5344CB8AC3E}">
        <p14:creationId xmlns:p14="http://schemas.microsoft.com/office/powerpoint/2010/main" val="97358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开发第一个微服务</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创建</a:t>
            </a:r>
            <a:r>
              <a:rPr kumimoji="1" lang="zh-CN" altLang="en-US" dirty="0">
                <a:solidFill>
                  <a:srgbClr val="202A4C"/>
                </a:solidFill>
              </a:rPr>
              <a:t>一</a:t>
            </a:r>
            <a:r>
              <a:rPr kumimoji="1" lang="zh-CN" altLang="en-US" dirty="0" smtClean="0">
                <a:solidFill>
                  <a:srgbClr val="202A4C"/>
                </a:solidFill>
              </a:rPr>
              <a:t>个</a:t>
            </a:r>
            <a:r>
              <a:rPr kumimoji="1" lang="en-US" altLang="zh-CN" dirty="0" smtClean="0">
                <a:solidFill>
                  <a:srgbClr val="202A4C"/>
                </a:solidFill>
              </a:rPr>
              <a:t>main</a:t>
            </a:r>
            <a:r>
              <a:rPr kumimoji="1" lang="zh-CN" altLang="en-US" dirty="0" smtClean="0">
                <a:solidFill>
                  <a:srgbClr val="202A4C"/>
                </a:solidFill>
              </a:rPr>
              <a:t>类：</a:t>
            </a:r>
            <a:endParaRPr kumimoji="1" lang="zh-CN" altLang="en-US" dirty="0">
              <a:solidFill>
                <a:srgbClr val="202A4C"/>
              </a:solidFill>
            </a:endParaRPr>
          </a:p>
          <a:p>
            <a:endParaRPr kumimoji="1" lang="en-US" altLang="zh-CN" dirty="0" smtClean="0">
              <a:solidFill>
                <a:srgbClr val="202A4C"/>
              </a:solidFill>
            </a:endParaRPr>
          </a:p>
          <a:p>
            <a:endParaRPr kumimoji="1" lang="en-US" altLang="zh-CN" dirty="0">
              <a:solidFill>
                <a:srgbClr val="202A4C"/>
              </a:solidFill>
            </a:endParaRPr>
          </a:p>
          <a:p>
            <a:endParaRPr kumimoji="1" lang="en-US" altLang="zh-CN" dirty="0" smtClean="0">
              <a:solidFill>
                <a:srgbClr val="202A4C"/>
              </a:solidFill>
            </a:endParaRPr>
          </a:p>
          <a:p>
            <a:r>
              <a:rPr kumimoji="1" lang="zh-CN" altLang="en-US" dirty="0" smtClean="0">
                <a:solidFill>
                  <a:srgbClr val="202A4C"/>
                </a:solidFill>
              </a:rPr>
              <a:t>创建服务的</a:t>
            </a:r>
            <a:r>
              <a:rPr kumimoji="1" lang="en-US" altLang="zh-CN" dirty="0" smtClean="0">
                <a:solidFill>
                  <a:srgbClr val="202A4C"/>
                </a:solidFill>
              </a:rPr>
              <a:t>REST</a:t>
            </a:r>
            <a:r>
              <a:rPr kumimoji="1" lang="zh-CN" altLang="en-US" dirty="0" smtClean="0">
                <a:solidFill>
                  <a:srgbClr val="202A4C"/>
                </a:solidFill>
              </a:rPr>
              <a:t>接口类：</a:t>
            </a:r>
            <a:endParaRPr kumimoji="1" lang="en-US" altLang="zh-CN" dirty="0" smtClean="0">
              <a:solidFill>
                <a:srgbClr val="202A4C"/>
              </a:solidFill>
            </a:endParaRPr>
          </a:p>
          <a:p>
            <a:endParaRPr kumimoji="1" lang="zh-CN" altLang="en-US" dirty="0">
              <a:solidFill>
                <a:srgbClr val="202A4C"/>
              </a:solidFill>
            </a:endParaRPr>
          </a:p>
        </p:txBody>
      </p:sp>
      <p:sp>
        <p:nvSpPr>
          <p:cNvPr id="4" name="文本框 3"/>
          <p:cNvSpPr txBox="1"/>
          <p:nvPr/>
        </p:nvSpPr>
        <p:spPr>
          <a:xfrm>
            <a:off x="4837284" y="2024219"/>
            <a:ext cx="6552728" cy="4278094"/>
          </a:xfrm>
          <a:prstGeom prst="rect">
            <a:avLst/>
          </a:prstGeom>
          <a:noFill/>
        </p:spPr>
        <p:txBody>
          <a:bodyPr wrap="square" rtlCol="0">
            <a:spAutoFit/>
          </a:bodyPr>
          <a:lstStyle/>
          <a:p>
            <a:r>
              <a:rPr lang="en-US" altLang="zh-CN" sz="1600" dirty="0">
                <a:solidFill>
                  <a:srgbClr val="0070C0"/>
                </a:solidFill>
              </a:rPr>
              <a:t>CSEJavaSDK</a:t>
            </a:r>
            <a:r>
              <a:rPr lang="zh-CN" altLang="en-US" sz="1600" dirty="0">
                <a:solidFill>
                  <a:srgbClr val="0070C0"/>
                </a:solidFill>
              </a:rPr>
              <a:t>使用的默认日志组件是</a:t>
            </a:r>
            <a:r>
              <a:rPr lang="en-US" altLang="zh-CN" sz="1600" dirty="0">
                <a:solidFill>
                  <a:srgbClr val="0070C0"/>
                </a:solidFill>
              </a:rPr>
              <a:t>Log4J</a:t>
            </a:r>
            <a:r>
              <a:rPr lang="zh-CN" altLang="en-US" sz="1600" dirty="0">
                <a:solidFill>
                  <a:srgbClr val="0070C0"/>
                </a:solidFill>
              </a:rPr>
              <a:t>，并在此基础上进行了一些默认的配置，可以开箱即用。</a:t>
            </a:r>
            <a:endParaRPr lang="en-US" altLang="zh-CN" sz="1600" dirty="0">
              <a:solidFill>
                <a:srgbClr val="0070C0"/>
              </a:solidFill>
            </a:endParaRPr>
          </a:p>
          <a:p>
            <a:endParaRPr lang="en-US"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endParaRPr lang="en-US" altLang="zh-CN" sz="1600" dirty="0">
              <a:solidFill>
                <a:srgbClr val="0070C0"/>
              </a:solidFill>
            </a:endParaRPr>
          </a:p>
          <a:p>
            <a:r>
              <a:rPr lang="zh-CN" altLang="en-US" sz="1600" dirty="0">
                <a:solidFill>
                  <a:srgbClr val="0070C0"/>
                </a:solidFill>
              </a:rPr>
              <a:t>一个微服务可以有多个接口契约。这里使用</a:t>
            </a:r>
            <a:r>
              <a:rPr lang="en-US" altLang="zh-CN" sz="1600" dirty="0">
                <a:solidFill>
                  <a:srgbClr val="0070C0"/>
                </a:solidFill>
              </a:rPr>
              <a:t>@</a:t>
            </a:r>
            <a:r>
              <a:rPr lang="en-US" altLang="zh-CN" sz="1600" dirty="0" err="1">
                <a:solidFill>
                  <a:srgbClr val="0070C0"/>
                </a:solidFill>
              </a:rPr>
              <a:t>RestSchema</a:t>
            </a:r>
            <a:r>
              <a:rPr lang="zh-CN" altLang="en-US" sz="1600" dirty="0">
                <a:solidFill>
                  <a:srgbClr val="0070C0"/>
                </a:solidFill>
              </a:rPr>
              <a:t>注解声明</a:t>
            </a:r>
            <a:r>
              <a:rPr lang="en-US" altLang="zh-CN" sz="1600" dirty="0" err="1">
                <a:solidFill>
                  <a:srgbClr val="0070C0"/>
                </a:solidFill>
              </a:rPr>
              <a:t>HelloService</a:t>
            </a:r>
            <a:r>
              <a:rPr lang="zh-CN" altLang="en-US" sz="1600" dirty="0">
                <a:solidFill>
                  <a:srgbClr val="0070C0"/>
                </a:solidFill>
              </a:rPr>
              <a:t>是一个契约</a:t>
            </a:r>
            <a:r>
              <a:rPr lang="en-US" altLang="zh-CN" sz="1600" dirty="0">
                <a:solidFill>
                  <a:srgbClr val="0070C0"/>
                </a:solidFill>
              </a:rPr>
              <a:t>id</a:t>
            </a:r>
            <a:r>
              <a:rPr lang="zh-CN" altLang="en-US" sz="1600" dirty="0">
                <a:solidFill>
                  <a:srgbClr val="0070C0"/>
                </a:solidFill>
              </a:rPr>
              <a:t>为</a:t>
            </a:r>
            <a:r>
              <a:rPr lang="en-US" altLang="zh-CN" sz="1600" dirty="0">
                <a:solidFill>
                  <a:srgbClr val="0070C0"/>
                </a:solidFill>
              </a:rPr>
              <a:t>hello</a:t>
            </a:r>
            <a:r>
              <a:rPr lang="zh-CN" altLang="en-US" sz="1600" dirty="0">
                <a:solidFill>
                  <a:srgbClr val="0070C0"/>
                </a:solidFill>
              </a:rPr>
              <a:t>的</a:t>
            </a:r>
            <a:r>
              <a:rPr lang="en-US" altLang="zh-CN" sz="1600" dirty="0">
                <a:solidFill>
                  <a:srgbClr val="0070C0"/>
                </a:solidFill>
              </a:rPr>
              <a:t>REST</a:t>
            </a:r>
            <a:r>
              <a:rPr lang="zh-CN" altLang="en-US" sz="1600" dirty="0">
                <a:solidFill>
                  <a:srgbClr val="0070C0"/>
                </a:solidFill>
              </a:rPr>
              <a:t>接口，同时会在启动时生成相应的契约。</a:t>
            </a:r>
            <a:endParaRPr lang="en-US" altLang="zh-CN" sz="1600" dirty="0">
              <a:solidFill>
                <a:srgbClr val="0070C0"/>
              </a:solidFill>
            </a:endParaRPr>
          </a:p>
          <a:p>
            <a:r>
              <a:rPr lang="zh-CN" altLang="en-US" sz="1600" dirty="0">
                <a:solidFill>
                  <a:srgbClr val="0070C0"/>
                </a:solidFill>
              </a:rPr>
              <a:t>这里的</a:t>
            </a:r>
            <a:r>
              <a:rPr lang="en-US" altLang="zh-CN" sz="1600" dirty="0">
                <a:solidFill>
                  <a:srgbClr val="0070C0"/>
                </a:solidFill>
              </a:rPr>
              <a:t>REST</a:t>
            </a:r>
            <a:r>
              <a:rPr lang="zh-CN" altLang="en-US" sz="1600" dirty="0">
                <a:solidFill>
                  <a:srgbClr val="0070C0"/>
                </a:solidFill>
              </a:rPr>
              <a:t>接口是以</a:t>
            </a:r>
            <a:r>
              <a:rPr lang="en-US" altLang="zh-CN" sz="1600" dirty="0">
                <a:solidFill>
                  <a:srgbClr val="0070C0"/>
                </a:solidFill>
              </a:rPr>
              <a:t>Spring MVC</a:t>
            </a:r>
            <a:r>
              <a:rPr lang="zh-CN" altLang="en-US" sz="1600" dirty="0">
                <a:solidFill>
                  <a:srgbClr val="0070C0"/>
                </a:solidFill>
              </a:rPr>
              <a:t>风格开发的。</a:t>
            </a:r>
            <a:r>
              <a:rPr lang="en-US" altLang="zh-CN" sz="1600" dirty="0">
                <a:solidFill>
                  <a:srgbClr val="0070C0"/>
                </a:solidFill>
              </a:rPr>
              <a:t>CSEJavaSDK</a:t>
            </a:r>
            <a:r>
              <a:rPr lang="zh-CN" altLang="en-US" sz="1600" dirty="0">
                <a:solidFill>
                  <a:srgbClr val="0070C0"/>
                </a:solidFill>
              </a:rPr>
              <a:t>支持的开发风格有</a:t>
            </a:r>
            <a:r>
              <a:rPr lang="en-US" altLang="zh-CN" sz="1600" dirty="0">
                <a:solidFill>
                  <a:srgbClr val="0070C0"/>
                </a:solidFill>
              </a:rPr>
              <a:t>REST(</a:t>
            </a:r>
            <a:r>
              <a:rPr lang="en-US" altLang="zh-CN" sz="1600" dirty="0">
                <a:solidFill>
                  <a:srgbClr val="0070C0"/>
                </a:solidFill>
                <a:hlinkClick r:id="rId2"/>
              </a:rPr>
              <a:t>JAX-RS</a:t>
            </a:r>
            <a:r>
              <a:rPr lang="zh-CN" altLang="en-US" sz="1600" dirty="0">
                <a:solidFill>
                  <a:srgbClr val="0070C0"/>
                </a:solidFill>
              </a:rPr>
              <a:t>、</a:t>
            </a:r>
            <a:r>
              <a:rPr lang="en-US" altLang="zh-CN" sz="1600" dirty="0">
                <a:solidFill>
                  <a:srgbClr val="0070C0"/>
                </a:solidFill>
                <a:hlinkClick r:id="rId3"/>
              </a:rPr>
              <a:t>Spring MVC</a:t>
            </a:r>
            <a:r>
              <a:rPr lang="zh-CN" altLang="en-US" sz="1600" dirty="0">
                <a:solidFill>
                  <a:srgbClr val="0070C0"/>
                </a:solidFill>
              </a:rPr>
              <a:t>）和</a:t>
            </a:r>
            <a:r>
              <a:rPr lang="en-US" altLang="zh-CN" sz="1600" dirty="0">
                <a:solidFill>
                  <a:srgbClr val="0070C0"/>
                </a:solidFill>
                <a:hlinkClick r:id="rId4"/>
              </a:rPr>
              <a:t>RPC</a:t>
            </a:r>
            <a:r>
              <a:rPr lang="zh-CN" altLang="en-US" sz="1600" dirty="0">
                <a:solidFill>
                  <a:srgbClr val="0070C0"/>
                </a:solidFill>
              </a:rPr>
              <a:t>，开发者可以自由选用。</a:t>
            </a:r>
            <a:endParaRPr lang="en-US" sz="1600" dirty="0">
              <a:solidFill>
                <a:srgbClr val="0070C0"/>
              </a:solidFill>
            </a:endParaRPr>
          </a:p>
        </p:txBody>
      </p:sp>
      <p:pic>
        <p:nvPicPr>
          <p:cNvPr id="6" name="图片 5"/>
          <p:cNvPicPr>
            <a:picLocks noChangeAspect="1"/>
          </p:cNvPicPr>
          <p:nvPr/>
        </p:nvPicPr>
        <p:blipFill>
          <a:blip r:embed="rId5"/>
          <a:stretch>
            <a:fillRect/>
          </a:stretch>
        </p:blipFill>
        <p:spPr>
          <a:xfrm>
            <a:off x="408159" y="1845618"/>
            <a:ext cx="4429125" cy="942975"/>
          </a:xfrm>
          <a:prstGeom prst="rect">
            <a:avLst/>
          </a:prstGeom>
        </p:spPr>
      </p:pic>
      <p:pic>
        <p:nvPicPr>
          <p:cNvPr id="7" name="图片 6"/>
          <p:cNvPicPr>
            <a:picLocks noChangeAspect="1"/>
          </p:cNvPicPr>
          <p:nvPr/>
        </p:nvPicPr>
        <p:blipFill>
          <a:blip r:embed="rId6"/>
          <a:stretch>
            <a:fillRect/>
          </a:stretch>
        </p:blipFill>
        <p:spPr>
          <a:xfrm>
            <a:off x="408159" y="3701118"/>
            <a:ext cx="7610475" cy="1257300"/>
          </a:xfrm>
          <a:prstGeom prst="rect">
            <a:avLst/>
          </a:prstGeom>
        </p:spPr>
      </p:pic>
    </p:spTree>
    <p:extLst>
      <p:ext uri="{BB962C8B-B14F-4D97-AF65-F5344CB8AC3E}">
        <p14:creationId xmlns:p14="http://schemas.microsoft.com/office/powerpoint/2010/main" val="3112494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开发第一个微服务</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在</a:t>
            </a:r>
            <a:r>
              <a:rPr kumimoji="1" lang="en-US" altLang="zh-CN" dirty="0">
                <a:solidFill>
                  <a:srgbClr val="202A4C"/>
                </a:solidFill>
              </a:rPr>
              <a:t>src\main\resources\</a:t>
            </a:r>
            <a:r>
              <a:rPr kumimoji="1" lang="zh-CN" altLang="en-US" dirty="0">
                <a:solidFill>
                  <a:srgbClr val="202A4C"/>
                </a:solidFill>
              </a:rPr>
              <a:t>目录下创建一份</a:t>
            </a:r>
            <a:r>
              <a:rPr kumimoji="1" lang="en-US" altLang="zh-CN" dirty="0">
                <a:solidFill>
                  <a:srgbClr val="202A4C"/>
                </a:solidFill>
              </a:rPr>
              <a:t>microservice.yaml</a:t>
            </a:r>
            <a:r>
              <a:rPr kumimoji="1" lang="zh-CN" altLang="en-US" dirty="0" smtClean="0">
                <a:solidFill>
                  <a:srgbClr val="202A4C"/>
                </a:solidFill>
              </a:rPr>
              <a:t>文件</a:t>
            </a:r>
            <a:endParaRPr kumimoji="1" lang="zh-CN" altLang="en-US" dirty="0">
              <a:solidFill>
                <a:srgbClr val="202A4C"/>
              </a:solidFill>
            </a:endParaRPr>
          </a:p>
        </p:txBody>
      </p:sp>
      <p:pic>
        <p:nvPicPr>
          <p:cNvPr id="11" name="图片 10"/>
          <p:cNvPicPr>
            <a:picLocks noChangeAspect="1"/>
          </p:cNvPicPr>
          <p:nvPr/>
        </p:nvPicPr>
        <p:blipFill>
          <a:blip r:embed="rId2"/>
          <a:stretch>
            <a:fillRect/>
          </a:stretch>
        </p:blipFill>
        <p:spPr>
          <a:xfrm>
            <a:off x="406001" y="1845618"/>
            <a:ext cx="11439525" cy="4362450"/>
          </a:xfrm>
          <a:prstGeom prst="rect">
            <a:avLst/>
          </a:prstGeom>
        </p:spPr>
      </p:pic>
    </p:spTree>
    <p:extLst>
      <p:ext uri="{BB962C8B-B14F-4D97-AF65-F5344CB8AC3E}">
        <p14:creationId xmlns:p14="http://schemas.microsoft.com/office/powerpoint/2010/main" val="425823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开发第一个微服务</a:t>
            </a:r>
            <a:endParaRPr kumimoji="1" lang="zh-CN" altLang="en-US" dirty="0">
              <a:solidFill>
                <a:srgbClr val="202A4C"/>
              </a:solidFill>
            </a:endParaRP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运行</a:t>
            </a:r>
            <a:r>
              <a:rPr kumimoji="1" lang="en-US" altLang="zh-CN" dirty="0" smtClean="0">
                <a:solidFill>
                  <a:srgbClr val="202A4C"/>
                </a:solidFill>
              </a:rPr>
              <a:t>AppMain</a:t>
            </a:r>
            <a:r>
              <a:rPr kumimoji="1" lang="zh-CN" altLang="en-US" dirty="0" smtClean="0">
                <a:solidFill>
                  <a:srgbClr val="202A4C"/>
                </a:solidFill>
              </a:rPr>
              <a:t>类，可以在</a:t>
            </a:r>
            <a:r>
              <a:rPr kumimoji="1" lang="en-US" altLang="zh-CN" dirty="0" smtClean="0">
                <a:solidFill>
                  <a:srgbClr val="202A4C"/>
                </a:solidFill>
              </a:rPr>
              <a:t>ServiceStage</a:t>
            </a:r>
            <a:r>
              <a:rPr kumimoji="1" lang="zh-CN" altLang="en-US" dirty="0" smtClean="0">
                <a:solidFill>
                  <a:srgbClr val="202A4C"/>
                </a:solidFill>
              </a:rPr>
              <a:t>的微服务控制台看到</a:t>
            </a:r>
            <a:r>
              <a:rPr kumimoji="1" lang="en-US" altLang="zh-CN" dirty="0" smtClean="0">
                <a:solidFill>
                  <a:srgbClr val="202A4C"/>
                </a:solidFill>
              </a:rPr>
              <a:t>provider</a:t>
            </a:r>
            <a:r>
              <a:rPr kumimoji="1" lang="zh-CN" altLang="en-US" dirty="0" smtClean="0">
                <a:solidFill>
                  <a:srgbClr val="202A4C"/>
                </a:solidFill>
              </a:rPr>
              <a:t>服务</a:t>
            </a:r>
            <a:endParaRPr kumimoji="1" lang="zh-CN" altLang="en-US" dirty="0">
              <a:solidFill>
                <a:srgbClr val="202A4C"/>
              </a:solidFill>
            </a:endParaRPr>
          </a:p>
        </p:txBody>
      </p:sp>
      <p:pic>
        <p:nvPicPr>
          <p:cNvPr id="4" name="图片 3"/>
          <p:cNvPicPr>
            <a:picLocks noChangeAspect="1"/>
          </p:cNvPicPr>
          <p:nvPr/>
        </p:nvPicPr>
        <p:blipFill>
          <a:blip r:embed="rId2"/>
          <a:stretch>
            <a:fillRect/>
          </a:stretch>
        </p:blipFill>
        <p:spPr>
          <a:xfrm>
            <a:off x="408159" y="1845618"/>
            <a:ext cx="11696700" cy="3971925"/>
          </a:xfrm>
          <a:prstGeom prst="rect">
            <a:avLst/>
          </a:prstGeom>
        </p:spPr>
      </p:pic>
    </p:spTree>
    <p:extLst>
      <p:ext uri="{BB962C8B-B14F-4D97-AF65-F5344CB8AC3E}">
        <p14:creationId xmlns:p14="http://schemas.microsoft.com/office/powerpoint/2010/main" val="1967980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a:solidFill>
                  <a:srgbClr val="202A4C"/>
                </a:solidFill>
              </a:rPr>
              <a:t>你已经开发出第一个微服务了！</a:t>
            </a: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r>
              <a:rPr kumimoji="1" lang="zh-CN" altLang="en-US" dirty="0" smtClean="0">
                <a:solidFill>
                  <a:srgbClr val="202A4C"/>
                </a:solidFill>
              </a:rPr>
              <a:t>调用 </a:t>
            </a:r>
            <a:r>
              <a:rPr lang="en-US" dirty="0" smtClean="0">
                <a:hlinkClick r:id="rId2"/>
              </a:rPr>
              <a:t>http</a:t>
            </a:r>
            <a:r>
              <a:rPr lang="en-US" dirty="0">
                <a:hlinkClick r:id="rId2"/>
              </a:rPr>
              <a:t>://</a:t>
            </a:r>
            <a:r>
              <a:rPr lang="en-US" dirty="0" smtClean="0">
                <a:hlinkClick r:id="rId2"/>
              </a:rPr>
              <a:t>127.0.0.1:8080/provider/v0/hello/Bob</a:t>
            </a:r>
            <a:r>
              <a:rPr lang="en-US" dirty="0" smtClean="0"/>
              <a:t> </a:t>
            </a:r>
            <a:r>
              <a:rPr lang="zh-CN" altLang="en-US" dirty="0" smtClean="0"/>
              <a:t>，可以得到</a:t>
            </a:r>
            <a:r>
              <a:rPr lang="en-US" altLang="zh-CN" dirty="0" smtClean="0"/>
              <a:t>provider</a:t>
            </a:r>
            <a:r>
              <a:rPr lang="zh-CN" altLang="en-US" dirty="0" smtClean="0"/>
              <a:t>服务的应答</a:t>
            </a:r>
            <a:endParaRPr kumimoji="1" lang="zh-CN" altLang="en-US" dirty="0">
              <a:solidFill>
                <a:srgbClr val="202A4C"/>
              </a:solidFill>
            </a:endParaRPr>
          </a:p>
        </p:txBody>
      </p:sp>
      <p:pic>
        <p:nvPicPr>
          <p:cNvPr id="6" name="图片 5"/>
          <p:cNvPicPr>
            <a:picLocks noChangeAspect="1"/>
          </p:cNvPicPr>
          <p:nvPr/>
        </p:nvPicPr>
        <p:blipFill>
          <a:blip r:embed="rId3"/>
          <a:stretch>
            <a:fillRect/>
          </a:stretch>
        </p:blipFill>
        <p:spPr>
          <a:xfrm>
            <a:off x="408159" y="1845618"/>
            <a:ext cx="8648700" cy="3028950"/>
          </a:xfrm>
          <a:prstGeom prst="rect">
            <a:avLst/>
          </a:prstGeom>
        </p:spPr>
      </p:pic>
    </p:spTree>
    <p:extLst>
      <p:ext uri="{BB962C8B-B14F-4D97-AF65-F5344CB8AC3E}">
        <p14:creationId xmlns:p14="http://schemas.microsoft.com/office/powerpoint/2010/main" val="274424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a:solidFill>
                  <a:srgbClr val="202A4C"/>
                </a:solidFill>
              </a:rPr>
              <a:t>服务契约</a:t>
            </a:r>
          </a:p>
        </p:txBody>
      </p:sp>
      <p:sp>
        <p:nvSpPr>
          <p:cNvPr id="3" name="副标题 2">
            <a:extLst>
              <a:ext uri="{FF2B5EF4-FFF2-40B4-BE49-F238E27FC236}">
                <a16:creationId xmlns="" xmlns:a16="http://schemas.microsoft.com/office/drawing/2014/main" id="{F8326742-EE40-D945-9541-949B14201ADB}"/>
              </a:ext>
            </a:extLst>
          </p:cNvPr>
          <p:cNvSpPr>
            <a:spLocks noGrp="1"/>
          </p:cNvSpPr>
          <p:nvPr>
            <p:ph type="subTitle" idx="1"/>
          </p:nvPr>
        </p:nvSpPr>
        <p:spPr/>
        <p:txBody>
          <a:bodyPr/>
          <a:lstStyle/>
          <a:p>
            <a:endParaRPr kumimoji="1" lang="zh-CN" altLang="en-US" dirty="0">
              <a:solidFill>
                <a:srgbClr val="202A4C"/>
              </a:solidFill>
            </a:endParaRPr>
          </a:p>
        </p:txBody>
      </p:sp>
      <p:pic>
        <p:nvPicPr>
          <p:cNvPr id="5" name="图片 4"/>
          <p:cNvPicPr>
            <a:picLocks noChangeAspect="1"/>
          </p:cNvPicPr>
          <p:nvPr/>
        </p:nvPicPr>
        <p:blipFill>
          <a:blip r:embed="rId2"/>
          <a:stretch>
            <a:fillRect/>
          </a:stretch>
        </p:blipFill>
        <p:spPr>
          <a:xfrm>
            <a:off x="408159" y="1242901"/>
            <a:ext cx="5827627" cy="5059412"/>
          </a:xfrm>
          <a:prstGeom prst="rect">
            <a:avLst/>
          </a:prstGeom>
        </p:spPr>
      </p:pic>
      <p:sp>
        <p:nvSpPr>
          <p:cNvPr id="7" name="文本框 6"/>
          <p:cNvSpPr txBox="1"/>
          <p:nvPr/>
        </p:nvSpPr>
        <p:spPr>
          <a:xfrm>
            <a:off x="6235785" y="1269554"/>
            <a:ext cx="5959390" cy="5386090"/>
          </a:xfrm>
          <a:prstGeom prst="rect">
            <a:avLst/>
          </a:prstGeom>
          <a:noFill/>
        </p:spPr>
        <p:txBody>
          <a:bodyPr wrap="square" rtlCol="0">
            <a:spAutoFit/>
          </a:bodyPr>
          <a:lstStyle/>
          <a:p>
            <a:pPr>
              <a:spcAft>
                <a:spcPts val="1200"/>
              </a:spcAft>
            </a:pPr>
            <a:r>
              <a:rPr lang="zh-CN" altLang="en-US" sz="1600" dirty="0" smtClean="0">
                <a:solidFill>
                  <a:srgbClr val="0070C0"/>
                </a:solidFill>
              </a:rPr>
              <a:t>点击</a:t>
            </a:r>
            <a:r>
              <a:rPr lang="en-US" altLang="zh-CN" sz="1600" dirty="0" smtClean="0">
                <a:solidFill>
                  <a:srgbClr val="0070C0"/>
                </a:solidFill>
              </a:rPr>
              <a:t>provider</a:t>
            </a:r>
            <a:r>
              <a:rPr lang="zh-CN" altLang="en-US" sz="1600" dirty="0" smtClean="0">
                <a:solidFill>
                  <a:srgbClr val="0070C0"/>
                </a:solidFill>
              </a:rPr>
              <a:t>服务的记录</a:t>
            </a:r>
            <a:r>
              <a:rPr lang="zh-CN" altLang="en-US" sz="1600" dirty="0">
                <a:solidFill>
                  <a:srgbClr val="0070C0"/>
                </a:solidFill>
              </a:rPr>
              <a:t>查看详情，我们能看到一份服务契约。</a:t>
            </a:r>
            <a:endParaRPr lang="en-US" altLang="zh-CN" sz="1600" dirty="0">
              <a:solidFill>
                <a:srgbClr val="0070C0"/>
              </a:solidFill>
            </a:endParaRPr>
          </a:p>
          <a:p>
            <a:pPr>
              <a:spcAft>
                <a:spcPts val="1200"/>
              </a:spcAft>
            </a:pPr>
            <a:r>
              <a:rPr lang="zh-CN" altLang="en-US" sz="1600" dirty="0">
                <a:solidFill>
                  <a:srgbClr val="0070C0"/>
                </a:solidFill>
              </a:rPr>
              <a:t>服务契约描述了微服务的接口，是在启动过程中由</a:t>
            </a:r>
            <a:r>
              <a:rPr lang="en-US" altLang="zh-CN" sz="1600" dirty="0">
                <a:solidFill>
                  <a:srgbClr val="0070C0"/>
                </a:solidFill>
              </a:rPr>
              <a:t>CSEJavaSDK</a:t>
            </a:r>
            <a:r>
              <a:rPr lang="zh-CN" altLang="en-US" sz="1600" dirty="0">
                <a:solidFill>
                  <a:srgbClr val="0070C0"/>
                </a:solidFill>
              </a:rPr>
              <a:t>根据微服务</a:t>
            </a:r>
            <a:r>
              <a:rPr lang="en-US" altLang="zh-CN" sz="1600" dirty="0">
                <a:solidFill>
                  <a:srgbClr val="0070C0"/>
                </a:solidFill>
              </a:rPr>
              <a:t>REST</a:t>
            </a:r>
            <a:r>
              <a:rPr lang="zh-CN" altLang="en-US" sz="1600" dirty="0">
                <a:solidFill>
                  <a:srgbClr val="0070C0"/>
                </a:solidFill>
              </a:rPr>
              <a:t>接口类（这里是</a:t>
            </a:r>
            <a:r>
              <a:rPr lang="en-US" altLang="zh-CN" sz="1600" dirty="0">
                <a:solidFill>
                  <a:srgbClr val="0070C0"/>
                </a:solidFill>
              </a:rPr>
              <a:t>HelloService.java</a:t>
            </a:r>
            <a:r>
              <a:rPr lang="zh-CN" altLang="en-US" sz="1600" dirty="0" smtClean="0">
                <a:solidFill>
                  <a:srgbClr val="0070C0"/>
                </a:solidFill>
              </a:rPr>
              <a:t>）自动生成</a:t>
            </a:r>
            <a:r>
              <a:rPr lang="zh-CN" altLang="en-US" sz="1600" dirty="0">
                <a:solidFill>
                  <a:srgbClr val="0070C0"/>
                </a:solidFill>
              </a:rPr>
              <a:t>的</a:t>
            </a:r>
            <a:r>
              <a:rPr lang="zh-CN" altLang="en-US" sz="1600" dirty="0" smtClean="0">
                <a:solidFill>
                  <a:srgbClr val="0070C0"/>
                </a:solidFill>
              </a:rPr>
              <a:t>。如果你观察一下</a:t>
            </a:r>
            <a:r>
              <a:rPr lang="en-US" altLang="zh-CN" sz="1600" dirty="0" smtClean="0">
                <a:solidFill>
                  <a:srgbClr val="0070C0"/>
                </a:solidFill>
              </a:rPr>
              <a:t>provider</a:t>
            </a:r>
            <a:r>
              <a:rPr lang="zh-CN" altLang="en-US" sz="1600" dirty="0" smtClean="0">
                <a:solidFill>
                  <a:srgbClr val="0070C0"/>
                </a:solidFill>
              </a:rPr>
              <a:t>服务的启动日志，会发现在日志里也将生成的契约打印出来了</a:t>
            </a:r>
            <a:r>
              <a:rPr lang="zh-CN" altLang="en-US" sz="1600" dirty="0" smtClean="0">
                <a:solidFill>
                  <a:srgbClr val="0070C0"/>
                </a:solidFill>
              </a:rPr>
              <a:t>。</a:t>
            </a:r>
            <a:endParaRPr lang="en-US" sz="1600" dirty="0">
              <a:solidFill>
                <a:srgbClr val="0070C0"/>
              </a:solidFill>
            </a:endParaRPr>
          </a:p>
          <a:p>
            <a:pPr>
              <a:spcAft>
                <a:spcPts val="1200"/>
              </a:spcAft>
            </a:pPr>
            <a:r>
              <a:rPr lang="zh-CN" altLang="en-US" sz="1600" dirty="0" smtClean="0">
                <a:solidFill>
                  <a:srgbClr val="0070C0"/>
                </a:solidFill>
              </a:rPr>
              <a:t>服务契约不仅仅是一份接口文档，它也约束了</a:t>
            </a:r>
            <a:r>
              <a:rPr lang="en-US" altLang="zh-CN" sz="1600" dirty="0" smtClean="0">
                <a:solidFill>
                  <a:srgbClr val="0070C0"/>
                </a:solidFill>
              </a:rPr>
              <a:t>CSEJavaSDK</a:t>
            </a:r>
            <a:r>
              <a:rPr lang="zh-CN" altLang="en-US" sz="1600" dirty="0" smtClean="0">
                <a:solidFill>
                  <a:srgbClr val="0070C0"/>
                </a:solidFill>
              </a:rPr>
              <a:t>运行时接收请求和返回应答的行为</a:t>
            </a:r>
            <a:r>
              <a:rPr lang="zh-CN" altLang="en-US" sz="1600" dirty="0" smtClean="0">
                <a:solidFill>
                  <a:srgbClr val="0070C0"/>
                </a:solidFill>
              </a:rPr>
              <a:t>。</a:t>
            </a:r>
            <a:endParaRPr lang="en-US" sz="1600" dirty="0">
              <a:solidFill>
                <a:srgbClr val="0070C0"/>
              </a:solidFill>
            </a:endParaRPr>
          </a:p>
          <a:p>
            <a:pPr>
              <a:spcAft>
                <a:spcPts val="1200"/>
              </a:spcAft>
            </a:pPr>
            <a:r>
              <a:rPr lang="en-US" altLang="zh-CN" sz="1600" dirty="0" smtClean="0">
                <a:solidFill>
                  <a:srgbClr val="0070C0"/>
                </a:solidFill>
              </a:rPr>
              <a:t>CSEJavaSDK</a:t>
            </a:r>
            <a:r>
              <a:rPr lang="zh-CN" altLang="en-US" sz="1600" dirty="0" smtClean="0">
                <a:solidFill>
                  <a:srgbClr val="0070C0"/>
                </a:solidFill>
              </a:rPr>
              <a:t>使用的服务契约是</a:t>
            </a:r>
            <a:r>
              <a:rPr lang="en-US" altLang="zh-CN" sz="1600" dirty="0" smtClean="0">
                <a:solidFill>
                  <a:srgbClr val="0070C0"/>
                </a:solidFill>
              </a:rPr>
              <a:t>Swagger</a:t>
            </a:r>
            <a:r>
              <a:rPr lang="zh-CN" altLang="en-US" sz="1600" dirty="0" smtClean="0">
                <a:solidFill>
                  <a:srgbClr val="0070C0"/>
                </a:solidFill>
              </a:rPr>
              <a:t>契约，用户可以从网上搜索到相关资料。关于</a:t>
            </a:r>
            <a:r>
              <a:rPr lang="en-US" altLang="zh-CN" sz="1600" dirty="0" smtClean="0">
                <a:solidFill>
                  <a:srgbClr val="0070C0"/>
                </a:solidFill>
              </a:rPr>
              <a:t>REST</a:t>
            </a:r>
            <a:r>
              <a:rPr lang="zh-CN" altLang="en-US" sz="1600" dirty="0" smtClean="0">
                <a:solidFill>
                  <a:srgbClr val="0070C0"/>
                </a:solidFill>
              </a:rPr>
              <a:t>接口定义的约束，</a:t>
            </a:r>
            <a:r>
              <a:rPr lang="zh-CN" altLang="en-US" sz="1600" dirty="0">
                <a:solidFill>
                  <a:srgbClr val="0070C0"/>
                </a:solidFill>
              </a:rPr>
              <a:t>可以参考</a:t>
            </a:r>
            <a:r>
              <a:rPr lang="zh-CN" altLang="en-US" sz="1600" dirty="0">
                <a:solidFill>
                  <a:srgbClr val="0070C0"/>
                </a:solidFill>
                <a:hlinkClick r:id="rId3"/>
              </a:rPr>
              <a:t>接口定义和</a:t>
            </a:r>
            <a:r>
              <a:rPr lang="zh-CN" altLang="en-US" sz="1600" dirty="0" smtClean="0">
                <a:solidFill>
                  <a:srgbClr val="0070C0"/>
                </a:solidFill>
                <a:hlinkClick r:id="rId3"/>
              </a:rPr>
              <a:t>数据类型</a:t>
            </a:r>
            <a:r>
              <a:rPr lang="zh-CN" altLang="en-US" sz="1600" dirty="0" smtClean="0">
                <a:solidFill>
                  <a:srgbClr val="0070C0"/>
                </a:solidFill>
              </a:rPr>
              <a:t>。</a:t>
            </a:r>
            <a:endParaRPr lang="en-US" sz="800" dirty="0">
              <a:solidFill>
                <a:srgbClr val="0070C0"/>
              </a:solidFill>
            </a:endParaRPr>
          </a:p>
          <a:p>
            <a:r>
              <a:rPr lang="en-US" altLang="zh-CN" sz="1600" dirty="0" smtClean="0">
                <a:solidFill>
                  <a:schemeClr val="tx1">
                    <a:lumMod val="65000"/>
                    <a:lumOff val="35000"/>
                  </a:schemeClr>
                </a:solidFill>
              </a:rPr>
              <a:t>TIPS</a:t>
            </a:r>
            <a:r>
              <a:rPr lang="zh-CN" altLang="en-US" sz="1600" dirty="0" smtClean="0">
                <a:solidFill>
                  <a:schemeClr val="tx1">
                    <a:lumMod val="65000"/>
                    <a:lumOff val="35000"/>
                  </a:schemeClr>
                </a:solidFill>
              </a:rPr>
              <a:t>：</a:t>
            </a:r>
            <a:endParaRPr lang="en-US" altLang="zh-CN" sz="1600" dirty="0" smtClean="0">
              <a:solidFill>
                <a:schemeClr val="tx1">
                  <a:lumMod val="65000"/>
                  <a:lumOff val="35000"/>
                </a:schemeClr>
              </a:solidFill>
            </a:endParaRPr>
          </a:p>
          <a:p>
            <a:r>
              <a:rPr lang="zh-CN" altLang="en-US" sz="1600" dirty="0" smtClean="0">
                <a:solidFill>
                  <a:schemeClr val="tx1">
                    <a:lumMod val="65000"/>
                    <a:lumOff val="35000"/>
                  </a:schemeClr>
                </a:solidFill>
              </a:rPr>
              <a:t>服务契约描述了服务的接口，因此契约内容的变化可以认为是服务接口变化了。在正式的生产环境中这应该是不允许随意发生的。</a:t>
            </a:r>
            <a:endParaRPr lang="en-US" altLang="zh-CN" sz="1600" dirty="0" smtClean="0">
              <a:solidFill>
                <a:schemeClr val="tx1">
                  <a:lumMod val="65000"/>
                  <a:lumOff val="35000"/>
                </a:schemeClr>
              </a:solidFill>
            </a:endParaRPr>
          </a:p>
          <a:p>
            <a:r>
              <a:rPr lang="zh-CN" altLang="en-US" sz="1600" dirty="0" smtClean="0">
                <a:solidFill>
                  <a:schemeClr val="tx1">
                    <a:lumMod val="65000"/>
                    <a:lumOff val="35000"/>
                  </a:schemeClr>
                </a:solidFill>
              </a:rPr>
              <a:t>修改</a:t>
            </a:r>
            <a:r>
              <a:rPr lang="en-US" altLang="zh-CN" sz="1600" dirty="0" smtClean="0">
                <a:solidFill>
                  <a:schemeClr val="tx1">
                    <a:lumMod val="65000"/>
                    <a:lumOff val="35000"/>
                  </a:schemeClr>
                </a:solidFill>
              </a:rPr>
              <a:t>provider</a:t>
            </a:r>
            <a:r>
              <a:rPr lang="zh-CN" altLang="en-US" sz="1600" dirty="0" smtClean="0">
                <a:solidFill>
                  <a:schemeClr val="tx1">
                    <a:lumMod val="65000"/>
                    <a:lumOff val="35000"/>
                  </a:schemeClr>
                </a:solidFill>
              </a:rPr>
              <a:t>服务的接口，重启服务，可以发现服务启动失败，因为它的契约与服务中心中保存的契约不一致</a:t>
            </a:r>
            <a:r>
              <a:rPr lang="zh-CN" altLang="en-US" sz="1600" dirty="0" smtClean="0">
                <a:solidFill>
                  <a:schemeClr val="tx1">
                    <a:lumMod val="65000"/>
                    <a:lumOff val="35000"/>
                  </a:schemeClr>
                </a:solidFill>
              </a:rPr>
              <a:t>。</a:t>
            </a:r>
            <a:endParaRPr lang="en-US" altLang="zh-CN" sz="1600" dirty="0" smtClean="0">
              <a:solidFill>
                <a:schemeClr val="tx1">
                  <a:lumMod val="65000"/>
                  <a:lumOff val="35000"/>
                </a:schemeClr>
              </a:solidFill>
            </a:endParaRPr>
          </a:p>
          <a:p>
            <a:r>
              <a:rPr lang="zh-CN" altLang="en-US" sz="1600" dirty="0" smtClean="0">
                <a:solidFill>
                  <a:schemeClr val="tx1">
                    <a:lumMod val="65000"/>
                    <a:lumOff val="35000"/>
                  </a:schemeClr>
                </a:solidFill>
              </a:rPr>
              <a:t>如果碰到这种问题，在正式的生产环境中推荐的处理方式是在</a:t>
            </a:r>
            <a:r>
              <a:rPr lang="en-US" altLang="zh-CN" sz="1600" dirty="0" smtClean="0">
                <a:solidFill>
                  <a:schemeClr val="tx1">
                    <a:lumMod val="65000"/>
                    <a:lumOff val="35000"/>
                  </a:schemeClr>
                </a:solidFill>
              </a:rPr>
              <a:t>microservice.yaml</a:t>
            </a:r>
            <a:r>
              <a:rPr lang="zh-CN" altLang="en-US" sz="1600" dirty="0" smtClean="0">
                <a:solidFill>
                  <a:schemeClr val="tx1">
                    <a:lumMod val="65000"/>
                    <a:lumOff val="35000"/>
                  </a:schemeClr>
                </a:solidFill>
              </a:rPr>
              <a:t>文件中升级微服务</a:t>
            </a:r>
            <a:r>
              <a:rPr lang="zh-CN" altLang="en-US" sz="1600" dirty="0" smtClean="0">
                <a:solidFill>
                  <a:schemeClr val="tx1">
                    <a:lumMod val="65000"/>
                    <a:lumOff val="35000"/>
                  </a:schemeClr>
                </a:solidFill>
              </a:rPr>
              <a:t>版本；开发</a:t>
            </a:r>
            <a:r>
              <a:rPr lang="zh-CN" altLang="en-US" sz="1600" dirty="0" smtClean="0">
                <a:solidFill>
                  <a:schemeClr val="tx1">
                    <a:lumMod val="65000"/>
                    <a:lumOff val="35000"/>
                  </a:schemeClr>
                </a:solidFill>
              </a:rPr>
              <a:t>环境也可以考虑删除服务中心里的</a:t>
            </a:r>
            <a:r>
              <a:rPr lang="en-US" altLang="zh-CN" sz="1600" dirty="0" smtClean="0">
                <a:solidFill>
                  <a:schemeClr val="tx1">
                    <a:lumMod val="65000"/>
                    <a:lumOff val="35000"/>
                  </a:schemeClr>
                </a:solidFill>
              </a:rPr>
              <a:t>provider</a:t>
            </a:r>
            <a:r>
              <a:rPr lang="zh-CN" altLang="en-US" sz="1600" dirty="0" smtClean="0">
                <a:solidFill>
                  <a:schemeClr val="tx1">
                    <a:lumMod val="65000"/>
                    <a:lumOff val="35000"/>
                  </a:schemeClr>
                </a:solidFill>
              </a:rPr>
              <a:t>服务记录，或者配置</a:t>
            </a:r>
            <a:r>
              <a:rPr lang="en-US" altLang="zh-CN" sz="1600" dirty="0" err="1" smtClean="0">
                <a:solidFill>
                  <a:schemeClr val="tx1">
                    <a:lumMod val="65000"/>
                    <a:lumOff val="35000"/>
                  </a:schemeClr>
                </a:solidFill>
              </a:rPr>
              <a:t>service_description.environment</a:t>
            </a:r>
            <a:r>
              <a:rPr lang="en-US" altLang="zh-CN" sz="1600" dirty="0" smtClean="0">
                <a:solidFill>
                  <a:schemeClr val="tx1">
                    <a:lumMod val="65000"/>
                    <a:lumOff val="35000"/>
                  </a:schemeClr>
                </a:solidFill>
              </a:rPr>
              <a:t>=development</a:t>
            </a:r>
            <a:r>
              <a:rPr lang="zh-CN" altLang="en-US" sz="1600" dirty="0" smtClean="0">
                <a:solidFill>
                  <a:schemeClr val="tx1">
                    <a:lumMod val="65000"/>
                    <a:lumOff val="35000"/>
                  </a:schemeClr>
                </a:solidFill>
              </a:rPr>
              <a:t>。</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20756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466412C-EAE0-464D-B3B7-20CF72C6FC82}"/>
              </a:ext>
            </a:extLst>
          </p:cNvPr>
          <p:cNvSpPr>
            <a:spLocks noGrp="1"/>
          </p:cNvSpPr>
          <p:nvPr>
            <p:ph type="ctrTitle"/>
          </p:nvPr>
        </p:nvSpPr>
        <p:spPr/>
        <p:txBody>
          <a:bodyPr/>
          <a:lstStyle/>
          <a:p>
            <a:r>
              <a:rPr kumimoji="1" lang="zh-CN" altLang="en-US" dirty="0" smtClean="0">
                <a:solidFill>
                  <a:srgbClr val="202A4C"/>
                </a:solidFill>
              </a:rPr>
              <a:t>服务契约</a:t>
            </a:r>
            <a:endParaRPr kumimoji="1" lang="zh-CN" altLang="en-US" dirty="0">
              <a:solidFill>
                <a:srgbClr val="202A4C"/>
              </a:solidFill>
            </a:endParaRPr>
          </a:p>
        </p:txBody>
      </p:sp>
      <p:sp>
        <p:nvSpPr>
          <p:cNvPr id="9" name="副标题 8"/>
          <p:cNvSpPr txBox="1">
            <a:spLocks noGrp="1"/>
          </p:cNvSpPr>
          <p:nvPr>
            <p:ph type="subTitle" idx="1"/>
          </p:nvPr>
        </p:nvSpPr>
        <p:spPr>
          <a:xfrm>
            <a:off x="68870" y="3861842"/>
            <a:ext cx="12061738" cy="1545063"/>
          </a:xfrm>
          <a:prstGeom prst="rect">
            <a:avLst/>
          </a:prstGeom>
          <a:noFill/>
        </p:spPr>
        <p:txBody>
          <a:bodyPr wrap="square" rtlCol="0">
            <a:spAutoFit/>
          </a:bodyPr>
          <a:lstStyle/>
          <a:p>
            <a:pPr marL="12373" lvl="0" defTabSz="1187798">
              <a:tabLst>
                <a:tab pos="1208420" algn="ctr"/>
              </a:tabLst>
            </a:pP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参见</a:t>
            </a:r>
            <a:r>
              <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ServiceComb</a:t>
            </a:r>
            <a:r>
              <a:rPr lang="zh-CN" altLang="en-US"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开源资料</a:t>
            </a:r>
            <a:r>
              <a:rPr lang="en-US" altLang="zh-CN"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hlinkClick r:id="rId2"/>
              </a:rPr>
              <a:t>ServiceComb-Java-Chassis</a:t>
            </a:r>
            <a:r>
              <a:rPr lang="zh-CN" altLang="en-US"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hlinkClick r:id="rId2"/>
              </a:rPr>
              <a:t>微服务系统</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hlinkClick r:id="rId2"/>
              </a:rPr>
              <a:t>架构</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a:t>
            </a:r>
            <a:r>
              <a:rPr lang="zh-CN" altLang="en-US"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服务契约的作用贯穿</a:t>
            </a:r>
            <a:r>
              <a:rPr lang="en-US" altLang="zh-CN"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ServiceComb</a:t>
            </a:r>
            <a:r>
              <a:rPr lang="zh-CN" altLang="en-US"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的三个模型，而不是简单地作为接口文档</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a:t>
            </a:r>
            <a:endPar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endParaRPr>
          </a:p>
          <a:p>
            <a:pPr marL="12373" lvl="0" defTabSz="1187798">
              <a:tabLst>
                <a:tab pos="1208420" algn="ctr"/>
              </a:tabLst>
            </a:pP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服务契约将三个模型解耦，这使得运行模型中的同一套微服务治理逻辑既可以用于不同的开发风格代码，也可以用于不同的通信方式，让框架的功能扩展能力更好。同时接口契约规范了</a:t>
            </a:r>
            <a:r>
              <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provider</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和</a:t>
            </a:r>
            <a:r>
              <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consumer</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双方的交互行为，让开发与测试之间、不同微服务的开发之间的沟通协作效率更高。</a:t>
            </a:r>
            <a:endPar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endParaRPr>
          </a:p>
          <a:p>
            <a:pPr marL="12373" lvl="0" defTabSz="1187798">
              <a:tabLst>
                <a:tab pos="1208420" algn="ctr"/>
              </a:tabLst>
            </a:pPr>
            <a:endParaRPr lang="en-US" altLang="zh-CN" sz="1400" dirty="0">
              <a:solidFill>
                <a:srgbClr val="0070C0"/>
              </a:solidFill>
              <a:latin typeface="Microsoft YaHei" panose="020B0503020204020204" pitchFamily="34" charset="-122"/>
              <a:ea typeface="Microsoft YaHei" panose="020B0503020204020204" pitchFamily="34" charset="-122"/>
              <a:cs typeface="Arial" panose="020B0604020202020204" pitchFamily="34" charset="0"/>
            </a:endParaRPr>
          </a:p>
          <a:p>
            <a:pPr marL="12373" lvl="0" defTabSz="1187798">
              <a:tabLst>
                <a:tab pos="1208420" algn="ctr"/>
              </a:tabLst>
            </a:pPr>
            <a:r>
              <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CSEJavaSDK</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作为一个带服务契约的</a:t>
            </a:r>
            <a:r>
              <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REST</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开发框架，在使用</a:t>
            </a:r>
            <a:r>
              <a:rPr lang="zh-CN" altLang="en-US" sz="140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上不会像传统</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的</a:t>
            </a:r>
            <a:r>
              <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Servlet</a:t>
            </a:r>
            <a:r>
              <a:rPr lang="zh-CN" altLang="en-US"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rPr>
              <a:t>开发方式那么随心所欲，但随着系统规模扩大、复杂度提升，服务契约带来的好处将会明显大于其在开发方式上的限制。</a:t>
            </a:r>
            <a:endParaRPr lang="en-US" altLang="zh-CN" sz="1400" dirty="0" smtClean="0">
              <a:solidFill>
                <a:srgbClr val="0070C0"/>
              </a:solidFill>
              <a:latin typeface="Microsoft YaHei" panose="020B0503020204020204" pitchFamily="34" charset="-122"/>
              <a:ea typeface="Microsoft YaHei" panose="020B0503020204020204" pitchFamily="34" charset="-122"/>
              <a:cs typeface="Arial" panose="020B0604020202020204" pitchFamily="34" charset="0"/>
            </a:endParaRPr>
          </a:p>
        </p:txBody>
      </p:sp>
      <p:pic>
        <p:nvPicPr>
          <p:cNvPr id="10" name="内容占位符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075" y="1053530"/>
            <a:ext cx="8421688" cy="2398350"/>
          </a:xfrm>
          <a:prstGeom prst="rect">
            <a:avLst/>
          </a:prstGeom>
        </p:spPr>
      </p:pic>
    </p:spTree>
    <p:extLst>
      <p:ext uri="{BB962C8B-B14F-4D97-AF65-F5344CB8AC3E}">
        <p14:creationId xmlns:p14="http://schemas.microsoft.com/office/powerpoint/2010/main" val="1063248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52387</TotalTime>
  <Words>806</Words>
  <Application>Microsoft Office PowerPoint</Application>
  <PresentationFormat>自定义</PresentationFormat>
  <Paragraphs>58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12</vt:i4>
      </vt:variant>
    </vt:vector>
  </HeadingPairs>
  <TitlesOfParts>
    <vt:vector size="28" baseType="lpstr">
      <vt:lpstr>Arial Unicode MS</vt:lpstr>
      <vt:lpstr>FrutigerNext LT Light</vt:lpstr>
      <vt:lpstr>FrutigerNext LT Medium</vt:lpstr>
      <vt:lpstr>MS PGothic</vt:lpstr>
      <vt:lpstr>Open Sans</vt:lpstr>
      <vt:lpstr>黑体</vt:lpstr>
      <vt:lpstr>华文细黑</vt:lpstr>
      <vt:lpstr>宋体</vt:lpstr>
      <vt:lpstr>微软雅黑</vt:lpstr>
      <vt:lpstr>微软雅黑</vt:lpstr>
      <vt:lpstr>Arial</vt:lpstr>
      <vt:lpstr>Calibri</vt:lpstr>
      <vt:lpstr>Blank</vt:lpstr>
      <vt:lpstr>内容Copytext </vt:lpstr>
      <vt:lpstr>1_内容Copytext </vt:lpstr>
      <vt:lpstr>Thank you</vt:lpstr>
      <vt:lpstr>21天微服务实战营-Day2</vt:lpstr>
      <vt:lpstr>Day2 微服务入门之编写HelloWorld</vt:lpstr>
      <vt:lpstr>开发第一个微服务</vt:lpstr>
      <vt:lpstr>开发第一个微服务</vt:lpstr>
      <vt:lpstr>开发第一个微服务</vt:lpstr>
      <vt:lpstr>开发第一个微服务</vt:lpstr>
      <vt:lpstr>你已经开发出第一个微服务了！</vt:lpstr>
      <vt:lpstr>服务契约</vt:lpstr>
      <vt:lpstr>服务契约</vt:lpstr>
      <vt:lpstr>开发微服务调用者</vt:lpstr>
      <vt:lpstr>开发微服务调用者</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yaohaishi</cp:lastModifiedBy>
  <cp:revision>518</cp:revision>
  <dcterms:created xsi:type="dcterms:W3CDTF">2014-09-24T01:01:53Z</dcterms:created>
  <dcterms:modified xsi:type="dcterms:W3CDTF">2019-02-25T07:16:46Z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(3)pv28GEv+RgT5yzGBtNWLwgmsHqjtpU0P6Hpf0owJFlVjaGdqGknu6Br5/ESm4HK1rsvV9ZZ4
iafemdDw419DxhrAMRojrrRZF/lDLg91t9wvdHPW5TwH4dd08viIxHvgZF62vkznyuj5CV+S
LtzTbbKKYGCmS1sphZ+tTU1GswWGfLptoLrVY8NKqsEquz6AWhymngNpGpHRAEszJuSYbsho
k5dPK7k57bZTiemqJm</vt:lpwstr>
  </property>
  <property fmtid="{D5CDD505-2E9C-101B-9397-08002B2CF9AE}" pid="6" name="_2015_ms_pID_7253431">
    <vt:lpwstr>MowkCuSEfyzIxbkeEjrmGU1U3Vq6W8q3Kg/KnWjRxLDGyO3Wb32QEy
Nm/8+ifk+IL6YY79JcqCFC19iGs/KMoEGtDVzluJd4rrt9ZEBZXTTcO0fRjljnFfJ3+Q+JE4
RSEh9dcjimkmvvjsD7BY8ztkBqNBLC1k0e4uwxBp77WeXBhecRjGu/h+hirMTKC4x7s4BHCX
qzOtOxBzUJUbOZuVY9tiyKn2oU27uo+2r1W+</vt:lpwstr>
  </property>
  <property fmtid="{D5CDD505-2E9C-101B-9397-08002B2CF9AE}" pid="7" name="_2015_ms_pID_7253432">
    <vt:lpwstr>uGqFDkPF1+jqRkIWpdc9vnDjQ05lfm0Jq2fO
+W2zfVhawXi4j/wZrcj/I9JVBkcM98XzmdFUOhQX5CCWoFjcsQ8=</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1550197926</vt:lpwstr>
  </property>
</Properties>
</file>