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8" r:id="rId2"/>
    <p:sldMasterId id="2147483670" r:id="rId3"/>
    <p:sldMasterId id="2147483666" r:id="rId4"/>
  </p:sldMasterIdLst>
  <p:notesMasterIdLst>
    <p:notesMasterId r:id="rId16"/>
  </p:notesMasterIdLst>
  <p:handoutMasterIdLst>
    <p:handoutMasterId r:id="rId17"/>
  </p:handoutMasterIdLst>
  <p:sldIdLst>
    <p:sldId id="278" r:id="rId5"/>
    <p:sldId id="421" r:id="rId6"/>
    <p:sldId id="422" r:id="rId7"/>
    <p:sldId id="423" r:id="rId8"/>
    <p:sldId id="431" r:id="rId9"/>
    <p:sldId id="433" r:id="rId10"/>
    <p:sldId id="432" r:id="rId11"/>
    <p:sldId id="435" r:id="rId12"/>
    <p:sldId id="434" r:id="rId13"/>
    <p:sldId id="436" r:id="rId14"/>
    <p:sldId id="259" r:id="rId15"/>
  </p:sldIdLst>
  <p:sldSz cx="12195175" cy="6859588"/>
  <p:notesSz cx="6858000" cy="9144000"/>
  <p:defaultTextStyle>
    <a:defPPr>
      <a:defRPr lang="zh-CN"/>
    </a:defPPr>
    <a:lvl1pPr marL="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7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908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45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8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81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5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87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" userDrawn="1">
          <p15:clr>
            <a:srgbClr val="A4A3A4"/>
          </p15:clr>
        </p15:guide>
        <p15:guide id="2" orient="horz" pos="104" userDrawn="1">
          <p15:clr>
            <a:srgbClr val="A4A3A4"/>
          </p15:clr>
        </p15:guide>
        <p15:guide id="3" orient="horz" pos="3976" userDrawn="1">
          <p15:clr>
            <a:srgbClr val="A4A3A4"/>
          </p15:clr>
        </p15:guide>
        <p15:guide id="4" orient="horz" pos="952" userDrawn="1">
          <p15:clr>
            <a:srgbClr val="A4A3A4"/>
          </p15:clr>
        </p15:guide>
        <p15:guide id="5" pos="367" userDrawn="1">
          <p15:clr>
            <a:srgbClr val="A4A3A4"/>
          </p15:clr>
        </p15:guide>
        <p15:guide id="6" pos="7335" userDrawn="1">
          <p15:clr>
            <a:srgbClr val="A4A3A4"/>
          </p15:clr>
        </p15:guide>
        <p15:guide id="7" orient="horz" pos="1299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  <p15:guide id="10" orient="horz" pos="3612" userDrawn="1">
          <p15:clr>
            <a:srgbClr val="A4A3A4"/>
          </p15:clr>
        </p15:guide>
        <p15:guide id="11" pos="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A4C"/>
    <a:srgbClr val="84D0A2"/>
    <a:srgbClr val="F7A655"/>
    <a:srgbClr val="FFDF4F"/>
    <a:srgbClr val="F66F6A"/>
    <a:srgbClr val="15B0E8"/>
    <a:srgbClr val="59C8D5"/>
    <a:srgbClr val="D0E0EE"/>
    <a:srgbClr val="415463"/>
    <a:srgbClr val="E4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0" autoAdjust="0"/>
    <p:restoredTop sz="94718" autoAdjust="0"/>
  </p:normalViewPr>
  <p:slideViewPr>
    <p:cSldViewPr snapToObjects="1">
      <p:cViewPr varScale="1">
        <p:scale>
          <a:sx n="116" d="100"/>
          <a:sy n="116" d="100"/>
        </p:scale>
        <p:origin x="384" y="288"/>
      </p:cViewPr>
      <p:guideLst>
        <p:guide orient="horz" pos="776"/>
        <p:guide orient="horz" pos="104"/>
        <p:guide orient="horz" pos="3976"/>
        <p:guide orient="horz" pos="952"/>
        <p:guide pos="367"/>
        <p:guide pos="7335"/>
        <p:guide orient="horz" pos="1299"/>
        <p:guide orient="horz" pos="1525"/>
        <p:guide orient="horz" pos="2614"/>
        <p:guide orient="horz" pos="3612"/>
        <p:guide pos="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AC6-CD63-43A6-A8AF-DA6897023C72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85BE-7573-414C-BEC9-C51CBD1DD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0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D858-BC27-4B03-A8F8-E5EA7A5BEA63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EFC-2291-4B94-A734-3FF0397C02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8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972" y="1793935"/>
            <a:ext cx="6912768" cy="1571842"/>
          </a:xfrm>
        </p:spPr>
        <p:txBody>
          <a:bodyPr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Headline in Arial Regular 54 point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552971" y="3641734"/>
            <a:ext cx="4153688" cy="461665"/>
          </a:xfrm>
          <a:prstGeom prst="rect">
            <a:avLst/>
          </a:prstGeom>
        </p:spPr>
        <p:txBody>
          <a:bodyPr/>
          <a:lstStyle>
            <a:lvl1pPr marL="342969" marR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408955" y="333450"/>
            <a:ext cx="11305256" cy="546847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/>
              <a:t>Slide Title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955" y="1197546"/>
            <a:ext cx="11305256" cy="4608512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Headline in Arial Regular 24 - 32 point</a:t>
            </a:r>
          </a:p>
        </p:txBody>
      </p:sp>
    </p:spTree>
    <p:extLst>
      <p:ext uri="{BB962C8B-B14F-4D97-AF65-F5344CB8AC3E}">
        <p14:creationId xmlns:p14="http://schemas.microsoft.com/office/powerpoint/2010/main" val="15291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8159" y="326720"/>
            <a:ext cx="11378060" cy="583790"/>
          </a:xfrm>
        </p:spPr>
        <p:txBody>
          <a:bodyPr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32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159" y="1269555"/>
            <a:ext cx="11378060" cy="5032758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24 point </a:t>
            </a: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14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9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1EAFEE8-4C75-E241-9A31-F4F48C0BD2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" y="0"/>
            <a:ext cx="12193467" cy="6859588"/>
          </a:xfrm>
          <a:prstGeom prst="rect">
            <a:avLst/>
          </a:prstGeom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1370" y="1701602"/>
            <a:ext cx="7250029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Headline in Arial Regular 48 point</a:t>
            </a:r>
            <a:endParaRPr lang="zh-CN" altLang="en-US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971" y="3573810"/>
            <a:ext cx="458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advClick="0" advTm="8000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800" b="0" dirty="0">
          <a:solidFill>
            <a:schemeClr val="tx1">
              <a:lumMod val="95000"/>
              <a:lumOff val="5000"/>
            </a:schemeClr>
          </a:solidFill>
          <a:latin typeface="+mj-lt"/>
          <a:ea typeface="Arial Unicode MS" panose="020B0604020202020204" pitchFamily="34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91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583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874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9166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69" marR="0" indent="-342969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00"/>
        </a:buClr>
        <a:buSzTx/>
        <a:buFontTx/>
        <a:buNone/>
        <a:tabLst/>
        <a:defRPr sz="2400" b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Arial" panose="020B0604020202020204" pitchFamily="34" charset="0"/>
        </a:defRPr>
      </a:lvl1pPr>
      <a:lvl2pPr marL="743099" indent="-28580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F28E747-455B-3B49-9DE0-4C2680CBCA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8955" y="320342"/>
            <a:ext cx="11176462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52240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80385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74903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5A371F5-A752-BB41-BED2-B2462DDE5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077" y="388716"/>
            <a:ext cx="11176340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1529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57824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8579839-2BC2-7C42-8216-DD034F7E7D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servicecomb.io/java-chassis/zh_CN/general-development/dai-li-she-zhi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4979" y="1891784"/>
            <a:ext cx="7490717" cy="83317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21</a:t>
            </a:r>
            <a:r>
              <a:rPr lang="zh-CN" altLang="en-US" dirty="0" smtClean="0">
                <a:solidFill>
                  <a:srgbClr val="202A4C"/>
                </a:solidFill>
              </a:rPr>
              <a:t>天微服务实战营</a:t>
            </a:r>
            <a:r>
              <a:rPr lang="en-US" altLang="zh-CN" dirty="0" smtClean="0">
                <a:solidFill>
                  <a:srgbClr val="202A4C"/>
                </a:solidFill>
              </a:rPr>
              <a:t>-Day3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1"/>
          </p:nvPr>
        </p:nvSpPr>
        <p:spPr>
          <a:xfrm>
            <a:off x="624979" y="3053007"/>
            <a:ext cx="6984776" cy="520804"/>
          </a:xfrm>
        </p:spPr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华为云</a:t>
            </a:r>
            <a:r>
              <a:rPr lang="en" altLang="zh-CN" dirty="0">
                <a:solidFill>
                  <a:srgbClr val="202A4C"/>
                </a:solidFill>
              </a:rPr>
              <a:t>DevCloud &amp; </a:t>
            </a:r>
            <a:r>
              <a:rPr lang="en-US" altLang="zh-CN" dirty="0" smtClean="0">
                <a:solidFill>
                  <a:srgbClr val="202A4C"/>
                </a:solidFill>
              </a:rPr>
              <a:t>ServiceStage</a:t>
            </a:r>
            <a:r>
              <a:rPr lang="zh-CN" altLang="en-US" dirty="0" smtClean="0">
                <a:solidFill>
                  <a:srgbClr val="202A4C"/>
                </a:solidFill>
              </a:rPr>
              <a:t>服务</a:t>
            </a:r>
            <a:r>
              <a:rPr lang="zh-CN" altLang="en-US" dirty="0">
                <a:solidFill>
                  <a:srgbClr val="202A4C"/>
                </a:solidFill>
              </a:rPr>
              <a:t>联合出品</a:t>
            </a:r>
          </a:p>
        </p:txBody>
      </p:sp>
    </p:spTree>
    <p:extLst>
      <p:ext uri="{BB962C8B-B14F-4D97-AF65-F5344CB8AC3E}">
        <p14:creationId xmlns:p14="http://schemas.microsoft.com/office/powerpoint/2010/main" val="5877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通过代理连接</a:t>
            </a:r>
            <a:r>
              <a:rPr kumimoji="1" lang="en-US" altLang="zh-CN" dirty="0" smtClean="0">
                <a:solidFill>
                  <a:srgbClr val="202A4C"/>
                </a:solidFill>
              </a:rPr>
              <a:t>CSE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如果开发调试环境无法直接连接华为云</a:t>
            </a:r>
            <a:r>
              <a:rPr kumimoji="1" lang="en-US" altLang="zh-CN" dirty="0" smtClean="0">
                <a:solidFill>
                  <a:srgbClr val="202A4C"/>
                </a:solidFill>
              </a:rPr>
              <a:t>CSE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服务，</a:t>
            </a:r>
            <a:r>
              <a:rPr kumimoji="1" lang="en-US" altLang="zh-CN" dirty="0" smtClean="0">
                <a:solidFill>
                  <a:srgbClr val="202A4C"/>
                </a:solidFill>
              </a:rPr>
              <a:t>CSEJavaSDK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也提供了代理配置，允许通过代理连接</a:t>
            </a:r>
            <a:r>
              <a:rPr kumimoji="1" lang="en-US" altLang="zh-CN" dirty="0" smtClean="0">
                <a:solidFill>
                  <a:srgbClr val="202A4C"/>
                </a:solidFill>
              </a:rPr>
              <a:t>sc/cc/monitor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服务。参见</a:t>
            </a:r>
            <a:r>
              <a:rPr kumimoji="1" lang="zh-CN" altLang="en-US" dirty="0" smtClean="0">
                <a:solidFill>
                  <a:srgbClr val="202A4C"/>
                </a:solidFill>
                <a:hlinkClick r:id="rId2"/>
              </a:rPr>
              <a:t>代理设置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en-US" altLang="zh-CN" dirty="0" smtClean="0">
              <a:solidFill>
                <a:srgbClr val="202A4C"/>
              </a:solidFill>
            </a:endParaRPr>
          </a:p>
          <a:p>
            <a:r>
              <a:rPr kumimoji="1" lang="zh-CN" altLang="en-US" dirty="0" smtClean="0">
                <a:solidFill>
                  <a:srgbClr val="202A4C"/>
                </a:solidFill>
              </a:rPr>
              <a:t>代理配置在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microservice.yaml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文件中，示例如下所示：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57" y="3045346"/>
            <a:ext cx="30289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A0B396E-1FCE-6548-A0DA-229DA804A56A}"/>
              </a:ext>
            </a:extLst>
          </p:cNvPr>
          <p:cNvSpPr txBox="1"/>
          <p:nvPr/>
        </p:nvSpPr>
        <p:spPr>
          <a:xfrm>
            <a:off x="4441403" y="2277666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02A4C"/>
                </a:solidFill>
              </a:rPr>
              <a:t>Thank You</a:t>
            </a:r>
            <a:endParaRPr lang="zh-CN" altLang="zh-CN" sz="4800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Day3 </a:t>
            </a:r>
            <a:r>
              <a:rPr lang="zh-CN" altLang="en-US" dirty="0" smtClean="0">
                <a:solidFill>
                  <a:srgbClr val="202A4C"/>
                </a:solidFill>
              </a:rPr>
              <a:t>感知微服务和</a:t>
            </a:r>
            <a:r>
              <a:rPr lang="en-US" altLang="zh-CN" dirty="0" smtClean="0">
                <a:solidFill>
                  <a:srgbClr val="202A4C"/>
                </a:solidFill>
              </a:rPr>
              <a:t>CSE</a:t>
            </a:r>
            <a:r>
              <a:rPr lang="zh-CN" altLang="en-US" dirty="0" smtClean="0">
                <a:solidFill>
                  <a:srgbClr val="202A4C"/>
                </a:solidFill>
              </a:rPr>
              <a:t>的交互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大纲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服务中心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配置中心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202A4C"/>
                </a:solidFill>
              </a:rPr>
              <a:t>monitor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通过代理连接</a:t>
            </a:r>
            <a:r>
              <a:rPr kumimoji="1" lang="en-US" altLang="zh-CN" dirty="0" smtClean="0">
                <a:solidFill>
                  <a:srgbClr val="202A4C"/>
                </a:solidFill>
              </a:rPr>
              <a:t>CSE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支撑微服务运行的服务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42009" y="1485578"/>
            <a:ext cx="705678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1600" dirty="0" smtClean="0">
                <a:solidFill>
                  <a:srgbClr val="0070C0"/>
                </a:solidFill>
              </a:rPr>
              <a:t>在</a:t>
            </a:r>
            <a:r>
              <a:rPr lang="en-US" altLang="zh-CN" sz="1600" dirty="0" smtClean="0">
                <a:solidFill>
                  <a:srgbClr val="0070C0"/>
                </a:solidFill>
              </a:rPr>
              <a:t>microservice.yaml</a:t>
            </a:r>
            <a:r>
              <a:rPr lang="zh-CN" altLang="en-US" sz="1600" dirty="0" smtClean="0">
                <a:solidFill>
                  <a:srgbClr val="0070C0"/>
                </a:solidFill>
              </a:rPr>
              <a:t>文件中，我们配置了三个地址，微服务启动的时候，会从配置文件中读取这些地址，分别连接华</a:t>
            </a:r>
            <a:r>
              <a:rPr lang="zh-CN" altLang="en-US" sz="1600" dirty="0">
                <a:solidFill>
                  <a:srgbClr val="0070C0"/>
                </a:solidFill>
              </a:rPr>
              <a:t>为云微服务引擎（</a:t>
            </a:r>
            <a:r>
              <a:rPr lang="en-US" altLang="zh-CN" sz="1600" dirty="0">
                <a:solidFill>
                  <a:srgbClr val="0070C0"/>
                </a:solidFill>
              </a:rPr>
              <a:t>Cloud Service </a:t>
            </a:r>
            <a:r>
              <a:rPr lang="en-US" altLang="zh-CN" sz="1600" dirty="0" smtClean="0">
                <a:solidFill>
                  <a:srgbClr val="0070C0"/>
                </a:solidFill>
              </a:rPr>
              <a:t>Engine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CSE</a:t>
            </a:r>
            <a:r>
              <a:rPr lang="zh-CN" altLang="en-US" sz="1600" dirty="0" smtClean="0">
                <a:solidFill>
                  <a:srgbClr val="0070C0"/>
                </a:solidFill>
              </a:rPr>
              <a:t>）的三个服务：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70C0"/>
                </a:solidFill>
              </a:rPr>
              <a:t>服务中心（</a:t>
            </a:r>
            <a:r>
              <a:rPr lang="en-US" altLang="zh-CN" sz="1600" dirty="0" smtClean="0">
                <a:solidFill>
                  <a:srgbClr val="0070C0"/>
                </a:solidFill>
              </a:rPr>
              <a:t>service center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sc</a:t>
            </a:r>
            <a:r>
              <a:rPr lang="zh-CN" altLang="en-US" sz="1600" dirty="0" smtClean="0">
                <a:solidFill>
                  <a:srgbClr val="0070C0"/>
                </a:solidFill>
              </a:rPr>
              <a:t>）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70C0"/>
                </a:solidFill>
              </a:rPr>
              <a:t>配置中心（</a:t>
            </a:r>
            <a:r>
              <a:rPr lang="en-US" altLang="zh-CN" sz="1600" dirty="0" smtClean="0">
                <a:solidFill>
                  <a:srgbClr val="0070C0"/>
                </a:solidFill>
              </a:rPr>
              <a:t>config center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cc</a:t>
            </a:r>
            <a:r>
              <a:rPr lang="zh-CN" altLang="en-US" sz="1600" dirty="0" smtClean="0">
                <a:solidFill>
                  <a:srgbClr val="0070C0"/>
                </a:solidFill>
              </a:rPr>
              <a:t>）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70C0"/>
                </a:solidFill>
              </a:rPr>
              <a:t>monitor</a:t>
            </a:r>
            <a:endParaRPr lang="en-US" sz="1600" dirty="0" smtClean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9" y="1629594"/>
            <a:ext cx="41338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服务中心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202A4C"/>
                </a:solidFill>
              </a:rPr>
              <a:t>服务中心提供了微服务注册、管理、发现功能。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当一个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微服务实例启动时，会将自己的服务信息、实例信息等注册到</a:t>
            </a:r>
            <a:r>
              <a:rPr kumimoji="1" lang="en-US" altLang="zh-CN" dirty="0" smtClean="0">
                <a:solidFill>
                  <a:srgbClr val="202A4C"/>
                </a:solidFill>
              </a:rPr>
              <a:t>sc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当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服务需要调用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时，会去</a:t>
            </a:r>
            <a:r>
              <a:rPr kumimoji="1" lang="en-US" altLang="zh-CN" dirty="0" smtClean="0">
                <a:solidFill>
                  <a:srgbClr val="202A4C"/>
                </a:solidFill>
              </a:rPr>
              <a:t>sc</a:t>
            </a:r>
            <a:r>
              <a:rPr kumimoji="1" lang="zh-CN" altLang="en-US" dirty="0" smtClean="0">
                <a:solidFill>
                  <a:srgbClr val="202A4C"/>
                </a:solidFill>
              </a:rPr>
              <a:t>查询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的服务契约、实例列表等信息，将请求发往实例列表中记录的实例。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没有</a:t>
            </a:r>
            <a:r>
              <a:rPr kumimoji="1" lang="zh-CN" altLang="en-US" dirty="0">
                <a:solidFill>
                  <a:srgbClr val="202A4C"/>
                </a:solidFill>
              </a:rPr>
              <a:t>服务中心，微服务无法实现相互</a:t>
            </a:r>
            <a:r>
              <a:rPr kumimoji="1" lang="zh-CN" altLang="en-US" dirty="0" smtClean="0">
                <a:solidFill>
                  <a:srgbClr val="202A4C"/>
                </a:solidFill>
              </a:rPr>
              <a:t>调用，因此服务中心是微服务实例启动时必须要连接的服务。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9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服务中心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>
              <a:solidFill>
                <a:srgbClr val="202A4C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308407"/>
              </p:ext>
            </p:extLst>
          </p:nvPr>
        </p:nvGraphicFramePr>
        <p:xfrm>
          <a:off x="408159" y="1269555"/>
          <a:ext cx="11378061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180"/>
                <a:gridCol w="2808312"/>
                <a:gridCol w="511256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配置项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默认值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说明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servicecomb.service.registry.address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https://127.0.0.1:30100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服务中心的地址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servicecomb.service.registry.instance.watch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是否采用</a:t>
                      </a:r>
                      <a:r>
                        <a:rPr lang="en-US" altLang="zh-CN" sz="2000" dirty="0" smtClean="0"/>
                        <a:t>watch</a:t>
                      </a:r>
                      <a:r>
                        <a:rPr lang="zh-CN" altLang="en-US" sz="2000" dirty="0" smtClean="0"/>
                        <a:t>模式监听实例变化。推荐将这个选项显式配置为</a:t>
                      </a:r>
                      <a:r>
                        <a:rPr lang="en-US" altLang="zh-CN" sz="2000" dirty="0" smtClean="0"/>
                        <a:t>false</a:t>
                      </a:r>
                      <a:r>
                        <a:rPr lang="zh-CN" altLang="en-US" sz="2000" dirty="0" smtClean="0"/>
                        <a:t>，即使用</a:t>
                      </a:r>
                      <a:r>
                        <a:rPr lang="en-US" altLang="zh-CN" sz="2000" dirty="0" smtClean="0"/>
                        <a:t>pull</a:t>
                      </a:r>
                      <a:r>
                        <a:rPr lang="zh-CN" altLang="en-US" sz="2000" dirty="0" smtClean="0"/>
                        <a:t>模式。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servicecomb.service.registry.instance.pull.interval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pull</a:t>
                      </a:r>
                      <a:r>
                        <a:rPr lang="zh-CN" altLang="en-US" sz="2000" dirty="0" smtClean="0"/>
                        <a:t>模式下</a:t>
                      </a:r>
                      <a:r>
                        <a:rPr lang="en-US" altLang="zh-CN" sz="2000" dirty="0" smtClean="0"/>
                        <a:t>consumer</a:t>
                      </a:r>
                      <a:r>
                        <a:rPr lang="zh-CN" altLang="en-US" sz="2000" dirty="0" smtClean="0"/>
                        <a:t>服务刷新查询</a:t>
                      </a:r>
                      <a:r>
                        <a:rPr lang="en-US" altLang="zh-CN" sz="2000" dirty="0" smtClean="0"/>
                        <a:t>provider</a:t>
                      </a:r>
                      <a:r>
                        <a:rPr lang="zh-CN" altLang="en-US" sz="2000" smtClean="0"/>
                        <a:t>服务实例列表</a:t>
                      </a:r>
                      <a:r>
                        <a:rPr lang="zh-CN" altLang="en-US" sz="2000" dirty="0" smtClean="0"/>
                        <a:t>的时间间隔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servicecomb.service.registry.instance.healthCheck.interval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心跳时间间隔，单位为秒，正常运行的微服务实例每隔这么长时间向</a:t>
                      </a:r>
                      <a:r>
                        <a:rPr lang="en-US" altLang="zh-CN" sz="2000" dirty="0" smtClean="0"/>
                        <a:t>sc</a:t>
                      </a:r>
                      <a:r>
                        <a:rPr lang="zh-CN" altLang="en-US" sz="2000" dirty="0" smtClean="0"/>
                        <a:t>发送一次心跳请求以维持自己的在线状态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servicecomb.service.registry.instance.healthCheck.times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允许的连续心跳失败次数，如果出现</a:t>
                      </a:r>
                      <a:r>
                        <a:rPr lang="en-US" altLang="zh-CN" sz="2000" dirty="0" smtClean="0"/>
                        <a:t>n+1</a:t>
                      </a:r>
                      <a:r>
                        <a:rPr lang="zh-CN" altLang="en-US" sz="2000" dirty="0" smtClean="0"/>
                        <a:t>次连续心跳失败则</a:t>
                      </a:r>
                      <a:r>
                        <a:rPr lang="en-US" altLang="zh-CN" sz="2000" dirty="0" smtClean="0"/>
                        <a:t>sc</a:t>
                      </a:r>
                      <a:r>
                        <a:rPr lang="zh-CN" altLang="en-US" sz="2000" dirty="0" smtClean="0"/>
                        <a:t>认为该实例已异常关闭，将自动下线该实例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servicecomb.service.registry.instance.empty.protection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是否启用空实例保护，</a:t>
                      </a:r>
                      <a:r>
                        <a:rPr lang="en-US" altLang="zh-CN" sz="2000" dirty="0" smtClean="0"/>
                        <a:t>true</a:t>
                      </a:r>
                      <a:r>
                        <a:rPr lang="zh-CN" altLang="en-US" sz="2000" dirty="0" smtClean="0"/>
                        <a:t>表示如果从</a:t>
                      </a:r>
                      <a:r>
                        <a:rPr lang="en-US" altLang="zh-CN" sz="2000" dirty="0" smtClean="0"/>
                        <a:t>sc</a:t>
                      </a:r>
                      <a:r>
                        <a:rPr lang="zh-CN" altLang="en-US" sz="2000" dirty="0" smtClean="0"/>
                        <a:t>查询到的</a:t>
                      </a:r>
                      <a:r>
                        <a:rPr lang="en-US" altLang="zh-CN" sz="2000" dirty="0" smtClean="0"/>
                        <a:t>provider</a:t>
                      </a:r>
                      <a:r>
                        <a:rPr lang="zh-CN" altLang="en-US" sz="2000" dirty="0" smtClean="0"/>
                        <a:t>实例列表为空，将会尝试沿用本地缓存的</a:t>
                      </a:r>
                      <a:r>
                        <a:rPr lang="en-US" altLang="zh-CN" sz="2000" dirty="0" smtClean="0"/>
                        <a:t>provider</a:t>
                      </a:r>
                      <a:r>
                        <a:rPr lang="zh-CN" altLang="en-US" sz="2000" dirty="0" smtClean="0"/>
                        <a:t>实例列表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2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配置</a:t>
            </a:r>
            <a:r>
              <a:rPr kumimoji="1" lang="zh-CN" altLang="en-US" dirty="0">
                <a:solidFill>
                  <a:srgbClr val="202A4C"/>
                </a:solidFill>
              </a:rPr>
              <a:t>中心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配置</a:t>
            </a:r>
            <a:r>
              <a:rPr kumimoji="1" lang="zh-CN" altLang="en-US" dirty="0">
                <a:solidFill>
                  <a:srgbClr val="202A4C"/>
                </a:solidFill>
              </a:rPr>
              <a:t>中心提供了存储、管理配置项的功能。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202A4C"/>
                </a:solidFill>
              </a:rPr>
              <a:t>通过连接配置中心，微服务可以获得运行时动态变更配置的能力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202A4C"/>
                </a:solidFill>
              </a:rPr>
              <a:t>服务</a:t>
            </a:r>
            <a:r>
              <a:rPr kumimoji="1" lang="zh-CN" altLang="en-US" dirty="0" smtClean="0">
                <a:solidFill>
                  <a:srgbClr val="202A4C"/>
                </a:solidFill>
              </a:rPr>
              <a:t>治理功能的配置也是由配置中心下发的。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配置中心客户端包含在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org.apache.servicecomb</a:t>
            </a:r>
            <a:r>
              <a:rPr kumimoji="1" lang="en-US" altLang="zh-CN" dirty="0" err="1">
                <a:solidFill>
                  <a:srgbClr val="202A4C"/>
                </a:solidFill>
              </a:rPr>
              <a:t>: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config-cc</a:t>
            </a:r>
            <a:r>
              <a:rPr kumimoji="1" lang="zh-CN" altLang="en-US" dirty="0" smtClean="0">
                <a:solidFill>
                  <a:srgbClr val="202A4C"/>
                </a:solidFill>
              </a:rPr>
              <a:t>包中。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6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配置中心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>
              <a:solidFill>
                <a:srgbClr val="202A4C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003121"/>
              </p:ext>
            </p:extLst>
          </p:nvPr>
        </p:nvGraphicFramePr>
        <p:xfrm>
          <a:off x="408159" y="1269555"/>
          <a:ext cx="11378061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9148"/>
                <a:gridCol w="3096344"/>
                <a:gridCol w="511256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配置项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默认值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说明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servicecomb.config.client.serverUri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无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配置中心地址，如果为空则微服务实例不会连接配置中心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servicecomb.config.client.refreshMode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配置刷新方式（</a:t>
                      </a:r>
                      <a:r>
                        <a:rPr lang="en-US" altLang="zh-CN" sz="2000" dirty="0" smtClean="0"/>
                        <a:t>0/1</a:t>
                      </a:r>
                      <a:r>
                        <a:rPr lang="zh-CN" altLang="en-US" sz="2000" dirty="0" smtClean="0"/>
                        <a:t>），</a:t>
                      </a:r>
                      <a:r>
                        <a:rPr lang="en-US" sz="2000" dirty="0" smtClean="0"/>
                        <a:t>0</a:t>
                      </a:r>
                      <a:r>
                        <a:rPr lang="zh-CN" altLang="en-US" sz="2000" dirty="0" smtClean="0"/>
                        <a:t>表示</a:t>
                      </a:r>
                      <a:r>
                        <a:rPr lang="en-US" altLang="zh-CN" sz="2000" dirty="0" smtClean="0"/>
                        <a:t>watch</a:t>
                      </a:r>
                      <a:r>
                        <a:rPr lang="zh-CN" altLang="en-US" sz="2000" dirty="0" smtClean="0"/>
                        <a:t>模式，</a:t>
                      </a:r>
                      <a:r>
                        <a:rPr lang="en-US" altLang="zh-CN" sz="2000" dirty="0" smtClean="0"/>
                        <a:t>1</a:t>
                      </a:r>
                      <a:r>
                        <a:rPr lang="zh-CN" altLang="en-US" sz="2000" dirty="0" smtClean="0"/>
                        <a:t>表示</a:t>
                      </a:r>
                      <a:r>
                        <a:rPr lang="en-US" altLang="zh-CN" sz="2000" dirty="0" smtClean="0"/>
                        <a:t>pull</a:t>
                      </a:r>
                      <a:r>
                        <a:rPr lang="zh-CN" altLang="en-US" sz="2000" dirty="0" smtClean="0"/>
                        <a:t>模式。推荐显式配置为</a:t>
                      </a:r>
                      <a:r>
                        <a:rPr lang="en-US" altLang="zh-CN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servicecomb.config.client.refresh_interval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配置刷新的时间间隔，单位是毫秒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8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202A4C"/>
                </a:solidFill>
              </a:rPr>
              <a:t>monitor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202A4C"/>
                </a:solidFill>
              </a:rPr>
              <a:t>monitor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服务允许微服务实例上报吞吐量等数据，并在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CSE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的服务治理页面上展示相关数据。</a:t>
            </a:r>
            <a:r>
              <a:rPr kumimoji="1" lang="en-US" altLang="zh-CN" dirty="0" smtClean="0">
                <a:solidFill>
                  <a:srgbClr val="202A4C"/>
                </a:solidFill>
              </a:rPr>
              <a:t>Monitor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功能包含在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com.huawei.paas.cse</a:t>
            </a:r>
            <a:r>
              <a:rPr kumimoji="1" lang="en-US" altLang="zh-CN" dirty="0" err="1">
                <a:solidFill>
                  <a:srgbClr val="202A4C"/>
                </a:solidFill>
              </a:rPr>
              <a:t>: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cse-handler-cloud-extension</a:t>
            </a:r>
            <a:r>
              <a:rPr kumimoji="1" lang="zh-CN" altLang="en-US" dirty="0" smtClean="0">
                <a:solidFill>
                  <a:srgbClr val="202A4C"/>
                </a:solidFill>
              </a:rPr>
              <a:t>包中。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195" y="2540234"/>
            <a:ext cx="7056784" cy="37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202A4C"/>
                </a:solidFill>
              </a:rPr>
              <a:t>monitor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>
              <a:solidFill>
                <a:srgbClr val="202A4C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07032"/>
              </p:ext>
            </p:extLst>
          </p:nvPr>
        </p:nvGraphicFramePr>
        <p:xfrm>
          <a:off x="408159" y="1269555"/>
          <a:ext cx="11378061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164"/>
                <a:gridCol w="2952328"/>
                <a:gridCol w="511256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配置项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默认值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说明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servicecomb.monitor.client.serverUri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无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如果没有配置该地址，则会从服务中心通过服务发现的方式获取</a:t>
                      </a:r>
                      <a:r>
                        <a:rPr lang="en-US" altLang="zh-CN" sz="2000" dirty="0" smtClean="0"/>
                        <a:t>monitor</a:t>
                      </a:r>
                      <a:r>
                        <a:rPr lang="zh-CN" altLang="en-US" sz="2000" dirty="0" smtClean="0"/>
                        <a:t>地址。从华为云外部连接</a:t>
                      </a:r>
                      <a:r>
                        <a:rPr lang="en-US" altLang="zh-CN" sz="2000" dirty="0" smtClean="0"/>
                        <a:t>CSE</a:t>
                      </a:r>
                      <a:r>
                        <a:rPr lang="zh-CN" altLang="en-US" sz="2000" dirty="0" smtClean="0"/>
                        <a:t>时需要显式配置地址，在华为云上部署时推荐不配置，走</a:t>
                      </a:r>
                      <a:r>
                        <a:rPr lang="en-US" altLang="zh-CN" sz="2000" dirty="0" smtClean="0"/>
                        <a:t>sc</a:t>
                      </a:r>
                      <a:r>
                        <a:rPr lang="zh-CN" altLang="en-US" sz="2000" dirty="0" smtClean="0"/>
                        <a:t>服务发现。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servicecomb.monitor.client.enabled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true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是否连接</a:t>
                      </a:r>
                      <a:r>
                        <a:rPr lang="en-US" altLang="zh-CN" sz="2000" dirty="0" smtClean="0"/>
                        <a:t>monitor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4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自定义 1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W PP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52870</TotalTime>
  <Words>584</Words>
  <Application>Microsoft Office PowerPoint</Application>
  <PresentationFormat>自定义</PresentationFormat>
  <Paragraphs>75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 Unicode MS</vt:lpstr>
      <vt:lpstr>FrutigerNext LT Light</vt:lpstr>
      <vt:lpstr>FrutigerNext LT Medium</vt:lpstr>
      <vt:lpstr>MS PGothic</vt:lpstr>
      <vt:lpstr>Open Sans</vt:lpstr>
      <vt:lpstr>黑体</vt:lpstr>
      <vt:lpstr>华文细黑</vt:lpstr>
      <vt:lpstr>宋体</vt:lpstr>
      <vt:lpstr>微软雅黑</vt:lpstr>
      <vt:lpstr>Arial</vt:lpstr>
      <vt:lpstr>Calibri</vt:lpstr>
      <vt:lpstr>Blank</vt:lpstr>
      <vt:lpstr>内容Copytext </vt:lpstr>
      <vt:lpstr>1_内容Copytext </vt:lpstr>
      <vt:lpstr>Thank you</vt:lpstr>
      <vt:lpstr>21天微服务实战营-Day3</vt:lpstr>
      <vt:lpstr>Day3 感知微服务和CSE的交互</vt:lpstr>
      <vt:lpstr>支撑微服务运行的服务</vt:lpstr>
      <vt:lpstr>服务中心</vt:lpstr>
      <vt:lpstr>服务中心</vt:lpstr>
      <vt:lpstr>配置中心</vt:lpstr>
      <vt:lpstr>配置中心</vt:lpstr>
      <vt:lpstr>monitor</vt:lpstr>
      <vt:lpstr>monitor</vt:lpstr>
      <vt:lpstr>通过代理连接CSE服务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Zhouchuan (Luc)</dc:creator>
  <cp:lastModifiedBy>yaohaishi</cp:lastModifiedBy>
  <cp:revision>535</cp:revision>
  <dcterms:created xsi:type="dcterms:W3CDTF">2014-09-24T01:01:53Z</dcterms:created>
  <dcterms:modified xsi:type="dcterms:W3CDTF">2019-02-14T09:58:09Z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(3)LnZC7oz8To7Y22xH3O/e8/X6gkcAfRUeHpPKe9auJUq9yzXFzrGV+j1DVZzgI0EDzC0+5uAn
JRM3s2IrrRCN1xLLc5QCYMfFYASWKQEv6iy1EnUE8rYaLKTG6HQjCqbkdbEQ9AilA4wlcUGp
M+k9aV/YBB7bikGlSXRZgKrcuKUoPTRW/pwdIjDDNwoeATG48Nbp4PibsYPQdwtvyHcMCRzq
oFE7OBQURzIUP5l6z3</vt:lpwstr>
  </property>
  <property fmtid="{D5CDD505-2E9C-101B-9397-08002B2CF9AE}" pid="3" name="_new_ms_pID_725431">
    <vt:lpwstr>HT427Rj6lAztVHZEJkxSciTysHWHm3pp5pN5bdc8jI+R61LnM43/Id
OJR/5SFPGpxMNY+Ik687ggiaLVMQscvYPOkYpYvR1VHcjWO8LpQ8Jk53dz+OU+dlYUxEyVKl
nYzFJYTuHXU49As1XFzB/2i2wAX+Yjn1QhbYw+qyfxCE4z7K7zPku/WWV3NPVhG2wti/wSUD
AM0CoU+WY5x1lW5yWyWZ3mYynTqhsmvMoz2Q</vt:lpwstr>
  </property>
  <property fmtid="{D5CDD505-2E9C-101B-9397-08002B2CF9AE}" pid="4" name="_new_ms_pID_725432">
    <vt:lpwstr>of/ts7Wz4tkV5CWwOAx2QBtKm6tC/Xu4PptY
e8yjtgJI/F4gvLnqMJLIFc4L3zL3adNOX5ClTsL7BprpsyLPcNPaVLnaJJkx23gviqr0Df3e
</vt:lpwstr>
  </property>
  <property fmtid="{D5CDD505-2E9C-101B-9397-08002B2CF9AE}" pid="5" name="_2015_ms_pID_725343">
    <vt:lpwstr>(3)0h+yTrt31beTUXG2He2Q5WwekigtrLyXQPP8VfcdF9vPO9bLSgI1k3IPpUBnFlMGYsloJHRW
9bXmIybrDQXuZupEfQh0F7xjYvq1ILokW0oNCOqFSXqkVHGJv9BJTYocaTwmsOIUmvldaxkH
TSOX2cMfSy8GxKvb8h58loNXC3KzreyVQgeApoHVEf1nkjl5/JZsyvRXGjyvSAPd6zoZ2AaV
C2t0CznURbWV7D3HfO</vt:lpwstr>
  </property>
  <property fmtid="{D5CDD505-2E9C-101B-9397-08002B2CF9AE}" pid="6" name="_2015_ms_pID_7253431">
    <vt:lpwstr>ug4cqy3iRm01AJL/RD+nCfYWuJRdQ8IlpCgcvq1qJp0eeAz12LCdA+
UZ89WpUt5tspN/feS5koP1rK0KbARBch3oGjYP28wlnS4eXu1bwQVw0CNZraxjtKiJQvRSZT
o8gAN6UW5UlY4Y12/qWWFSs4kn7Q7rOTwmpg2K8DthdgrF62S1w4EOacIdmSRALbePpXVnF4
mPTfLq2zx9J8kwEnni/mqEjUV6VwfnYfJOB6</vt:lpwstr>
  </property>
  <property fmtid="{D5CDD505-2E9C-101B-9397-08002B2CF9AE}" pid="7" name="_2015_ms_pID_7253432">
    <vt:lpwstr>PuywXHWfdOlmO5i5NtXZUevubSL98DUOD4+K
h9QcrQsOjnw5SeDtvxfzA/wURdAJeuYPKSKC0HilWlUZ/N29x1A=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1548138405</vt:lpwstr>
  </property>
</Properties>
</file>