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</p:sldMasterIdLst>
  <p:notesMasterIdLst>
    <p:notesMasterId r:id="rId15"/>
  </p:notesMasterIdLst>
  <p:handoutMasterIdLst>
    <p:handoutMasterId r:id="rId16"/>
  </p:handoutMasterIdLst>
  <p:sldIdLst>
    <p:sldId id="278" r:id="rId6"/>
    <p:sldId id="421" r:id="rId7"/>
    <p:sldId id="422" r:id="rId8"/>
    <p:sldId id="437" r:id="rId9"/>
    <p:sldId id="438" r:id="rId10"/>
    <p:sldId id="423" r:id="rId11"/>
    <p:sldId id="431" r:id="rId12"/>
    <p:sldId id="439" r:id="rId13"/>
    <p:sldId id="259" r:id="rId14"/>
  </p:sldIdLst>
  <p:sldSz cx="12195175" cy="6859270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A4C"/>
    <a:srgbClr val="84D0A2"/>
    <a:srgbClr val="F7A655"/>
    <a:srgbClr val="FFDF4F"/>
    <a:srgbClr val="F66F6A"/>
    <a:srgbClr val="15B0E8"/>
    <a:srgbClr val="59C8D5"/>
    <a:srgbClr val="D0E0EE"/>
    <a:srgbClr val="415463"/>
    <a:srgbClr val="E4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0" autoAdjust="0"/>
    <p:restoredTop sz="94718" autoAdjust="0"/>
  </p:normalViewPr>
  <p:slideViewPr>
    <p:cSldViewPr snapToObjects="1">
      <p:cViewPr>
        <p:scale>
          <a:sx n="75" d="100"/>
          <a:sy n="75" d="100"/>
        </p:scale>
        <p:origin x="528" y="498"/>
      </p:cViewPr>
      <p:guideLst>
        <p:guide orient="horz" pos="776"/>
        <p:guide orient="horz" pos="104"/>
        <p:guide orient="horz" pos="3976"/>
        <p:guide orient="horz" pos="952"/>
        <p:guide pos="367"/>
        <p:guide pos="7335"/>
        <p:guide orient="horz" pos="1299"/>
        <p:guide orient="horz" pos="1525"/>
        <p:guide orient="horz" pos="2614"/>
        <p:guide orient="horz" pos="3612"/>
        <p:guide pos="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38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7AC6-CD63-43A6-A8AF-DA6897023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B85BE-7573-414C-BEC9-C51CBD1DD4A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1D858-BC27-4B03-A8F8-E5EA7A5BEA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3EFC-2291-4B94-A734-3FF0397C02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972" y="1793935"/>
            <a:ext cx="6912768" cy="1571842"/>
          </a:xfrm>
        </p:spPr>
        <p:txBody>
          <a:bodyPr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Headline in Arial Regular 54 point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552971" y="3641734"/>
            <a:ext cx="4153688" cy="46166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408955" y="333450"/>
            <a:ext cx="11305256" cy="546847"/>
          </a:xfrm>
        </p:spPr>
        <p:txBody>
          <a:bodyPr>
            <a:norm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/>
              <a:t>Slide Title</a:t>
            </a:r>
            <a:endParaRPr lang="en-US" altLang="zh-CN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955" y="1197546"/>
            <a:ext cx="11305256" cy="4608512"/>
          </a:xfrm>
        </p:spPr>
        <p:txBody>
          <a:bodyPr>
            <a:norm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Headline in Arial Regular 24 - 32 point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8159" y="326720"/>
            <a:ext cx="11378060" cy="583790"/>
          </a:xfrm>
        </p:spPr>
        <p:txBody>
          <a:bodyPr>
            <a:no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32 point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159" y="1269555"/>
            <a:ext cx="11378060" cy="5032758"/>
          </a:xfrm>
        </p:spPr>
        <p:txBody>
          <a:bodyPr>
            <a:norm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24 point </a:t>
            </a:r>
            <a:endParaRPr lang="en-US" altLang="zh-CN" dirty="0"/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强调色二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9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" y="0"/>
            <a:ext cx="12193467" cy="6859588"/>
          </a:xfrm>
          <a:prstGeom prst="rect">
            <a:avLst/>
          </a:prstGeom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1370" y="1701602"/>
            <a:ext cx="7250029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spAutoFit/>
          </a:bodyPr>
          <a:lstStyle/>
          <a:p>
            <a:pPr lvl="0"/>
            <a:r>
              <a:rPr lang="en-US" altLang="zh-CN" dirty="0"/>
              <a:t>Headline in Arial Regular 48 point</a:t>
            </a:r>
            <a:endParaRPr lang="zh-CN" altLang="en-US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971" y="3573810"/>
            <a:ext cx="458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advClick="0" advTm="8000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800" b="0" dirty="0">
          <a:solidFill>
            <a:schemeClr val="tx1">
              <a:lumMod val="95000"/>
              <a:lumOff val="5000"/>
            </a:schemeClr>
          </a:solidFill>
          <a:latin typeface="+mj-lt"/>
          <a:ea typeface="Arial Unicode MS" panose="020B0604020202020204" pitchFamily="34" charset="-122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anose="02010600040101010101" pitchFamily="2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anose="02010600040101010101" pitchFamily="2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anose="02010600040101010101" pitchFamily="2" charset="-122"/>
          <a:cs typeface="宋体" panose="02010600030101010101" pitchFamily="2" charset="-122"/>
        </a:defRPr>
      </a:lvl8pPr>
      <a:lvl9pPr marL="1829435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anose="02010600040101010101" pitchFamily="2" charset="-122"/>
          <a:cs typeface="宋体" panose="02010600030101010101" pitchFamily="2" charset="-122"/>
        </a:defRPr>
      </a:lvl9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00"/>
        </a:buClr>
        <a:buSzTx/>
        <a:buFontTx/>
        <a:buNone/>
        <a:defRPr sz="2400" b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835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8955" y="320342"/>
            <a:ext cx="11176462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52240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80385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74903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 defTabSz="988060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anose="020B0600070205080204" pitchFamily="34" charset="-128"/>
            </a:endParaRPr>
          </a:p>
          <a:p>
            <a:pPr defTabSz="988060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1219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0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8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2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0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077" y="388716"/>
            <a:ext cx="11176340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15291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57824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</a:fld>
            <a:endParaRPr lang="zh-CN" altLang="en-US"/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 defTabSz="988060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anose="020B0600070205080204" pitchFamily="34" charset="-128"/>
            </a:endParaRPr>
          </a:p>
          <a:p>
            <a:pPr defTabSz="988060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1219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0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8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2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0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0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8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2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0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4979" y="1891784"/>
            <a:ext cx="7490717" cy="83317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21</a:t>
            </a:r>
            <a:r>
              <a:rPr lang="zh-CN" altLang="en-US" dirty="0" smtClean="0">
                <a:solidFill>
                  <a:srgbClr val="202A4C"/>
                </a:solidFill>
              </a:rPr>
              <a:t>天微服务实战营</a:t>
            </a:r>
            <a:r>
              <a:rPr lang="en-US" altLang="zh-CN" dirty="0" smtClean="0">
                <a:solidFill>
                  <a:srgbClr val="202A4C"/>
                </a:solidFill>
              </a:rPr>
              <a:t>-Day4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1"/>
          </p:nvPr>
        </p:nvSpPr>
        <p:spPr>
          <a:xfrm>
            <a:off x="624979" y="3053007"/>
            <a:ext cx="6984776" cy="520804"/>
          </a:xfrm>
        </p:spPr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华为云</a:t>
            </a:r>
            <a:r>
              <a:rPr lang="en-GB" altLang="zh-CN" dirty="0">
                <a:solidFill>
                  <a:srgbClr val="202A4C"/>
                </a:solidFill>
              </a:rPr>
              <a:t>DevCloud &amp; </a:t>
            </a:r>
            <a:r>
              <a:rPr lang="en-US" altLang="zh-CN" dirty="0" smtClean="0">
                <a:solidFill>
                  <a:srgbClr val="202A4C"/>
                </a:solidFill>
              </a:rPr>
              <a:t>ServiceStage</a:t>
            </a:r>
            <a:r>
              <a:rPr lang="zh-CN" altLang="en-US" dirty="0" smtClean="0">
                <a:solidFill>
                  <a:srgbClr val="202A4C"/>
                </a:solidFill>
              </a:rPr>
              <a:t>服务</a:t>
            </a:r>
            <a:r>
              <a:rPr lang="zh-CN" altLang="en-US" dirty="0">
                <a:solidFill>
                  <a:srgbClr val="202A4C"/>
                </a:solidFill>
              </a:rPr>
              <a:t>联合出品</a:t>
            </a:r>
            <a:endParaRPr lang="zh-CN" altLang="en-US" dirty="0">
              <a:solidFill>
                <a:srgbClr val="202A4C"/>
              </a:solidFill>
            </a:endParaRPr>
          </a:p>
        </p:txBody>
      </p:sp>
    </p:spTree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02A4C"/>
                </a:solidFill>
              </a:rPr>
              <a:t>Day4 </a:t>
            </a:r>
            <a:r>
              <a:rPr lang="zh-CN" altLang="en-US" dirty="0">
                <a:solidFill>
                  <a:srgbClr val="202A4C"/>
                </a:solidFill>
              </a:rPr>
              <a:t>微服务实例的生命周期分析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大纲</a:t>
            </a:r>
            <a:endParaRPr kumimoji="1" lang="zh-CN" altLang="en-US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服务启动流程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服务发现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服务退出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服务</a:t>
            </a:r>
            <a:r>
              <a:rPr kumimoji="1" lang="zh-CN" altLang="en-US" dirty="0">
                <a:solidFill>
                  <a:srgbClr val="202A4C"/>
                </a:solidFill>
              </a:rPr>
              <a:t>启动</a:t>
            </a:r>
            <a:r>
              <a:rPr kumimoji="1" lang="zh-CN" altLang="en-US" dirty="0" smtClean="0">
                <a:solidFill>
                  <a:srgbClr val="202A4C"/>
                </a:solidFill>
              </a:rPr>
              <a:t>流程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202A4C"/>
                </a:solidFill>
              </a:rPr>
              <a:t>一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个微服务实例在启动过程中主要经历的流程有：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初始化日志框架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加载本地配置（包括</a:t>
            </a:r>
            <a:r>
              <a:rPr kumimoji="1" lang="en-US" altLang="zh-CN" dirty="0" smtClean="0">
                <a:solidFill>
                  <a:srgbClr val="202A4C"/>
                </a:solidFill>
              </a:rPr>
              <a:t>System Property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、环境变量、配置文件）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202A4C"/>
                </a:solidFill>
              </a:rPr>
              <a:t>实例化</a:t>
            </a:r>
            <a:r>
              <a:rPr kumimoji="1" lang="en-US" altLang="zh-CN" dirty="0">
                <a:solidFill>
                  <a:srgbClr val="202A4C"/>
                </a:solidFill>
              </a:rPr>
              <a:t>Spring Bean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初始化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SCBEngine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注册服务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服务</a:t>
            </a:r>
            <a:r>
              <a:rPr kumimoji="1" lang="zh-CN" altLang="en-US" dirty="0">
                <a:solidFill>
                  <a:srgbClr val="202A4C"/>
                </a:solidFill>
              </a:rPr>
              <a:t>启动</a:t>
            </a:r>
            <a:r>
              <a:rPr kumimoji="1" lang="zh-CN" altLang="en-US" dirty="0" smtClean="0">
                <a:solidFill>
                  <a:srgbClr val="202A4C"/>
                </a:solidFill>
              </a:rPr>
              <a:t>流程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202A4C"/>
                </a:solidFill>
              </a:rPr>
              <a:t>注册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服务的流程如下：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endParaRPr kumimoji="1" lang="zh-CN" altLang="en-US" dirty="0">
              <a:solidFill>
                <a:srgbClr val="202A4C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952203" y="2007373"/>
            <a:ext cx="4543721" cy="4311701"/>
            <a:chOff x="952203" y="2007373"/>
            <a:chExt cx="4543721" cy="4311701"/>
          </a:xfrm>
        </p:grpSpPr>
        <p:sp>
          <p:nvSpPr>
            <p:cNvPr id="4" name="椭圆 3"/>
            <p:cNvSpPr/>
            <p:nvPr/>
          </p:nvSpPr>
          <p:spPr>
            <a:xfrm>
              <a:off x="1859757" y="2174048"/>
              <a:ext cx="285750" cy="285750"/>
            </a:xfrm>
            <a:prstGeom prst="ellips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742604" y="3155915"/>
              <a:ext cx="1326357" cy="304800"/>
            </a:xfrm>
            <a:prstGeom prst="rect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注册服务信息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77526" y="3637736"/>
              <a:ext cx="1660924" cy="434307"/>
            </a:xfrm>
            <a:prstGeom prst="rect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对比本地和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sc</a:t>
              </a: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上的服务契约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62656" y="2663157"/>
              <a:ext cx="1479948" cy="304800"/>
            </a:xfrm>
            <a:prstGeom prst="rect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查询本服务信息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直接箭头连接符 7"/>
            <p:cNvCxnSpPr>
              <a:stCxn id="4" idx="4"/>
              <a:endCxn id="7" idx="0"/>
            </p:cNvCxnSpPr>
            <p:nvPr/>
          </p:nvCxnSpPr>
          <p:spPr>
            <a:xfrm flipH="1">
              <a:off x="2002630" y="2459798"/>
              <a:ext cx="2" cy="203359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直接箭头连接符 8"/>
            <p:cNvCxnSpPr>
              <a:stCxn id="7" idx="2"/>
              <a:endCxn id="6" idx="0"/>
            </p:cNvCxnSpPr>
            <p:nvPr/>
          </p:nvCxnSpPr>
          <p:spPr>
            <a:xfrm>
              <a:off x="2002630" y="2967957"/>
              <a:ext cx="5358" cy="669779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肘形连接符 9"/>
            <p:cNvCxnSpPr>
              <a:stCxn id="7" idx="3"/>
              <a:endCxn id="5" idx="0"/>
            </p:cNvCxnSpPr>
            <p:nvPr/>
          </p:nvCxnSpPr>
          <p:spPr>
            <a:xfrm>
              <a:off x="2742604" y="2815557"/>
              <a:ext cx="663179" cy="340358"/>
            </a:xfrm>
            <a:prstGeom prst="bentConnector2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" name="肘形连接符 10"/>
            <p:cNvCxnSpPr>
              <a:stCxn id="5" idx="1"/>
              <a:endCxn id="6" idx="0"/>
            </p:cNvCxnSpPr>
            <p:nvPr/>
          </p:nvCxnSpPr>
          <p:spPr>
            <a:xfrm rot="10800000" flipV="1">
              <a:off x="2007988" y="3308314"/>
              <a:ext cx="734616" cy="329421"/>
            </a:xfrm>
            <a:prstGeom prst="bentConnector2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" name="矩形 11"/>
            <p:cNvSpPr/>
            <p:nvPr/>
          </p:nvSpPr>
          <p:spPr>
            <a:xfrm>
              <a:off x="1344809" y="5223603"/>
              <a:ext cx="1326357" cy="304800"/>
            </a:xfrm>
            <a:prstGeom prst="rect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注册实例信息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84719" y="2958431"/>
              <a:ext cx="4947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zh-CN" altLang="en-US" sz="1100" dirty="0" smtClean="0">
                  <a:solidFill>
                    <a:srgbClr val="0070C0"/>
                  </a:solidFill>
                  <a:latin typeface="微软雅黑" panose="020B0503020204020204" pitchFamily="34" charset="-122"/>
                </a:rPr>
                <a:t>存在</a:t>
              </a:r>
              <a:endParaRPr lang="en-US" sz="1100" dirty="0" smtClean="0">
                <a:solidFill>
                  <a:srgbClr val="0070C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878334" y="2586702"/>
              <a:ext cx="68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zh-CN" altLang="en-US" sz="1100" dirty="0" smtClean="0">
                  <a:solidFill>
                    <a:srgbClr val="0070C0"/>
                  </a:solidFill>
                  <a:latin typeface="微软雅黑" panose="020B0503020204020204" pitchFamily="34" charset="-122"/>
                </a:rPr>
                <a:t>不存在</a:t>
              </a:r>
              <a:endParaRPr lang="en-US" sz="1100" dirty="0" smtClean="0">
                <a:solidFill>
                  <a:srgbClr val="0070C0"/>
                </a:solidFill>
                <a:latin typeface="微软雅黑" panose="020B0503020204020204" pitchFamily="34" charset="-122"/>
              </a:endParaRPr>
            </a:p>
          </p:txBody>
        </p:sp>
        <p:cxnSp>
          <p:nvCxnSpPr>
            <p:cNvPr id="15" name="直接箭头连接符 14"/>
            <p:cNvCxnSpPr>
              <a:stCxn id="6" idx="2"/>
              <a:endCxn id="12" idx="0"/>
            </p:cNvCxnSpPr>
            <p:nvPr/>
          </p:nvCxnSpPr>
          <p:spPr>
            <a:xfrm>
              <a:off x="2007988" y="4072043"/>
              <a:ext cx="0" cy="1151560"/>
            </a:xfrm>
            <a:prstGeom prst="straightConnector1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文本框 15"/>
            <p:cNvSpPr txBox="1"/>
            <p:nvPr/>
          </p:nvSpPr>
          <p:spPr>
            <a:xfrm>
              <a:off x="952203" y="4446301"/>
              <a:ext cx="1127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1100" dirty="0" smtClean="0">
                  <a:solidFill>
                    <a:srgbClr val="0070C0"/>
                  </a:solidFill>
                  <a:latin typeface="微软雅黑" panose="020B0503020204020204" pitchFamily="34" charset="-122"/>
                </a:rPr>
                <a:t>sc</a:t>
              </a:r>
              <a:r>
                <a:rPr lang="zh-CN" altLang="en-US" sz="1100" dirty="0" smtClean="0">
                  <a:solidFill>
                    <a:srgbClr val="0070C0"/>
                  </a:solidFill>
                  <a:latin typeface="微软雅黑" panose="020B0503020204020204" pitchFamily="34" charset="-122"/>
                </a:rPr>
                <a:t>上存在契约，且内容相符</a:t>
              </a:r>
              <a:endParaRPr lang="en-US" sz="1100" dirty="0" smtClean="0">
                <a:solidFill>
                  <a:srgbClr val="0070C0"/>
                </a:solidFill>
                <a:latin typeface="微软雅黑" panose="020B0503020204020204" pitchFamily="34" charset="-122"/>
              </a:endParaRPr>
            </a:p>
          </p:txBody>
        </p:sp>
        <p:cxnSp>
          <p:nvCxnSpPr>
            <p:cNvPr id="17" name="肘形连接符 16"/>
            <p:cNvCxnSpPr>
              <a:stCxn id="6" idx="3"/>
              <a:endCxn id="18" idx="0"/>
            </p:cNvCxnSpPr>
            <p:nvPr/>
          </p:nvCxnSpPr>
          <p:spPr>
            <a:xfrm>
              <a:off x="2838450" y="3854890"/>
              <a:ext cx="512055" cy="743811"/>
            </a:xfrm>
            <a:prstGeom prst="bentConnector2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矩形 17"/>
            <p:cNvSpPr/>
            <p:nvPr/>
          </p:nvSpPr>
          <p:spPr>
            <a:xfrm>
              <a:off x="2838834" y="4598701"/>
              <a:ext cx="1023342" cy="304800"/>
            </a:xfrm>
            <a:prstGeom prst="rect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注册契约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134939" y="4191506"/>
              <a:ext cx="14070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1100" dirty="0" smtClean="0">
                  <a:solidFill>
                    <a:srgbClr val="0070C0"/>
                  </a:solidFill>
                  <a:latin typeface="微软雅黑" panose="020B0503020204020204" pitchFamily="34" charset="-122"/>
                </a:rPr>
                <a:t>sc</a:t>
              </a:r>
              <a:r>
                <a:rPr lang="zh-CN" altLang="en-US" sz="1100" dirty="0" smtClean="0">
                  <a:solidFill>
                    <a:srgbClr val="0070C0"/>
                  </a:solidFill>
                  <a:latin typeface="微软雅黑" panose="020B0503020204020204" pitchFamily="34" charset="-122"/>
                </a:rPr>
                <a:t>上没有契约内容</a:t>
              </a:r>
              <a:endParaRPr lang="en-US" sz="1100" dirty="0" smtClean="0">
                <a:solidFill>
                  <a:srgbClr val="0070C0"/>
                </a:solidFill>
                <a:latin typeface="微软雅黑" panose="020B0503020204020204" pitchFamily="34" charset="-122"/>
              </a:endParaRPr>
            </a:p>
          </p:txBody>
        </p:sp>
        <p:cxnSp>
          <p:nvCxnSpPr>
            <p:cNvPr id="20" name="肘形连接符 19"/>
            <p:cNvCxnSpPr>
              <a:stCxn id="18" idx="2"/>
              <a:endCxn id="12" idx="3"/>
            </p:cNvCxnSpPr>
            <p:nvPr/>
          </p:nvCxnSpPr>
          <p:spPr>
            <a:xfrm rot="5400000">
              <a:off x="2774585" y="4800083"/>
              <a:ext cx="472502" cy="679339"/>
            </a:xfrm>
            <a:prstGeom prst="bentConnector2">
              <a:avLst/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矩形 20"/>
            <p:cNvSpPr/>
            <p:nvPr/>
          </p:nvSpPr>
          <p:spPr>
            <a:xfrm>
              <a:off x="4348555" y="4598700"/>
              <a:ext cx="1147369" cy="468599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报错并终止启动流程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134939" y="2007373"/>
              <a:ext cx="827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zh-CN" altLang="en-US" sz="1100" dirty="0" smtClean="0">
                  <a:solidFill>
                    <a:srgbClr val="0070C0"/>
                  </a:solidFill>
                  <a:latin typeface="微软雅黑" panose="020B0503020204020204" pitchFamily="34" charset="-122"/>
                </a:rPr>
                <a:t>注册开始</a:t>
              </a:r>
              <a:endParaRPr lang="en-US" sz="1100" dirty="0" smtClean="0">
                <a:solidFill>
                  <a:srgbClr val="0070C0"/>
                </a:solidFill>
                <a:latin typeface="微软雅黑" panose="020B0503020204020204" pitchFamily="34" charset="-122"/>
              </a:endParaRPr>
            </a:p>
          </p:txBody>
        </p:sp>
        <p:cxnSp>
          <p:nvCxnSpPr>
            <p:cNvPr id="23" name="肘形连接符 22"/>
            <p:cNvCxnSpPr>
              <a:stCxn id="6" idx="3"/>
              <a:endCxn id="21" idx="0"/>
            </p:cNvCxnSpPr>
            <p:nvPr/>
          </p:nvCxnSpPr>
          <p:spPr>
            <a:xfrm>
              <a:off x="2838450" y="3854890"/>
              <a:ext cx="2083790" cy="743810"/>
            </a:xfrm>
            <a:prstGeom prst="bentConnector2">
              <a:avLst/>
            </a:prstGeom>
            <a:noFill/>
            <a:ln w="635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4" name="文本框 23"/>
            <p:cNvSpPr txBox="1"/>
            <p:nvPr/>
          </p:nvSpPr>
          <p:spPr>
            <a:xfrm>
              <a:off x="3695111" y="3995393"/>
              <a:ext cx="14070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1100" dirty="0" smtClean="0">
                  <a:solidFill>
                    <a:srgbClr val="FF0000"/>
                  </a:solidFill>
                  <a:latin typeface="微软雅黑" panose="020B0503020204020204" pitchFamily="34" charset="-122"/>
                </a:rPr>
                <a:t>sc</a:t>
              </a:r>
              <a:r>
                <a:rPr lang="zh-CN" altLang="en-US" sz="1100" dirty="0" smtClean="0">
                  <a:solidFill>
                    <a:srgbClr val="FF0000"/>
                  </a:solidFill>
                  <a:latin typeface="微软雅黑" panose="020B0503020204020204" pitchFamily="34" charset="-122"/>
                </a:rPr>
                <a:t>上的契约内容与本地契约不一致</a:t>
              </a:r>
              <a:endParaRPr lang="en-US" sz="1100" dirty="0" smtClean="0">
                <a:solidFill>
                  <a:srgbClr val="FF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109998" y="5944706"/>
              <a:ext cx="285750" cy="285750"/>
            </a:xfrm>
            <a:prstGeom prst="ellips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383631" y="6057464"/>
              <a:ext cx="8273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zh-CN" altLang="en-US" sz="1100" dirty="0" smtClean="0">
                  <a:solidFill>
                    <a:srgbClr val="0070C0"/>
                  </a:solidFill>
                  <a:latin typeface="微软雅黑" panose="020B0503020204020204" pitchFamily="34" charset="-122"/>
                </a:rPr>
                <a:t>流程结束</a:t>
              </a:r>
              <a:endParaRPr lang="en-US" sz="1100" dirty="0" smtClean="0">
                <a:solidFill>
                  <a:srgbClr val="0070C0"/>
                </a:solidFill>
                <a:latin typeface="微软雅黑" panose="020B0503020204020204" pitchFamily="34" charset="-122"/>
              </a:endParaRPr>
            </a:p>
          </p:txBody>
        </p:sp>
        <p:cxnSp>
          <p:nvCxnSpPr>
            <p:cNvPr id="27" name="肘形连接符 26"/>
            <p:cNvCxnSpPr>
              <a:stCxn id="21" idx="2"/>
              <a:endCxn id="25" idx="0"/>
            </p:cNvCxnSpPr>
            <p:nvPr/>
          </p:nvCxnSpPr>
          <p:spPr>
            <a:xfrm rot="5400000">
              <a:off x="3648854" y="4671319"/>
              <a:ext cx="877407" cy="1669367"/>
            </a:xfrm>
            <a:prstGeom prst="bentConnector3">
              <a:avLst>
                <a:gd name="adj1" fmla="val 76054"/>
              </a:avLst>
            </a:prstGeom>
            <a:noFill/>
            <a:ln w="635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8" name="肘形连接符 27"/>
            <p:cNvCxnSpPr>
              <a:stCxn id="12" idx="2"/>
              <a:endCxn id="25" idx="0"/>
            </p:cNvCxnSpPr>
            <p:nvPr/>
          </p:nvCxnSpPr>
          <p:spPr>
            <a:xfrm rot="16200000" flipH="1">
              <a:off x="2422279" y="5114111"/>
              <a:ext cx="416303" cy="1244885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33" name="组合 32"/>
          <p:cNvGrpSpPr/>
          <p:nvPr/>
        </p:nvGrpSpPr>
        <p:grpSpPr>
          <a:xfrm>
            <a:off x="6583164" y="3555297"/>
            <a:ext cx="1933575" cy="752475"/>
            <a:chOff x="6583164" y="3555297"/>
            <a:chExt cx="1933575" cy="752475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83164" y="3555297"/>
              <a:ext cx="1933575" cy="752475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6763057" y="4149873"/>
              <a:ext cx="1753682" cy="156583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5620525" y="2061936"/>
            <a:ext cx="51695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当</a:t>
            </a:r>
            <a:r>
              <a:rPr lang="en-US" altLang="zh-CN" sz="1600" dirty="0">
                <a:solidFill>
                  <a:srgbClr val="0070C0"/>
                </a:solidFill>
              </a:rPr>
              <a:t>env</a:t>
            </a:r>
            <a:r>
              <a:rPr lang="zh-CN" altLang="en-US" sz="1600" dirty="0">
                <a:solidFill>
                  <a:srgbClr val="0070C0"/>
                </a:solidFill>
              </a:rPr>
              <a:t>为默认环境或</a:t>
            </a:r>
            <a:r>
              <a:rPr lang="en-US" altLang="zh-CN" sz="1600" dirty="0">
                <a:solidFill>
                  <a:srgbClr val="0070C0"/>
                </a:solidFill>
              </a:rPr>
              <a:t>production</a:t>
            </a:r>
            <a:r>
              <a:rPr lang="zh-CN" altLang="en-US" sz="1600" dirty="0">
                <a:solidFill>
                  <a:srgbClr val="0070C0"/>
                </a:solidFill>
              </a:rPr>
              <a:t>环境时，不允许出现服务实例本地与</a:t>
            </a:r>
            <a:r>
              <a:rPr lang="en-US" altLang="zh-CN" sz="1600" dirty="0">
                <a:solidFill>
                  <a:srgbClr val="0070C0"/>
                </a:solidFill>
              </a:rPr>
              <a:t>sc</a:t>
            </a:r>
            <a:r>
              <a:rPr lang="zh-CN" altLang="en-US" sz="1600" dirty="0">
                <a:solidFill>
                  <a:srgbClr val="0070C0"/>
                </a:solidFill>
              </a:rPr>
              <a:t>上的服务契约不一致的</a:t>
            </a:r>
            <a:r>
              <a:rPr lang="zh-CN" altLang="en-US" sz="1600" dirty="0" smtClean="0">
                <a:solidFill>
                  <a:srgbClr val="0070C0"/>
                </a:solidFill>
              </a:rPr>
              <a:t>情况（一旦契约不一致会走左图中的红色路径）</a:t>
            </a:r>
            <a:endParaRPr lang="zh-CN" alt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70C0"/>
                </a:solidFill>
              </a:rPr>
              <a:t>env=development</a:t>
            </a:r>
            <a:r>
              <a:rPr lang="zh-CN" altLang="en-US" sz="1600" dirty="0">
                <a:solidFill>
                  <a:srgbClr val="0070C0"/>
                </a:solidFill>
              </a:rPr>
              <a:t>时，服务实例会将不一致的接口契约注册到</a:t>
            </a:r>
            <a:r>
              <a:rPr lang="en-US" altLang="zh-CN" sz="1600" dirty="0">
                <a:solidFill>
                  <a:srgbClr val="0070C0"/>
                </a:solidFill>
              </a:rPr>
              <a:t>sc</a:t>
            </a:r>
            <a:r>
              <a:rPr lang="zh-CN" altLang="en-US" sz="1600" dirty="0">
                <a:solidFill>
                  <a:srgbClr val="0070C0"/>
                </a:solidFill>
              </a:rPr>
              <a:t>，覆盖</a:t>
            </a:r>
            <a:r>
              <a:rPr lang="en-US" altLang="zh-CN" sz="1600" dirty="0">
                <a:solidFill>
                  <a:srgbClr val="0070C0"/>
                </a:solidFill>
              </a:rPr>
              <a:t>sc</a:t>
            </a:r>
            <a:r>
              <a:rPr lang="zh-CN" altLang="en-US" sz="1600" dirty="0">
                <a:solidFill>
                  <a:srgbClr val="0070C0"/>
                </a:solidFill>
              </a:rPr>
              <a:t>上原有的</a:t>
            </a:r>
            <a:r>
              <a:rPr lang="zh-CN" altLang="en-US" sz="1600" dirty="0" smtClean="0">
                <a:solidFill>
                  <a:srgbClr val="0070C0"/>
                </a:solidFill>
              </a:rPr>
              <a:t>契约（如下图）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服务</a:t>
            </a:r>
            <a:r>
              <a:rPr kumimoji="1" lang="zh-CN" altLang="en-US" dirty="0">
                <a:solidFill>
                  <a:srgbClr val="202A4C"/>
                </a:solidFill>
              </a:rPr>
              <a:t>启动</a:t>
            </a:r>
            <a:r>
              <a:rPr kumimoji="1" lang="zh-CN" altLang="en-US" dirty="0" smtClean="0">
                <a:solidFill>
                  <a:srgbClr val="202A4C"/>
                </a:solidFill>
              </a:rPr>
              <a:t>流程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当微服务实例注册到</a:t>
            </a:r>
            <a:r>
              <a:rPr kumimoji="1" lang="en-US" altLang="zh-CN" dirty="0" smtClean="0">
                <a:solidFill>
                  <a:srgbClr val="202A4C"/>
                </a:solidFill>
              </a:rPr>
              <a:t>sc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上去后，启动流程完成。如果有一些操作需要在服务启动完成时执行，可以定义一个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org.apache.servicecomb.core.BootListener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去监听事件，并在接收到</a:t>
            </a:r>
            <a:r>
              <a:rPr kumimoji="1" lang="en-US" altLang="zh-CN" dirty="0" smtClean="0">
                <a:solidFill>
                  <a:srgbClr val="202A4C"/>
                </a:solidFill>
              </a:rPr>
              <a:t>AFTER_REGISTRY</a:t>
            </a:r>
            <a:r>
              <a:rPr kumimoji="1" lang="zh-CN" altLang="en-US" dirty="0" smtClean="0">
                <a:solidFill>
                  <a:srgbClr val="202A4C"/>
                </a:solidFill>
              </a:rPr>
              <a:t>事件时触发操作的执行。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159" y="2493690"/>
            <a:ext cx="6334125" cy="229552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9" y="5013970"/>
            <a:ext cx="107442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服务发现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服务调用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服务时，需要去服务中心查询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服务的契约、实例列表等信息，然后才能对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发起调用：</a:t>
            </a:r>
            <a:endParaRPr kumimoji="1" lang="en-US" altLang="zh-CN" dirty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查询条件包括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AppID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、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serviceName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、</a:t>
            </a:r>
            <a:r>
              <a:rPr kumimoji="1" lang="en-US" altLang="zh-CN" dirty="0" smtClean="0">
                <a:solidFill>
                  <a:srgbClr val="202A4C"/>
                </a:solidFill>
              </a:rPr>
              <a:t>environment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、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versionRule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，如果碰到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端找不到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服务的问题，除了检查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服务的实例有没有注册到</a:t>
            </a:r>
            <a:r>
              <a:rPr kumimoji="1" lang="en-US" altLang="zh-CN" dirty="0" smtClean="0">
                <a:solidFill>
                  <a:srgbClr val="202A4C"/>
                </a:solidFill>
              </a:rPr>
              <a:t>sc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，还需要检查这四个配置项是否有问题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查询到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端服务信息后，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会从</a:t>
            </a:r>
            <a:r>
              <a:rPr kumimoji="1" lang="en-US" altLang="zh-CN" dirty="0" smtClean="0">
                <a:solidFill>
                  <a:srgbClr val="202A4C"/>
                </a:solidFill>
              </a:rPr>
              <a:t>sc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下载该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服务的全部契约，加载到本地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端加载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服务信息的过程发生在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第一次调用该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的时候，如果</a:t>
            </a:r>
            <a:r>
              <a:rPr kumimoji="1" lang="en-US" altLang="zh-CN" dirty="0" smtClean="0">
                <a:solidFill>
                  <a:srgbClr val="202A4C"/>
                </a:solidFill>
              </a:rPr>
              <a:t>consumer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服务的实例在启动后一直没有调用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，则它一直不会去</a:t>
            </a:r>
            <a:r>
              <a:rPr kumimoji="1" lang="en-US" altLang="zh-CN" dirty="0" smtClean="0">
                <a:solidFill>
                  <a:srgbClr val="202A4C"/>
                </a:solidFill>
              </a:rPr>
              <a:t>sc</a:t>
            </a:r>
            <a:r>
              <a:rPr kumimoji="1" lang="zh-CN" altLang="en-US" dirty="0" smtClean="0">
                <a:solidFill>
                  <a:srgbClr val="202A4C"/>
                </a:solidFill>
              </a:rPr>
              <a:t>查询和加载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服务信息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服务退出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202A4C"/>
                </a:solidFill>
              </a:rPr>
              <a:t>CSEJavaSDK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向</a:t>
            </a:r>
            <a:r>
              <a:rPr kumimoji="1" lang="en-US" altLang="zh-CN" dirty="0" smtClean="0">
                <a:solidFill>
                  <a:srgbClr val="202A4C"/>
                </a:solidFill>
              </a:rPr>
              <a:t>JVM</a:t>
            </a:r>
            <a:r>
              <a:rPr kumimoji="1" lang="zh-CN" altLang="en-US" dirty="0" smtClean="0">
                <a:solidFill>
                  <a:srgbClr val="202A4C"/>
                </a:solidFill>
              </a:rPr>
              <a:t>注册了一个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shutdown hook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，以实现优雅停机，在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JVM</a:t>
            </a:r>
            <a:r>
              <a:rPr kumimoji="1" lang="zh-CN" altLang="en-US" dirty="0" smtClean="0">
                <a:solidFill>
                  <a:srgbClr val="202A4C"/>
                </a:solidFill>
              </a:rPr>
              <a:t>进程退出时进行一系列的清理操作，其中包括：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向服务中心注销本实例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停止接收请求，并等待已接受的请求处理完成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202A4C"/>
              </a:solidFill>
            </a:endParaRPr>
          </a:p>
          <a:p>
            <a:r>
              <a:rPr kumimoji="1" lang="zh-CN" altLang="en-US" dirty="0" smtClean="0">
                <a:solidFill>
                  <a:srgbClr val="202A4C"/>
                </a:solidFill>
              </a:rPr>
              <a:t>由于</a:t>
            </a:r>
            <a:r>
              <a:rPr kumimoji="1" lang="en-US" altLang="zh-CN" dirty="0" smtClean="0">
                <a:solidFill>
                  <a:srgbClr val="202A4C"/>
                </a:solidFill>
              </a:rPr>
              <a:t>JVM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的限制，要确保优雅停机功能正常触发，需要用户正常停止</a:t>
            </a:r>
            <a:r>
              <a:rPr kumimoji="1" lang="en-US" altLang="zh-CN" dirty="0" smtClean="0">
                <a:solidFill>
                  <a:srgbClr val="202A4C"/>
                </a:solidFill>
              </a:rPr>
              <a:t>JVM</a:t>
            </a:r>
            <a:r>
              <a:rPr kumimoji="1" lang="zh-CN" altLang="en-US" dirty="0" smtClean="0">
                <a:solidFill>
                  <a:srgbClr val="202A4C"/>
                </a:solidFill>
              </a:rPr>
              <a:t>进程，而不能强制杀进程。以</a:t>
            </a:r>
            <a:r>
              <a:rPr kumimoji="1" lang="en-US" altLang="zh-CN" dirty="0" smtClean="0">
                <a:solidFill>
                  <a:srgbClr val="202A4C"/>
                </a:solidFill>
              </a:rPr>
              <a:t>Linux</a:t>
            </a:r>
            <a:r>
              <a:rPr kumimoji="1" lang="zh-CN" altLang="en-US" dirty="0" smtClean="0">
                <a:solidFill>
                  <a:srgbClr val="202A4C"/>
                </a:solidFill>
              </a:rPr>
              <a:t>操作系统为例：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202A4C"/>
                </a:solidFill>
              </a:rPr>
              <a:t>kill ${PID} 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的方式停止微服务进程可以触发优雅停机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202A4C"/>
                </a:solidFill>
              </a:rPr>
              <a:t>kill –0 ${PID} 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的方式强制停止微服务进程则不会触发优雅停机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服务退出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如果微服务实例遭遇异常情况，没有调用</a:t>
            </a:r>
            <a:r>
              <a:rPr kumimoji="1" lang="en-US" altLang="zh-CN" dirty="0" smtClean="0">
                <a:solidFill>
                  <a:srgbClr val="202A4C"/>
                </a:solidFill>
              </a:rPr>
              <a:t>sc</a:t>
            </a:r>
            <a:r>
              <a:rPr kumimoji="1" lang="zh-CN" altLang="en-US" dirty="0" smtClean="0">
                <a:solidFill>
                  <a:srgbClr val="202A4C"/>
                </a:solidFill>
              </a:rPr>
              <a:t>接口注销自身实例就停止运行。</a:t>
            </a:r>
            <a:r>
              <a:rPr kumimoji="1" lang="en-US" altLang="zh-CN" dirty="0" smtClean="0">
                <a:solidFill>
                  <a:srgbClr val="202A4C"/>
                </a:solidFill>
              </a:rPr>
              <a:t>sc</a:t>
            </a:r>
            <a:r>
              <a:rPr kumimoji="1" lang="zh-CN" altLang="en-US" dirty="0" smtClean="0">
                <a:solidFill>
                  <a:srgbClr val="202A4C"/>
                </a:solidFill>
              </a:rPr>
              <a:t>会通过感知心跳超时的方式下线实例。前面的课程中提到微服务连接</a:t>
            </a:r>
            <a:r>
              <a:rPr kumimoji="1" lang="en-US" altLang="zh-CN" dirty="0" smtClean="0">
                <a:solidFill>
                  <a:srgbClr val="202A4C"/>
                </a:solidFill>
              </a:rPr>
              <a:t>sc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的配置中有心跳时间间隔和允许连续心跳失败次数这两个配置，假设心跳时间间隔为</a:t>
            </a:r>
            <a:r>
              <a:rPr kumimoji="1" lang="en-US" altLang="zh-CN" dirty="0" smtClean="0">
                <a:solidFill>
                  <a:srgbClr val="202A4C"/>
                </a:solidFill>
              </a:rPr>
              <a:t>t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，允许心跳失败次数为</a:t>
            </a:r>
            <a:r>
              <a:rPr kumimoji="1" lang="en-US" altLang="zh-CN" dirty="0" smtClean="0">
                <a:solidFill>
                  <a:srgbClr val="202A4C"/>
                </a:solidFill>
              </a:rPr>
              <a:t>n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，则</a:t>
            </a:r>
            <a:r>
              <a:rPr kumimoji="1" lang="en-US" altLang="zh-CN" dirty="0" smtClean="0">
                <a:solidFill>
                  <a:srgbClr val="202A4C"/>
                </a:solidFill>
              </a:rPr>
              <a:t>sc</a:t>
            </a:r>
            <a:r>
              <a:rPr kumimoji="1" lang="zh-CN" altLang="en-US" dirty="0" smtClean="0">
                <a:solidFill>
                  <a:srgbClr val="202A4C"/>
                </a:solidFill>
              </a:rPr>
              <a:t>检测到实例连续心跳失败</a:t>
            </a:r>
            <a:r>
              <a:rPr kumimoji="1" lang="en-US" altLang="zh-CN" dirty="0" smtClean="0">
                <a:solidFill>
                  <a:srgbClr val="202A4C"/>
                </a:solidFill>
              </a:rPr>
              <a:t>n+1</a:t>
            </a:r>
            <a:r>
              <a:rPr kumimoji="1" lang="zh-CN" altLang="en-US" dirty="0" smtClean="0">
                <a:solidFill>
                  <a:srgbClr val="202A4C"/>
                </a:solidFill>
              </a:rPr>
              <a:t>次的时候下线实例，从实例异常退出到</a:t>
            </a:r>
            <a:r>
              <a:rPr kumimoji="1" lang="en-US" altLang="zh-CN" dirty="0" smtClean="0">
                <a:solidFill>
                  <a:srgbClr val="202A4C"/>
                </a:solidFill>
              </a:rPr>
              <a:t>sc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下线实例的时延</a:t>
            </a:r>
            <a:r>
              <a:rPr kumimoji="1" lang="en-US" altLang="zh-CN" dirty="0" smtClean="0">
                <a:solidFill>
                  <a:srgbClr val="202A4C"/>
                </a:solidFill>
              </a:rPr>
              <a:t>T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的取值范围是 </a:t>
            </a:r>
            <a:r>
              <a:rPr kumimoji="1" lang="en-US" altLang="zh-CN" dirty="0" smtClean="0">
                <a:solidFill>
                  <a:srgbClr val="202A4C"/>
                </a:solidFill>
              </a:rPr>
              <a:t>t*n &lt; T </a:t>
            </a:r>
            <a:r>
              <a:rPr kumimoji="1" lang="en-US" altLang="zh-CN" dirty="0">
                <a:solidFill>
                  <a:srgbClr val="202A4C"/>
                </a:solidFill>
              </a:rPr>
              <a:t>&lt;</a:t>
            </a:r>
            <a:r>
              <a:rPr kumimoji="1" lang="en-US" altLang="zh-CN" dirty="0" smtClean="0">
                <a:solidFill>
                  <a:srgbClr val="202A4C"/>
                </a:solidFill>
              </a:rPr>
              <a:t> t*(n+1) 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，按照默认值计算为</a:t>
            </a:r>
            <a:r>
              <a:rPr kumimoji="1" lang="en-US" altLang="zh-CN" dirty="0" smtClean="0">
                <a:solidFill>
                  <a:srgbClr val="202A4C"/>
                </a:solidFill>
              </a:rPr>
              <a:t>90-120</a:t>
            </a:r>
            <a:r>
              <a:rPr kumimoji="1" lang="zh-CN" altLang="en-US" dirty="0" smtClean="0">
                <a:solidFill>
                  <a:srgbClr val="202A4C"/>
                </a:solidFill>
              </a:rPr>
              <a:t>秒</a:t>
            </a:r>
            <a:endParaRPr kumimoji="1" lang="en-US" altLang="zh-CN" dirty="0" smtClean="0">
              <a:solidFill>
                <a:srgbClr val="202A4C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173150" y="4665914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397286" y="45579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613310" y="4665914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837446" y="455790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053470" y="4665914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6277606" y="455790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493630" y="4665914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717766" y="455790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933790" y="466269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9157926" y="455468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3181262" y="4864515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2"/>
                </a:solidFill>
              </a:rPr>
              <a:t>心跳成功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21422" y="4881938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心跳失败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61582" y="4864515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心跳失败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501742" y="488624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心跳失败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41902" y="488624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实例下线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0" name="右大括号 29"/>
          <p:cNvSpPr/>
          <p:nvPr/>
        </p:nvSpPr>
        <p:spPr>
          <a:xfrm rot="16200000">
            <a:off x="4117366" y="3729811"/>
            <a:ext cx="216023" cy="122413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文本框 30"/>
          <p:cNvSpPr txBox="1"/>
          <p:nvPr/>
        </p:nvSpPr>
        <p:spPr>
          <a:xfrm>
            <a:off x="3505298" y="3622374"/>
            <a:ext cx="165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</a:rPr>
              <a:t>实例异常退出的时间点范围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41403" y="2277666"/>
            <a:ext cx="309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202A4C"/>
                </a:solidFill>
              </a:rPr>
              <a:t>Thank You</a:t>
            </a:r>
            <a:endParaRPr lang="zh-CN" altLang="zh-CN" sz="4800" dirty="0">
              <a:solidFill>
                <a:srgbClr val="202A4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自定义 1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6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W PP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1381</Words>
  <Application>WPS 演示</Application>
  <PresentationFormat>自定义</PresentationFormat>
  <Paragraphs>93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宋体</vt:lpstr>
      <vt:lpstr>Wingdings</vt:lpstr>
      <vt:lpstr>Arial Unicode MS</vt:lpstr>
      <vt:lpstr>黑体</vt:lpstr>
      <vt:lpstr>FrutigerNext LT Medium</vt:lpstr>
      <vt:lpstr>华文细黑</vt:lpstr>
      <vt:lpstr>FrutigerNext LT Light</vt:lpstr>
      <vt:lpstr>MS PGothic</vt:lpstr>
      <vt:lpstr>Open Sans</vt:lpstr>
      <vt:lpstr>Calibri</vt:lpstr>
      <vt:lpstr>微软雅黑</vt:lpstr>
      <vt:lpstr>Segoe Print</vt:lpstr>
      <vt:lpstr>Blank</vt:lpstr>
      <vt:lpstr>内容Copytext </vt:lpstr>
      <vt:lpstr>1_内容Copytext </vt:lpstr>
      <vt:lpstr>Thank you</vt:lpstr>
      <vt:lpstr>21天微服务实战营-Day4</vt:lpstr>
      <vt:lpstr>Day4 微服务实例的生命周期分析</vt:lpstr>
      <vt:lpstr>服务启动流程</vt:lpstr>
      <vt:lpstr>服务启动流程</vt:lpstr>
      <vt:lpstr>服务启动流程</vt:lpstr>
      <vt:lpstr>服务发现</vt:lpstr>
      <vt:lpstr>服务退出</vt:lpstr>
      <vt:lpstr>服务退出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Zhouchuan (Luc)</dc:creator>
  <cp:lastModifiedBy>Chessboard</cp:lastModifiedBy>
  <cp:revision>553</cp:revision>
  <dcterms:created xsi:type="dcterms:W3CDTF">2014-09-24T01:01:00Z</dcterms:created>
  <dcterms:modified xsi:type="dcterms:W3CDTF">2019-03-16T01:46:15Z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(3)LnZC7oz8To7Y22xH3O/e8/X6gkcAfRUeHpPKe9auJUq9yzXFzrGV+j1DVZzgI0EDzC0+5uAn
JRM3s2IrrRCN1xLLc5QCYMfFYASWKQEv6iy1EnUE8rYaLKTG6HQjCqbkdbEQ9AilA4wlcUGp
M+k9aV/YBB7bikGlSXRZgKrcuKUoPTRW/pwdIjDDNwoeATG48Nbp4PibsYPQdwtvyHcMCRzq
oFE7OBQURzIUP5l6z3</vt:lpwstr>
  </property>
  <property fmtid="{D5CDD505-2E9C-101B-9397-08002B2CF9AE}" pid="3" name="_new_ms_pID_725431">
    <vt:lpwstr>HT427Rj6lAztVHZEJkxSciTysHWHm3pp5pN5bdc8jI+R61LnM43/Id
OJR/5SFPGpxMNY+Ik687ggiaLVMQscvYPOkYpYvR1VHcjWO8LpQ8Jk53dz+OU+dlYUxEyVKl
nYzFJYTuHXU49As1XFzB/2i2wAX+Yjn1QhbYw+qyfxCE4z7K7zPku/WWV3NPVhG2wti/wSUD
AM0CoU+WY5x1lW5yWyWZ3mYynTqhsmvMoz2Q</vt:lpwstr>
  </property>
  <property fmtid="{D5CDD505-2E9C-101B-9397-08002B2CF9AE}" pid="4" name="_new_ms_pID_725432">
    <vt:lpwstr>of/ts7Wz4tkV5CWwOAx2QBtKm6tC/Xu4PptY
e8yjtgJI/F4gvLnqMJLIFc4L3zL3adNOX5ClTsL7BprpsyLPcNPaVLnaJJkx23gviqr0Df3e
</vt:lpwstr>
  </property>
  <property fmtid="{D5CDD505-2E9C-101B-9397-08002B2CF9AE}" pid="5" name="_2015_ms_pID_725343">
    <vt:lpwstr>(3)o/9h/T/hD32G5qJjhkqcFOq2Te4fyWjYdO1g/vpOfPdcnYZU8ymGLF/yHZ2+dx6vRY7efI80
DIIca6PnKSvaQp5l7SjycV1FWtDqCRgVoaiLGaYmJu9bn2FxBUcdFj0ZeapZBWLcQnyPNypR
1EEgggdhsvUxL9+i4a8IobuVYDxjO0hAA8RvffZKycKHBMJRPcg8f7TbgHXE/LyjzSyL2KDW
CSpO8VARalsgry3Dt/</vt:lpwstr>
  </property>
  <property fmtid="{D5CDD505-2E9C-101B-9397-08002B2CF9AE}" pid="6" name="_2015_ms_pID_7253431">
    <vt:lpwstr>lrtZ5ZUDZ77OlBqNMUh1Rw45hx6iiHuXVK6srz9fgaeSATdoz9Sb6w
qLQNqyp+zbK6GxoAeQXMSb0iiSL/ngW/uDLqTRov07o3tlq7Th3a6xf9YJxBk250g6z1ZdM8
Tzzi5CGNjVUQYLHIpvpWSgY6RTRwgu/hV1ds1q25I1Ozn6eiRFxyBPbMsleemPMNTjOcDfc7
zxY6iTVjih292frZSHQRmQxQO9K4Iqh/BG/9</vt:lpwstr>
  </property>
  <property fmtid="{D5CDD505-2E9C-101B-9397-08002B2CF9AE}" pid="7" name="_2015_ms_pID_7253432">
    <vt:lpwstr>2Kq+PaxN7myeQ2evNtdjf8zhGYj8ftaLLSKN
IAKy4D1VAVReqXf7X21KCtqZ3dQDNUUsCmvJ2NIfkrAk+57Zo04=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1550197926</vt:lpwstr>
  </property>
  <property fmtid="{D5CDD505-2E9C-101B-9397-08002B2CF9AE}" pid="12" name="KSOProductBuildVer">
    <vt:lpwstr>2052-11.1.0.8500</vt:lpwstr>
  </property>
</Properties>
</file>