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8" r:id="rId2"/>
    <p:sldMasterId id="2147483670" r:id="rId3"/>
    <p:sldMasterId id="2147483666" r:id="rId4"/>
  </p:sldMasterIdLst>
  <p:notesMasterIdLst>
    <p:notesMasterId r:id="rId15"/>
  </p:notesMasterIdLst>
  <p:handoutMasterIdLst>
    <p:handoutMasterId r:id="rId16"/>
  </p:handoutMasterIdLst>
  <p:sldIdLst>
    <p:sldId id="278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259" r:id="rId14"/>
  </p:sldIdLst>
  <p:sldSz cx="12195175" cy="6859588"/>
  <p:notesSz cx="6858000" cy="9144000"/>
  <p:defaultTextStyle>
    <a:defPPr>
      <a:defRPr lang="zh-CN"/>
    </a:defPPr>
    <a:lvl1pPr marL="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7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908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45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8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81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5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87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6" userDrawn="1">
          <p15:clr>
            <a:srgbClr val="A4A3A4"/>
          </p15:clr>
        </p15:guide>
        <p15:guide id="2" orient="horz" pos="104" userDrawn="1">
          <p15:clr>
            <a:srgbClr val="A4A3A4"/>
          </p15:clr>
        </p15:guide>
        <p15:guide id="3" orient="horz" pos="3976" userDrawn="1">
          <p15:clr>
            <a:srgbClr val="A4A3A4"/>
          </p15:clr>
        </p15:guide>
        <p15:guide id="4" orient="horz" pos="952" userDrawn="1">
          <p15:clr>
            <a:srgbClr val="A4A3A4"/>
          </p15:clr>
        </p15:guide>
        <p15:guide id="5" pos="367" userDrawn="1">
          <p15:clr>
            <a:srgbClr val="A4A3A4"/>
          </p15:clr>
        </p15:guide>
        <p15:guide id="6" pos="7335" userDrawn="1">
          <p15:clr>
            <a:srgbClr val="A4A3A4"/>
          </p15:clr>
        </p15:guide>
        <p15:guide id="7" orient="horz" pos="1299" userDrawn="1">
          <p15:clr>
            <a:srgbClr val="A4A3A4"/>
          </p15:clr>
        </p15:guide>
        <p15:guide id="8" orient="horz" pos="1525" userDrawn="1">
          <p15:clr>
            <a:srgbClr val="A4A3A4"/>
          </p15:clr>
        </p15:guide>
        <p15:guide id="9" orient="horz" pos="2614" userDrawn="1">
          <p15:clr>
            <a:srgbClr val="A4A3A4"/>
          </p15:clr>
        </p15:guide>
        <p15:guide id="10" orient="horz" pos="3612" userDrawn="1">
          <p15:clr>
            <a:srgbClr val="A4A3A4"/>
          </p15:clr>
        </p15:guide>
        <p15:guide id="11" pos="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A4C"/>
    <a:srgbClr val="84D0A2"/>
    <a:srgbClr val="F7A655"/>
    <a:srgbClr val="FFDF4F"/>
    <a:srgbClr val="F66F6A"/>
    <a:srgbClr val="15B0E8"/>
    <a:srgbClr val="59C8D5"/>
    <a:srgbClr val="D0E0EE"/>
    <a:srgbClr val="415463"/>
    <a:srgbClr val="E4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0" autoAdjust="0"/>
    <p:restoredTop sz="94718" autoAdjust="0"/>
  </p:normalViewPr>
  <p:slideViewPr>
    <p:cSldViewPr snapToObjects="1">
      <p:cViewPr varScale="1">
        <p:scale>
          <a:sx n="116" d="100"/>
          <a:sy n="116" d="100"/>
        </p:scale>
        <p:origin x="384" y="132"/>
      </p:cViewPr>
      <p:guideLst>
        <p:guide orient="horz" pos="776"/>
        <p:guide orient="horz" pos="104"/>
        <p:guide orient="horz" pos="3976"/>
        <p:guide orient="horz" pos="952"/>
        <p:guide pos="367"/>
        <p:guide pos="7335"/>
        <p:guide orient="horz" pos="1299"/>
        <p:guide orient="horz" pos="1525"/>
        <p:guide orient="horz" pos="2614"/>
        <p:guide orient="horz" pos="3612"/>
        <p:guide pos="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9" d="100"/>
          <a:sy n="89" d="100"/>
        </p:scale>
        <p:origin x="38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37AC6-CD63-43A6-A8AF-DA6897023C72}" type="datetimeFigureOut">
              <a:rPr lang="zh-CN" altLang="en-US" smtClean="0"/>
              <a:pPr/>
              <a:t>2019/2/16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B85BE-7573-414C-BEC9-C51CBD1DD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803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1D858-BC27-4B03-A8F8-E5EA7A5BEA63}" type="datetimeFigureOut">
              <a:rPr lang="zh-CN" altLang="en-US" smtClean="0"/>
              <a:pPr/>
              <a:t>2019/2/16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43EFC-2291-4B94-A734-3FF0397C02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68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2972" y="1793935"/>
            <a:ext cx="6912768" cy="1571842"/>
          </a:xfrm>
        </p:spPr>
        <p:txBody>
          <a:bodyPr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Headline in Arial Regular 54 point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 hasCustomPrompt="1"/>
          </p:nvPr>
        </p:nvSpPr>
        <p:spPr>
          <a:xfrm>
            <a:off x="552971" y="3641734"/>
            <a:ext cx="4153688" cy="461665"/>
          </a:xfrm>
          <a:prstGeom prst="rect">
            <a:avLst/>
          </a:prstGeom>
        </p:spPr>
        <p:txBody>
          <a:bodyPr/>
          <a:lstStyle>
            <a:lvl1pPr marL="342969" marR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 marL="457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34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408955" y="333450"/>
            <a:ext cx="11305256" cy="546847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altLang="zh-CN" dirty="0"/>
              <a:t>Slide Title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955" y="1197546"/>
            <a:ext cx="11305256" cy="4608512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Headline in Arial Regular 24 - 32 point</a:t>
            </a:r>
          </a:p>
        </p:txBody>
      </p:sp>
    </p:spTree>
    <p:extLst>
      <p:ext uri="{BB962C8B-B14F-4D97-AF65-F5344CB8AC3E}">
        <p14:creationId xmlns:p14="http://schemas.microsoft.com/office/powerpoint/2010/main" val="152912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08159" y="326720"/>
            <a:ext cx="11378060" cy="583790"/>
          </a:xfrm>
        </p:spPr>
        <p:txBody>
          <a:bodyPr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Headline in Arial Regular 32 point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159" y="1269555"/>
            <a:ext cx="11378060" cy="5032758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Copy text in Arial Regular 24 point </a:t>
            </a:r>
          </a:p>
        </p:txBody>
      </p:sp>
      <p:sp>
        <p:nvSpPr>
          <p:cNvPr id="26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9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114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91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C1EAFEE8-4C75-E241-9A31-F4F48C0BD2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" y="0"/>
            <a:ext cx="12193467" cy="6859588"/>
          </a:xfrm>
          <a:prstGeom prst="rect">
            <a:avLst/>
          </a:prstGeom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1370" y="1701602"/>
            <a:ext cx="7250029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/>
              <a:t>Headline in Arial Regular 48 point</a:t>
            </a:r>
            <a:endParaRPr lang="zh-CN" altLang="en-US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971" y="3573810"/>
            <a:ext cx="4585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0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advClick="0" advTm="8000"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800" b="0" dirty="0">
          <a:solidFill>
            <a:schemeClr val="tx1">
              <a:lumMod val="95000"/>
              <a:lumOff val="5000"/>
            </a:schemeClr>
          </a:solidFill>
          <a:latin typeface="+mj-lt"/>
          <a:ea typeface="Arial Unicode MS" panose="020B0604020202020204" pitchFamily="34" charset="-122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91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583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874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9166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69" marR="0" indent="-342969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990000"/>
        </a:buClr>
        <a:buSzTx/>
        <a:buFontTx/>
        <a:buNone/>
        <a:tabLst/>
        <a:defRPr sz="2400" b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Arial" panose="020B0604020202020204" pitchFamily="34" charset="0"/>
        </a:defRPr>
      </a:lvl1pPr>
      <a:lvl2pPr marL="743099" indent="-285807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229" indent="-228646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520" indent="-228646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811" indent="-228646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5103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FF28E747-455B-3B49-9DE0-4C2680CBCA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8955" y="320342"/>
            <a:ext cx="11176462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52240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80385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74903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85A371F5-A752-BB41-BED2-B2462DDE56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9077" y="388716"/>
            <a:ext cx="11176340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15291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57824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6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88579839-2BC2-7C42-8216-DD034F7E7D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1219444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ervicecomb.io/java-chassis/zh_CN/build-provider/protocol/rest-over-vertx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4979" y="1891784"/>
            <a:ext cx="7490717" cy="83317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202A4C"/>
                </a:solidFill>
              </a:rPr>
              <a:t>21</a:t>
            </a:r>
            <a:r>
              <a:rPr lang="zh-CN" altLang="en-US" dirty="0" smtClean="0">
                <a:solidFill>
                  <a:srgbClr val="202A4C"/>
                </a:solidFill>
              </a:rPr>
              <a:t>天微服务实战营</a:t>
            </a:r>
            <a:r>
              <a:rPr lang="en-US" altLang="zh-CN" dirty="0" smtClean="0">
                <a:solidFill>
                  <a:srgbClr val="202A4C"/>
                </a:solidFill>
              </a:rPr>
              <a:t>-</a:t>
            </a:r>
            <a:r>
              <a:rPr lang="en-US" altLang="zh-CN" dirty="0" smtClean="0">
                <a:solidFill>
                  <a:srgbClr val="202A4C"/>
                </a:solidFill>
              </a:rPr>
              <a:t>Day5</a:t>
            </a:r>
            <a:endParaRPr lang="zh-CN" altLang="en-US" dirty="0">
              <a:solidFill>
                <a:srgbClr val="202A4C"/>
              </a:solidFill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1"/>
          </p:nvPr>
        </p:nvSpPr>
        <p:spPr>
          <a:xfrm>
            <a:off x="624979" y="3053007"/>
            <a:ext cx="6984776" cy="520804"/>
          </a:xfrm>
        </p:spPr>
        <p:txBody>
          <a:bodyPr/>
          <a:lstStyle/>
          <a:p>
            <a:r>
              <a:rPr lang="zh-CN" altLang="en-US" dirty="0">
                <a:solidFill>
                  <a:srgbClr val="202A4C"/>
                </a:solidFill>
              </a:rPr>
              <a:t>华为云</a:t>
            </a:r>
            <a:r>
              <a:rPr lang="en" altLang="zh-CN" dirty="0">
                <a:solidFill>
                  <a:srgbClr val="202A4C"/>
                </a:solidFill>
              </a:rPr>
              <a:t>DevCloud &amp; </a:t>
            </a:r>
            <a:r>
              <a:rPr lang="en-US" altLang="zh-CN" dirty="0" smtClean="0">
                <a:solidFill>
                  <a:srgbClr val="202A4C"/>
                </a:solidFill>
              </a:rPr>
              <a:t>ServiceStage</a:t>
            </a:r>
            <a:r>
              <a:rPr lang="zh-CN" altLang="en-US" dirty="0" smtClean="0">
                <a:solidFill>
                  <a:srgbClr val="202A4C"/>
                </a:solidFill>
              </a:rPr>
              <a:t>服务</a:t>
            </a:r>
            <a:r>
              <a:rPr lang="zh-CN" altLang="en-US" dirty="0">
                <a:solidFill>
                  <a:srgbClr val="202A4C"/>
                </a:solidFill>
              </a:rPr>
              <a:t>联合出品</a:t>
            </a:r>
          </a:p>
        </p:txBody>
      </p:sp>
    </p:spTree>
    <p:extLst>
      <p:ext uri="{BB962C8B-B14F-4D97-AF65-F5344CB8AC3E}">
        <p14:creationId xmlns:p14="http://schemas.microsoft.com/office/powerpoint/2010/main" val="5877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4A0B396E-1FCE-6548-A0DA-229DA804A56A}"/>
              </a:ext>
            </a:extLst>
          </p:cNvPr>
          <p:cNvSpPr txBox="1"/>
          <p:nvPr/>
        </p:nvSpPr>
        <p:spPr>
          <a:xfrm>
            <a:off x="4441403" y="2277666"/>
            <a:ext cx="3098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202A4C"/>
                </a:solidFill>
              </a:rPr>
              <a:t>Thank You</a:t>
            </a:r>
            <a:endParaRPr lang="zh-CN" altLang="zh-CN" sz="4800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02A4C"/>
                </a:solidFill>
              </a:rPr>
              <a:t>Day5 </a:t>
            </a:r>
            <a:r>
              <a:rPr lang="zh-CN" altLang="en-US" dirty="0">
                <a:solidFill>
                  <a:srgbClr val="202A4C"/>
                </a:solidFill>
              </a:rPr>
              <a:t>教你如何配置你的微服务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大纲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solidFill>
                  <a:srgbClr val="202A4C"/>
                </a:solidFill>
              </a:rPr>
              <a:t>microservice.yaml</a:t>
            </a:r>
            <a:r>
              <a:rPr kumimoji="1" lang="zh-CN" altLang="en-US" dirty="0" smtClean="0">
                <a:solidFill>
                  <a:srgbClr val="202A4C"/>
                </a:solidFill>
              </a:rPr>
              <a:t>配置文件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环境变量、</a:t>
            </a:r>
            <a:r>
              <a:rPr kumimoji="1" lang="en-US" altLang="zh-CN" dirty="0" smtClean="0">
                <a:solidFill>
                  <a:srgbClr val="202A4C"/>
                </a:solidFill>
              </a:rPr>
              <a:t>System property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动态配置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通过</a:t>
            </a:r>
            <a:r>
              <a:rPr kumimoji="1" lang="en-US" altLang="zh-CN" dirty="0" smtClean="0">
                <a:solidFill>
                  <a:srgbClr val="202A4C"/>
                </a:solidFill>
              </a:rPr>
              <a:t>API</a:t>
            </a:r>
            <a:r>
              <a:rPr kumimoji="1" lang="zh-CN" altLang="en-US" dirty="0" smtClean="0">
                <a:solidFill>
                  <a:srgbClr val="202A4C"/>
                </a:solidFill>
              </a:rPr>
              <a:t>获取配置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日志配置</a:t>
            </a:r>
            <a:endParaRPr kumimoji="1" lang="en-US" altLang="zh-CN" dirty="0" smtClean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6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02A4C"/>
                </a:solidFill>
              </a:rPr>
              <a:t>microservice.yaml</a:t>
            </a:r>
            <a:r>
              <a:rPr lang="zh-CN" altLang="en-US" dirty="0">
                <a:solidFill>
                  <a:srgbClr val="202A4C"/>
                </a:solidFill>
              </a:rPr>
              <a:t>配置文件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202A4C"/>
                </a:solidFill>
              </a:rPr>
              <a:t>微服务</a:t>
            </a:r>
            <a:r>
              <a:rPr kumimoji="1" lang="zh-CN" altLang="en-US" dirty="0" smtClean="0">
                <a:solidFill>
                  <a:srgbClr val="202A4C"/>
                </a:solidFill>
              </a:rPr>
              <a:t>实例启动时会从</a:t>
            </a:r>
            <a:r>
              <a:rPr kumimoji="1" lang="en-US" altLang="zh-CN" dirty="0" smtClean="0">
                <a:solidFill>
                  <a:srgbClr val="202A4C"/>
                </a:solidFill>
              </a:rPr>
              <a:t>classpath</a:t>
            </a:r>
            <a:r>
              <a:rPr kumimoji="1" lang="zh-CN" altLang="en-US" dirty="0" smtClean="0">
                <a:solidFill>
                  <a:srgbClr val="202A4C"/>
                </a:solidFill>
              </a:rPr>
              <a:t>下加载</a:t>
            </a:r>
            <a:r>
              <a:rPr kumimoji="1" lang="en-US" altLang="zh-CN" dirty="0" smtClean="0">
                <a:solidFill>
                  <a:srgbClr val="202A4C"/>
                </a:solidFill>
              </a:rPr>
              <a:t>microservice.yaml</a:t>
            </a:r>
            <a:r>
              <a:rPr kumimoji="1" lang="zh-CN" altLang="en-US" dirty="0" smtClean="0">
                <a:solidFill>
                  <a:srgbClr val="202A4C"/>
                </a:solidFill>
              </a:rPr>
              <a:t>配置文件：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如果多个</a:t>
            </a:r>
            <a:r>
              <a:rPr kumimoji="1" lang="en-US" altLang="zh-CN" dirty="0" smtClean="0">
                <a:solidFill>
                  <a:srgbClr val="202A4C"/>
                </a:solidFill>
              </a:rPr>
              <a:t>jar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包下都有</a:t>
            </a:r>
            <a:r>
              <a:rPr kumimoji="1" lang="en-US" altLang="zh-CN" dirty="0" smtClean="0">
                <a:solidFill>
                  <a:srgbClr val="202A4C"/>
                </a:solidFill>
              </a:rPr>
              <a:t>microservice.yaml</a:t>
            </a:r>
            <a:r>
              <a:rPr kumimoji="1" lang="zh-CN" altLang="en-US" dirty="0" smtClean="0">
                <a:solidFill>
                  <a:srgbClr val="202A4C"/>
                </a:solidFill>
              </a:rPr>
              <a:t>文件，那么他们都会被加载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磁盘目录下的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microservice</a:t>
            </a:r>
            <a:r>
              <a:rPr kumimoji="1" lang="en-US" altLang="zh-CN" dirty="0" smtClean="0">
                <a:solidFill>
                  <a:srgbClr val="202A4C"/>
                </a:solidFill>
              </a:rPr>
              <a:t>.yaml</a:t>
            </a:r>
            <a:r>
              <a:rPr kumimoji="1" lang="zh-CN" altLang="en-US" dirty="0" smtClean="0">
                <a:solidFill>
                  <a:srgbClr val="202A4C"/>
                </a:solidFill>
              </a:rPr>
              <a:t>配置文件的优先级高于</a:t>
            </a:r>
            <a:r>
              <a:rPr kumimoji="1" lang="en-US" altLang="zh-CN" dirty="0" smtClean="0">
                <a:solidFill>
                  <a:srgbClr val="202A4C"/>
                </a:solidFill>
              </a:rPr>
              <a:t>jar</a:t>
            </a:r>
            <a:r>
              <a:rPr kumimoji="1" lang="zh-CN" altLang="en-US" dirty="0" smtClean="0">
                <a:solidFill>
                  <a:srgbClr val="202A4C"/>
                </a:solidFill>
              </a:rPr>
              <a:t>包内的配置文件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可以通过在</a:t>
            </a:r>
            <a:r>
              <a:rPr kumimoji="1" lang="en-US" altLang="zh-CN" dirty="0" smtClean="0">
                <a:solidFill>
                  <a:srgbClr val="202A4C"/>
                </a:solidFill>
              </a:rPr>
              <a:t>microservice.yaml</a:t>
            </a:r>
            <a:r>
              <a:rPr kumimoji="1" lang="zh-CN" altLang="en-US" dirty="0" smtClean="0">
                <a:solidFill>
                  <a:srgbClr val="202A4C"/>
                </a:solidFill>
              </a:rPr>
              <a:t>文件内配置</a:t>
            </a:r>
            <a:r>
              <a:rPr kumimoji="1" lang="en-US" altLang="zh-CN" dirty="0" smtClean="0">
                <a:solidFill>
                  <a:srgbClr val="202A4C"/>
                </a:solidFill>
              </a:rPr>
              <a:t>servicecomb-config-order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来指定优先级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5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02A4C"/>
                </a:solidFill>
              </a:rPr>
              <a:t>环境变量、</a:t>
            </a:r>
            <a:r>
              <a:rPr lang="en-US" altLang="zh-CN" dirty="0" smtClean="0">
                <a:solidFill>
                  <a:srgbClr val="202A4C"/>
                </a:solidFill>
              </a:rPr>
              <a:t>System property</a:t>
            </a:r>
            <a:endParaRPr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202A4C"/>
                </a:solidFill>
              </a:rPr>
              <a:t>微服务</a:t>
            </a:r>
            <a:r>
              <a:rPr kumimoji="1" lang="zh-CN" altLang="en-US" dirty="0" smtClean="0">
                <a:solidFill>
                  <a:srgbClr val="202A4C"/>
                </a:solidFill>
              </a:rPr>
              <a:t>实例启动时也会从环境变量、系统属性中加载配置：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solidFill>
                  <a:srgbClr val="202A4C"/>
                </a:solidFill>
              </a:rPr>
              <a:t>Linux</a:t>
            </a:r>
            <a:r>
              <a:rPr kumimoji="1" lang="zh-CN" altLang="en-US" dirty="0" smtClean="0">
                <a:solidFill>
                  <a:srgbClr val="202A4C"/>
                </a:solidFill>
              </a:rPr>
              <a:t>系统的环境变量不允许有</a:t>
            </a:r>
            <a:r>
              <a:rPr kumimoji="1" lang="zh-CN" altLang="en-US" dirty="0" smtClean="0">
                <a:solidFill>
                  <a:srgbClr val="202A4C"/>
                </a:solidFill>
              </a:rPr>
              <a:t>点号</a:t>
            </a:r>
            <a:r>
              <a:rPr kumimoji="1" lang="en-US" altLang="zh-CN" dirty="0" smtClean="0">
                <a:solidFill>
                  <a:srgbClr val="202A4C"/>
                </a:solidFill>
              </a:rPr>
              <a:t>”.”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，但</a:t>
            </a:r>
            <a:r>
              <a:rPr kumimoji="1" lang="en-US" altLang="zh-CN" dirty="0">
                <a:solidFill>
                  <a:srgbClr val="202A4C"/>
                </a:solidFill>
              </a:rPr>
              <a:t>CSEJavaSDK</a:t>
            </a:r>
            <a:r>
              <a:rPr kumimoji="1" lang="zh-CN" altLang="en-US" dirty="0">
                <a:solidFill>
                  <a:srgbClr val="202A4C"/>
                </a:solidFill>
              </a:rPr>
              <a:t>框架会</a:t>
            </a:r>
            <a:r>
              <a:rPr kumimoji="1" lang="zh-CN" altLang="en-US" dirty="0" smtClean="0">
                <a:solidFill>
                  <a:srgbClr val="202A4C"/>
                </a:solidFill>
              </a:rPr>
              <a:t>自动将配置项</a:t>
            </a:r>
            <a:r>
              <a:rPr kumimoji="1" lang="en-US" altLang="zh-CN" dirty="0" smtClean="0">
                <a:solidFill>
                  <a:srgbClr val="202A4C"/>
                </a:solidFill>
              </a:rPr>
              <a:t>key</a:t>
            </a:r>
            <a:r>
              <a:rPr kumimoji="1" lang="zh-CN" altLang="en-US" dirty="0" smtClean="0">
                <a:solidFill>
                  <a:srgbClr val="202A4C"/>
                </a:solidFill>
              </a:rPr>
              <a:t>中的下划线映射为点号，因此我们可以将点转换为下划线来配置环境变量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环境变量的优先级高于配置文件，</a:t>
            </a:r>
            <a:r>
              <a:rPr kumimoji="1" lang="en-US" altLang="zh-CN" dirty="0" smtClean="0">
                <a:solidFill>
                  <a:srgbClr val="202A4C"/>
                </a:solidFill>
              </a:rPr>
              <a:t>system property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的优先级高于环境变量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3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02A4C"/>
                </a:solidFill>
              </a:rPr>
              <a:t>动态配置</a:t>
            </a:r>
            <a:endParaRPr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159" y="1485578"/>
            <a:ext cx="11378060" cy="50327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202A4C"/>
                </a:solidFill>
              </a:rPr>
              <a:t>微服务实例连接配置中心后，可以从配置中心获取动态配置：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动态配置的优先级是最高的，并且可以在运行时刷新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202A4C"/>
                </a:solidFill>
              </a:rPr>
              <a:t>服务</a:t>
            </a:r>
            <a:r>
              <a:rPr kumimoji="1" lang="zh-CN" altLang="en-US" dirty="0" smtClean="0">
                <a:solidFill>
                  <a:srgbClr val="202A4C"/>
                </a:solidFill>
              </a:rPr>
              <a:t>治理所使用的诸多控制逻辑也是由配置项来控制的。实现服务动态治理的方式就是通过配置中心动态下发配置项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63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02A4C"/>
                </a:solidFill>
              </a:rPr>
              <a:t>通过</a:t>
            </a:r>
            <a:r>
              <a:rPr lang="en-US" altLang="zh-CN" dirty="0" smtClean="0">
                <a:solidFill>
                  <a:srgbClr val="202A4C"/>
                </a:solidFill>
              </a:rPr>
              <a:t>API</a:t>
            </a:r>
            <a:r>
              <a:rPr lang="zh-CN" altLang="en-US" dirty="0" smtClean="0">
                <a:solidFill>
                  <a:srgbClr val="202A4C"/>
                </a:solidFill>
              </a:rPr>
              <a:t>获取配置</a:t>
            </a:r>
            <a:endParaRPr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159" y="1485578"/>
            <a:ext cx="11378060" cy="50327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rgbClr val="202A4C"/>
                </a:solidFill>
              </a:rPr>
              <a:t>CSEJavaSDK</a:t>
            </a:r>
            <a:r>
              <a:rPr kumimoji="1" lang="zh-CN" altLang="en-US" dirty="0">
                <a:solidFill>
                  <a:srgbClr val="202A4C"/>
                </a:solidFill>
              </a:rPr>
              <a:t>使用</a:t>
            </a:r>
            <a:r>
              <a:rPr kumimoji="1" lang="zh-CN" altLang="en-US" dirty="0" smtClean="0">
                <a:solidFill>
                  <a:srgbClr val="202A4C"/>
                </a:solidFill>
              </a:rPr>
              <a:t>统一的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API</a:t>
            </a:r>
            <a:r>
              <a:rPr kumimoji="1" lang="zh-CN" altLang="en-US" dirty="0" smtClean="0">
                <a:solidFill>
                  <a:srgbClr val="202A4C"/>
                </a:solidFill>
              </a:rPr>
              <a:t>来获取配置，用户使用配置的时候，不需要关心从环境变量或者配置中心来读取配置，框架已经自动为用户从各个配置来源读取配置，并根据优先级规则将所有配置进行了合并和覆盖。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202A4C"/>
                </a:solidFill>
              </a:rPr>
              <a:t>优先级： 动态配置 </a:t>
            </a:r>
            <a:r>
              <a:rPr kumimoji="1" lang="en-US" altLang="zh-CN" dirty="0" smtClean="0">
                <a:solidFill>
                  <a:srgbClr val="202A4C"/>
                </a:solidFill>
              </a:rPr>
              <a:t>&gt; system property &gt; </a:t>
            </a:r>
            <a:r>
              <a:rPr kumimoji="1" lang="zh-CN" altLang="en-US" dirty="0" smtClean="0">
                <a:solidFill>
                  <a:srgbClr val="202A4C"/>
                </a:solidFill>
              </a:rPr>
              <a:t>环境变量 </a:t>
            </a:r>
            <a:r>
              <a:rPr kumimoji="1" lang="en-US" altLang="zh-CN" dirty="0" smtClean="0">
                <a:solidFill>
                  <a:srgbClr val="202A4C"/>
                </a:solidFill>
              </a:rPr>
              <a:t>&gt; </a:t>
            </a:r>
            <a:r>
              <a:rPr kumimoji="1" lang="zh-CN" altLang="en-US" dirty="0" smtClean="0">
                <a:solidFill>
                  <a:srgbClr val="202A4C"/>
                </a:solidFill>
              </a:rPr>
              <a:t>配置文件</a:t>
            </a:r>
            <a:endParaRPr kumimoji="1" lang="zh-CN" altLang="en-US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09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02A4C"/>
                </a:solidFill>
              </a:rPr>
              <a:t>通过</a:t>
            </a:r>
            <a:r>
              <a:rPr lang="en-US" altLang="zh-CN" dirty="0" smtClean="0">
                <a:solidFill>
                  <a:srgbClr val="202A4C"/>
                </a:solidFill>
              </a:rPr>
              <a:t>API</a:t>
            </a:r>
            <a:r>
              <a:rPr lang="zh-CN" altLang="en-US" dirty="0" smtClean="0">
                <a:solidFill>
                  <a:srgbClr val="202A4C"/>
                </a:solidFill>
              </a:rPr>
              <a:t>获取配置</a:t>
            </a:r>
            <a:endParaRPr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159" y="1485578"/>
            <a:ext cx="11378060" cy="503275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将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服务的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sayHello</a:t>
            </a:r>
            <a:r>
              <a:rPr kumimoji="1" lang="zh-CN" altLang="en-US" dirty="0" smtClean="0">
                <a:solidFill>
                  <a:srgbClr val="202A4C"/>
                </a:solidFill>
              </a:rPr>
              <a:t>方法的应答的前缀从固定的</a:t>
            </a:r>
            <a:r>
              <a:rPr kumimoji="1" lang="en-US" altLang="zh-CN" dirty="0">
                <a:solidFill>
                  <a:srgbClr val="202A4C"/>
                </a:solidFill>
              </a:rPr>
              <a:t>"</a:t>
            </a:r>
            <a:r>
              <a:rPr kumimoji="1" lang="en-US" altLang="zh-CN" dirty="0" smtClean="0">
                <a:solidFill>
                  <a:srgbClr val="202A4C"/>
                </a:solidFill>
              </a:rPr>
              <a:t>Hello,"</a:t>
            </a:r>
            <a:r>
              <a:rPr kumimoji="1" lang="zh-CN" altLang="en-US" dirty="0" smtClean="0">
                <a:solidFill>
                  <a:srgbClr val="202A4C"/>
                </a:solidFill>
              </a:rPr>
              <a:t>改为从配置项获取：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endParaRPr kumimoji="1" lang="en-US" altLang="zh-CN" dirty="0">
              <a:solidFill>
                <a:srgbClr val="202A4C"/>
              </a:solidFill>
            </a:endParaRPr>
          </a:p>
          <a:p>
            <a:endParaRPr kumimoji="1" lang="en-US" altLang="zh-CN" dirty="0" smtClean="0">
              <a:solidFill>
                <a:srgbClr val="202A4C"/>
              </a:solidFill>
            </a:endParaRPr>
          </a:p>
          <a:p>
            <a:endParaRPr kumimoji="1" lang="en-US" altLang="zh-CN" dirty="0" smtClean="0">
              <a:solidFill>
                <a:srgbClr val="202A4C"/>
              </a:solidFill>
            </a:endParaRPr>
          </a:p>
          <a:p>
            <a:r>
              <a:rPr kumimoji="1" lang="zh-CN" altLang="en-US" dirty="0" smtClean="0">
                <a:solidFill>
                  <a:srgbClr val="202A4C"/>
                </a:solidFill>
              </a:rPr>
              <a:t>在</a:t>
            </a:r>
            <a:r>
              <a:rPr kumimoji="1" lang="en-US" altLang="zh-CN" dirty="0" smtClean="0">
                <a:solidFill>
                  <a:srgbClr val="202A4C"/>
                </a:solidFill>
              </a:rPr>
              <a:t>microservice.yaml</a:t>
            </a:r>
            <a:r>
              <a:rPr kumimoji="1" lang="zh-CN" altLang="en-US" dirty="0" smtClean="0">
                <a:solidFill>
                  <a:srgbClr val="202A4C"/>
                </a:solidFill>
              </a:rPr>
              <a:t>文件中加上配置：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endParaRPr kumimoji="1" lang="en-US" altLang="zh-CN" dirty="0">
              <a:solidFill>
                <a:srgbClr val="202A4C"/>
              </a:solidFill>
            </a:endParaRPr>
          </a:p>
          <a:p>
            <a:r>
              <a:rPr kumimoji="1" lang="zh-CN" altLang="en-US" dirty="0" smtClean="0">
                <a:solidFill>
                  <a:srgbClr val="202A4C"/>
                </a:solidFill>
              </a:rPr>
              <a:t>此时启动服务进行调用，情况如下：</a:t>
            </a:r>
            <a:endParaRPr kumimoji="1" lang="en-US" altLang="zh-CN" dirty="0">
              <a:solidFill>
                <a:srgbClr val="202A4C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57" y="3734771"/>
            <a:ext cx="1771650" cy="323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59" y="1989634"/>
            <a:ext cx="6067425" cy="10572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57" y="4645541"/>
            <a:ext cx="85058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02A4C"/>
                </a:solidFill>
              </a:rPr>
              <a:t>通过</a:t>
            </a:r>
            <a:r>
              <a:rPr lang="en-US" altLang="zh-CN" dirty="0" smtClean="0">
                <a:solidFill>
                  <a:srgbClr val="202A4C"/>
                </a:solidFill>
              </a:rPr>
              <a:t>API</a:t>
            </a:r>
            <a:r>
              <a:rPr lang="zh-CN" altLang="en-US" dirty="0" smtClean="0">
                <a:solidFill>
                  <a:srgbClr val="202A4C"/>
                </a:solidFill>
              </a:rPr>
              <a:t>获取配置</a:t>
            </a:r>
            <a:endParaRPr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159" y="1485578"/>
            <a:ext cx="11378060" cy="503275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202A4C"/>
                </a:solidFill>
              </a:rPr>
              <a:t>将</a:t>
            </a:r>
            <a:r>
              <a:rPr kumimoji="1" lang="en-US" altLang="zh-CN" dirty="0" smtClean="0">
                <a:solidFill>
                  <a:srgbClr val="202A4C"/>
                </a:solidFill>
              </a:rPr>
              <a:t>provider</a:t>
            </a:r>
            <a:r>
              <a:rPr kumimoji="1" lang="zh-CN" altLang="en-US" dirty="0" smtClean="0">
                <a:solidFill>
                  <a:srgbClr val="202A4C"/>
                </a:solidFill>
              </a:rPr>
              <a:t>服务的详情页面配置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hello.sayHelloPrefix</a:t>
            </a:r>
            <a:r>
              <a:rPr kumimoji="1" lang="en-US" altLang="zh-CN" dirty="0" smtClean="0">
                <a:solidFill>
                  <a:srgbClr val="202A4C"/>
                </a:solidFill>
              </a:rPr>
              <a:t>=Hi</a:t>
            </a:r>
            <a:r>
              <a:rPr kumimoji="1" lang="en-US" altLang="zh-CN" dirty="0" smtClean="0">
                <a:solidFill>
                  <a:srgbClr val="202A4C"/>
                </a:solidFill>
              </a:rPr>
              <a:t>,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，再次调用服务发现应答已经产生变化：</a:t>
            </a:r>
            <a:endParaRPr kumimoji="1" lang="en-US" altLang="zh-CN" dirty="0">
              <a:solidFill>
                <a:srgbClr val="202A4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59" y="2311664"/>
            <a:ext cx="7345612" cy="27261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59" y="5133904"/>
            <a:ext cx="8106798" cy="117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02A4C"/>
                </a:solidFill>
              </a:rPr>
              <a:t>日志配置</a:t>
            </a:r>
            <a:endParaRPr lang="zh-CN" altLang="en-US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159" y="1485578"/>
            <a:ext cx="11378060" cy="50327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solidFill>
                  <a:srgbClr val="202A4C"/>
                </a:solidFill>
              </a:rPr>
              <a:t>CSEJavaSDK</a:t>
            </a:r>
            <a:r>
              <a:rPr kumimoji="1" lang="zh-CN" altLang="en-US" dirty="0" smtClean="0">
                <a:solidFill>
                  <a:srgbClr val="202A4C"/>
                </a:solidFill>
              </a:rPr>
              <a:t>默认使用的日志框架是</a:t>
            </a:r>
            <a:r>
              <a:rPr kumimoji="1" lang="en-US" altLang="zh-CN" dirty="0" smtClean="0">
                <a:solidFill>
                  <a:srgbClr val="202A4C"/>
                </a:solidFill>
              </a:rPr>
              <a:t>Log4j</a:t>
            </a:r>
            <a:r>
              <a:rPr kumimoji="1" lang="zh-CN" altLang="en-US" dirty="0" smtClean="0">
                <a:solidFill>
                  <a:srgbClr val="202A4C"/>
                </a:solidFill>
              </a:rPr>
              <a:t>，并且给出了一份默认的配置，在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org.apache.servicecomb:foundation-common</a:t>
            </a:r>
            <a:r>
              <a:rPr kumimoji="1" lang="zh-CN" altLang="en-US" dirty="0" smtClean="0">
                <a:solidFill>
                  <a:srgbClr val="202A4C"/>
                </a:solidFill>
              </a:rPr>
              <a:t>包的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log4j.properties</a:t>
            </a:r>
            <a:r>
              <a:rPr kumimoji="1" lang="zh-CN" altLang="en-US" dirty="0" smtClean="0">
                <a:solidFill>
                  <a:srgbClr val="202A4C"/>
                </a:solidFill>
              </a:rPr>
              <a:t>文件内。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 smtClean="0">
                <a:solidFill>
                  <a:srgbClr val="202A4C"/>
                </a:solidFill>
              </a:rPr>
              <a:t>CSEJavaSDK</a:t>
            </a:r>
            <a:r>
              <a:rPr kumimoji="1" lang="zh-CN" altLang="en-US" dirty="0" smtClean="0">
                <a:solidFill>
                  <a:srgbClr val="202A4C"/>
                </a:solidFill>
              </a:rPr>
              <a:t>提供了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accesslog</a:t>
            </a:r>
            <a:r>
              <a:rPr kumimoji="1" lang="zh-CN" altLang="en-US" dirty="0" smtClean="0">
                <a:solidFill>
                  <a:srgbClr val="202A4C"/>
                </a:solidFill>
              </a:rPr>
              <a:t>功能，可以在传输方式为</a:t>
            </a:r>
            <a:r>
              <a:rPr kumimoji="1" lang="en-US" altLang="zh-CN" dirty="0" smtClean="0">
                <a:solidFill>
                  <a:srgbClr val="202A4C"/>
                </a:solidFill>
                <a:hlinkClick r:id="rId2"/>
              </a:rPr>
              <a:t>REST over </a:t>
            </a:r>
            <a:r>
              <a:rPr kumimoji="1" lang="en-US" altLang="zh-CN" dirty="0" err="1" smtClean="0">
                <a:solidFill>
                  <a:srgbClr val="202A4C"/>
                </a:solidFill>
                <a:hlinkClick r:id="rId2"/>
              </a:rPr>
              <a:t>Vertx</a:t>
            </a:r>
            <a:r>
              <a:rPr kumimoji="1" lang="zh-CN" altLang="en-US" dirty="0" smtClean="0">
                <a:solidFill>
                  <a:srgbClr val="202A4C"/>
                </a:solidFill>
              </a:rPr>
              <a:t>的条件下使用，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accesslog</a:t>
            </a:r>
            <a:r>
              <a:rPr kumimoji="1" lang="zh-CN" altLang="en-US" dirty="0" smtClean="0">
                <a:solidFill>
                  <a:srgbClr val="202A4C"/>
                </a:solidFill>
              </a:rPr>
              <a:t>默认也是基于</a:t>
            </a:r>
            <a:r>
              <a:rPr kumimoji="1" lang="en-US" altLang="zh-CN" dirty="0" smtClean="0">
                <a:solidFill>
                  <a:srgbClr val="202A4C"/>
                </a:solidFill>
              </a:rPr>
              <a:t>Log4j</a:t>
            </a:r>
            <a:r>
              <a:rPr kumimoji="1" lang="zh-CN" altLang="en-US" dirty="0" smtClean="0">
                <a:solidFill>
                  <a:srgbClr val="202A4C"/>
                </a:solidFill>
              </a:rPr>
              <a:t>打印的，配置文件在</a:t>
            </a:r>
            <a:r>
              <a:rPr kumimoji="1" lang="en-US" altLang="zh-CN" dirty="0" err="1" smtClean="0">
                <a:solidFill>
                  <a:srgbClr val="202A4C"/>
                </a:solidFill>
              </a:rPr>
              <a:t>org.apache.servicecomb:transport-rest-vertx</a:t>
            </a:r>
            <a:r>
              <a:rPr kumimoji="1" lang="zh-CN" altLang="en-US" dirty="0" smtClean="0">
                <a:solidFill>
                  <a:srgbClr val="202A4C"/>
                </a:solidFill>
              </a:rPr>
              <a:t>包的</a:t>
            </a:r>
            <a:r>
              <a:rPr kumimoji="1" lang="en-US" altLang="zh-CN" dirty="0">
                <a:solidFill>
                  <a:srgbClr val="202A4C"/>
                </a:solidFill>
              </a:rPr>
              <a:t>log4j.properties</a:t>
            </a:r>
            <a:r>
              <a:rPr kumimoji="1" lang="zh-CN" altLang="en-US" dirty="0">
                <a:solidFill>
                  <a:srgbClr val="202A4C"/>
                </a:solidFill>
              </a:rPr>
              <a:t>文件内</a:t>
            </a:r>
            <a:r>
              <a:rPr kumimoji="1" lang="zh-CN" altLang="en-US" dirty="0" smtClean="0">
                <a:solidFill>
                  <a:srgbClr val="202A4C"/>
                </a:solidFill>
              </a:rPr>
              <a:t>。</a:t>
            </a:r>
            <a:endParaRPr kumimoji="1" lang="en-US" altLang="zh-CN" dirty="0" smtClean="0">
              <a:solidFill>
                <a:srgbClr val="202A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rgbClr val="202A4C"/>
                </a:solidFill>
              </a:rPr>
              <a:t>如果要覆盖默认的日志配置，在项目的</a:t>
            </a:r>
            <a:r>
              <a:rPr kumimoji="1" lang="en-US" altLang="zh-CN" dirty="0" smtClean="0">
                <a:solidFill>
                  <a:srgbClr val="202A4C"/>
                </a:solidFill>
              </a:rPr>
              <a:t>resources/config</a:t>
            </a:r>
            <a:r>
              <a:rPr kumimoji="1" lang="zh-CN" altLang="en-US" dirty="0" smtClean="0">
                <a:solidFill>
                  <a:srgbClr val="202A4C"/>
                </a:solidFill>
              </a:rPr>
              <a:t>目录下配置一份</a:t>
            </a:r>
            <a:r>
              <a:rPr kumimoji="1" lang="en-US" altLang="zh-CN" dirty="0" smtClean="0">
                <a:solidFill>
                  <a:srgbClr val="202A4C"/>
                </a:solidFill>
              </a:rPr>
              <a:t>log4j.properties</a:t>
            </a:r>
            <a:r>
              <a:rPr kumimoji="1" lang="zh-CN" altLang="en-US" dirty="0" smtClean="0">
                <a:solidFill>
                  <a:srgbClr val="202A4C"/>
                </a:solidFill>
              </a:rPr>
              <a:t>文件即可。</a:t>
            </a:r>
            <a:endParaRPr kumimoji="1" lang="en-US" altLang="zh-CN" dirty="0" smtClean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7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自定义 1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6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CW PP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54899</TotalTime>
  <Words>452</Words>
  <Application>Microsoft Office PowerPoint</Application>
  <PresentationFormat>自定义</PresentationFormat>
  <Paragraphs>40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 Unicode MS</vt:lpstr>
      <vt:lpstr>FrutigerNext LT Light</vt:lpstr>
      <vt:lpstr>FrutigerNext LT Medium</vt:lpstr>
      <vt:lpstr>MS PGothic</vt:lpstr>
      <vt:lpstr>Open Sans</vt:lpstr>
      <vt:lpstr>黑体</vt:lpstr>
      <vt:lpstr>华文细黑</vt:lpstr>
      <vt:lpstr>宋体</vt:lpstr>
      <vt:lpstr>微软雅黑</vt:lpstr>
      <vt:lpstr>Arial</vt:lpstr>
      <vt:lpstr>Calibri</vt:lpstr>
      <vt:lpstr>Blank</vt:lpstr>
      <vt:lpstr>内容Copytext </vt:lpstr>
      <vt:lpstr>1_内容Copytext </vt:lpstr>
      <vt:lpstr>Thank you</vt:lpstr>
      <vt:lpstr>21天微服务实战营-Day5</vt:lpstr>
      <vt:lpstr>Day5 教你如何配置你的微服务</vt:lpstr>
      <vt:lpstr>microservice.yaml配置文件</vt:lpstr>
      <vt:lpstr>环境变量、System property</vt:lpstr>
      <vt:lpstr>动态配置</vt:lpstr>
      <vt:lpstr>通过API获取配置</vt:lpstr>
      <vt:lpstr>通过API获取配置</vt:lpstr>
      <vt:lpstr>通过API获取配置</vt:lpstr>
      <vt:lpstr>日志配置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Zhouchuan (Luc)</dc:creator>
  <cp:lastModifiedBy>yaohaishi</cp:lastModifiedBy>
  <cp:revision>567</cp:revision>
  <dcterms:created xsi:type="dcterms:W3CDTF">2014-09-24T01:01:53Z</dcterms:created>
  <dcterms:modified xsi:type="dcterms:W3CDTF">2019-02-17T11:12:54Z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_ms_pID_72543">
    <vt:lpwstr>(3)LnZC7oz8To7Y22xH3O/e8/X6gkcAfRUeHpPKe9auJUq9yzXFzrGV+j1DVZzgI0EDzC0+5uAn
JRM3s2IrrRCN1xLLc5QCYMfFYASWKQEv6iy1EnUE8rYaLKTG6HQjCqbkdbEQ9AilA4wlcUGp
M+k9aV/YBB7bikGlSXRZgKrcuKUoPTRW/pwdIjDDNwoeATG48Nbp4PibsYPQdwtvyHcMCRzq
oFE7OBQURzIUP5l6z3</vt:lpwstr>
  </property>
  <property fmtid="{D5CDD505-2E9C-101B-9397-08002B2CF9AE}" pid="3" name="_new_ms_pID_725431">
    <vt:lpwstr>HT427Rj6lAztVHZEJkxSciTysHWHm3pp5pN5bdc8jI+R61LnM43/Id
OJR/5SFPGpxMNY+Ik687ggiaLVMQscvYPOkYpYvR1VHcjWO8LpQ8Jk53dz+OU+dlYUxEyVKl
nYzFJYTuHXU49As1XFzB/2i2wAX+Yjn1QhbYw+qyfxCE4z7K7zPku/WWV3NPVhG2wti/wSUD
AM0CoU+WY5x1lW5yWyWZ3mYynTqhsmvMoz2Q</vt:lpwstr>
  </property>
  <property fmtid="{D5CDD505-2E9C-101B-9397-08002B2CF9AE}" pid="4" name="_new_ms_pID_725432">
    <vt:lpwstr>of/ts7Wz4tkV5CWwOAx2QBtKm6tC/Xu4PptY
e8yjtgJI/F4gvLnqMJLIFc4L3zL3adNOX5ClTsL7BprpsyLPcNPaVLnaJJkx23gviqr0Df3e
</vt:lpwstr>
  </property>
  <property fmtid="{D5CDD505-2E9C-101B-9397-08002B2CF9AE}" pid="5" name="_2015_ms_pID_725343">
    <vt:lpwstr>(3)YEhoaj/Dd9xKG5Wd1x3WXwIZeM4VPCSfSSskEe1ckSgUXOa1pebjHa3uhHf2sjLIJPOgDgB/
5+H0qi6x2oVG4wHE4ozgXigHp4o9gYoiv05AmL/k8/WqMP95U84mIZCwhPSGb8FWtXmhEPWZ
aI9l5M7IPsKBQX9uIXz8X3ZdqHfBvZuJGk0SvYG9ZZlHJvQoG5jiGd6vv9j4afM3tBUyB2oe
I0wGI0KcPZBkiCf3y3</vt:lpwstr>
  </property>
  <property fmtid="{D5CDD505-2E9C-101B-9397-08002B2CF9AE}" pid="6" name="_2015_ms_pID_7253431">
    <vt:lpwstr>LEVosh3QK9KjicNgD3QFHOVnL95944CdDFG0L5/UYu0aLBzj5+AFSU
1qo2NQFwXQB5eTNlgJ2LR/NxqrKXApPy+1vsagVnySryfSKSLt8dmbhQi6rGmAXTCAxOk4N3
XnU6NQK1dZf4YNsHgZ/aAgke/89I6J7eV1iDyWb81y5WW1WKpvfzWEXrCgs6hjDHYqlCjyRa
Q2tJg0djgvplqizxVH6261AYnUatQK1UUGN/</vt:lpwstr>
  </property>
  <property fmtid="{D5CDD505-2E9C-101B-9397-08002B2CF9AE}" pid="7" name="_2015_ms_pID_7253432">
    <vt:lpwstr>XJ513++XTYeAh92ArqQAx88Ev+ntXBx6PPAm
Jq1SXBLgoz/7AspE88tYsFppHf958w==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1550197926</vt:lpwstr>
  </property>
</Properties>
</file>