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27"/>
  </p:notesMasterIdLst>
  <p:handoutMasterIdLst>
    <p:handoutMasterId r:id="rId28"/>
  </p:handoutMasterIdLst>
  <p:sldIdLst>
    <p:sldId id="278" r:id="rId5"/>
    <p:sldId id="421" r:id="rId6"/>
    <p:sldId id="436" r:id="rId7"/>
    <p:sldId id="438" r:id="rId8"/>
    <p:sldId id="440" r:id="rId9"/>
    <p:sldId id="441" r:id="rId10"/>
    <p:sldId id="442" r:id="rId11"/>
    <p:sldId id="437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259" r:id="rId26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4F81BD"/>
    <a:srgbClr val="415463"/>
    <a:srgbClr val="91A2B6"/>
    <a:srgbClr val="15B0E8"/>
    <a:srgbClr val="E3E3E3"/>
    <a:srgbClr val="F66F6A"/>
    <a:srgbClr val="202A4C"/>
    <a:srgbClr val="84D0A2"/>
    <a:srgbClr val="F7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718" autoAdjust="0"/>
  </p:normalViewPr>
  <p:slideViewPr>
    <p:cSldViewPr snapToObjects="1">
      <p:cViewPr varScale="1">
        <p:scale>
          <a:sx n="102" d="100"/>
          <a:sy n="102" d="100"/>
        </p:scale>
        <p:origin x="120" y="414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-Day7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en-US" altLang="zh-CN" dirty="0">
                <a:solidFill>
                  <a:srgbClr val="202A4C"/>
                </a:solidFill>
              </a:rPr>
              <a:t>HttpClientFilter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中的常用方法介绍如下：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773610"/>
            <a:ext cx="674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开发一个</a:t>
            </a:r>
            <a:r>
              <a:rPr lang="en-US" altLang="zh-CN" dirty="0" smtClean="0">
                <a:solidFill>
                  <a:srgbClr val="202A4C"/>
                </a:solidFill>
              </a:rPr>
              <a:t>HttpServerFilter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现在我们在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服务中定义一个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HttpServerFilter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：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773610"/>
            <a:ext cx="7000875" cy="304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3846" y="1773610"/>
            <a:ext cx="45204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这里的</a:t>
            </a:r>
            <a:r>
              <a:rPr lang="en-US" altLang="zh-CN" sz="1600" dirty="0" smtClean="0">
                <a:solidFill>
                  <a:srgbClr val="415463"/>
                </a:solidFill>
              </a:rPr>
              <a:t>Filter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的目的是从请求中获取名为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LetStrangerPass</a:t>
            </a:r>
            <a:r>
              <a:rPr lang="zh-CN" altLang="en-US" sz="1600" dirty="0" smtClean="0">
                <a:solidFill>
                  <a:srgbClr val="415463"/>
                </a:solidFill>
              </a:rPr>
              <a:t>的</a:t>
            </a:r>
            <a:r>
              <a:rPr lang="en-US" altLang="zh-CN" sz="1600" dirty="0" smtClean="0">
                <a:solidFill>
                  <a:srgbClr val="415463"/>
                </a:solidFill>
              </a:rPr>
              <a:t>header</a:t>
            </a:r>
            <a:r>
              <a:rPr lang="zh-CN" altLang="en-US" sz="1600" dirty="0" smtClean="0">
                <a:solidFill>
                  <a:srgbClr val="415463"/>
                </a:solidFill>
              </a:rPr>
              <a:t>，将其存入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InvocationContext</a:t>
            </a:r>
            <a:r>
              <a:rPr lang="zh-CN" altLang="en-US" sz="1600" dirty="0" smtClean="0">
                <a:solidFill>
                  <a:srgbClr val="415463"/>
                </a:solidFill>
              </a:rPr>
              <a:t>中向下游的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服务传递。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 smtClean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当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</a:t>
            </a:r>
            <a:r>
              <a:rPr lang="en-US" altLang="zh-CN" sz="1600" dirty="0" smtClean="0">
                <a:solidFill>
                  <a:srgbClr val="415463"/>
                </a:solidFill>
              </a:rPr>
              <a:t>DemoHandler</a:t>
            </a:r>
            <a:r>
              <a:rPr lang="zh-CN" altLang="en-US" sz="1600" dirty="0" smtClean="0">
                <a:solidFill>
                  <a:srgbClr val="415463"/>
                </a:solidFill>
              </a:rPr>
              <a:t>从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InvocationContext</a:t>
            </a:r>
            <a:r>
              <a:rPr lang="zh-CN" altLang="en-US" sz="1600" dirty="0" smtClean="0">
                <a:solidFill>
                  <a:srgbClr val="415463"/>
                </a:solidFill>
              </a:rPr>
              <a:t>中取出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LetStrangerPass</a:t>
            </a:r>
            <a:r>
              <a:rPr lang="zh-CN" altLang="en-US" sz="1600" dirty="0" smtClean="0">
                <a:solidFill>
                  <a:srgbClr val="415463"/>
                </a:solidFill>
              </a:rPr>
              <a:t>并且其值为</a:t>
            </a:r>
            <a:r>
              <a:rPr lang="en-US" altLang="zh-CN" sz="1600" dirty="0" smtClean="0">
                <a:solidFill>
                  <a:srgbClr val="415463"/>
                </a:solidFill>
              </a:rPr>
              <a:t>true</a:t>
            </a:r>
            <a:r>
              <a:rPr lang="zh-CN" altLang="en-US" sz="1600" dirty="0" smtClean="0">
                <a:solidFill>
                  <a:srgbClr val="415463"/>
                </a:solidFill>
              </a:rPr>
              <a:t>时，就允许</a:t>
            </a:r>
            <a:r>
              <a:rPr lang="en-US" altLang="zh-CN" sz="1600" dirty="0" smtClean="0">
                <a:solidFill>
                  <a:srgbClr val="415463"/>
                </a:solidFill>
              </a:rPr>
              <a:t>stranger</a:t>
            </a:r>
            <a:r>
              <a:rPr lang="zh-CN" altLang="en-US" sz="1600" dirty="0" smtClean="0">
                <a:solidFill>
                  <a:srgbClr val="415463"/>
                </a:solidFill>
              </a:rPr>
              <a:t>请求访问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方法。</a:t>
            </a:r>
            <a:endParaRPr lang="en-US" altLang="zh-CN" sz="1600" dirty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开发一个</a:t>
            </a:r>
            <a:r>
              <a:rPr lang="en-US" altLang="zh-CN" dirty="0" smtClean="0">
                <a:solidFill>
                  <a:srgbClr val="202A4C"/>
                </a:solidFill>
              </a:rPr>
              <a:t>HttpServerFilter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为了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服务能够加载该</a:t>
            </a: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，我们还需要定义一份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SPI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spcAft>
                <a:spcPts val="1200"/>
              </a:spcAft>
            </a:pP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845618"/>
            <a:ext cx="8763000" cy="3086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159" y="4957556"/>
            <a:ext cx="11378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66F6A"/>
                </a:solidFill>
              </a:rPr>
              <a:t>SPI</a:t>
            </a:r>
            <a:r>
              <a:rPr lang="zh-CN" altLang="en-US" sz="1600" dirty="0" smtClean="0">
                <a:solidFill>
                  <a:srgbClr val="F66F6A"/>
                </a:solidFill>
              </a:rPr>
              <a:t>机制（</a:t>
            </a:r>
            <a:r>
              <a:rPr lang="en-US" altLang="zh-CN" sz="1600" dirty="0">
                <a:solidFill>
                  <a:srgbClr val="F66F6A"/>
                </a:solidFill>
              </a:rPr>
              <a:t>Service Provider Interface</a:t>
            </a:r>
            <a:r>
              <a:rPr lang="zh-CN" altLang="en-US" sz="1600" dirty="0" smtClean="0">
                <a:solidFill>
                  <a:srgbClr val="F66F6A"/>
                </a:solidFill>
              </a:rPr>
              <a:t>）是一种</a:t>
            </a:r>
            <a:r>
              <a:rPr lang="en-US" altLang="zh-CN" sz="1600" dirty="0" smtClean="0">
                <a:solidFill>
                  <a:srgbClr val="F66F6A"/>
                </a:solidFill>
              </a:rPr>
              <a:t>JDK</a:t>
            </a:r>
            <a:r>
              <a:rPr lang="zh-CN" altLang="en-US" sz="1600" dirty="0" smtClean="0">
                <a:solidFill>
                  <a:srgbClr val="F66F6A"/>
                </a:solidFill>
              </a:rPr>
              <a:t>内置的服务提供发现机制。</a:t>
            </a:r>
            <a:endParaRPr lang="en-US" altLang="zh-CN" sz="1600" dirty="0" smtClean="0">
              <a:solidFill>
                <a:srgbClr val="F66F6A"/>
              </a:solidFill>
            </a:endParaRPr>
          </a:p>
          <a:p>
            <a:r>
              <a:rPr lang="zh-CN" altLang="en-US" sz="1600" dirty="0" smtClean="0">
                <a:solidFill>
                  <a:srgbClr val="F66F6A"/>
                </a:solidFill>
              </a:rPr>
              <a:t>开发者扩展了哪个接口，那么对应的</a:t>
            </a:r>
            <a:r>
              <a:rPr lang="en-US" altLang="zh-CN" sz="1600" dirty="0" smtClean="0">
                <a:solidFill>
                  <a:srgbClr val="F66F6A"/>
                </a:solidFill>
              </a:rPr>
              <a:t>SPI</a:t>
            </a:r>
            <a:r>
              <a:rPr lang="zh-CN" altLang="en-US" sz="1600" dirty="0" smtClean="0">
                <a:solidFill>
                  <a:srgbClr val="F66F6A"/>
                </a:solidFill>
              </a:rPr>
              <a:t>配置文件的名字必须是与该接口相同的，文件的内容是该接口的实现类的名字。</a:t>
            </a:r>
            <a:endParaRPr lang="en-US" altLang="zh-CN" sz="1600" dirty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开发一个</a:t>
            </a:r>
            <a:r>
              <a:rPr lang="en-US" altLang="zh-CN" dirty="0" smtClean="0">
                <a:solidFill>
                  <a:srgbClr val="202A4C"/>
                </a:solidFill>
              </a:rPr>
              <a:t>HttpServerFilter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我们修改一下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服务中的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DemoHandler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的逻辑，如果能从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InvocationContext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中取出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LetStrangerPass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，并且其值为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true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，则允许</a:t>
            </a:r>
            <a:r>
              <a:rPr kumimoji="1" lang="en-US" altLang="zh-CN" dirty="0" smtClean="0">
                <a:solidFill>
                  <a:srgbClr val="202A4C"/>
                </a:solidFill>
              </a:rPr>
              <a:t>stranger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访问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sayHello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方法：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2971" y="2133650"/>
            <a:ext cx="8096250" cy="2933700"/>
            <a:chOff x="552971" y="2133650"/>
            <a:chExt cx="8096250" cy="29337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971" y="2133650"/>
              <a:ext cx="8096250" cy="29337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13011" y="3069754"/>
              <a:ext cx="3672408" cy="288032"/>
            </a:xfrm>
            <a:prstGeom prst="rect">
              <a:avLst/>
            </a:prstGeom>
            <a:noFill/>
            <a:ln w="6350">
              <a:solidFill>
                <a:srgbClr val="15B0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3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开发一个</a:t>
            </a:r>
            <a:r>
              <a:rPr lang="en-US" altLang="zh-CN" dirty="0" smtClean="0">
                <a:solidFill>
                  <a:srgbClr val="202A4C"/>
                </a:solidFill>
              </a:rPr>
              <a:t>HttpServerFilter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3526227"/>
            <a:ext cx="6652260" cy="2255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8" y="1269555"/>
            <a:ext cx="6659880" cy="2232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88801" y="1354833"/>
            <a:ext cx="4520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通过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时，如果设置</a:t>
            </a:r>
            <a:r>
              <a:rPr lang="en-US" altLang="zh-CN" sz="1600" dirty="0" smtClean="0">
                <a:solidFill>
                  <a:srgbClr val="415463"/>
                </a:solidFill>
              </a:rPr>
              <a:t>header 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LetStrangerPass</a:t>
            </a:r>
            <a:r>
              <a:rPr lang="en-US" altLang="zh-CN" sz="1600" dirty="0" smtClean="0">
                <a:solidFill>
                  <a:srgbClr val="415463"/>
                </a:solidFill>
              </a:rPr>
              <a:t>=true</a:t>
            </a:r>
            <a:r>
              <a:rPr lang="zh-CN" altLang="en-US" sz="1600" dirty="0" smtClean="0">
                <a:solidFill>
                  <a:srgbClr val="415463"/>
                </a:solidFill>
              </a:rPr>
              <a:t>，则使用</a:t>
            </a:r>
            <a:r>
              <a:rPr lang="en-US" altLang="zh-CN" sz="1600" dirty="0" smtClean="0">
                <a:solidFill>
                  <a:srgbClr val="415463"/>
                </a:solidFill>
              </a:rPr>
              <a:t>name=stranger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的参数也可以调用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方法。</a:t>
            </a:r>
            <a:endParaRPr lang="en-US" altLang="zh-CN" sz="1600" dirty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>
                <a:solidFill>
                  <a:srgbClr val="202A4C"/>
                </a:solidFill>
              </a:rPr>
              <a:t>如果用户的业务代码抛出了</a:t>
            </a:r>
            <a:r>
              <a:rPr kumimoji="1" lang="en-US" altLang="zh-CN" dirty="0" err="1">
                <a:solidFill>
                  <a:srgbClr val="202A4C"/>
                </a:solidFill>
              </a:rPr>
              <a:t>InvocationException</a:t>
            </a:r>
            <a:r>
              <a:rPr kumimoji="1" lang="zh-CN" altLang="en-US" dirty="0">
                <a:solidFill>
                  <a:srgbClr val="202A4C"/>
                </a:solidFill>
              </a:rPr>
              <a:t>异常，</a:t>
            </a:r>
            <a:r>
              <a:rPr kumimoji="1" lang="zh-CN" altLang="en-US" dirty="0" smtClean="0">
                <a:solidFill>
                  <a:srgbClr val="202A4C"/>
                </a:solidFill>
              </a:rPr>
              <a:t>则框架会将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InvocationException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data</a:t>
            </a:r>
            <a:r>
              <a:rPr kumimoji="1" lang="zh-CN" altLang="en-US" dirty="0" smtClean="0">
                <a:solidFill>
                  <a:srgbClr val="202A4C"/>
                </a:solidFill>
              </a:rPr>
              <a:t>直接序列化为响应消息的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body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。如果是其他的异常，则返回的响应消息状态码为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490/590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，响应</a:t>
            </a:r>
            <a:r>
              <a:rPr kumimoji="1" lang="en-US" altLang="zh-CN" dirty="0" smtClean="0">
                <a:solidFill>
                  <a:srgbClr val="202A4C"/>
                </a:solidFill>
              </a:rPr>
              <a:t>body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为</a:t>
            </a:r>
            <a:r>
              <a:rPr kumimoji="1" lang="en-US" altLang="zh-CN" dirty="0" err="1">
                <a:solidFill>
                  <a:srgbClr val="202A4C"/>
                </a:solidFill>
              </a:rPr>
              <a:t>CommonExceptionData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。我们也提供了异常转换扩展机制，允许用户捕获不同类型的异常后，将其转换为响应消息：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该机制允许按优先级排列和选取</a:t>
            </a:r>
            <a:r>
              <a:rPr kumimoji="1" lang="zh-CN" altLang="en-US" dirty="0">
                <a:solidFill>
                  <a:srgbClr val="202A4C"/>
                </a:solidFill>
              </a:rPr>
              <a:t>异常</a:t>
            </a:r>
            <a:r>
              <a:rPr kumimoji="1" lang="zh-CN" altLang="en-US" dirty="0" smtClean="0">
                <a:solidFill>
                  <a:srgbClr val="202A4C"/>
                </a:solidFill>
              </a:rPr>
              <a:t>转换器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可以定义特定类型的异常转换器，转换该类型及其子类的异常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我们来定义一个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IllegalArgumentException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的转换器作为例子。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首先我们在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方法中增加一个检查，如果</a:t>
            </a:r>
            <a:r>
              <a:rPr kumimoji="1" lang="en-US" altLang="zh-CN" dirty="0" smtClean="0">
                <a:solidFill>
                  <a:srgbClr val="202A4C"/>
                </a:solidFill>
              </a:rPr>
              <a:t>person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参数的属性缺失，则抛出一个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IllegalArgumentException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——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开发一个异常转换器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3" y="2781722"/>
            <a:ext cx="5114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方法，不传</a:t>
            </a:r>
            <a:r>
              <a:rPr kumimoji="1" lang="en-US" altLang="zh-CN" dirty="0" smtClean="0">
                <a:solidFill>
                  <a:srgbClr val="202A4C"/>
                </a:solidFill>
              </a:rPr>
              <a:t>name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字段，可以看到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服务返回的状态码是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590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，错误信息是</a:t>
            </a:r>
            <a:r>
              <a:rPr kumimoji="1" lang="en-US" altLang="zh-CN" dirty="0">
                <a:solidFill>
                  <a:srgbClr val="202A4C"/>
                </a:solidFill>
              </a:rPr>
              <a:t>Cse Internal Server </a:t>
            </a:r>
            <a:r>
              <a:rPr kumimoji="1" lang="en-US" altLang="zh-CN" dirty="0" smtClean="0">
                <a:solidFill>
                  <a:srgbClr val="202A4C"/>
                </a:solidFill>
              </a:rPr>
              <a:t>Error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，此时请求错误的信息没有展示出来。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——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开发一个异常转换器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04" y="2508458"/>
            <a:ext cx="8372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现在我们来定义一个针对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IllegalArgumentException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的转换器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845618"/>
            <a:ext cx="7419975" cy="3657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——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开发一个异常转换器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en-US" altLang="zh-CN" dirty="0" err="1" smtClean="0">
                <a:solidFill>
                  <a:srgbClr val="202A4C"/>
                </a:solidFill>
              </a:rPr>
              <a:t>ExceptionToProducerResponseConverter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的扩展类也是通过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SPI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机制加载的，因此需要定义一份</a:t>
            </a:r>
            <a:r>
              <a:rPr kumimoji="1" lang="en-US" altLang="zh-CN" dirty="0" smtClean="0">
                <a:solidFill>
                  <a:srgbClr val="202A4C"/>
                </a:solidFill>
              </a:rPr>
              <a:t>SPI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——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开发一个异常转换器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93" y="2442994"/>
            <a:ext cx="101803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Day7 </a:t>
            </a:r>
            <a:r>
              <a:rPr lang="en-US" altLang="zh-CN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实战之框架扩展机制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扩展机制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扩展机制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请求处理流程</a:t>
            </a:r>
            <a:r>
              <a:rPr kumimoji="1" lang="zh-CN" altLang="en-US" dirty="0" smtClean="0">
                <a:solidFill>
                  <a:srgbClr val="202A4C"/>
                </a:solidFill>
              </a:rPr>
              <a:t>简介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>
                <a:solidFill>
                  <a:srgbClr val="202A4C"/>
                </a:solidFill>
              </a:rPr>
              <a:t>再次调用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方法，此时响应消息是转换后的错误信息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异常转换扩展机制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——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开发一个异常转换器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989634"/>
            <a:ext cx="8353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请求</a:t>
            </a:r>
            <a:r>
              <a:rPr kumimoji="1" lang="zh-CN" altLang="en-US" dirty="0">
                <a:solidFill>
                  <a:srgbClr val="202A4C"/>
                </a:solidFill>
              </a:rPr>
              <a:t>处理流程</a:t>
            </a:r>
            <a:r>
              <a:rPr kumimoji="1" lang="zh-CN" altLang="en-US" dirty="0" smtClean="0">
                <a:solidFill>
                  <a:srgbClr val="202A4C"/>
                </a:solidFill>
              </a:rPr>
              <a:t>简介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0678" y="1210796"/>
            <a:ext cx="5616360" cy="5027310"/>
            <a:chOff x="20678" y="1210796"/>
            <a:chExt cx="5616360" cy="5027310"/>
          </a:xfrm>
        </p:grpSpPr>
        <p:sp>
          <p:nvSpPr>
            <p:cNvPr id="5" name="矩形 4"/>
            <p:cNvSpPr/>
            <p:nvPr/>
          </p:nvSpPr>
          <p:spPr>
            <a:xfrm>
              <a:off x="1100798" y="2038888"/>
              <a:ext cx="23042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VertxHttpDispatcher</a:t>
              </a:r>
              <a:endParaRPr lang="en-US" sz="1600" dirty="0"/>
            </a:p>
          </p:txBody>
        </p:sp>
        <p:cxnSp>
          <p:nvCxnSpPr>
            <p:cNvPr id="7" name="直接箭头连接符 6"/>
            <p:cNvCxnSpPr>
              <a:endCxn id="5" idx="0"/>
            </p:cNvCxnSpPr>
            <p:nvPr/>
          </p:nvCxnSpPr>
          <p:spPr>
            <a:xfrm flipH="1">
              <a:off x="2252926" y="1534832"/>
              <a:ext cx="83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2766" y="150786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385D8A"/>
                  </a:solidFill>
                </a:rPr>
                <a:t>请求到达</a:t>
              </a:r>
              <a:r>
                <a:rPr lang="en-US" altLang="zh-CN" sz="1200" dirty="0" smtClean="0">
                  <a:solidFill>
                    <a:srgbClr val="385D8A"/>
                  </a:solidFill>
                </a:rPr>
                <a:t>provider</a:t>
              </a:r>
              <a:r>
                <a:rPr lang="zh-CN" altLang="en-US" sz="1200" dirty="0" smtClean="0">
                  <a:solidFill>
                    <a:srgbClr val="385D8A"/>
                  </a:solidFill>
                </a:rPr>
                <a:t>端</a:t>
              </a:r>
              <a:endParaRPr lang="en-US" sz="1200" dirty="0">
                <a:solidFill>
                  <a:srgbClr val="385D8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9026" y="2580947"/>
              <a:ext cx="16478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HttpServerFilter</a:t>
              </a:r>
              <a:endParaRPr 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48870" y="3123006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Handler</a:t>
              </a:r>
              <a:endParaRPr 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29856" y="3665065"/>
              <a:ext cx="16478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Business Logic</a:t>
              </a:r>
              <a:endParaRPr 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48870" y="4207124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Handler</a:t>
              </a:r>
              <a:endParaRPr 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9026" y="4749183"/>
              <a:ext cx="16478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HttpClientFilter</a:t>
              </a:r>
              <a:endParaRPr 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00798" y="5291242"/>
              <a:ext cx="23042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Send Request Logic</a:t>
              </a:r>
              <a:endParaRPr lang="en-US" sz="1600" dirty="0"/>
            </a:p>
          </p:txBody>
        </p:sp>
        <p:cxnSp>
          <p:nvCxnSpPr>
            <p:cNvPr id="21" name="直接箭头连接符 20"/>
            <p:cNvCxnSpPr>
              <a:stCxn id="5" idx="2"/>
              <a:endCxn id="10" idx="0"/>
            </p:cNvCxnSpPr>
            <p:nvPr/>
          </p:nvCxnSpPr>
          <p:spPr>
            <a:xfrm>
              <a:off x="2252926" y="2326920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>
            <a:xfrm>
              <a:off x="2252926" y="2868979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  <a:endCxn id="12" idx="0"/>
            </p:cNvCxnSpPr>
            <p:nvPr/>
          </p:nvCxnSpPr>
          <p:spPr>
            <a:xfrm>
              <a:off x="2252926" y="3411038"/>
              <a:ext cx="83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2"/>
              <a:endCxn id="13" idx="0"/>
            </p:cNvCxnSpPr>
            <p:nvPr/>
          </p:nvCxnSpPr>
          <p:spPr>
            <a:xfrm flipH="1">
              <a:off x="2252926" y="3953097"/>
              <a:ext cx="83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2252926" y="4495156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2"/>
              <a:endCxn id="15" idx="0"/>
            </p:cNvCxnSpPr>
            <p:nvPr/>
          </p:nvCxnSpPr>
          <p:spPr>
            <a:xfrm>
              <a:off x="2252926" y="5037215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5" idx="2"/>
            </p:cNvCxnSpPr>
            <p:nvPr/>
          </p:nvCxnSpPr>
          <p:spPr>
            <a:xfrm>
              <a:off x="2252926" y="5579274"/>
              <a:ext cx="0" cy="658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871070" y="5942950"/>
              <a:ext cx="1467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385D8A"/>
                  </a:solidFill>
                </a:rPr>
                <a:t>请求发往下游服务</a:t>
              </a:r>
              <a:endParaRPr lang="en-US" sz="1200" dirty="0">
                <a:solidFill>
                  <a:srgbClr val="385D8A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08159" y="3817200"/>
              <a:ext cx="980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0678" y="3413187"/>
              <a:ext cx="904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85D8A"/>
                  </a:solidFill>
                </a:rPr>
                <a:t>Provider</a:t>
              </a:r>
              <a:r>
                <a:rPr lang="zh-CN" altLang="en-US" sz="1200" dirty="0" smtClean="0">
                  <a:solidFill>
                    <a:srgbClr val="385D8A"/>
                  </a:solidFill>
                </a:rPr>
                <a:t>端</a:t>
              </a:r>
              <a:endParaRPr lang="en-US" sz="1200" dirty="0">
                <a:solidFill>
                  <a:srgbClr val="385D8A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678" y="393351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85D8A"/>
                  </a:solidFill>
                </a:rPr>
                <a:t>Consumer</a:t>
              </a:r>
              <a:r>
                <a:rPr lang="zh-CN" altLang="en-US" sz="1200" dirty="0" smtClean="0">
                  <a:solidFill>
                    <a:srgbClr val="385D8A"/>
                  </a:solidFill>
                </a:rPr>
                <a:t>端</a:t>
              </a:r>
              <a:endParaRPr lang="en-US" sz="1200" dirty="0">
                <a:solidFill>
                  <a:srgbClr val="385D8A"/>
                </a:solidFill>
              </a:endParaRPr>
            </a:p>
          </p:txBody>
        </p:sp>
        <p:sp>
          <p:nvSpPr>
            <p:cNvPr id="40" name="圆角矩形标注 39"/>
            <p:cNvSpPr/>
            <p:nvPr/>
          </p:nvSpPr>
          <p:spPr>
            <a:xfrm>
              <a:off x="3764830" y="1210796"/>
              <a:ext cx="1872208" cy="648072"/>
            </a:xfrm>
            <a:prstGeom prst="wedgeRoundRectCallout">
              <a:avLst>
                <a:gd name="adj1" fmla="val -78323"/>
                <a:gd name="adj2" fmla="val 727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根据请求</a:t>
              </a:r>
              <a:r>
                <a:rPr lang="en-US" altLang="zh-CN" sz="1600" dirty="0" smtClean="0"/>
                <a:t>URL</a:t>
              </a:r>
              <a:r>
                <a:rPr lang="zh-CN" altLang="en-US" sz="1600" dirty="0" smtClean="0"/>
                <a:t>匹配</a:t>
              </a:r>
              <a:r>
                <a:rPr lang="en-US" altLang="zh-CN" sz="1600" dirty="0" smtClean="0"/>
                <a:t>REST</a:t>
              </a:r>
              <a:r>
                <a:rPr lang="zh-CN" altLang="en-US" sz="1600" dirty="0" smtClean="0"/>
                <a:t>接口方法</a:t>
              </a:r>
              <a:endParaRPr lang="en-US" sz="1600" dirty="0"/>
            </a:p>
          </p:txBody>
        </p:sp>
        <p:sp>
          <p:nvSpPr>
            <p:cNvPr id="45" name="圆角矩形标注 44"/>
            <p:cNvSpPr/>
            <p:nvPr/>
          </p:nvSpPr>
          <p:spPr>
            <a:xfrm>
              <a:off x="3261038" y="3267022"/>
              <a:ext cx="1869463" cy="328279"/>
            </a:xfrm>
            <a:prstGeom prst="wedgeRoundRectCallout">
              <a:avLst>
                <a:gd name="adj1" fmla="val -102433"/>
                <a:gd name="adj2" fmla="val 321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异常捕获</a:t>
              </a:r>
              <a:r>
                <a:rPr lang="zh-CN" altLang="en-US" sz="1600" dirty="0" smtClean="0"/>
                <a:t>切面位置</a:t>
              </a:r>
              <a:endParaRPr lang="zh-CN" altLang="en-US" sz="16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097189" y="1243149"/>
            <a:ext cx="58326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一个请求发送到某微服务，触发服务执行业务逻辑，调用下游服务方法的总体流程如图所示。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66F6A"/>
                </a:solidFill>
              </a:rPr>
              <a:t>Filter</a:t>
            </a:r>
            <a:r>
              <a:rPr lang="zh-CN" altLang="en-US" sz="1600" dirty="0">
                <a:solidFill>
                  <a:srgbClr val="F66F6A"/>
                </a:solidFill>
              </a:rPr>
              <a:t>机制只有全局作用范围，</a:t>
            </a:r>
            <a:r>
              <a:rPr lang="en-US" altLang="zh-CN" sz="1600" dirty="0">
                <a:solidFill>
                  <a:srgbClr val="F66F6A"/>
                </a:solidFill>
              </a:rPr>
              <a:t>Handler</a:t>
            </a:r>
            <a:r>
              <a:rPr lang="zh-CN" altLang="en-US" sz="1600" dirty="0">
                <a:solidFill>
                  <a:srgbClr val="F66F6A"/>
                </a:solidFill>
              </a:rPr>
              <a:t>机制有全局和服务级作用范围</a:t>
            </a:r>
            <a:endParaRPr lang="en-US" altLang="zh-CN" sz="1600" dirty="0">
              <a:solidFill>
                <a:srgbClr val="F66F6A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66F6A"/>
                </a:solidFill>
              </a:rPr>
              <a:t>注意异常转换扩展捕获异常的位置，如果异常不是由业务逻辑抛出，而是由</a:t>
            </a:r>
            <a:r>
              <a:rPr lang="en-US" altLang="zh-CN" sz="1600" dirty="0">
                <a:solidFill>
                  <a:srgbClr val="F66F6A"/>
                </a:solidFill>
              </a:rPr>
              <a:t>Handler</a:t>
            </a:r>
            <a:r>
              <a:rPr lang="zh-CN" altLang="en-US" sz="1600" dirty="0">
                <a:solidFill>
                  <a:srgbClr val="F66F6A"/>
                </a:solidFill>
              </a:rPr>
              <a:t>等抛出的，则不在它的处理范围内</a:t>
            </a:r>
            <a:endParaRPr lang="en-US" altLang="zh-CN" sz="1600" dirty="0">
              <a:solidFill>
                <a:srgbClr val="F66F6A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66F6A"/>
                </a:solidFill>
              </a:rPr>
              <a:t>Handler</a:t>
            </a:r>
            <a:r>
              <a:rPr lang="zh-CN" altLang="en-US" sz="1600" dirty="0">
                <a:solidFill>
                  <a:srgbClr val="F66F6A"/>
                </a:solidFill>
              </a:rPr>
              <a:t>由</a:t>
            </a:r>
            <a:r>
              <a:rPr lang="en-US" altLang="zh-CN" sz="1600" dirty="0">
                <a:solidFill>
                  <a:srgbClr val="F66F6A"/>
                </a:solidFill>
              </a:rPr>
              <a:t>handler.xml</a:t>
            </a:r>
            <a:r>
              <a:rPr lang="zh-CN" altLang="en-US" sz="1600" dirty="0">
                <a:solidFill>
                  <a:srgbClr val="F66F6A"/>
                </a:solidFill>
              </a:rPr>
              <a:t>定义加载，</a:t>
            </a:r>
            <a:r>
              <a:rPr lang="en-US" altLang="zh-CN" sz="1600" dirty="0">
                <a:solidFill>
                  <a:srgbClr val="F66F6A"/>
                </a:solidFill>
              </a:rPr>
              <a:t>Filter</a:t>
            </a:r>
            <a:r>
              <a:rPr lang="zh-CN" altLang="en-US" sz="1600" dirty="0">
                <a:solidFill>
                  <a:srgbClr val="F66F6A"/>
                </a:solidFill>
              </a:rPr>
              <a:t>和异常转换机制由</a:t>
            </a:r>
            <a:r>
              <a:rPr lang="en-US" altLang="zh-CN" sz="1600" dirty="0">
                <a:solidFill>
                  <a:srgbClr val="F66F6A"/>
                </a:solidFill>
              </a:rPr>
              <a:t>SPI</a:t>
            </a:r>
            <a:r>
              <a:rPr lang="zh-CN" altLang="en-US" sz="1600" dirty="0">
                <a:solidFill>
                  <a:srgbClr val="F66F6A"/>
                </a:solidFill>
              </a:rPr>
              <a:t>机制加载，这些机制的实现类都不是由</a:t>
            </a:r>
            <a:r>
              <a:rPr lang="en-US" altLang="zh-CN" sz="1600" dirty="0">
                <a:solidFill>
                  <a:srgbClr val="F66F6A"/>
                </a:solidFill>
              </a:rPr>
              <a:t>Spring Bean</a:t>
            </a:r>
            <a:r>
              <a:rPr lang="zh-CN" altLang="en-US" sz="1600" dirty="0">
                <a:solidFill>
                  <a:srgbClr val="F66F6A"/>
                </a:solidFill>
              </a:rPr>
              <a:t>机制加载和管理的，因此</a:t>
            </a:r>
            <a:r>
              <a:rPr lang="en-US" altLang="zh-CN" sz="1600" dirty="0">
                <a:solidFill>
                  <a:srgbClr val="F66F6A"/>
                </a:solidFill>
              </a:rPr>
              <a:t>@</a:t>
            </a:r>
            <a:r>
              <a:rPr lang="en-US" altLang="zh-CN" sz="1600" dirty="0" err="1">
                <a:solidFill>
                  <a:srgbClr val="F66F6A"/>
                </a:solidFill>
              </a:rPr>
              <a:t>Autowired</a:t>
            </a:r>
            <a:r>
              <a:rPr lang="zh-CN" altLang="en-US" sz="1600" dirty="0">
                <a:solidFill>
                  <a:srgbClr val="F66F6A"/>
                </a:solidFill>
              </a:rPr>
              <a:t>等</a:t>
            </a:r>
            <a:r>
              <a:rPr lang="en-US" altLang="zh-CN" sz="1600" dirty="0">
                <a:solidFill>
                  <a:srgbClr val="F66F6A"/>
                </a:solidFill>
              </a:rPr>
              <a:t>Bean</a:t>
            </a:r>
            <a:r>
              <a:rPr lang="zh-CN" altLang="en-US" sz="1600" dirty="0">
                <a:solidFill>
                  <a:srgbClr val="F66F6A"/>
                </a:solidFill>
              </a:rPr>
              <a:t>自动注入功能无法在这些扩展类里</a:t>
            </a:r>
            <a:r>
              <a:rPr lang="zh-CN" altLang="en-US" sz="1600" dirty="0" smtClean="0">
                <a:solidFill>
                  <a:srgbClr val="F66F6A"/>
                </a:solidFill>
              </a:rPr>
              <a:t>使用</a:t>
            </a:r>
            <a:endParaRPr lang="en-US" altLang="zh-CN" sz="1600" dirty="0" smtClean="0">
              <a:solidFill>
                <a:srgbClr val="F66F6A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66F6A"/>
                </a:solidFill>
              </a:rPr>
              <a:t>如果</a:t>
            </a:r>
            <a:r>
              <a:rPr lang="zh-CN" altLang="en-US" sz="1600" dirty="0">
                <a:solidFill>
                  <a:srgbClr val="F66F6A"/>
                </a:solidFill>
              </a:rPr>
              <a:t>要在</a:t>
            </a:r>
            <a:r>
              <a:rPr lang="zh-CN" altLang="en-US" sz="1600" dirty="0" smtClean="0">
                <a:solidFill>
                  <a:srgbClr val="F66F6A"/>
                </a:solidFill>
              </a:rPr>
              <a:t>这些扩展类里获取</a:t>
            </a:r>
            <a:r>
              <a:rPr lang="en-US" altLang="zh-CN" sz="1600" dirty="0">
                <a:solidFill>
                  <a:srgbClr val="F66F6A"/>
                </a:solidFill>
              </a:rPr>
              <a:t>Spring Bean</a:t>
            </a:r>
            <a:r>
              <a:rPr lang="zh-CN" altLang="en-US" sz="1600" dirty="0">
                <a:solidFill>
                  <a:srgbClr val="F66F6A"/>
                </a:solidFill>
              </a:rPr>
              <a:t>，可以考虑使用</a:t>
            </a:r>
            <a:r>
              <a:rPr lang="en-US" altLang="zh-CN" sz="1600" dirty="0" err="1">
                <a:solidFill>
                  <a:srgbClr val="F66F6A"/>
                </a:solidFill>
              </a:rPr>
              <a:t>BeanUtils#getBean</a:t>
            </a:r>
            <a:r>
              <a:rPr lang="zh-CN" altLang="en-US" sz="1600" dirty="0">
                <a:solidFill>
                  <a:srgbClr val="F66F6A"/>
                </a:solidFill>
              </a:rPr>
              <a:t>方法，但要注意获取时机不能太早，否则可能对应的</a:t>
            </a:r>
            <a:r>
              <a:rPr lang="en-US" altLang="zh-CN" sz="1600" dirty="0">
                <a:solidFill>
                  <a:srgbClr val="F66F6A"/>
                </a:solidFill>
              </a:rPr>
              <a:t>Spring Bean</a:t>
            </a:r>
            <a:r>
              <a:rPr lang="zh-CN" altLang="en-US" sz="1600" dirty="0">
                <a:solidFill>
                  <a:srgbClr val="F66F6A"/>
                </a:solidFill>
              </a:rPr>
              <a:t>还没有被</a:t>
            </a:r>
            <a:r>
              <a:rPr lang="en-US" altLang="zh-CN" sz="1600" dirty="0">
                <a:solidFill>
                  <a:srgbClr val="F66F6A"/>
                </a:solidFill>
              </a:rPr>
              <a:t>Spring</a:t>
            </a:r>
            <a:r>
              <a:rPr lang="zh-CN" altLang="en-US" sz="1600" dirty="0">
                <a:solidFill>
                  <a:srgbClr val="F66F6A"/>
                </a:solidFill>
              </a:rPr>
              <a:t>框架</a:t>
            </a:r>
            <a:r>
              <a:rPr lang="zh-CN" altLang="en-US" sz="1600" dirty="0" smtClean="0">
                <a:solidFill>
                  <a:srgbClr val="F66F6A"/>
                </a:solidFill>
              </a:rPr>
              <a:t>实例化</a:t>
            </a:r>
            <a:endParaRPr lang="en-US" altLang="zh-CN" sz="1600" dirty="0" smtClean="0">
              <a:solidFill>
                <a:srgbClr val="F66F6A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66F6A"/>
                </a:solidFill>
              </a:rPr>
              <a:t>EdgeService</a:t>
            </a:r>
            <a:r>
              <a:rPr lang="zh-CN" altLang="en-US" sz="1600" dirty="0">
                <a:solidFill>
                  <a:srgbClr val="F66F6A"/>
                </a:solidFill>
              </a:rPr>
              <a:t>网关</a:t>
            </a:r>
            <a:r>
              <a:rPr lang="zh-CN" altLang="en-US" sz="1600" dirty="0" smtClean="0">
                <a:solidFill>
                  <a:srgbClr val="F66F6A"/>
                </a:solidFill>
              </a:rPr>
              <a:t>服务只有</a:t>
            </a:r>
            <a:r>
              <a:rPr lang="en-US" altLang="zh-CN" sz="1600" dirty="0" smtClean="0">
                <a:solidFill>
                  <a:srgbClr val="F66F6A"/>
                </a:solidFill>
              </a:rPr>
              <a:t>consumer</a:t>
            </a:r>
            <a:r>
              <a:rPr lang="zh-CN" altLang="en-US" sz="1600" dirty="0" smtClean="0">
                <a:solidFill>
                  <a:srgbClr val="F66F6A"/>
                </a:solidFill>
              </a:rPr>
              <a:t>端</a:t>
            </a:r>
            <a:r>
              <a:rPr lang="en-US" altLang="zh-CN" sz="1600" dirty="0" smtClean="0">
                <a:solidFill>
                  <a:srgbClr val="F66F6A"/>
                </a:solidFill>
              </a:rPr>
              <a:t>handler</a:t>
            </a:r>
            <a:r>
              <a:rPr lang="zh-CN" altLang="en-US" sz="1600" dirty="0" smtClean="0">
                <a:solidFill>
                  <a:srgbClr val="F66F6A"/>
                </a:solidFill>
              </a:rPr>
              <a:t>，没有</a:t>
            </a:r>
            <a:r>
              <a:rPr lang="en-US" altLang="zh-CN" sz="1600" dirty="0" smtClean="0">
                <a:solidFill>
                  <a:srgbClr val="F66F6A"/>
                </a:solidFill>
              </a:rPr>
              <a:t>provider</a:t>
            </a:r>
            <a:r>
              <a:rPr lang="zh-CN" altLang="en-US" sz="1600" dirty="0" smtClean="0">
                <a:solidFill>
                  <a:srgbClr val="F66F6A"/>
                </a:solidFill>
              </a:rPr>
              <a:t>端</a:t>
            </a:r>
            <a:r>
              <a:rPr lang="en-US" altLang="zh-CN" sz="1600" smtClean="0">
                <a:solidFill>
                  <a:srgbClr val="F66F6A"/>
                </a:solidFill>
              </a:rPr>
              <a:t>handler</a:t>
            </a:r>
            <a:endParaRPr lang="en-US" altLang="zh-CN" sz="1600" dirty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Handler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机制工作于用户业务代码接收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REST</a:t>
            </a:r>
            <a:r>
              <a:rPr kumimoji="1" lang="zh-CN" altLang="en-US" dirty="0" smtClean="0">
                <a:solidFill>
                  <a:srgbClr val="202A4C"/>
                </a:solidFill>
              </a:rPr>
              <a:t>请求之前和发送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REST</a:t>
            </a:r>
            <a:r>
              <a:rPr kumimoji="1" lang="zh-CN" altLang="en-US" dirty="0" smtClean="0">
                <a:solidFill>
                  <a:srgbClr val="202A4C"/>
                </a:solidFill>
              </a:rPr>
              <a:t>请求之后，支持默认</a:t>
            </a:r>
            <a:r>
              <a:rPr kumimoji="1" lang="en-US" altLang="zh-CN" dirty="0" smtClean="0">
                <a:solidFill>
                  <a:srgbClr val="202A4C"/>
                </a:solidFill>
              </a:rPr>
              <a:t>/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服务两个级别的配置。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多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之间是链式工作的，每个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方法处理完成后，由下一个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继续处理该次请求。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3181096"/>
            <a:ext cx="5276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Handler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开发一个</a:t>
            </a:r>
            <a:r>
              <a:rPr lang="en-US" altLang="zh-CN" dirty="0" smtClean="0">
                <a:solidFill>
                  <a:srgbClr val="202A4C"/>
                </a:solidFill>
              </a:rPr>
              <a:t>Handler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8001000" cy="423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87508" y="1269555"/>
            <a:ext cx="32987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这里在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服务里开发了一个</a:t>
            </a:r>
            <a:r>
              <a:rPr lang="en-US" altLang="zh-CN" sz="1600" dirty="0" smtClean="0">
                <a:solidFill>
                  <a:srgbClr val="415463"/>
                </a:solidFill>
              </a:rPr>
              <a:t>handler</a:t>
            </a:r>
            <a:r>
              <a:rPr lang="zh-CN" altLang="en-US" sz="1600" dirty="0" smtClean="0">
                <a:solidFill>
                  <a:srgbClr val="415463"/>
                </a:solidFill>
              </a:rPr>
              <a:t>，该</a:t>
            </a:r>
            <a:r>
              <a:rPr lang="en-US" altLang="zh-CN" sz="1600" dirty="0" smtClean="0">
                <a:solidFill>
                  <a:srgbClr val="415463"/>
                </a:solidFill>
              </a:rPr>
              <a:t>handler</a:t>
            </a:r>
            <a:r>
              <a:rPr lang="zh-CN" altLang="en-US" sz="1600" dirty="0" smtClean="0">
                <a:solidFill>
                  <a:srgbClr val="415463"/>
                </a:solidFill>
              </a:rPr>
              <a:t>会检查调用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方法的请求：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如果</a:t>
            </a:r>
            <a:r>
              <a:rPr lang="en-US" altLang="zh-CN" sz="1600" dirty="0" smtClean="0">
                <a:solidFill>
                  <a:srgbClr val="415463"/>
                </a:solidFill>
              </a:rPr>
              <a:t>name</a:t>
            </a:r>
            <a:r>
              <a:rPr lang="zh-CN" altLang="en-US" sz="1600" dirty="0" smtClean="0">
                <a:solidFill>
                  <a:srgbClr val="415463"/>
                </a:solidFill>
              </a:rPr>
              <a:t>是</a:t>
            </a:r>
            <a:r>
              <a:rPr lang="en-US" altLang="zh-CN" sz="1600" dirty="0" smtClean="0">
                <a:solidFill>
                  <a:srgbClr val="415463"/>
                </a:solidFill>
              </a:rPr>
              <a:t>stranger</a:t>
            </a:r>
            <a:r>
              <a:rPr lang="zh-CN" altLang="en-US" sz="1600" dirty="0" smtClean="0">
                <a:solidFill>
                  <a:srgbClr val="415463"/>
                </a:solidFill>
              </a:rPr>
              <a:t>，则返回</a:t>
            </a:r>
            <a:r>
              <a:rPr lang="en-US" altLang="zh-CN" sz="1600" dirty="0" smtClean="0">
                <a:solidFill>
                  <a:srgbClr val="415463"/>
                </a:solidFill>
              </a:rPr>
              <a:t>403</a:t>
            </a:r>
            <a:r>
              <a:rPr lang="zh-CN" altLang="en-US" sz="1600" dirty="0" smtClean="0">
                <a:solidFill>
                  <a:srgbClr val="415463"/>
                </a:solidFill>
              </a:rPr>
              <a:t>错误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如果是其他名字则允许调用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E3E3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F66F6A"/>
                </a:solidFill>
              </a:rPr>
              <a:t>注意：</a:t>
            </a:r>
            <a:r>
              <a:rPr lang="en-US" altLang="zh-CN" sz="1600" dirty="0" smtClean="0">
                <a:solidFill>
                  <a:srgbClr val="F66F6A"/>
                </a:solidFill>
              </a:rPr>
              <a:t>handle</a:t>
            </a:r>
            <a:r>
              <a:rPr lang="zh-CN" altLang="en-US" sz="1600" dirty="0" smtClean="0">
                <a:solidFill>
                  <a:srgbClr val="F66F6A"/>
                </a:solidFill>
              </a:rPr>
              <a:t>方法内要么调用</a:t>
            </a:r>
            <a:r>
              <a:rPr lang="en-US" altLang="zh-CN" sz="1600" dirty="0">
                <a:solidFill>
                  <a:srgbClr val="F66F6A"/>
                </a:solidFill>
              </a:rPr>
              <a:t>I</a:t>
            </a:r>
            <a:r>
              <a:rPr lang="en-US" altLang="zh-CN" sz="1600" dirty="0" smtClean="0">
                <a:solidFill>
                  <a:srgbClr val="F66F6A"/>
                </a:solidFill>
              </a:rPr>
              <a:t>nvocation#next</a:t>
            </a:r>
            <a:r>
              <a:rPr lang="zh-CN" altLang="en-US" sz="1600" dirty="0" smtClean="0">
                <a:solidFill>
                  <a:srgbClr val="F66F6A"/>
                </a:solidFill>
              </a:rPr>
              <a:t>方法将请求向后传递；要么调用</a:t>
            </a:r>
            <a:r>
              <a:rPr lang="en-US" altLang="zh-CN" sz="1600" dirty="0" smtClean="0">
                <a:solidFill>
                  <a:srgbClr val="F66F6A"/>
                </a:solidFill>
              </a:rPr>
              <a:t>AsyncResponse</a:t>
            </a:r>
            <a:r>
              <a:rPr lang="zh-CN" altLang="en-US" sz="1600" dirty="0" smtClean="0">
                <a:solidFill>
                  <a:srgbClr val="F66F6A"/>
                </a:solidFill>
              </a:rPr>
              <a:t>的各种方法终止请求处理流程，返回一个应答。但是绝不能存在逻辑分支，既不向后传递请求，也不返回应答，这样会将该请求挂住，导致请求无法发往下游服务。</a:t>
            </a:r>
            <a:endParaRPr lang="en-US" altLang="zh-CN" sz="1600" dirty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Handler</a:t>
            </a:r>
            <a:r>
              <a:rPr lang="zh-CN" altLang="en-US" dirty="0">
                <a:solidFill>
                  <a:srgbClr val="202A4C"/>
                </a:solidFill>
              </a:rPr>
              <a:t>扩展机制</a:t>
            </a:r>
            <a:r>
              <a:rPr lang="en-US" altLang="zh-CN" dirty="0">
                <a:solidFill>
                  <a:srgbClr val="202A4C"/>
                </a:solidFill>
              </a:rPr>
              <a:t>——</a:t>
            </a:r>
            <a:r>
              <a:rPr lang="zh-CN" altLang="en-US" dirty="0">
                <a:solidFill>
                  <a:srgbClr val="202A4C"/>
                </a:solidFill>
              </a:rPr>
              <a:t>开发一个</a:t>
            </a:r>
            <a:r>
              <a:rPr lang="en-US" altLang="zh-CN" dirty="0">
                <a:solidFill>
                  <a:srgbClr val="202A4C"/>
                </a:solidFill>
              </a:rPr>
              <a:t>Handler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9563100" cy="4610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73451" y="2637799"/>
            <a:ext cx="5097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要想使用自定义的</a:t>
            </a:r>
            <a:r>
              <a:rPr lang="en-US" altLang="zh-CN" sz="1600" dirty="0" smtClean="0">
                <a:solidFill>
                  <a:srgbClr val="415463"/>
                </a:solidFill>
              </a:rPr>
              <a:t>Handler</a:t>
            </a:r>
            <a:r>
              <a:rPr lang="zh-CN" altLang="en-US" sz="1600" dirty="0" smtClean="0">
                <a:solidFill>
                  <a:srgbClr val="415463"/>
                </a:solidFill>
              </a:rPr>
              <a:t>，首先用户需要在</a:t>
            </a:r>
            <a:r>
              <a:rPr lang="en-US" altLang="zh-CN" sz="1600" dirty="0" smtClean="0">
                <a:solidFill>
                  <a:srgbClr val="415463"/>
                </a:solidFill>
              </a:rPr>
              <a:t>resources/config/</a:t>
            </a:r>
            <a:r>
              <a:rPr lang="zh-CN" altLang="en-US" sz="1600" dirty="0" smtClean="0">
                <a:solidFill>
                  <a:srgbClr val="415463"/>
                </a:solidFill>
              </a:rPr>
              <a:t>目录下放置一份</a:t>
            </a:r>
            <a:r>
              <a:rPr lang="en-US" altLang="zh-CN" sz="1600" dirty="0" smtClean="0">
                <a:solidFill>
                  <a:srgbClr val="415463"/>
                </a:solidFill>
              </a:rPr>
              <a:t>cse.handler.xml</a:t>
            </a:r>
            <a:r>
              <a:rPr lang="zh-CN" altLang="en-US" sz="1600" dirty="0" smtClean="0">
                <a:solidFill>
                  <a:srgbClr val="415463"/>
                </a:solidFill>
              </a:rPr>
              <a:t>配置文件，并在其中声明自己的</a:t>
            </a:r>
            <a:r>
              <a:rPr lang="en-US" altLang="zh-CN" sz="1600" dirty="0" smtClean="0">
                <a:solidFill>
                  <a:srgbClr val="415463"/>
                </a:solidFill>
              </a:rPr>
              <a:t>handler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</a:t>
            </a:r>
            <a:r>
              <a:rPr lang="en-US" altLang="zh-CN" sz="1600" dirty="0" smtClean="0">
                <a:solidFill>
                  <a:srgbClr val="415463"/>
                </a:solidFill>
              </a:rPr>
              <a:t>ID</a:t>
            </a:r>
            <a:r>
              <a:rPr lang="zh-CN" altLang="en-US" sz="1600" dirty="0" smtClean="0">
                <a:solidFill>
                  <a:srgbClr val="415463"/>
                </a:solidFill>
              </a:rPr>
              <a:t>和</a:t>
            </a:r>
            <a:r>
              <a:rPr lang="en-US" altLang="zh-CN" sz="1600" dirty="0" smtClean="0">
                <a:solidFill>
                  <a:srgbClr val="415463"/>
                </a:solidFill>
              </a:rPr>
              <a:t>handler</a:t>
            </a:r>
            <a:r>
              <a:rPr lang="zh-CN" altLang="en-US" sz="1600" dirty="0" smtClean="0">
                <a:solidFill>
                  <a:srgbClr val="415463"/>
                </a:solidFill>
              </a:rPr>
              <a:t>类型。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要在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链中加载并使用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，还需要在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配置文件中显式声明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链的配置，将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demo-handler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加进去。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在一开始搭建微服务时引入的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cse-solution-service-engine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包内带有一份默认的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链配置，大家可以打开这个包观察一下它提供的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配置文件。为了不损失原有的功能，我们复制一份默认的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链配置，并将自己的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demo-handler</a:t>
            </a:r>
            <a:r>
              <a:rPr kumimoji="1" lang="zh-CN" altLang="en-US" dirty="0">
                <a:solidFill>
                  <a:srgbClr val="202A4C"/>
                </a:solidFill>
              </a:rPr>
              <a:t>加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链的开头。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Handler</a:t>
            </a:r>
            <a:r>
              <a:rPr lang="zh-CN" altLang="en-US" dirty="0">
                <a:solidFill>
                  <a:srgbClr val="202A4C"/>
                </a:solidFill>
              </a:rPr>
              <a:t>扩展机制</a:t>
            </a:r>
            <a:r>
              <a:rPr lang="en-US" altLang="zh-CN" dirty="0">
                <a:solidFill>
                  <a:srgbClr val="202A4C"/>
                </a:solidFill>
              </a:rPr>
              <a:t>——</a:t>
            </a:r>
            <a:r>
              <a:rPr lang="zh-CN" altLang="en-US" dirty="0">
                <a:solidFill>
                  <a:srgbClr val="202A4C"/>
                </a:solidFill>
              </a:rPr>
              <a:t>开发一个</a:t>
            </a:r>
            <a:r>
              <a:rPr lang="en-US" altLang="zh-CN" dirty="0">
                <a:solidFill>
                  <a:srgbClr val="202A4C"/>
                </a:solidFill>
              </a:rPr>
              <a:t>Handler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3" y="3645818"/>
            <a:ext cx="4895850" cy="895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79817" y="3645818"/>
            <a:ext cx="6344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66F6A"/>
                </a:solidFill>
              </a:rPr>
              <a:t>注意：</a:t>
            </a:r>
            <a:r>
              <a:rPr lang="en-US" altLang="zh-CN" sz="1600" dirty="0" smtClean="0">
                <a:solidFill>
                  <a:srgbClr val="F66F6A"/>
                </a:solidFill>
              </a:rPr>
              <a:t>consumer</a:t>
            </a:r>
            <a:r>
              <a:rPr lang="zh-CN" altLang="en-US" sz="1600" dirty="0" smtClean="0">
                <a:solidFill>
                  <a:srgbClr val="F66F6A"/>
                </a:solidFill>
              </a:rPr>
              <a:t>端</a:t>
            </a:r>
            <a:r>
              <a:rPr lang="en-US" altLang="zh-CN" sz="1600" dirty="0" smtClean="0">
                <a:solidFill>
                  <a:srgbClr val="F66F6A"/>
                </a:solidFill>
              </a:rPr>
              <a:t>handler</a:t>
            </a:r>
            <a:r>
              <a:rPr lang="zh-CN" altLang="en-US" sz="1600" dirty="0" smtClean="0">
                <a:solidFill>
                  <a:srgbClr val="F66F6A"/>
                </a:solidFill>
              </a:rPr>
              <a:t>链中有一个比较特殊，就是</a:t>
            </a:r>
            <a:r>
              <a:rPr lang="en-US" altLang="zh-CN" sz="1600" dirty="0" err="1" smtClean="0">
                <a:solidFill>
                  <a:srgbClr val="F66F6A"/>
                </a:solidFill>
              </a:rPr>
              <a:t>loadbalance</a:t>
            </a:r>
            <a:r>
              <a:rPr lang="zh-CN" altLang="en-US" sz="1600" dirty="0" smtClean="0">
                <a:solidFill>
                  <a:srgbClr val="F66F6A"/>
                </a:solidFill>
              </a:rPr>
              <a:t>，该</a:t>
            </a:r>
            <a:r>
              <a:rPr lang="en-US" altLang="zh-CN" sz="1600" dirty="0" smtClean="0">
                <a:solidFill>
                  <a:srgbClr val="F66F6A"/>
                </a:solidFill>
              </a:rPr>
              <a:t>handler</a:t>
            </a:r>
            <a:r>
              <a:rPr lang="zh-CN" altLang="en-US" sz="1600" dirty="0" smtClean="0">
                <a:solidFill>
                  <a:srgbClr val="F66F6A"/>
                </a:solidFill>
              </a:rPr>
              <a:t>在每次</a:t>
            </a:r>
            <a:r>
              <a:rPr lang="en-US" altLang="zh-CN" sz="1600" dirty="0" smtClean="0">
                <a:solidFill>
                  <a:srgbClr val="F66F6A"/>
                </a:solidFill>
              </a:rPr>
              <a:t>consumer</a:t>
            </a:r>
            <a:r>
              <a:rPr lang="zh-CN" altLang="en-US" sz="1600" dirty="0" smtClean="0">
                <a:solidFill>
                  <a:srgbClr val="F66F6A"/>
                </a:solidFill>
              </a:rPr>
              <a:t>服务准备发送请求时，从</a:t>
            </a:r>
            <a:r>
              <a:rPr lang="en-US" altLang="zh-CN" sz="1600" dirty="0" smtClean="0">
                <a:solidFill>
                  <a:srgbClr val="F66F6A"/>
                </a:solidFill>
              </a:rPr>
              <a:t>provider</a:t>
            </a:r>
            <a:r>
              <a:rPr lang="zh-CN" altLang="en-US" sz="1600" dirty="0" smtClean="0">
                <a:solidFill>
                  <a:srgbClr val="F66F6A"/>
                </a:solidFill>
              </a:rPr>
              <a:t>服务实例列表中选取一个实例作为本次调用的目标。如果</a:t>
            </a:r>
            <a:r>
              <a:rPr lang="en-US" altLang="zh-CN" sz="1600" dirty="0" smtClean="0">
                <a:solidFill>
                  <a:srgbClr val="F66F6A"/>
                </a:solidFill>
              </a:rPr>
              <a:t>consumer</a:t>
            </a:r>
            <a:r>
              <a:rPr lang="zh-CN" altLang="en-US" sz="1600" dirty="0" smtClean="0">
                <a:solidFill>
                  <a:srgbClr val="F66F6A"/>
                </a:solidFill>
              </a:rPr>
              <a:t>端</a:t>
            </a:r>
            <a:r>
              <a:rPr lang="en-US" altLang="zh-CN" sz="1600" dirty="0" smtClean="0">
                <a:solidFill>
                  <a:srgbClr val="F66F6A"/>
                </a:solidFill>
              </a:rPr>
              <a:t>handler</a:t>
            </a:r>
            <a:r>
              <a:rPr lang="zh-CN" altLang="en-US" sz="1600" dirty="0" smtClean="0">
                <a:solidFill>
                  <a:srgbClr val="F66F6A"/>
                </a:solidFill>
              </a:rPr>
              <a:t>链没有</a:t>
            </a:r>
            <a:r>
              <a:rPr lang="en-US" altLang="zh-CN" sz="1600" dirty="0" err="1" smtClean="0">
                <a:solidFill>
                  <a:srgbClr val="F66F6A"/>
                </a:solidFill>
              </a:rPr>
              <a:t>loadbalance</a:t>
            </a:r>
            <a:r>
              <a:rPr lang="en-US" altLang="zh-CN" sz="1600" dirty="0" smtClean="0">
                <a:solidFill>
                  <a:srgbClr val="F66F6A"/>
                </a:solidFill>
              </a:rPr>
              <a:t> handler</a:t>
            </a:r>
            <a:r>
              <a:rPr lang="zh-CN" altLang="en-US" sz="1600" dirty="0" smtClean="0">
                <a:solidFill>
                  <a:srgbClr val="F66F6A"/>
                </a:solidFill>
              </a:rPr>
              <a:t>，就会在调用时碰到找不到</a:t>
            </a:r>
            <a:r>
              <a:rPr lang="en-US" altLang="zh-CN" sz="1600" dirty="0" smtClean="0">
                <a:solidFill>
                  <a:srgbClr val="F66F6A"/>
                </a:solidFill>
              </a:rPr>
              <a:t>provider</a:t>
            </a:r>
            <a:r>
              <a:rPr lang="zh-CN" altLang="en-US" sz="1600" dirty="0" smtClean="0">
                <a:solidFill>
                  <a:srgbClr val="F66F6A"/>
                </a:solidFill>
              </a:rPr>
              <a:t>服务实例的问题。</a:t>
            </a:r>
            <a:endParaRPr lang="en-US" altLang="zh-CN" sz="1600" dirty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启动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服务，调用它的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sayHello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方法，如果传入的名字不是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stranger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返回</a:t>
            </a:r>
            <a:r>
              <a:rPr kumimoji="1" lang="en-US" altLang="zh-CN" dirty="0" smtClean="0">
                <a:solidFill>
                  <a:srgbClr val="202A4C"/>
                </a:solidFill>
              </a:rPr>
              <a:t>200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的响应；如果传入的名字是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stranger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返回</a:t>
            </a:r>
            <a:r>
              <a:rPr kumimoji="1" lang="en-US" altLang="zh-CN" dirty="0" smtClean="0">
                <a:solidFill>
                  <a:srgbClr val="202A4C"/>
                </a:solidFill>
              </a:rPr>
              <a:t>403</a:t>
            </a:r>
            <a:r>
              <a:rPr kumimoji="1" lang="zh-CN" altLang="en-US" dirty="0" smtClean="0">
                <a:solidFill>
                  <a:srgbClr val="202A4C"/>
                </a:solidFill>
              </a:rPr>
              <a:t>响应。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Handler</a:t>
            </a:r>
            <a:r>
              <a:rPr lang="zh-CN" altLang="en-US" dirty="0">
                <a:solidFill>
                  <a:srgbClr val="202A4C"/>
                </a:solidFill>
              </a:rPr>
              <a:t>扩展机制</a:t>
            </a:r>
            <a:r>
              <a:rPr lang="en-US" altLang="zh-CN" dirty="0">
                <a:solidFill>
                  <a:srgbClr val="202A4C"/>
                </a:solidFill>
              </a:rPr>
              <a:t>——</a:t>
            </a:r>
            <a:r>
              <a:rPr lang="zh-CN" altLang="en-US" dirty="0">
                <a:solidFill>
                  <a:srgbClr val="202A4C"/>
                </a:solidFill>
              </a:rPr>
              <a:t>开发一个</a:t>
            </a:r>
            <a:r>
              <a:rPr lang="en-US" altLang="zh-CN" dirty="0">
                <a:solidFill>
                  <a:srgbClr val="202A4C"/>
                </a:solidFill>
              </a:rPr>
              <a:t>Handler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252409"/>
            <a:ext cx="8353425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1" y="3887725"/>
            <a:ext cx="8334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机制有两个接口，即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HttpServerFilter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HttpClientFilter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>
                <a:solidFill>
                  <a:srgbClr val="202A4C"/>
                </a:solidFill>
              </a:rPr>
              <a:t>扩展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机制工作于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扩展机制的外层，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HttpServerFilter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前工作，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HttpClientFilter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后工作。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机制只有全局级别的生效范围。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Filter</a:t>
            </a:r>
            <a:r>
              <a:rPr lang="zh-CN" altLang="en-US" dirty="0">
                <a:solidFill>
                  <a:srgbClr val="202A4C"/>
                </a:solidFill>
              </a:rPr>
              <a:t>扩展</a:t>
            </a:r>
            <a:r>
              <a:rPr lang="zh-CN" altLang="en-US" dirty="0" smtClean="0">
                <a:solidFill>
                  <a:srgbClr val="202A4C"/>
                </a:solidFill>
              </a:rPr>
              <a:t>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en-US" altLang="zh-CN" dirty="0" smtClean="0">
                <a:solidFill>
                  <a:srgbClr val="202A4C"/>
                </a:solidFill>
              </a:rPr>
              <a:t>HttpServerFilter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中的常用方法介绍如下：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789050"/>
            <a:ext cx="7715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61085</TotalTime>
  <Words>1235</Words>
  <Application>Microsoft Office PowerPoint</Application>
  <PresentationFormat>自定义</PresentationFormat>
  <Paragraphs>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21天微服务实战营-Day7</vt:lpstr>
      <vt:lpstr>Day7 CSE实战之框架扩展机制</vt:lpstr>
      <vt:lpstr>Handler扩展机制</vt:lpstr>
      <vt:lpstr>Handler扩展机制——开发一个Handler</vt:lpstr>
      <vt:lpstr>Handler扩展机制——开发一个Handler</vt:lpstr>
      <vt:lpstr>Handler扩展机制——开发一个Handler</vt:lpstr>
      <vt:lpstr>Handler扩展机制——开发一个Handler</vt:lpstr>
      <vt:lpstr>Filter扩展机制</vt:lpstr>
      <vt:lpstr>Filter扩展机制</vt:lpstr>
      <vt:lpstr>Filter扩展机制</vt:lpstr>
      <vt:lpstr>Filter扩展机制——开发一个HttpServerFilter</vt:lpstr>
      <vt:lpstr>Filter扩展机制——开发一个HttpServerFilter</vt:lpstr>
      <vt:lpstr>Filter扩展机制——开发一个HttpServerFilter</vt:lpstr>
      <vt:lpstr>Filter扩展机制——开发一个HttpServerFilter</vt:lpstr>
      <vt:lpstr>异常转换扩展机制</vt:lpstr>
      <vt:lpstr>异常转换扩展机制——开发一个异常转换器</vt:lpstr>
      <vt:lpstr>异常转换扩展机制——开发一个异常转换器</vt:lpstr>
      <vt:lpstr>异常转换扩展机制——开发一个异常转换器</vt:lpstr>
      <vt:lpstr>异常转换扩展机制——开发一个异常转换器</vt:lpstr>
      <vt:lpstr>异常转换扩展机制——开发一个异常转换器</vt:lpstr>
      <vt:lpstr>请求处理流程简介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616</cp:revision>
  <dcterms:created xsi:type="dcterms:W3CDTF">2014-09-24T01:01:53Z</dcterms:created>
  <dcterms:modified xsi:type="dcterms:W3CDTF">2019-02-25T03:38:11Z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(3)y84JMIXvdu9g+tcmsxZdBVQcmO3bhfP4RiCS6mpcYXYEDDlpHPPBX0BNfWNKzSliJjGi/z9+
xEzQrGD6Fx82MWmtDFjJBaRY66KvALhvguXNGObjYWqfX5LtVL5svXzIVvvOrASlFpopcs1F
XwbXOzLtEjQPWbX/y2lviAQ1LFAuhvy2L2z8CETaKAxPTuBSlyZCz27K6aybPzH8I0PeRZrW
VlDRsMy7FKyybqQjmu</vt:lpwstr>
  </property>
  <property fmtid="{D5CDD505-2E9C-101B-9397-08002B2CF9AE}" pid="6" name="_2015_ms_pID_7253431">
    <vt:lpwstr>/1xTa/DFcBzchAdn0WR9kqtPIq2dHiG5db/bfmyteTA4N6Z1syOyrs
djcH+9+tj28Yqg1/Yd1R9ihIE8l0BdZAO3bWW1sGwLrcESoNANJGD7sbw86x1Ts6x2BW84+f
0H3gqKRni6diiVM4D195jUfAystDF3+7+i4fo+8hPaHI3MFaTbo6ef8A1o45iArWRHwbWR1L
5o4nFNHPcTDphga7KMMF3BJQgKmEuRHwEvVc</vt:lpwstr>
  </property>
  <property fmtid="{D5CDD505-2E9C-101B-9397-08002B2CF9AE}" pid="7" name="_2015_ms_pID_7253432">
    <vt:lpwstr>tkJJfd8iu5Spite/0uJxdabNf19qMBNfp7Np
OM9w8owvRtP1v5Bd9liTxh0fwXla2yYHDNmNQhPLP4esw2RzNXI=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