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9"/>
  </p:notesMasterIdLst>
  <p:handoutMasterIdLst>
    <p:handoutMasterId r:id="rId20"/>
  </p:handoutMasterIdLst>
  <p:sldIdLst>
    <p:sldId id="278" r:id="rId5"/>
    <p:sldId id="421" r:id="rId6"/>
    <p:sldId id="450" r:id="rId7"/>
    <p:sldId id="436" r:id="rId8"/>
    <p:sldId id="451" r:id="rId9"/>
    <p:sldId id="452" r:id="rId10"/>
    <p:sldId id="453" r:id="rId11"/>
    <p:sldId id="454" r:id="rId12"/>
    <p:sldId id="456" r:id="rId13"/>
    <p:sldId id="457" r:id="rId14"/>
    <p:sldId id="455" r:id="rId15"/>
    <p:sldId id="458" r:id="rId16"/>
    <p:sldId id="459" r:id="rId17"/>
    <p:sldId id="259" r:id="rId18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F6A"/>
    <a:srgbClr val="15B0E8"/>
    <a:srgbClr val="415463"/>
    <a:srgbClr val="E3E3E3"/>
    <a:srgbClr val="202A4C"/>
    <a:srgbClr val="84D0A2"/>
    <a:srgbClr val="F7A655"/>
    <a:srgbClr val="FFDF4F"/>
    <a:srgbClr val="59C8D5"/>
    <a:srgbClr val="D0E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718" autoAdjust="0"/>
  </p:normalViewPr>
  <p:slideViewPr>
    <p:cSldViewPr snapToObjects="1">
      <p:cViewPr varScale="1">
        <p:scale>
          <a:sx n="116" d="100"/>
          <a:sy n="116" d="100"/>
        </p:scale>
        <p:origin x="360" y="132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-Day8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请求重试机制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从配置项页面可以看到，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Failover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策略就是默认的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tryOnSame</a:t>
            </a:r>
            <a:r>
              <a:rPr kumimoji="1" lang="en-US" altLang="zh-CN" dirty="0" smtClean="0">
                <a:solidFill>
                  <a:srgbClr val="202A4C"/>
                </a:solidFill>
              </a:rPr>
              <a:t>=0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tryOnNext</a:t>
            </a:r>
            <a:r>
              <a:rPr kumimoji="1" lang="en-US" altLang="zh-CN" dirty="0" smtClean="0">
                <a:solidFill>
                  <a:srgbClr val="202A4C"/>
                </a:solidFill>
              </a:rPr>
              <a:t>=1</a:t>
            </a:r>
            <a:r>
              <a:rPr kumimoji="1" lang="zh-CN" altLang="en-US" dirty="0" smtClean="0">
                <a:solidFill>
                  <a:srgbClr val="202A4C"/>
                </a:solidFill>
              </a:rPr>
              <a:t>策略。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1845618"/>
            <a:ext cx="10701955" cy="18457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1534" y="4050440"/>
            <a:ext cx="107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15463"/>
                </a:solidFill>
              </a:rPr>
              <a:t>Tips: </a:t>
            </a:r>
            <a:r>
              <a:rPr lang="zh-CN" altLang="en-US" sz="1600" dirty="0" smtClean="0">
                <a:solidFill>
                  <a:srgbClr val="415463"/>
                </a:solidFill>
              </a:rPr>
              <a:t>大家可以在页面上尝试一下其他的几种重试策略。</a:t>
            </a:r>
            <a:r>
              <a:rPr lang="en-US" altLang="zh-CN" sz="1600" dirty="0" smtClean="0">
                <a:solidFill>
                  <a:srgbClr val="415463"/>
                </a:solidFill>
              </a:rPr>
              <a:t>CSE</a:t>
            </a:r>
            <a:r>
              <a:rPr lang="zh-CN" altLang="en-US" sz="1600" dirty="0" smtClean="0">
                <a:solidFill>
                  <a:srgbClr val="415463"/>
                </a:solidFill>
              </a:rPr>
              <a:t>的大部分治理策略都是通过配置项管理的，在治理页面上进行治理操作后，可以到这里查看对应的配置项。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实例隔离机制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如果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在调用某个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实例时频繁报错，则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会将该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实例隔离，等待一段时间后再尝试向其发送请求。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默认隔离规则是连续</a:t>
            </a:r>
            <a:r>
              <a:rPr kumimoji="1" lang="en-US" altLang="zh-CN" dirty="0">
                <a:solidFill>
                  <a:srgbClr val="202A4C"/>
                </a:solidFill>
              </a:rPr>
              <a:t>5</a:t>
            </a:r>
            <a:r>
              <a:rPr kumimoji="1" lang="zh-CN" altLang="en-US" dirty="0" smtClean="0">
                <a:solidFill>
                  <a:srgbClr val="202A4C"/>
                </a:solidFill>
              </a:rPr>
              <a:t>次调用某实例失败</a:t>
            </a:r>
            <a:r>
              <a:rPr kumimoji="1" lang="zh-CN" altLang="en-US" dirty="0">
                <a:solidFill>
                  <a:srgbClr val="202A4C"/>
                </a:solidFill>
              </a:rPr>
              <a:t>后隔离该实例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默认隔离</a:t>
            </a:r>
            <a:r>
              <a:rPr kumimoji="1" lang="en-US" altLang="zh-CN" dirty="0">
                <a:solidFill>
                  <a:srgbClr val="202A4C"/>
                </a:solidFill>
              </a:rPr>
              <a:t>60</a:t>
            </a:r>
            <a:r>
              <a:rPr kumimoji="1" lang="zh-CN" altLang="en-US" dirty="0">
                <a:solidFill>
                  <a:srgbClr val="202A4C"/>
                </a:solidFill>
              </a:rPr>
              <a:t>秒后将被隔离实例放回可选</a:t>
            </a:r>
            <a:r>
              <a:rPr kumimoji="1" lang="en-US" altLang="zh-CN" dirty="0">
                <a:solidFill>
                  <a:srgbClr val="202A4C"/>
                </a:solidFill>
              </a:rPr>
              <a:t>provider</a:t>
            </a:r>
            <a:r>
              <a:rPr kumimoji="1" lang="zh-CN" altLang="en-US" dirty="0">
                <a:solidFill>
                  <a:srgbClr val="202A4C"/>
                </a:solidFill>
              </a:rPr>
              <a:t>实例列表中，但当次请求是否被路由到该实例仍取决于路由策略的选择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如果尝试对被隔离实例进行调用时失败了，则该实例立即重新进入隔离状态，等待下一个</a:t>
            </a:r>
            <a:r>
              <a:rPr kumimoji="1" lang="en-US" altLang="zh-CN" dirty="0">
                <a:solidFill>
                  <a:srgbClr val="202A4C"/>
                </a:solidFill>
              </a:rPr>
              <a:t>60</a:t>
            </a:r>
            <a:r>
              <a:rPr kumimoji="1" lang="zh-CN" altLang="en-US" dirty="0">
                <a:solidFill>
                  <a:srgbClr val="202A4C"/>
                </a:solidFill>
              </a:rPr>
              <a:t>秒重试机会；调用成功则从隔离状态</a:t>
            </a:r>
            <a:r>
              <a:rPr kumimoji="1" lang="zh-CN" altLang="en-US" dirty="0" smtClean="0">
                <a:solidFill>
                  <a:srgbClr val="202A4C"/>
                </a:solidFill>
              </a:rPr>
              <a:t>恢复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并非所有的调用失败都会计入实例隔离的判断</a:t>
            </a:r>
            <a:r>
              <a:rPr kumimoji="1" lang="zh-CN" altLang="en-US" smtClean="0">
                <a:solidFill>
                  <a:srgbClr val="202A4C"/>
                </a:solidFill>
              </a:rPr>
              <a:t>机制里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实例隔离机制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我们仍然启动一个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实例、三个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实例，先调用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的方法，测试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会正常地将请求路由到三个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实例上去。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接着强制关闭一个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实例，连续调用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服务，可以看到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在调用强制关闭的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实例几次之后，将这个实例隔离并且不再调用了。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4939" y="3141762"/>
            <a:ext cx="11671974" cy="2088232"/>
            <a:chOff x="264939" y="3141762"/>
            <a:chExt cx="11671974" cy="20882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939" y="3141762"/>
              <a:ext cx="11671974" cy="208823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77107" y="4437906"/>
              <a:ext cx="3384376" cy="14401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1417067" y="4582195"/>
              <a:ext cx="360040" cy="2877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271698" y="5261642"/>
            <a:ext cx="1166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实例隔离触发机制除了连续调用失败，还有错误率阈值。但在某些问题场景下，出错实例会积累很高的错误率。此时如果要让每隔</a:t>
            </a:r>
            <a:r>
              <a:rPr lang="en-US" altLang="zh-CN" sz="1600" dirty="0" smtClean="0">
                <a:solidFill>
                  <a:srgbClr val="415463"/>
                </a:solidFill>
              </a:rPr>
              <a:t>60</a:t>
            </a:r>
            <a:r>
              <a:rPr lang="zh-CN" altLang="en-US" sz="1600" dirty="0" smtClean="0">
                <a:solidFill>
                  <a:srgbClr val="415463"/>
                </a:solidFill>
              </a:rPr>
              <a:t>秒的尝试调用机制将错误率慢慢拉低到阈值以下</a:t>
            </a:r>
            <a:r>
              <a:rPr lang="zh-CN" altLang="en-US" sz="1600" dirty="0">
                <a:solidFill>
                  <a:srgbClr val="415463"/>
                </a:solidFill>
              </a:rPr>
              <a:t>，来解除</a:t>
            </a:r>
            <a:r>
              <a:rPr lang="zh-CN" altLang="en-US" sz="1600" dirty="0" smtClean="0">
                <a:solidFill>
                  <a:srgbClr val="415463"/>
                </a:solidFill>
              </a:rPr>
              <a:t>实例的隔离状态，会花费相当长的时间。因此我们推荐大家使用默认的连续调用失败机制判断实例隔离，方便问题实例的快速隔离和正常实例的快速恢复。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小结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的负载均衡策略是客户端负载均衡，默认策略是轮询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重试策略可以在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端实例意外退出、网络断连时保证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端业务调用不出错。默认的重试策略是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tryOnNext</a:t>
            </a:r>
            <a:r>
              <a:rPr kumimoji="1" lang="en-US" altLang="zh-CN" dirty="0" smtClean="0">
                <a:solidFill>
                  <a:srgbClr val="202A4C"/>
                </a:solidFill>
              </a:rPr>
              <a:t>=1,tryOnSame=0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实例隔离机制可以快速将问题实例从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端的实例缓存列表中排除，减小业务调用受问题实例影响的概率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今天的课程所讲的内容都在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ServiceComb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开源文档中有说明，推荐阅读： </a:t>
            </a:r>
            <a:r>
              <a:rPr kumimoji="1" lang="en-US" altLang="zh-CN" dirty="0">
                <a:solidFill>
                  <a:srgbClr val="202A4C"/>
                </a:solidFill>
              </a:rPr>
              <a:t>https://docs.servicecomb.io/java-chassis/zh_CN/references-handlers/loadbalance.html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Day8 </a:t>
            </a:r>
            <a:r>
              <a:rPr lang="en-US" altLang="zh-CN" dirty="0">
                <a:solidFill>
                  <a:srgbClr val="202A4C"/>
                </a:solidFill>
              </a:rPr>
              <a:t>CSE</a:t>
            </a:r>
            <a:r>
              <a:rPr lang="zh-CN" altLang="en-US" dirty="0">
                <a:solidFill>
                  <a:srgbClr val="202A4C"/>
                </a:solidFill>
              </a:rPr>
              <a:t>实战之负载均衡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负载均衡策略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请求重试机制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实例隔离机制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 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负载均衡策略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095403" y="2203681"/>
            <a:ext cx="1190625" cy="257175"/>
          </a:xfrm>
          <a:prstGeom prst="round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consumer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46564" y="3811530"/>
            <a:ext cx="5654270" cy="369332"/>
            <a:chOff x="5229224" y="3866419"/>
            <a:chExt cx="5654270" cy="369332"/>
          </a:xfrm>
        </p:grpSpPr>
        <p:sp>
          <p:nvSpPr>
            <p:cNvPr id="26" name="圆角矩形 25"/>
            <p:cNvSpPr/>
            <p:nvPr/>
          </p:nvSpPr>
          <p:spPr>
            <a:xfrm>
              <a:off x="5229224" y="3922498"/>
              <a:ext cx="1190625" cy="257175"/>
            </a:xfrm>
            <a:prstGeom prst="round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provider1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72249" y="3922498"/>
              <a:ext cx="1190625" cy="257175"/>
            </a:xfrm>
            <a:prstGeom prst="round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provider2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915274" y="3922498"/>
              <a:ext cx="1190625" cy="257175"/>
            </a:xfrm>
            <a:prstGeom prst="round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provider3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692869" y="3922498"/>
              <a:ext cx="1190625" cy="257175"/>
            </a:xfrm>
            <a:prstGeom prst="round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provider 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120184" y="3866419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Calibri" panose="020F0502020204030204"/>
                </a:rPr>
                <a:t>……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9413677" y="1632185"/>
            <a:ext cx="1419225" cy="708084"/>
          </a:xfrm>
          <a:prstGeom prst="ellipse">
            <a:avLst/>
          </a:prstGeom>
          <a:noFill/>
          <a:ln w="12700" cap="flat" cmpd="sng" algn="ctr">
            <a:solidFill>
              <a:srgbClr val="E9002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</p:txBody>
      </p:sp>
      <p:cxnSp>
        <p:nvCxnSpPr>
          <p:cNvPr id="32" name="直接箭头连接符 31"/>
          <p:cNvCxnSpPr>
            <a:stCxn id="26" idx="0"/>
            <a:endCxn id="31" idx="4"/>
          </p:cNvCxnSpPr>
          <p:nvPr/>
        </p:nvCxnSpPr>
        <p:spPr>
          <a:xfrm flipV="1">
            <a:off x="6441877" y="2340269"/>
            <a:ext cx="3681413" cy="1527340"/>
          </a:xfrm>
          <a:prstGeom prst="straightConnector1">
            <a:avLst/>
          </a:prstGeom>
          <a:noFill/>
          <a:ln w="6350" cap="flat" cmpd="sng" algn="ctr">
            <a:solidFill>
              <a:srgbClr val="C7000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直接箭头连接符 32"/>
          <p:cNvCxnSpPr>
            <a:stCxn id="29" idx="0"/>
            <a:endCxn id="31" idx="4"/>
          </p:cNvCxnSpPr>
          <p:nvPr/>
        </p:nvCxnSpPr>
        <p:spPr>
          <a:xfrm flipH="1" flipV="1">
            <a:off x="10123290" y="2340269"/>
            <a:ext cx="782232" cy="1527340"/>
          </a:xfrm>
          <a:prstGeom prst="straightConnector1">
            <a:avLst/>
          </a:prstGeom>
          <a:noFill/>
          <a:ln w="6350" cap="flat" cmpd="sng" algn="ctr">
            <a:solidFill>
              <a:srgbClr val="C7000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直接箭头连接符 33"/>
          <p:cNvCxnSpPr>
            <a:stCxn id="28" idx="0"/>
            <a:endCxn id="31" idx="4"/>
          </p:cNvCxnSpPr>
          <p:nvPr/>
        </p:nvCxnSpPr>
        <p:spPr>
          <a:xfrm flipV="1">
            <a:off x="9127927" y="2340269"/>
            <a:ext cx="995363" cy="1527340"/>
          </a:xfrm>
          <a:prstGeom prst="straightConnector1">
            <a:avLst/>
          </a:prstGeom>
          <a:noFill/>
          <a:ln w="6350" cap="flat" cmpd="sng" algn="ctr">
            <a:solidFill>
              <a:srgbClr val="C7000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接箭头连接符 34"/>
          <p:cNvCxnSpPr>
            <a:stCxn id="27" idx="0"/>
            <a:endCxn id="31" idx="4"/>
          </p:cNvCxnSpPr>
          <p:nvPr/>
        </p:nvCxnSpPr>
        <p:spPr>
          <a:xfrm flipV="1">
            <a:off x="7784902" y="2340269"/>
            <a:ext cx="2338388" cy="1527340"/>
          </a:xfrm>
          <a:prstGeom prst="straightConnector1">
            <a:avLst/>
          </a:prstGeom>
          <a:noFill/>
          <a:ln w="6350" cap="flat" cmpd="sng" algn="ctr">
            <a:solidFill>
              <a:srgbClr val="C7000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文本框 35"/>
          <p:cNvSpPr txBox="1"/>
          <p:nvPr/>
        </p:nvSpPr>
        <p:spPr>
          <a:xfrm>
            <a:off x="8630839" y="2488806"/>
            <a:ext cx="94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zh-CN" altLang="en-US" sz="1200" dirty="0">
                <a:solidFill>
                  <a:srgbClr val="E9002F"/>
                </a:solidFill>
                <a:latin typeface="Microsoft YaHei" panose="020B0503020204020204" pitchFamily="34" charset="-122"/>
              </a:rPr>
              <a:t>实例</a:t>
            </a:r>
            <a:r>
              <a:rPr lang="zh-CN" altLang="en-US" sz="1200" dirty="0" smtClean="0">
                <a:solidFill>
                  <a:srgbClr val="E9002F"/>
                </a:solidFill>
                <a:latin typeface="Microsoft YaHei" panose="020B0503020204020204" pitchFamily="34" charset="-122"/>
              </a:rPr>
              <a:t>注册</a:t>
            </a:r>
            <a:endParaRPr lang="en-US" sz="1200" dirty="0" smtClean="0">
              <a:solidFill>
                <a:srgbClr val="E9002F"/>
              </a:solidFill>
              <a:latin typeface="Microsoft YaHei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24" idx="3"/>
            <a:endCxn id="31" idx="2"/>
          </p:cNvCxnSpPr>
          <p:nvPr/>
        </p:nvCxnSpPr>
        <p:spPr>
          <a:xfrm flipV="1">
            <a:off x="7286028" y="1986227"/>
            <a:ext cx="2127649" cy="346042"/>
          </a:xfrm>
          <a:prstGeom prst="straightConnector1">
            <a:avLst/>
          </a:prstGeom>
          <a:noFill/>
          <a:ln w="6350" cap="flat" cmpd="sng" algn="ctr">
            <a:solidFill>
              <a:srgbClr val="F4A1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7400328" y="1983320"/>
            <a:ext cx="94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zh-CN" altLang="en-US" sz="1200" dirty="0" smtClean="0">
                <a:solidFill>
                  <a:srgbClr val="F4A100">
                    <a:lumMod val="75000"/>
                  </a:srgbClr>
                </a:solidFill>
                <a:latin typeface="Microsoft YaHei" panose="020B0503020204020204" pitchFamily="34" charset="-122"/>
              </a:rPr>
              <a:t>实例查询</a:t>
            </a:r>
            <a:endParaRPr lang="en-US" sz="1200" dirty="0" smtClean="0">
              <a:solidFill>
                <a:srgbClr val="F4A100">
                  <a:lumMod val="75000"/>
                </a:srgbClr>
              </a:solidFill>
              <a:latin typeface="Microsoft YaHei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6441877" y="2460856"/>
            <a:ext cx="248839" cy="1406753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直接箭头连接符 39"/>
          <p:cNvCxnSpPr>
            <a:stCxn id="24" idx="2"/>
            <a:endCxn id="27" idx="0"/>
          </p:cNvCxnSpPr>
          <p:nvPr/>
        </p:nvCxnSpPr>
        <p:spPr>
          <a:xfrm>
            <a:off x="6690716" y="2460856"/>
            <a:ext cx="1094186" cy="1406753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直接箭头连接符 40"/>
          <p:cNvCxnSpPr>
            <a:stCxn id="24" idx="2"/>
            <a:endCxn id="28" idx="0"/>
          </p:cNvCxnSpPr>
          <p:nvPr/>
        </p:nvCxnSpPr>
        <p:spPr>
          <a:xfrm>
            <a:off x="6690716" y="2460856"/>
            <a:ext cx="2437211" cy="1406753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直接箭头连接符 41"/>
          <p:cNvCxnSpPr>
            <a:stCxn id="24" idx="2"/>
            <a:endCxn id="29" idx="0"/>
          </p:cNvCxnSpPr>
          <p:nvPr/>
        </p:nvCxnSpPr>
        <p:spPr>
          <a:xfrm>
            <a:off x="6690716" y="2460856"/>
            <a:ext cx="4214806" cy="1406753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5819772" y="2965439"/>
            <a:ext cx="94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zh-CN" altLang="en-US" sz="1200" dirty="0" smtClean="0">
                <a:solidFill>
                  <a:srgbClr val="0070C0"/>
                </a:solidFill>
                <a:latin typeface="Microsoft YaHei" panose="020B0503020204020204" pitchFamily="34" charset="-122"/>
              </a:rPr>
              <a:t>发送请求</a:t>
            </a:r>
            <a:endParaRPr lang="en-US" sz="1200" dirty="0" smtClean="0">
              <a:solidFill>
                <a:srgbClr val="0070C0"/>
              </a:solidFill>
              <a:latin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08159" y="1265691"/>
            <a:ext cx="51530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600" dirty="0" smtClean="0">
                <a:solidFill>
                  <a:srgbClr val="F66F6A"/>
                </a:solidFill>
              </a:rPr>
              <a:t>CSEJavaSDK</a:t>
            </a:r>
            <a:r>
              <a:rPr lang="zh-CN" altLang="en-US" sz="1600" dirty="0" smtClean="0">
                <a:solidFill>
                  <a:srgbClr val="F66F6A"/>
                </a:solidFill>
              </a:rPr>
              <a:t>的负载均衡机制是客户端负载均衡：</a:t>
            </a:r>
            <a:endParaRPr lang="en-US" altLang="zh-CN" sz="1600" dirty="0" smtClean="0">
              <a:solidFill>
                <a:srgbClr val="F66F6A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微服务</a:t>
            </a:r>
            <a:r>
              <a:rPr lang="zh-CN" altLang="en-US" sz="1600" dirty="0">
                <a:solidFill>
                  <a:srgbClr val="415463"/>
                </a:solidFill>
              </a:rPr>
              <a:t>实例启动时会将自己的实例信息（包括</a:t>
            </a:r>
            <a:r>
              <a:rPr lang="en-US" altLang="zh-CN" sz="1600" dirty="0">
                <a:solidFill>
                  <a:srgbClr val="415463"/>
                </a:solidFill>
              </a:rPr>
              <a:t>IP</a:t>
            </a:r>
            <a:r>
              <a:rPr lang="zh-CN" altLang="en-US" sz="1600" dirty="0">
                <a:solidFill>
                  <a:srgbClr val="415463"/>
                </a:solidFill>
              </a:rPr>
              <a:t>、端口号等）注册到</a:t>
            </a:r>
            <a:r>
              <a:rPr lang="en-US" altLang="zh-CN" sz="1600" dirty="0">
                <a:solidFill>
                  <a:srgbClr val="415463"/>
                </a:solidFill>
              </a:rPr>
              <a:t>sc</a:t>
            </a:r>
            <a:r>
              <a:rPr lang="zh-CN" altLang="en-US" sz="1600" dirty="0">
                <a:solidFill>
                  <a:srgbClr val="415463"/>
                </a:solidFill>
              </a:rPr>
              <a:t>，并且通过心跳机制维持本实例的在线状态。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15463"/>
                </a:solidFill>
              </a:rPr>
              <a:t>consumer</a:t>
            </a:r>
            <a:r>
              <a:rPr lang="zh-CN" altLang="en-US" sz="1600" dirty="0">
                <a:solidFill>
                  <a:srgbClr val="415463"/>
                </a:solidFill>
              </a:rPr>
              <a:t>定时去服务中心查询</a:t>
            </a:r>
            <a:r>
              <a:rPr lang="en-US" altLang="zh-CN" sz="1600" dirty="0">
                <a:solidFill>
                  <a:srgbClr val="415463"/>
                </a:solidFill>
              </a:rPr>
              <a:t>provider</a:t>
            </a:r>
            <a:r>
              <a:rPr lang="zh-CN" altLang="en-US" sz="1600" dirty="0">
                <a:solidFill>
                  <a:srgbClr val="415463"/>
                </a:solidFill>
              </a:rPr>
              <a:t>的实例（第一次查询发生在</a:t>
            </a:r>
            <a:r>
              <a:rPr lang="en-US" altLang="zh-CN" sz="1600" dirty="0">
                <a:solidFill>
                  <a:srgbClr val="415463"/>
                </a:solidFill>
              </a:rPr>
              <a:t>consumer</a:t>
            </a:r>
            <a:r>
              <a:rPr lang="zh-CN" altLang="en-US" sz="1600" dirty="0">
                <a:solidFill>
                  <a:srgbClr val="415463"/>
                </a:solidFill>
              </a:rPr>
              <a:t>第一次调用</a:t>
            </a:r>
            <a:r>
              <a:rPr lang="en-US" altLang="zh-CN" sz="1600" dirty="0">
                <a:solidFill>
                  <a:srgbClr val="415463"/>
                </a:solidFill>
              </a:rPr>
              <a:t>provider</a:t>
            </a:r>
            <a:r>
              <a:rPr lang="zh-CN" altLang="en-US" sz="1600" dirty="0">
                <a:solidFill>
                  <a:srgbClr val="415463"/>
                </a:solidFill>
              </a:rPr>
              <a:t>的时候，之后默认</a:t>
            </a:r>
            <a:r>
              <a:rPr lang="en-US" altLang="zh-CN" sz="1600" dirty="0">
                <a:solidFill>
                  <a:srgbClr val="415463"/>
                </a:solidFill>
              </a:rPr>
              <a:t>30</a:t>
            </a:r>
            <a:r>
              <a:rPr lang="zh-CN" altLang="en-US" sz="1600" dirty="0">
                <a:solidFill>
                  <a:srgbClr val="415463"/>
                </a:solidFill>
              </a:rPr>
              <a:t>秒去</a:t>
            </a:r>
            <a:r>
              <a:rPr lang="en-US" altLang="zh-CN" sz="1600" dirty="0">
                <a:solidFill>
                  <a:srgbClr val="415463"/>
                </a:solidFill>
              </a:rPr>
              <a:t>sc</a:t>
            </a:r>
            <a:r>
              <a:rPr lang="zh-CN" altLang="en-US" sz="1600" dirty="0">
                <a:solidFill>
                  <a:srgbClr val="415463"/>
                </a:solidFill>
              </a:rPr>
              <a:t>查一次），并缓存在本地。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15463"/>
                </a:solidFill>
              </a:rPr>
              <a:t>consumer</a:t>
            </a:r>
            <a:r>
              <a:rPr lang="zh-CN" altLang="en-US" sz="1600" dirty="0">
                <a:solidFill>
                  <a:srgbClr val="415463"/>
                </a:solidFill>
              </a:rPr>
              <a:t>调用</a:t>
            </a:r>
            <a:r>
              <a:rPr lang="en-US" altLang="zh-CN" sz="1600" dirty="0">
                <a:solidFill>
                  <a:srgbClr val="415463"/>
                </a:solidFill>
              </a:rPr>
              <a:t>provider</a:t>
            </a:r>
            <a:r>
              <a:rPr lang="zh-CN" altLang="en-US" sz="1600" dirty="0">
                <a:solidFill>
                  <a:srgbClr val="415463"/>
                </a:solidFill>
              </a:rPr>
              <a:t>时会通过负载均衡机制从缓存的</a:t>
            </a:r>
            <a:r>
              <a:rPr lang="en-US" altLang="zh-CN" sz="1600" dirty="0">
                <a:solidFill>
                  <a:srgbClr val="415463"/>
                </a:solidFill>
              </a:rPr>
              <a:t>provider</a:t>
            </a:r>
            <a:r>
              <a:rPr lang="zh-CN" altLang="en-US" sz="1600" dirty="0">
                <a:solidFill>
                  <a:srgbClr val="415463"/>
                </a:solidFill>
              </a:rPr>
              <a:t>实例列表中选取一个作为本次请求发送的地址</a:t>
            </a:r>
            <a:r>
              <a:rPr lang="zh-CN" altLang="en-US" sz="1600" dirty="0" smtClean="0">
                <a:solidFill>
                  <a:srgbClr val="415463"/>
                </a:solidFill>
              </a:rPr>
              <a:t>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内置的负载均衡策略有</a:t>
            </a:r>
            <a:r>
              <a:rPr lang="en-US" altLang="zh-CN" sz="1600" dirty="0" err="1">
                <a:solidFill>
                  <a:srgbClr val="415463"/>
                </a:solidFill>
              </a:rPr>
              <a:t>RoundRobin</a:t>
            </a:r>
            <a:r>
              <a:rPr lang="zh-CN" altLang="en-US" sz="1600" dirty="0">
                <a:solidFill>
                  <a:srgbClr val="415463"/>
                </a:solidFill>
              </a:rPr>
              <a:t>、</a:t>
            </a:r>
            <a:r>
              <a:rPr lang="en-US" altLang="zh-CN" sz="1600" dirty="0">
                <a:solidFill>
                  <a:srgbClr val="415463"/>
                </a:solidFill>
              </a:rPr>
              <a:t>Random</a:t>
            </a:r>
            <a:r>
              <a:rPr lang="zh-CN" altLang="en-US" sz="1600" dirty="0">
                <a:solidFill>
                  <a:srgbClr val="415463"/>
                </a:solidFill>
              </a:rPr>
              <a:t>、</a:t>
            </a:r>
            <a:r>
              <a:rPr lang="en-US" altLang="zh-CN" sz="1600" dirty="0" err="1">
                <a:solidFill>
                  <a:srgbClr val="415463"/>
                </a:solidFill>
              </a:rPr>
              <a:t>WeightedResponse</a:t>
            </a:r>
            <a:r>
              <a:rPr lang="zh-CN" altLang="en-US" sz="1600" dirty="0">
                <a:solidFill>
                  <a:srgbClr val="415463"/>
                </a:solidFill>
              </a:rPr>
              <a:t>、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SessionStickiness</a:t>
            </a:r>
            <a:r>
              <a:rPr lang="zh-CN" altLang="en-US" sz="1600" dirty="0" smtClean="0">
                <a:solidFill>
                  <a:srgbClr val="415463"/>
                </a:solidFill>
              </a:rPr>
              <a:t>，其中默认使用的是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RoundRobin</a:t>
            </a:r>
            <a:r>
              <a:rPr lang="zh-CN" altLang="en-US" sz="1600" dirty="0" smtClean="0">
                <a:solidFill>
                  <a:srgbClr val="415463"/>
                </a:solidFill>
              </a:rPr>
              <a:t>。</a:t>
            </a:r>
            <a:endParaRPr lang="en-US" altLang="zh-CN" sz="1600" dirty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负载均衡策略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启动一个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实例，三个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实例，调用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greeting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方法，可以看到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>
                <a:solidFill>
                  <a:srgbClr val="202A4C"/>
                </a:solidFill>
              </a:rPr>
              <a:t>默认是使用</a:t>
            </a:r>
            <a:r>
              <a:rPr kumimoji="1" lang="en-US" altLang="zh-CN" dirty="0" err="1">
                <a:solidFill>
                  <a:srgbClr val="202A4C"/>
                </a:solidFill>
              </a:rPr>
              <a:t>RoundRobin</a:t>
            </a:r>
            <a:r>
              <a:rPr kumimoji="1" lang="zh-CN" altLang="en-US" dirty="0">
                <a:solidFill>
                  <a:srgbClr val="202A4C"/>
                </a:solidFill>
              </a:rPr>
              <a:t>策略调用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三个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的。连续调用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consumer6</a:t>
            </a:r>
            <a:r>
              <a:rPr kumimoji="1" lang="zh-CN" altLang="en-US" dirty="0" smtClean="0">
                <a:solidFill>
                  <a:srgbClr val="202A4C"/>
                </a:solidFill>
              </a:rPr>
              <a:t>次，三个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的日志记录分别是：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1" y="3119339"/>
            <a:ext cx="8372475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1" y="3626021"/>
            <a:ext cx="836295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11" y="2607894"/>
            <a:ext cx="8343900" cy="304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49915" y="2607894"/>
            <a:ext cx="115212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实例</a:t>
            </a:r>
            <a:r>
              <a:rPr lang="en-US" altLang="zh-CN" sz="1800" dirty="0" smtClean="0"/>
              <a:t>1</a:t>
            </a:r>
            <a:endParaRPr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9049915" y="3119339"/>
            <a:ext cx="115212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实例</a:t>
            </a:r>
            <a:r>
              <a:rPr lang="en-US" altLang="zh-CN" sz="1800" dirty="0"/>
              <a:t>2</a:t>
            </a:r>
            <a:endParaRPr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9049915" y="3626021"/>
            <a:ext cx="115212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实例</a:t>
            </a:r>
            <a:r>
              <a:rPr lang="en-US" altLang="zh-CN" sz="1800" dirty="0" smtClean="0"/>
              <a:t>3</a:t>
            </a:r>
            <a:endParaRPr 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6811" y="4238543"/>
            <a:ext cx="1124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从时间顺序上可以看出，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</a:t>
            </a:r>
            <a:r>
              <a:rPr lang="en-US" altLang="zh-CN" sz="1600" dirty="0" smtClean="0">
                <a:solidFill>
                  <a:srgbClr val="415463"/>
                </a:solidFill>
              </a:rPr>
              <a:t>6</a:t>
            </a:r>
            <a:r>
              <a:rPr lang="zh-CN" altLang="en-US" sz="1600" dirty="0" smtClean="0">
                <a:solidFill>
                  <a:srgbClr val="415463"/>
                </a:solidFill>
              </a:rPr>
              <a:t>次请求是由三个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实例轮流处理的。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负载均衡策略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910510"/>
            <a:ext cx="7498080" cy="24745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r="868"/>
          <a:stretch/>
        </p:blipFill>
        <p:spPr>
          <a:xfrm>
            <a:off x="408159" y="3385105"/>
            <a:ext cx="7489628" cy="33318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046658" y="1265665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登陆</a:t>
            </a:r>
            <a:r>
              <a:rPr lang="en-US" altLang="zh-CN" sz="1600" dirty="0" smtClean="0">
                <a:solidFill>
                  <a:srgbClr val="415463"/>
                </a:solidFill>
              </a:rPr>
              <a:t>ServiceStage</a:t>
            </a:r>
            <a:r>
              <a:rPr lang="zh-CN" altLang="en-US" sz="1600" dirty="0" smtClean="0">
                <a:solidFill>
                  <a:srgbClr val="415463"/>
                </a:solidFill>
              </a:rPr>
              <a:t>页面，依次点击“应用开发”</a:t>
            </a:r>
            <a:r>
              <a:rPr lang="en-US" altLang="zh-CN" sz="1600" dirty="0" smtClean="0">
                <a:solidFill>
                  <a:srgbClr val="415463"/>
                </a:solidFill>
              </a:rPr>
              <a:t>-&gt;</a:t>
            </a:r>
            <a:r>
              <a:rPr lang="zh-CN" altLang="en-US" sz="1600" dirty="0" smtClean="0">
                <a:solidFill>
                  <a:srgbClr val="415463"/>
                </a:solidFill>
              </a:rPr>
              <a:t>“引擎列表”</a:t>
            </a:r>
            <a:r>
              <a:rPr lang="en-US" altLang="zh-CN" sz="1600" dirty="0" smtClean="0">
                <a:solidFill>
                  <a:srgbClr val="415463"/>
                </a:solidFill>
              </a:rPr>
              <a:t>-&gt;</a:t>
            </a:r>
            <a:r>
              <a:rPr lang="zh-CN" altLang="en-US" sz="1600" dirty="0">
                <a:solidFill>
                  <a:srgbClr val="415463"/>
                </a:solidFill>
              </a:rPr>
              <a:t>“控制台” </a:t>
            </a:r>
            <a:r>
              <a:rPr lang="en-US" altLang="zh-CN" sz="1600" dirty="0" smtClean="0">
                <a:solidFill>
                  <a:srgbClr val="415463"/>
                </a:solidFill>
              </a:rPr>
              <a:t>-&gt;</a:t>
            </a:r>
            <a:r>
              <a:rPr lang="zh-CN" altLang="en-US" sz="1600" dirty="0" smtClean="0">
                <a:solidFill>
                  <a:srgbClr val="415463"/>
                </a:solidFill>
              </a:rPr>
              <a:t>“服务治理”，在应用选择下拉框里选择“</a:t>
            </a:r>
            <a:r>
              <a:rPr lang="en-US" altLang="zh-CN" sz="1600" dirty="0">
                <a:solidFill>
                  <a:srgbClr val="415463"/>
                </a:solidFill>
              </a:rPr>
              <a:t>Training21Days-HelloWorld</a:t>
            </a:r>
            <a:r>
              <a:rPr lang="zh-CN" altLang="en-US" sz="1600" dirty="0" smtClean="0">
                <a:solidFill>
                  <a:srgbClr val="415463"/>
                </a:solidFill>
              </a:rPr>
              <a:t>”，进入该应用的治理页面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负载均衡策略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5997" y="1413570"/>
            <a:ext cx="51530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在服务治理页面的右边点击选择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服务，将其负载均衡策略修改为“随机”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600" dirty="0">
                <a:solidFill>
                  <a:srgbClr val="415463"/>
                </a:solidFill>
              </a:rPr>
              <a:t>重新调用</a:t>
            </a:r>
            <a:r>
              <a:rPr lang="en-US" altLang="zh-CN" sz="1600" dirty="0">
                <a:solidFill>
                  <a:srgbClr val="415463"/>
                </a:solidFill>
              </a:rPr>
              <a:t>consumer</a:t>
            </a:r>
            <a:r>
              <a:rPr lang="zh-CN" altLang="en-US" sz="1600" dirty="0">
                <a:solidFill>
                  <a:srgbClr val="415463"/>
                </a:solidFill>
              </a:rPr>
              <a:t>的</a:t>
            </a:r>
            <a:r>
              <a:rPr lang="en-US" altLang="zh-CN" sz="1600" dirty="0">
                <a:solidFill>
                  <a:srgbClr val="415463"/>
                </a:solidFill>
              </a:rPr>
              <a:t>greeting</a:t>
            </a:r>
            <a:r>
              <a:rPr lang="zh-CN" altLang="en-US" sz="1600" dirty="0">
                <a:solidFill>
                  <a:srgbClr val="415463"/>
                </a:solidFill>
              </a:rPr>
              <a:t>方法，可以看到三个</a:t>
            </a:r>
            <a:r>
              <a:rPr lang="en-US" altLang="zh-CN" sz="1600" dirty="0">
                <a:solidFill>
                  <a:srgbClr val="415463"/>
                </a:solidFill>
              </a:rPr>
              <a:t>provider</a:t>
            </a:r>
            <a:r>
              <a:rPr lang="zh-CN" altLang="en-US" sz="1600" dirty="0">
                <a:solidFill>
                  <a:srgbClr val="415463"/>
                </a:solidFill>
              </a:rPr>
              <a:t>实例</a:t>
            </a:r>
            <a:r>
              <a:rPr lang="zh-CN" altLang="en-US" sz="1600" dirty="0" smtClean="0">
                <a:solidFill>
                  <a:srgbClr val="415463"/>
                </a:solidFill>
              </a:rPr>
              <a:t>接收</a:t>
            </a:r>
            <a:r>
              <a:rPr lang="en-US" altLang="zh-CN" sz="1600" dirty="0" smtClean="0">
                <a:solidFill>
                  <a:srgbClr val="415463"/>
                </a:solidFill>
              </a:rPr>
              <a:t>greeting</a:t>
            </a:r>
            <a:r>
              <a:rPr lang="zh-CN" altLang="en-US" sz="1600" dirty="0">
                <a:solidFill>
                  <a:srgbClr val="415463"/>
                </a:solidFill>
              </a:rPr>
              <a:t>请求</a:t>
            </a:r>
            <a:r>
              <a:rPr lang="zh-CN" altLang="en-US" sz="1600">
                <a:solidFill>
                  <a:srgbClr val="415463"/>
                </a:solidFill>
              </a:rPr>
              <a:t>的</a:t>
            </a:r>
            <a:r>
              <a:rPr lang="zh-CN" altLang="en-US" sz="1600" smtClean="0">
                <a:solidFill>
                  <a:srgbClr val="415463"/>
                </a:solidFill>
              </a:rPr>
              <a:t>分布情况变为</a:t>
            </a:r>
            <a:r>
              <a:rPr lang="zh-CN" altLang="en-US" sz="1600" dirty="0">
                <a:solidFill>
                  <a:srgbClr val="415463"/>
                </a:solidFill>
              </a:rPr>
              <a:t>随机的</a:t>
            </a:r>
            <a:r>
              <a:rPr lang="zh-CN" altLang="en-US" sz="1600" dirty="0" smtClean="0">
                <a:solidFill>
                  <a:srgbClr val="415463"/>
                </a:solidFill>
              </a:rPr>
              <a:t>了</a:t>
            </a:r>
            <a:endParaRPr lang="en-US" altLang="zh-CN" sz="1600" dirty="0">
              <a:solidFill>
                <a:srgbClr val="415463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9555"/>
            <a:ext cx="561594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请求重试机制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当遭遇网络连接超时、实例下线等问题时，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服务默认会尝试选择下一个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服务实例进行调用，来尽量保证业务调用的成功。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默认的重试机制配置是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retryOnSame</a:t>
            </a:r>
            <a:r>
              <a:rPr kumimoji="1" lang="en-US" altLang="zh-CN" dirty="0" smtClean="0">
                <a:solidFill>
                  <a:srgbClr val="202A4C"/>
                </a:solidFill>
              </a:rPr>
              <a:t>=0,retryOnNext=1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，即在同一个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实例上重试零次，选择下一个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实例重试一次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并不是</a:t>
            </a:r>
            <a:r>
              <a:rPr kumimoji="1" lang="zh-CN" altLang="en-US" dirty="0">
                <a:solidFill>
                  <a:srgbClr val="202A4C"/>
                </a:solidFill>
              </a:rPr>
              <a:t>所有的错误都会让</a:t>
            </a:r>
            <a:r>
              <a:rPr kumimoji="1" lang="en-US" altLang="zh-CN" dirty="0">
                <a:solidFill>
                  <a:srgbClr val="202A4C"/>
                </a:solidFill>
              </a:rPr>
              <a:t>consumer</a:t>
            </a:r>
            <a:r>
              <a:rPr kumimoji="1" lang="zh-CN" altLang="en-US" dirty="0">
                <a:solidFill>
                  <a:srgbClr val="202A4C"/>
                </a:solidFill>
              </a:rPr>
              <a:t>端进行重试，</a:t>
            </a:r>
            <a:r>
              <a:rPr kumimoji="1" lang="zh-CN" altLang="en-US" dirty="0" smtClean="0">
                <a:solidFill>
                  <a:srgbClr val="202A4C"/>
                </a:solidFill>
              </a:rPr>
              <a:t>具体判断逻辑</a:t>
            </a:r>
            <a:r>
              <a:rPr kumimoji="1" lang="zh-CN" altLang="en-US" dirty="0">
                <a:solidFill>
                  <a:srgbClr val="202A4C"/>
                </a:solidFill>
              </a:rPr>
              <a:t>请参考</a:t>
            </a:r>
            <a:r>
              <a:rPr kumimoji="1" lang="en-US" altLang="zh-CN" dirty="0">
                <a:solidFill>
                  <a:srgbClr val="202A4C"/>
                </a:solidFill>
              </a:rPr>
              <a:t>ServiceComb-Java-Chassis</a:t>
            </a:r>
            <a:r>
              <a:rPr kumimoji="1" lang="zh-CN" altLang="en-US" dirty="0">
                <a:solidFill>
                  <a:srgbClr val="202A4C"/>
                </a:solidFill>
              </a:rPr>
              <a:t>中的</a:t>
            </a:r>
            <a:r>
              <a:rPr kumimoji="1" lang="en-US" altLang="zh-CN" dirty="0" err="1">
                <a:solidFill>
                  <a:srgbClr val="202A4C"/>
                </a:solidFill>
              </a:rPr>
              <a:t>DefaultRetryExtensionsFactory</a:t>
            </a:r>
            <a:r>
              <a:rPr kumimoji="1" lang="zh-CN" altLang="en-US" dirty="0" smtClean="0">
                <a:solidFill>
                  <a:srgbClr val="202A4C"/>
                </a:solidFill>
              </a:rPr>
              <a:t>类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默认的重试机制配置在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cse-solution-service-engine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文件中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请求重试机制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我们可以模拟一下实例意外停止的场景来测试重试机制。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强制停止一个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实例（注意不要是正常退出，否则触发实例优雅停机的话我们的可用时间窗口太短），然后调用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greeting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709714"/>
            <a:ext cx="8401050" cy="2028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971" y="4797946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可以看到，虽然有的请求花费的时间长一点，但是仍然会调用成功的。如果观察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服务的日志，可以发现有时候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会选取那个被强制关闭的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实例，但是在抛出 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java.net.ConnectException</a:t>
            </a:r>
            <a:r>
              <a:rPr lang="en-US" altLang="zh-CN" sz="1600" dirty="0">
                <a:solidFill>
                  <a:srgbClr val="415463"/>
                </a:solidFill>
              </a:rPr>
              <a:t>: Connection </a:t>
            </a:r>
            <a:r>
              <a:rPr lang="en-US" altLang="zh-CN" sz="1600" dirty="0" smtClean="0">
                <a:solidFill>
                  <a:srgbClr val="415463"/>
                </a:solidFill>
              </a:rPr>
              <a:t>refused </a:t>
            </a:r>
            <a:r>
              <a:rPr lang="zh-CN" altLang="en-US" sz="1600" dirty="0" smtClean="0">
                <a:solidFill>
                  <a:srgbClr val="415463"/>
                </a:solidFill>
              </a:rPr>
              <a:t>异常后，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会向另一个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实例发送请求并调用成功。</a:t>
            </a:r>
            <a:endParaRPr lang="en-US" altLang="zh-CN" sz="1600" dirty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请求重试机制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在治理页面上我们可以动态地调整重试机制的配置，治理页面的重试机制名为容错。大家可以在页面上选择一下容错策略为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Failover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，前往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服务的详情页面查看配置项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79618" y="2553052"/>
            <a:ext cx="4235142" cy="4003985"/>
            <a:chOff x="411595" y="2553052"/>
            <a:chExt cx="4235142" cy="400398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595" y="2553052"/>
              <a:ext cx="3947110" cy="400398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2971" y="2553053"/>
              <a:ext cx="864096" cy="2286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1123" y="2781721"/>
              <a:ext cx="272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点击这里进入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consumer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服务详情页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1"/>
              <a:endCxn id="8" idx="3"/>
            </p:cNvCxnSpPr>
            <p:nvPr/>
          </p:nvCxnSpPr>
          <p:spPr>
            <a:xfrm flipH="1" flipV="1">
              <a:off x="1417067" y="2667388"/>
              <a:ext cx="504056" cy="2528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62520</TotalTime>
  <Words>1051</Words>
  <Application>Microsoft Office PowerPoint</Application>
  <PresentationFormat>自定义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21天微服务实战营-Day8</vt:lpstr>
      <vt:lpstr>Day8 CSE实战之负载均衡</vt:lpstr>
      <vt:lpstr>负载均衡策略</vt:lpstr>
      <vt:lpstr>负载均衡策略</vt:lpstr>
      <vt:lpstr>负载均衡策略</vt:lpstr>
      <vt:lpstr>负载均衡策略</vt:lpstr>
      <vt:lpstr>请求重试机制</vt:lpstr>
      <vt:lpstr>请求重试机制</vt:lpstr>
      <vt:lpstr>请求重试机制</vt:lpstr>
      <vt:lpstr>请求重试机制</vt:lpstr>
      <vt:lpstr>实例隔离机制</vt:lpstr>
      <vt:lpstr>实例隔离机制</vt:lpstr>
      <vt:lpstr>小结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630</cp:revision>
  <dcterms:created xsi:type="dcterms:W3CDTF">2014-09-24T01:01:53Z</dcterms:created>
  <dcterms:modified xsi:type="dcterms:W3CDTF">2019-02-27T09:54:22Z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(3)Bc097uM5OsFiMSjsS/5MjLxeNWUpy+Q6T3Zu/ZEENNKHwX/0n9jgT8D1MiC4b7O4zDl01Wb+
YUSTAg9UDeTxnK4eJ/3BXO+VnA2aYhqozpcgWa5b86uK+a4gPr1lfuKr01g19S+k6t9hANIn
WX8cJMIn0+HPWvNtjcVrVq/siDsx6pR0BxJGPa0G1nBNe8XowvMVxTMpMGoOI80R4Ze04B2g
oRpiqcn0FtkSur1Vqu</vt:lpwstr>
  </property>
  <property fmtid="{D5CDD505-2E9C-101B-9397-08002B2CF9AE}" pid="6" name="_2015_ms_pID_7253431">
    <vt:lpwstr>TQzIn6Jeyw+cQ8IqQdaeOlGo4Y05djgBENCpv+KI1QRRYLZVxQVrWo
lda7ApJZvzAeF7qpVrk8Rl8E29Jx+g0VpA5fWa+GXiHJ2LjjR2OvG9RhWRN93DB33Vq2bZMI
VMr1cloRcjabmAqN2/R1QC66FbiVk/xT1eVxJ5QEfy6j/uQj3hY9Qy65DKUeK1+IERvQiEOU
KQ4wD5ZT6H2XSSTAWP4S+NzjQup+Cd2c3+Tt</vt:lpwstr>
  </property>
  <property fmtid="{D5CDD505-2E9C-101B-9397-08002B2CF9AE}" pid="7" name="_2015_ms_pID_7253432">
    <vt:lpwstr>t0tdmmWvdXMa57BGuwZqFnd/nqNQOEAq4oWJ
SogiDkIPfnWuHvZQSGGUfLz3di9Jhg==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</Properties>
</file>